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43" r:id="rId2"/>
    <p:sldId id="257" r:id="rId3"/>
    <p:sldId id="262" r:id="rId4"/>
    <p:sldId id="263" r:id="rId5"/>
    <p:sldId id="288" r:id="rId6"/>
    <p:sldId id="289" r:id="rId7"/>
    <p:sldId id="287" r:id="rId8"/>
    <p:sldId id="290" r:id="rId9"/>
    <p:sldId id="264" r:id="rId10"/>
    <p:sldId id="282" r:id="rId11"/>
    <p:sldId id="291" r:id="rId12"/>
    <p:sldId id="258" r:id="rId13"/>
    <p:sldId id="292" r:id="rId14"/>
    <p:sldId id="293" r:id="rId15"/>
    <p:sldId id="294" r:id="rId16"/>
    <p:sldId id="297" r:id="rId17"/>
    <p:sldId id="302" r:id="rId18"/>
    <p:sldId id="296" r:id="rId19"/>
    <p:sldId id="299" r:id="rId20"/>
    <p:sldId id="298" r:id="rId21"/>
    <p:sldId id="300" r:id="rId22"/>
    <p:sldId id="259" r:id="rId23"/>
    <p:sldId id="340" r:id="rId24"/>
    <p:sldId id="304" r:id="rId25"/>
    <p:sldId id="301" r:id="rId26"/>
    <p:sldId id="323" r:id="rId27"/>
    <p:sldId id="325" r:id="rId28"/>
    <p:sldId id="328" r:id="rId29"/>
    <p:sldId id="329" r:id="rId30"/>
    <p:sldId id="330" r:id="rId31"/>
    <p:sldId id="334" r:id="rId32"/>
    <p:sldId id="339" r:id="rId33"/>
    <p:sldId id="333" r:id="rId34"/>
    <p:sldId id="260" r:id="rId35"/>
    <p:sldId id="313" r:id="rId36"/>
    <p:sldId id="315" r:id="rId37"/>
    <p:sldId id="314" r:id="rId38"/>
    <p:sldId id="316" r:id="rId39"/>
    <p:sldId id="317" r:id="rId40"/>
    <p:sldId id="318" r:id="rId41"/>
    <p:sldId id="319" r:id="rId42"/>
    <p:sldId id="322" r:id="rId43"/>
    <p:sldId id="337" r:id="rId44"/>
    <p:sldId id="338" r:id="rId45"/>
    <p:sldId id="335" r:id="rId46"/>
    <p:sldId id="261" r:id="rId47"/>
    <p:sldId id="341" r:id="rId48"/>
    <p:sldId id="305" r:id="rId49"/>
    <p:sldId id="306" r:id="rId50"/>
    <p:sldId id="307" r:id="rId51"/>
    <p:sldId id="309" r:id="rId52"/>
    <p:sldId id="310" r:id="rId53"/>
    <p:sldId id="336" r:id="rId54"/>
    <p:sldId id="311" r:id="rId55"/>
    <p:sldId id="312" r:id="rId56"/>
    <p:sldId id="34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dan liddle" initials="jl" lastIdx="1" clrIdx="0">
    <p:extLst>
      <p:ext uri="{19B8F6BF-5375-455C-9EA6-DF929625EA0E}">
        <p15:presenceInfo xmlns:p15="http://schemas.microsoft.com/office/powerpoint/2012/main" userId="6d37d4245409a3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CB4D8-ECC8-4D72-9501-868679823728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5C122-63E2-4D90-8764-331BCDC51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35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47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52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5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12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58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21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27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75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5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34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17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1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00ADB-A381-42A2-9818-8D0BD37639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7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3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3.png"/><Relationship Id="rId10" Type="http://schemas.openxmlformats.org/officeDocument/2006/relationships/image" Target="../media/image9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s.thenational.academy/lessons/to-identify-and-recognise-angles-cgu6cc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assroom.thenational.academy/lessons/to-recognise-and-describe-repeating-patterns-6hjk4c?step=1&amp;activity=video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5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s.thenational.academy/lessons/to-describe-the-properties-of-3d-shapes-cdjkgd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01.png"/><Relationship Id="rId4" Type="http://schemas.openxmlformats.org/officeDocument/2006/relationships/image" Target="../media/image10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2.jpe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0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110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Pack: B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Subject: </a:t>
            </a:r>
            <a:r>
              <a:rPr lang="en-GB" sz="3200" dirty="0" smtClean="0"/>
              <a:t>Maths</a:t>
            </a:r>
            <a:endParaRPr lang="en-GB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971" t="15979" r="15639" b="15451"/>
          <a:stretch/>
        </p:blipFill>
        <p:spPr>
          <a:xfrm>
            <a:off x="3744685" y="1092200"/>
            <a:ext cx="4667268" cy="467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95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5010"/>
            <a:ext cx="10515600" cy="1325563"/>
          </a:xfrm>
        </p:spPr>
        <p:txBody>
          <a:bodyPr/>
          <a:lstStyle/>
          <a:p>
            <a:r>
              <a:rPr lang="en-GB" dirty="0"/>
              <a:t>Copy and fill in the table below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E695C2F-C874-4386-A865-F4DF79EEF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140353"/>
              </p:ext>
            </p:extLst>
          </p:nvPr>
        </p:nvGraphicFramePr>
        <p:xfrm>
          <a:off x="212035" y="978924"/>
          <a:ext cx="11569148" cy="57128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92287">
                  <a:extLst>
                    <a:ext uri="{9D8B030D-6E8A-4147-A177-3AD203B41FA5}">
                      <a16:colId xmlns:a16="http://schemas.microsoft.com/office/drawing/2014/main" val="2163893161"/>
                    </a:ext>
                  </a:extLst>
                </a:gridCol>
                <a:gridCol w="2892287">
                  <a:extLst>
                    <a:ext uri="{9D8B030D-6E8A-4147-A177-3AD203B41FA5}">
                      <a16:colId xmlns:a16="http://schemas.microsoft.com/office/drawing/2014/main" val="1234717380"/>
                    </a:ext>
                  </a:extLst>
                </a:gridCol>
                <a:gridCol w="2892287">
                  <a:extLst>
                    <a:ext uri="{9D8B030D-6E8A-4147-A177-3AD203B41FA5}">
                      <a16:colId xmlns:a16="http://schemas.microsoft.com/office/drawing/2014/main" val="2029479777"/>
                    </a:ext>
                  </a:extLst>
                </a:gridCol>
                <a:gridCol w="2892287">
                  <a:extLst>
                    <a:ext uri="{9D8B030D-6E8A-4147-A177-3AD203B41FA5}">
                      <a16:colId xmlns:a16="http://schemas.microsoft.com/office/drawing/2014/main" val="3145239765"/>
                    </a:ext>
                  </a:extLst>
                </a:gridCol>
              </a:tblGrid>
              <a:tr h="503512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Shape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solidFill>
                            <a:schemeClr val="tx1"/>
                          </a:solidFill>
                        </a:rPr>
                        <a:t>Name of shape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solidFill>
                            <a:schemeClr val="tx1"/>
                          </a:solidFill>
                        </a:rPr>
                        <a:t>Number of sides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solidFill>
                            <a:schemeClr val="tx1"/>
                          </a:solidFill>
                        </a:rPr>
                        <a:t>Number of corners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597566"/>
                  </a:ext>
                </a:extLst>
              </a:tr>
              <a:tr h="7473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530418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348013"/>
                  </a:ext>
                </a:extLst>
              </a:tr>
              <a:tr h="7897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123403"/>
                  </a:ext>
                </a:extLst>
              </a:tr>
              <a:tr h="67121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762933"/>
                  </a:ext>
                </a:extLst>
              </a:tr>
              <a:tr h="7696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5110802"/>
                  </a:ext>
                </a:extLst>
              </a:tr>
              <a:tr h="6450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207849"/>
                  </a:ext>
                </a:extLst>
              </a:tr>
              <a:tr h="8096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49234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A12B3AD-8813-4AF5-8433-977798CA4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877" y="1520858"/>
            <a:ext cx="658036" cy="658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A7B551-BDD0-4C9C-B7B3-4A26D9D49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361" y="2323515"/>
            <a:ext cx="597651" cy="597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40F2E2-2D4F-4ED4-9E60-6B95B02AF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483" y="3087152"/>
            <a:ext cx="741033" cy="6422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3CA259-550D-48E1-A95B-DC24E2003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018" y="3892592"/>
            <a:ext cx="1039487" cy="5672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277B9A-B692-4FB1-9846-7AD6E398C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977" y="4518733"/>
            <a:ext cx="892434" cy="6606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2489E6-FF90-4890-BA98-397910B02C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361" y="5321233"/>
            <a:ext cx="597651" cy="5320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48D727-B872-4DE9-933B-40F255DE1E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1877" y="5896148"/>
            <a:ext cx="754664" cy="7527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565" y="75200"/>
            <a:ext cx="1217015" cy="90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62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129FB-E91B-4A29-B9C0-1FE52FE78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811" y="6149786"/>
            <a:ext cx="7727577" cy="727139"/>
          </a:xfrm>
        </p:spPr>
        <p:txBody>
          <a:bodyPr>
            <a:normAutofit/>
          </a:bodyPr>
          <a:lstStyle/>
          <a:p>
            <a:r>
              <a:rPr lang="en-GB" sz="1800" dirty="0"/>
              <a:t>Use the squares to complete this </a:t>
            </a:r>
            <a:r>
              <a:rPr lang="en-GB" sz="1800" dirty="0" smtClean="0"/>
              <a:t>challenge- think of each square as 1 cm </a:t>
            </a:r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2DA23-55AA-4561-A027-75CA0BBF4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14" t="54952" r="20227" b="28272"/>
          <a:stretch/>
        </p:blipFill>
        <p:spPr>
          <a:xfrm>
            <a:off x="9376" y="745068"/>
            <a:ext cx="7617284" cy="22340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4A3E39-C206-4EB8-9265-F9E26CA2C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361678" y="1937011"/>
            <a:ext cx="2827759" cy="5214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" y="5786823"/>
            <a:ext cx="1299108" cy="964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8235" y="283403"/>
            <a:ext cx="4123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you haven’t got a ruler, you could use another straight edge like a book.</a:t>
            </a:r>
          </a:p>
          <a:p>
            <a:endParaRPr lang="en-GB" dirty="0"/>
          </a:p>
          <a:p>
            <a:r>
              <a:rPr lang="en-GB" dirty="0" smtClean="0"/>
              <a:t>If you’re working electronically you can draw shapes straight onto PowerPoint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4A3E39-C206-4EB8-9265-F9E26CA2C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17"/>
          <a:stretch/>
        </p:blipFill>
        <p:spPr>
          <a:xfrm rot="5400000">
            <a:off x="6975600" y="2062280"/>
            <a:ext cx="2827759" cy="49993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0871" y="1776005"/>
            <a:ext cx="2621844" cy="13541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6118" y="109450"/>
            <a:ext cx="4285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Challenge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83240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2.2.2021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4621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 To be able to sort 2D shapes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0994" y="475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66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25D734-502D-4A02-8813-89B4A5BB0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411" y="1774341"/>
            <a:ext cx="1790493" cy="1790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A378FF-C39F-4E46-926D-F57F5C852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130" y="1774341"/>
            <a:ext cx="1790493" cy="1790493"/>
          </a:xfrm>
          <a:prstGeom prst="rect">
            <a:avLst/>
          </a:prstGeom>
        </p:spPr>
      </p:pic>
      <p:pic>
        <p:nvPicPr>
          <p:cNvPr id="1026" name="Picture 2" descr="Red letter t icon - Free red letter icons">
            <a:extLst>
              <a:ext uri="{FF2B5EF4-FFF2-40B4-BE49-F238E27FC236}">
                <a16:creationId xmlns:a16="http://schemas.microsoft.com/office/drawing/2014/main" id="{B7301576-597A-494C-81B4-30A6597B5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22" y="4176074"/>
            <a:ext cx="1694413" cy="16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5FE594-01B9-42C2-9BE6-59C488854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701" y="4092410"/>
            <a:ext cx="1694413" cy="1694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FFCD6C-5C8E-4200-AABB-E9429FB1FD91}"/>
              </a:ext>
            </a:extLst>
          </p:cNvPr>
          <p:cNvSpPr txBox="1"/>
          <p:nvPr/>
        </p:nvSpPr>
        <p:spPr>
          <a:xfrm>
            <a:off x="-1" y="494642"/>
            <a:ext cx="11410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Two of these Letters have curved lines. Can you tell me which ones?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D860F7-6076-4DC5-9AEC-D2534B753C85}"/>
              </a:ext>
            </a:extLst>
          </p:cNvPr>
          <p:cNvSpPr txBox="1"/>
          <p:nvPr/>
        </p:nvSpPr>
        <p:spPr>
          <a:xfrm>
            <a:off x="5512904" y="1934817"/>
            <a:ext cx="58972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did you know? </a:t>
            </a:r>
          </a:p>
          <a:p>
            <a:endParaRPr lang="en-GB" sz="2800" dirty="0"/>
          </a:p>
          <a:p>
            <a:r>
              <a:rPr lang="en-GB" sz="2800" dirty="0"/>
              <a:t>What makes a curved line different to a straight line?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31224" y="4176074"/>
            <a:ext cx="1731209" cy="1068773"/>
          </a:xfrm>
          <a:prstGeom prst="cloudCallout">
            <a:avLst>
              <a:gd name="adj1" fmla="val -32281"/>
              <a:gd name="adj2" fmla="val 829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" y="5786823"/>
            <a:ext cx="1299108" cy="9646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6922" y="4374009"/>
            <a:ext cx="122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Thinking time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836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B01C01-6369-4987-96DD-2ECBBC35839F}"/>
              </a:ext>
            </a:extLst>
          </p:cNvPr>
          <p:cNvSpPr txBox="1"/>
          <p:nvPr/>
        </p:nvSpPr>
        <p:spPr>
          <a:xfrm>
            <a:off x="781878" y="530087"/>
            <a:ext cx="10919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straight line stays in the same direction, and does not bend at any point, but a curved line does.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C9AD4-E72B-4A8C-9244-C28E692E8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22" t="45888" r="25176"/>
          <a:stretch/>
        </p:blipFill>
        <p:spPr>
          <a:xfrm>
            <a:off x="1232035" y="4671601"/>
            <a:ext cx="2663687" cy="246046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C2F6808-1845-4273-8B82-D7740AFBD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035" y="1798860"/>
            <a:ext cx="22669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FDF554E9-4344-4B37-B3E6-C49215F66FFF}"/>
              </a:ext>
            </a:extLst>
          </p:cNvPr>
          <p:cNvSpPr/>
          <p:nvPr/>
        </p:nvSpPr>
        <p:spPr>
          <a:xfrm rot="19563114">
            <a:off x="3001508" y="2136648"/>
            <a:ext cx="437734" cy="1152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6437DC9-CD4E-4DBE-A94B-71864EE75D43}"/>
              </a:ext>
            </a:extLst>
          </p:cNvPr>
          <p:cNvSpPr/>
          <p:nvPr/>
        </p:nvSpPr>
        <p:spPr>
          <a:xfrm rot="5400000">
            <a:off x="2146643" y="3433245"/>
            <a:ext cx="437734" cy="1152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9FE61F-0F10-499B-B655-F9DAAA238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30565">
            <a:off x="1124629" y="2234544"/>
            <a:ext cx="816935" cy="1036410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B8F062FF-8D15-4483-B345-20D8D701FBB3}"/>
              </a:ext>
            </a:extLst>
          </p:cNvPr>
          <p:cNvSpPr/>
          <p:nvPr/>
        </p:nvSpPr>
        <p:spPr>
          <a:xfrm rot="16200000">
            <a:off x="2425039" y="5661852"/>
            <a:ext cx="437734" cy="1152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9419208D-7685-45FE-9306-84D5E9E422C6}"/>
              </a:ext>
            </a:extLst>
          </p:cNvPr>
          <p:cNvSpPr/>
          <p:nvPr/>
        </p:nvSpPr>
        <p:spPr>
          <a:xfrm>
            <a:off x="1142993" y="4705880"/>
            <a:ext cx="3001826" cy="10018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C14586-1AC9-4AF2-995E-3AE21C9967ED}"/>
              </a:ext>
            </a:extLst>
          </p:cNvPr>
          <p:cNvSpPr txBox="1"/>
          <p:nvPr/>
        </p:nvSpPr>
        <p:spPr>
          <a:xfrm>
            <a:off x="5275171" y="2065857"/>
            <a:ext cx="3843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All of the triangles sides are straight lines.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8EB4A4-A2BD-4E9F-B98F-04CA3D52F615}"/>
              </a:ext>
            </a:extLst>
          </p:cNvPr>
          <p:cNvSpPr txBox="1"/>
          <p:nvPr/>
        </p:nvSpPr>
        <p:spPr>
          <a:xfrm>
            <a:off x="5023685" y="4013382"/>
            <a:ext cx="43461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semi-circle does have one straight line, but also has a curved line.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4913B498-FA4B-4F18-855C-920627FE8C73}"/>
              </a:ext>
            </a:extLst>
          </p:cNvPr>
          <p:cNvSpPr/>
          <p:nvPr/>
        </p:nvSpPr>
        <p:spPr>
          <a:xfrm>
            <a:off x="8869205" y="4349980"/>
            <a:ext cx="3073698" cy="215212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Can you think of any other shapes or letters with curved lines?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30" y="5818877"/>
            <a:ext cx="1276952" cy="9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97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3F005C-9EAC-449C-BE69-72D654C4762E}"/>
              </a:ext>
            </a:extLst>
          </p:cNvPr>
          <p:cNvSpPr txBox="1"/>
          <p:nvPr/>
        </p:nvSpPr>
        <p:spPr>
          <a:xfrm>
            <a:off x="715616" y="490331"/>
            <a:ext cx="11158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If a shape has symmetry, it looks the same on both sides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223EF1-76EE-41D0-A7CA-C1C1D02D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60" t="12553" r="35431" b="8792"/>
          <a:stretch/>
        </p:blipFill>
        <p:spPr>
          <a:xfrm>
            <a:off x="562226" y="1243851"/>
            <a:ext cx="2133600" cy="2041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F8F0DB-3634-4317-A93F-6E37161FDAAF}"/>
              </a:ext>
            </a:extLst>
          </p:cNvPr>
          <p:cNvSpPr txBox="1"/>
          <p:nvPr/>
        </p:nvSpPr>
        <p:spPr>
          <a:xfrm>
            <a:off x="3604591" y="1257264"/>
            <a:ext cx="55659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If you put a mirror in the middle of the butterfly, the wings are the same colour/size on each half, so it has </a:t>
            </a:r>
            <a:r>
              <a:rPr lang="en-GB" sz="2800" dirty="0">
                <a:solidFill>
                  <a:srgbClr val="FF0000"/>
                </a:solidFill>
              </a:rPr>
              <a:t>1</a:t>
            </a:r>
            <a:r>
              <a:rPr lang="en-GB" sz="2800" dirty="0"/>
              <a:t> line of symmetry  </a:t>
            </a:r>
            <a:endParaRPr lang="en-GB" sz="2800" dirty="0" smtClean="0"/>
          </a:p>
          <a:p>
            <a:r>
              <a:rPr lang="en-GB" sz="2800" dirty="0" smtClean="0"/>
              <a:t>If you fold the shape in half, it would also be the same on both sides. 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CABB10-C7C9-4E46-99A4-2DDA8C769A8A}"/>
              </a:ext>
            </a:extLst>
          </p:cNvPr>
          <p:cNvSpPr txBox="1"/>
          <p:nvPr/>
        </p:nvSpPr>
        <p:spPr>
          <a:xfrm>
            <a:off x="4582031" y="4351072"/>
            <a:ext cx="53936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There is 1 line of symmetry in the pentagon. </a:t>
            </a:r>
            <a:endParaRPr lang="en-GB" sz="2800" dirty="0"/>
          </a:p>
          <a:p>
            <a:r>
              <a:rPr lang="en-GB" sz="2800" dirty="0" smtClean="0"/>
              <a:t>Can you see where </a:t>
            </a:r>
            <a:r>
              <a:rPr lang="en-GB" sz="2800" dirty="0"/>
              <a:t>is it?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277B9A-B692-4FB1-9846-7AD6E398C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026" y="4061854"/>
            <a:ext cx="2771843" cy="2051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0" y="5792752"/>
            <a:ext cx="1276952" cy="9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86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576" y="584185"/>
            <a:ext cx="4005419" cy="3651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CABB10-C7C9-4E46-99A4-2DDA8C769A8A}"/>
              </a:ext>
            </a:extLst>
          </p:cNvPr>
          <p:cNvSpPr txBox="1"/>
          <p:nvPr/>
        </p:nvSpPr>
        <p:spPr>
          <a:xfrm>
            <a:off x="4564615" y="438029"/>
            <a:ext cx="539363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Some shapes have more than just one line of symmetry. A line of symmetry can be horizontal, vertical or diagonal.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You can put a mirror in 4 places with a square, and both sides would look the same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You could also fold the shape and it would </a:t>
            </a:r>
            <a:r>
              <a:rPr lang="en-GB" sz="2800" dirty="0" err="1" smtClean="0"/>
              <a:t>remaind</a:t>
            </a:r>
            <a:r>
              <a:rPr lang="en-GB" sz="2800" dirty="0" smtClean="0"/>
              <a:t> the same on both sides. </a:t>
            </a:r>
            <a:endParaRPr lang="en-GB" sz="2800" dirty="0"/>
          </a:p>
        </p:txBody>
      </p:sp>
      <p:pic>
        <p:nvPicPr>
          <p:cNvPr id="1026" name="Picture 2" descr="Diagonal, Horizontal, and Vertic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56"/>
          <a:stretch/>
        </p:blipFill>
        <p:spPr bwMode="auto">
          <a:xfrm>
            <a:off x="5000044" y="2238104"/>
            <a:ext cx="4746640" cy="8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30" y="5818877"/>
            <a:ext cx="1276952" cy="9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48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480" t="35268" r="24164" b="31696"/>
          <a:stretch/>
        </p:blipFill>
        <p:spPr>
          <a:xfrm>
            <a:off x="668465" y="1750423"/>
            <a:ext cx="7587262" cy="3580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9713" y="326571"/>
            <a:ext cx="1018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One of these images are symmetrical, can you tell which one? 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8934995" y="2429691"/>
            <a:ext cx="2917371" cy="18418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Which one of these are a mirror image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6" y="5765912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70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57" y="1090302"/>
            <a:ext cx="1573258" cy="1871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8557" y="3175798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Diamond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8857" y="1530666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have _______ curved lines</a:t>
            </a:r>
          </a:p>
          <a:p>
            <a:endParaRPr lang="en-GB" sz="2800" dirty="0"/>
          </a:p>
          <a:p>
            <a:r>
              <a:rPr lang="en-GB" sz="2800" dirty="0"/>
              <a:t>I have _________ lines of symmetry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5416" b="23384"/>
          <a:stretch/>
        </p:blipFill>
        <p:spPr>
          <a:xfrm rot="5400000">
            <a:off x="1250763" y="4406963"/>
            <a:ext cx="2143125" cy="1097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5938" y="6073685"/>
            <a:ext cx="104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Oval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8857" y="4233314"/>
            <a:ext cx="6296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have ____________ curved lines </a:t>
            </a:r>
          </a:p>
          <a:p>
            <a:endParaRPr lang="en-GB" sz="2800" dirty="0"/>
          </a:p>
          <a:p>
            <a:r>
              <a:rPr lang="en-GB" sz="2800" dirty="0"/>
              <a:t>I have ____________ lines of symmetry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" y="5829523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ths - Lines of symmetry | Teaching Resour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8" r="44953" b="61099"/>
          <a:stretch/>
        </p:blipFill>
        <p:spPr bwMode="auto">
          <a:xfrm>
            <a:off x="329158" y="2651838"/>
            <a:ext cx="3987198" cy="235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8264" y="285363"/>
            <a:ext cx="97977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Using </a:t>
            </a:r>
            <a:r>
              <a:rPr lang="en-GB" sz="2800" dirty="0"/>
              <a:t>the dotted line as a line of symmetry, draw the other half of these shapes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smtClean="0">
                <a:solidFill>
                  <a:schemeClr val="accent1"/>
                </a:solidFill>
              </a:rPr>
              <a:t>HINT- you could count the squares to make sure your shapes are the same on both sides. </a:t>
            </a:r>
            <a:endParaRPr lang="en-GB" sz="2800" dirty="0">
              <a:solidFill>
                <a:schemeClr val="accent1"/>
              </a:solidFill>
            </a:endParaRPr>
          </a:p>
        </p:txBody>
      </p:sp>
      <p:pic>
        <p:nvPicPr>
          <p:cNvPr id="6" name="Picture 2" descr="Maths - Lines of symmetry | Teaching Resour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9" r="44953" b="37834"/>
          <a:stretch/>
        </p:blipFill>
        <p:spPr bwMode="auto">
          <a:xfrm>
            <a:off x="7584624" y="2651838"/>
            <a:ext cx="3910690" cy="243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ths - Lines of symmetry | Teaching Resour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" t="61457" r="45883" b="2752"/>
          <a:stretch/>
        </p:blipFill>
        <p:spPr bwMode="auto">
          <a:xfrm>
            <a:off x="4571362" y="2303495"/>
            <a:ext cx="3222809" cy="35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6" y="5765912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1.2.2021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 To be able to describe 2D shapes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0994" y="475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62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949" y="-5481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Sort these shapes into the correct </a:t>
            </a:r>
            <a:r>
              <a:rPr lang="en-GB" sz="2800" dirty="0" smtClean="0"/>
              <a:t>section of the Venn diagram 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>
                <a:solidFill>
                  <a:srgbClr val="FF0000"/>
                </a:solidFill>
              </a:rPr>
              <a:t>Remember if they fit into both categories, they go in the middle 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Venn Diagram Maker | Lucidch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6"/>
          <a:stretch/>
        </p:blipFill>
        <p:spPr bwMode="auto">
          <a:xfrm>
            <a:off x="2147277" y="1389016"/>
            <a:ext cx="7197840" cy="45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524" y="1359084"/>
            <a:ext cx="974542" cy="1159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5416" b="23384"/>
          <a:stretch/>
        </p:blipFill>
        <p:spPr>
          <a:xfrm rot="5400000">
            <a:off x="435936" y="3376807"/>
            <a:ext cx="2143125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87" y="5064186"/>
            <a:ext cx="1580607" cy="158060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C2F6808-1845-4273-8B82-D7740AFBD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716" y="1181258"/>
            <a:ext cx="1487217" cy="132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6C9AD4-E72B-4A8C-9244-C28E692E83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022" t="45888" r="25176" b="23265"/>
          <a:stretch/>
        </p:blipFill>
        <p:spPr>
          <a:xfrm>
            <a:off x="9866403" y="2934188"/>
            <a:ext cx="2297774" cy="1209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2224" y="5126071"/>
            <a:ext cx="1263151" cy="1263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0040" y="5126071"/>
            <a:ext cx="1376363" cy="1376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03412" y="1943106"/>
            <a:ext cx="143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Curved lines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08540" y="1683960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 or more lines of symmetry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1179" y="1164077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8065" y="2761411"/>
            <a:ext cx="56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5394" y="4664406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310949" y="796660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39489" y="2518127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67060" y="4795299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310949" y="4602521"/>
            <a:ext cx="5405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" y="6087291"/>
            <a:ext cx="1008845" cy="74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03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this challenge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964" t="26883" r="27272" b="65786"/>
          <a:stretch/>
        </p:blipFill>
        <p:spPr>
          <a:xfrm>
            <a:off x="1770018" y="2231730"/>
            <a:ext cx="3855336" cy="698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5695" t="37411" r="27478" b="48660"/>
          <a:stretch/>
        </p:blipFill>
        <p:spPr>
          <a:xfrm>
            <a:off x="4238385" y="3231578"/>
            <a:ext cx="1345474" cy="1543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2623" t="71696" r="22357" b="17768"/>
          <a:stretch/>
        </p:blipFill>
        <p:spPr>
          <a:xfrm>
            <a:off x="3057606" y="3470867"/>
            <a:ext cx="1280160" cy="1510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0818" t="63360" r="71050" b="24375"/>
          <a:stretch/>
        </p:blipFill>
        <p:spPr>
          <a:xfrm>
            <a:off x="2007455" y="3502656"/>
            <a:ext cx="1180779" cy="1001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1" y="5786958"/>
            <a:ext cx="1217015" cy="903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4638" y="2394857"/>
            <a:ext cx="3709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___________________________________________________________________________________________________________________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89146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3.2.2021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 To be able to recognise </a:t>
            </a:r>
            <a:r>
              <a:rPr lang="en-GB" sz="4000" dirty="0" smtClean="0"/>
              <a:t>angles</a:t>
            </a:r>
            <a:r>
              <a:rPr lang="en-GB" sz="40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0994" y="475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38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3532" y="5998466"/>
            <a:ext cx="112087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 can also copy and paste this link if you would prefer:</a:t>
            </a:r>
          </a:p>
          <a:p>
            <a:r>
              <a:rPr lang="en-GB" dirty="0">
                <a:hlinkClick r:id="rId4"/>
              </a:rPr>
              <a:t>https://teachers.thenational.academy/lessons/to-identify-and-recognise-angles-cgu6cc</a:t>
            </a:r>
            <a:endParaRPr lang="en-GB" dirty="0" smtClean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214072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04949"/>
            <a:ext cx="1116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When two lines meet, it creates an angle.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E34A0-ED6B-40A9-957A-29D75DA42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74045">
            <a:off x="427697" y="2242579"/>
            <a:ext cx="1838140" cy="1637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5247" y="1854125"/>
            <a:ext cx="3696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triangle has 3 angles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24610C-6B7F-4B78-874F-D2A739906145}"/>
              </a:ext>
            </a:extLst>
          </p:cNvPr>
          <p:cNvSpPr/>
          <p:nvPr/>
        </p:nvSpPr>
        <p:spPr>
          <a:xfrm>
            <a:off x="1226721" y="1534521"/>
            <a:ext cx="609600" cy="6392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24610C-6B7F-4B78-874F-D2A739906145}"/>
              </a:ext>
            </a:extLst>
          </p:cNvPr>
          <p:cNvSpPr/>
          <p:nvPr/>
        </p:nvSpPr>
        <p:spPr>
          <a:xfrm>
            <a:off x="2069684" y="3061245"/>
            <a:ext cx="609600" cy="6392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24610C-6B7F-4B78-874F-D2A739906145}"/>
              </a:ext>
            </a:extLst>
          </p:cNvPr>
          <p:cNvSpPr/>
          <p:nvPr/>
        </p:nvSpPr>
        <p:spPr>
          <a:xfrm>
            <a:off x="584767" y="3061246"/>
            <a:ext cx="609600" cy="6392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78" y="4306805"/>
            <a:ext cx="2462997" cy="1347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17" y="5197987"/>
            <a:ext cx="621846" cy="6523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078" y="5197987"/>
            <a:ext cx="621846" cy="6523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15247" y="4306805"/>
            <a:ext cx="425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semi-circle has 2 angles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2" y="5731791"/>
            <a:ext cx="1276952" cy="9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61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6834" y="418011"/>
            <a:ext cx="10855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angles do these shapes have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21" y="1489177"/>
            <a:ext cx="2298391" cy="1700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012" y="4555031"/>
            <a:ext cx="1772533" cy="1767941"/>
          </a:xfrm>
          <a:prstGeom prst="rect">
            <a:avLst/>
          </a:prstGeom>
        </p:spPr>
      </p:pic>
      <p:pic>
        <p:nvPicPr>
          <p:cNvPr id="7" name="Picture 2" descr="Model Color - Royal Purple">
            <a:extLst>
              <a:ext uri="{FF2B5EF4-FFF2-40B4-BE49-F238E27FC236}">
                <a16:creationId xmlns:a16="http://schemas.microsoft.com/office/drawing/2014/main" id="{78DFD361-1123-4420-837E-9A478088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74" y="1067308"/>
            <a:ext cx="2407536" cy="240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48149" y="1645920"/>
            <a:ext cx="3239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pentagon has _____ angles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00410" y="1794022"/>
            <a:ext cx="3239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rectangle has _____ angles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8902" y="4754936"/>
            <a:ext cx="3239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hexagon has _____ angles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6" y="5774621"/>
            <a:ext cx="1254732" cy="9317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00410" y="3330370"/>
            <a:ext cx="2786453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NOTE- If the corners make a perfect L, it is known as a </a:t>
            </a:r>
            <a:r>
              <a:rPr lang="en-GB" sz="2000" dirty="0" smtClean="0">
                <a:solidFill>
                  <a:srgbClr val="FF0000"/>
                </a:solidFill>
              </a:rPr>
              <a:t>right angle 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9100410" y="2874206"/>
            <a:ext cx="304847" cy="456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094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899" y="435429"/>
            <a:ext cx="1128630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</a:t>
            </a:r>
            <a:r>
              <a:rPr lang="en-GB" sz="3600" dirty="0">
                <a:solidFill>
                  <a:srgbClr val="FF0000"/>
                </a:solidFill>
              </a:rPr>
              <a:t>right angle </a:t>
            </a:r>
            <a:r>
              <a:rPr lang="en-GB" sz="2800" dirty="0"/>
              <a:t>is also called a quarter turn because it is a quarter of a full turn. A right angle will form when two lines meet to create a perfect L shape. A right angle will be shown through a box. Here are some examples: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689" y="4788461"/>
            <a:ext cx="17145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534" t="12258" r="13608" b="12313"/>
          <a:stretch/>
        </p:blipFill>
        <p:spPr>
          <a:xfrm>
            <a:off x="937081" y="2757625"/>
            <a:ext cx="1423851" cy="1436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8766" y="4411336"/>
            <a:ext cx="5029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corners of a square, or rectangle, always make a perfect L, creating a right angle.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6308" y="2809545"/>
            <a:ext cx="47156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When the clock says 3 </a:t>
            </a:r>
            <a:r>
              <a:rPr lang="en-GB" sz="2800" dirty="0" smtClean="0"/>
              <a:t>O'clock, </a:t>
            </a:r>
            <a:r>
              <a:rPr lang="en-GB" sz="2800" dirty="0"/>
              <a:t>it makes a perfect L, and makes a right angle.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61473">
            <a:off x="4650301" y="2702633"/>
            <a:ext cx="2621507" cy="1743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8" y="5796331"/>
            <a:ext cx="1276952" cy="9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49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GB" dirty="0"/>
              <a:t>Can you see right angles in this picture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91" y="1786262"/>
            <a:ext cx="5255165" cy="3840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4BEFD2-4007-4FE4-95F6-131C9BEA4219}"/>
              </a:ext>
            </a:extLst>
          </p:cNvPr>
          <p:cNvSpPr txBox="1"/>
          <p:nvPr/>
        </p:nvSpPr>
        <p:spPr>
          <a:xfrm>
            <a:off x="6374296" y="2782956"/>
            <a:ext cx="52168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Circle the right angles you see, lets see if you can get 5 </a:t>
            </a:r>
            <a:endParaRPr lang="en-GB" sz="2800" dirty="0" smtClean="0"/>
          </a:p>
          <a:p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6" y="5774621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7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 recognise and make a quarter-turn, half-turn, three-quarter-turn and a  whole-turn">
            <a:extLst>
              <a:ext uri="{FF2B5EF4-FFF2-40B4-BE49-F238E27FC236}">
                <a16:creationId xmlns:a16="http://schemas.microsoft.com/office/drawing/2014/main" id="{B7632068-E372-4BE6-8170-671B0C748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66" b="8449"/>
          <a:stretch/>
        </p:blipFill>
        <p:spPr bwMode="auto">
          <a:xfrm>
            <a:off x="6242835" y="2063022"/>
            <a:ext cx="4455834" cy="178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B59081-1D62-4395-B715-559C364D29D6}"/>
              </a:ext>
            </a:extLst>
          </p:cNvPr>
          <p:cNvSpPr txBox="1"/>
          <p:nvPr/>
        </p:nvSpPr>
        <p:spPr>
          <a:xfrm>
            <a:off x="397565" y="410817"/>
            <a:ext cx="10893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right angle is also known as a quarter turn. When you have two right angles next to each other, it makes a half-turn, while 3 right angles make a 3 quarter turn, with 4 right angles making a complete turn. </a:t>
            </a:r>
          </a:p>
        </p:txBody>
      </p:sp>
      <p:pic>
        <p:nvPicPr>
          <p:cNvPr id="6" name="Picture 2" descr="To recognise and make a quarter-turn, half-turn, three-quarter-turn and a  whole-turn">
            <a:extLst>
              <a:ext uri="{FF2B5EF4-FFF2-40B4-BE49-F238E27FC236}">
                <a16:creationId xmlns:a16="http://schemas.microsoft.com/office/drawing/2014/main" id="{30EFFF42-970E-438C-A876-470AE8B20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7208"/>
          <a:stretch/>
        </p:blipFill>
        <p:spPr bwMode="auto">
          <a:xfrm>
            <a:off x="397565" y="2255998"/>
            <a:ext cx="4856338" cy="192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F30252-119E-4334-BB46-FE44EF95CF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29" r="13914"/>
          <a:stretch/>
        </p:blipFill>
        <p:spPr>
          <a:xfrm>
            <a:off x="1351722" y="4829718"/>
            <a:ext cx="795131" cy="1381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913E13-D9EF-45A2-BA84-1E39C73EC4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41" r="53915"/>
          <a:stretch/>
        </p:blipFill>
        <p:spPr>
          <a:xfrm>
            <a:off x="3749337" y="4800240"/>
            <a:ext cx="705470" cy="1381125"/>
          </a:xfrm>
          <a:prstGeom prst="rect">
            <a:avLst/>
          </a:prstGeom>
        </p:spPr>
      </p:pic>
      <p:pic>
        <p:nvPicPr>
          <p:cNvPr id="4100" name="Picture 4" descr="How to cut pizza | Math in the Spotlight">
            <a:extLst>
              <a:ext uri="{FF2B5EF4-FFF2-40B4-BE49-F238E27FC236}">
                <a16:creationId xmlns:a16="http://schemas.microsoft.com/office/drawing/2014/main" id="{4523CF0E-099A-42B2-9573-04BA01ED1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2"/>
          <a:stretch/>
        </p:blipFill>
        <p:spPr bwMode="auto">
          <a:xfrm>
            <a:off x="8699940" y="4470234"/>
            <a:ext cx="1560651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8BBA58-2682-497A-8D0D-F78134A36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901" y="4467447"/>
            <a:ext cx="701101" cy="13839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B8AA3B-7BE9-4B8A-8CE7-E27BAC4635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29" r="13914"/>
          <a:stretch/>
        </p:blipFill>
        <p:spPr>
          <a:xfrm rot="10800000">
            <a:off x="6782457" y="4481521"/>
            <a:ext cx="795131" cy="1381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" y="5944602"/>
            <a:ext cx="1276952" cy="9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86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82C1F7-A79D-4897-AABE-94008E2A7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67" b="18816"/>
          <a:stretch/>
        </p:blipFill>
        <p:spPr>
          <a:xfrm>
            <a:off x="891654" y="1835371"/>
            <a:ext cx="2801033" cy="23337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3B0789-1677-46FC-B6A7-623E92ABD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27" b="16477"/>
          <a:stretch/>
        </p:blipFill>
        <p:spPr>
          <a:xfrm>
            <a:off x="4725612" y="1928040"/>
            <a:ext cx="3331120" cy="2148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34BC94-B18C-4427-866B-7C6AFCAA0D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942"/>
          <a:stretch/>
        </p:blipFill>
        <p:spPr>
          <a:xfrm>
            <a:off x="9445316" y="1682743"/>
            <a:ext cx="2050648" cy="21484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F4364B-3C13-4857-8A5B-7F2E2408CAFD}"/>
              </a:ext>
            </a:extLst>
          </p:cNvPr>
          <p:cNvSpPr txBox="1"/>
          <p:nvPr/>
        </p:nvSpPr>
        <p:spPr>
          <a:xfrm>
            <a:off x="1018253" y="205079"/>
            <a:ext cx="106043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Which one of these is the right angle? </a:t>
            </a:r>
          </a:p>
          <a:p>
            <a:endParaRPr lang="en-GB" sz="2800" dirty="0"/>
          </a:p>
          <a:p>
            <a:r>
              <a:rPr lang="en-GB" sz="2800" dirty="0"/>
              <a:t>How are the other 2 different?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53C461-79A6-4993-8260-EB5D9132C78D}"/>
              </a:ext>
            </a:extLst>
          </p:cNvPr>
          <p:cNvSpPr txBox="1"/>
          <p:nvPr/>
        </p:nvSpPr>
        <p:spPr>
          <a:xfrm>
            <a:off x="286604" y="4261807"/>
            <a:ext cx="36492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lines are closer together compared to a right angle, making the angle smaller. This is called an </a:t>
            </a:r>
            <a:r>
              <a:rPr lang="en-GB" sz="2800" dirty="0">
                <a:solidFill>
                  <a:srgbClr val="FF0000"/>
                </a:solidFill>
              </a:rPr>
              <a:t>acute </a:t>
            </a:r>
            <a:r>
              <a:rPr lang="en-GB" sz="2800" dirty="0"/>
              <a:t>angle.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84CD0A-9F5D-4852-9812-451FDC1E880D}"/>
              </a:ext>
            </a:extLst>
          </p:cNvPr>
          <p:cNvSpPr txBox="1"/>
          <p:nvPr/>
        </p:nvSpPr>
        <p:spPr>
          <a:xfrm>
            <a:off x="5314122" y="4261806"/>
            <a:ext cx="39191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These lines are further away than a right angles, making the angle bigger. This is called an</a:t>
            </a:r>
            <a:r>
              <a:rPr lang="en-GB" sz="2800" dirty="0">
                <a:solidFill>
                  <a:srgbClr val="FF0000"/>
                </a:solidFill>
              </a:rPr>
              <a:t> obtuse</a:t>
            </a:r>
            <a:r>
              <a:rPr lang="en-GB" sz="2800" dirty="0"/>
              <a:t> angle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507" y="5813973"/>
            <a:ext cx="1276952" cy="9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8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47" y="0"/>
            <a:ext cx="10485991" cy="1435100"/>
          </a:xfrm>
        </p:spPr>
        <p:txBody>
          <a:bodyPr/>
          <a:lstStyle/>
          <a:p>
            <a:r>
              <a:rPr lang="en-GB" dirty="0"/>
              <a:t>Which one of theses shapes are a square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3E6827-7DF9-4146-93FB-DC72EEBBE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9" y="1920736"/>
            <a:ext cx="1237595" cy="1237595"/>
          </a:xfrm>
          <a:prstGeom prst="rect">
            <a:avLst/>
          </a:prstGeom>
        </p:spPr>
      </p:pic>
      <p:pic>
        <p:nvPicPr>
          <p:cNvPr id="1026" name="Picture 2" descr="🟣 Purple Circle Emoji on Twitter Twemoji 12.0">
            <a:extLst>
              <a:ext uri="{FF2B5EF4-FFF2-40B4-BE49-F238E27FC236}">
                <a16:creationId xmlns:a16="http://schemas.microsoft.com/office/drawing/2014/main" id="{95D7E622-0B8F-4647-A229-5CB4C4880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783" y="4497977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9E34A0-ED6B-40A9-957A-29D75DA42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74045">
            <a:off x="3118647" y="2269482"/>
            <a:ext cx="1838140" cy="16373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5BA979-366E-4105-B658-53A4AD904EC4}"/>
              </a:ext>
            </a:extLst>
          </p:cNvPr>
          <p:cNvSpPr txBox="1"/>
          <p:nvPr/>
        </p:nvSpPr>
        <p:spPr>
          <a:xfrm>
            <a:off x="6387548" y="1933988"/>
            <a:ext cx="4956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How do you know?</a:t>
            </a:r>
          </a:p>
          <a:p>
            <a:endParaRPr lang="en-GB" sz="3600" dirty="0"/>
          </a:p>
          <a:p>
            <a:r>
              <a:rPr lang="en-GB" sz="3600" dirty="0"/>
              <a:t>What makes it different to the other shapes?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31224" y="4176074"/>
            <a:ext cx="1731209" cy="1068773"/>
          </a:xfrm>
          <a:prstGeom prst="cloudCallout">
            <a:avLst>
              <a:gd name="adj1" fmla="val -32281"/>
              <a:gd name="adj2" fmla="val 829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46922" y="4374009"/>
            <a:ext cx="122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Thinking time 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" y="5786823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32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8E6649-1156-42FE-B98F-DD2D5D8D6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527" y="1904350"/>
            <a:ext cx="3041168" cy="15643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1B050-CE3C-47C1-AD90-F183B1107C63}"/>
              </a:ext>
            </a:extLst>
          </p:cNvPr>
          <p:cNvSpPr txBox="1"/>
          <p:nvPr/>
        </p:nvSpPr>
        <p:spPr>
          <a:xfrm>
            <a:off x="649357" y="450574"/>
            <a:ext cx="1094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Which of these angles are acute, and which are obtuse </a:t>
            </a:r>
          </a:p>
        </p:txBody>
      </p:sp>
      <p:pic>
        <p:nvPicPr>
          <p:cNvPr id="2050" name="Picture 2" descr="5 O Clock Clip Art at Clker.com - vector clip art online, royalty free &amp;  public domain">
            <a:extLst>
              <a:ext uri="{FF2B5EF4-FFF2-40B4-BE49-F238E27FC236}">
                <a16:creationId xmlns:a16="http://schemas.microsoft.com/office/drawing/2014/main" id="{6150E9A5-B012-4EF7-84E8-E41198A4C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83" y="1566945"/>
            <a:ext cx="2481055" cy="244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9479C8-155D-4ECE-AD43-DD19CAE86A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/>
          <a:stretch/>
        </p:blipFill>
        <p:spPr>
          <a:xfrm>
            <a:off x="6582232" y="4259459"/>
            <a:ext cx="1792406" cy="1843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71116D-F513-4304-AF9A-36F810FE8A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639" r="55798"/>
          <a:stretch/>
        </p:blipFill>
        <p:spPr>
          <a:xfrm>
            <a:off x="2492793" y="4122377"/>
            <a:ext cx="2481055" cy="2118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6" y="5774621"/>
            <a:ext cx="1254732" cy="931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5939" y="4015066"/>
            <a:ext cx="2746096" cy="18264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49692" y="5917321"/>
            <a:ext cx="194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 is a right angle to help you!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632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E4102E-34D7-441C-BE5A-2538BAA012DE}"/>
              </a:ext>
            </a:extLst>
          </p:cNvPr>
          <p:cNvSpPr txBox="1"/>
          <p:nvPr/>
        </p:nvSpPr>
        <p:spPr>
          <a:xfrm>
            <a:off x="901148" y="384313"/>
            <a:ext cx="10840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Here are some shapes, can you identify which ones have right angles, and which don’t.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734641B-B2AD-4F5F-8F08-52D85FBC63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2767" y="1669774"/>
          <a:ext cx="10453315" cy="48420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23134">
                  <a:extLst>
                    <a:ext uri="{9D8B030D-6E8A-4147-A177-3AD203B41FA5}">
                      <a16:colId xmlns:a16="http://schemas.microsoft.com/office/drawing/2014/main" val="2163893161"/>
                    </a:ext>
                  </a:extLst>
                </a:gridCol>
                <a:gridCol w="2260305">
                  <a:extLst>
                    <a:ext uri="{9D8B030D-6E8A-4147-A177-3AD203B41FA5}">
                      <a16:colId xmlns:a16="http://schemas.microsoft.com/office/drawing/2014/main" val="1234717380"/>
                    </a:ext>
                  </a:extLst>
                </a:gridCol>
                <a:gridCol w="3074125">
                  <a:extLst>
                    <a:ext uri="{9D8B030D-6E8A-4147-A177-3AD203B41FA5}">
                      <a16:colId xmlns:a16="http://schemas.microsoft.com/office/drawing/2014/main" val="2029479777"/>
                    </a:ext>
                  </a:extLst>
                </a:gridCol>
                <a:gridCol w="2995751">
                  <a:extLst>
                    <a:ext uri="{9D8B030D-6E8A-4147-A177-3AD203B41FA5}">
                      <a16:colId xmlns:a16="http://schemas.microsoft.com/office/drawing/2014/main" val="2261870170"/>
                    </a:ext>
                  </a:extLst>
                </a:gridCol>
              </a:tblGrid>
              <a:tr h="627138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Shape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solidFill>
                            <a:schemeClr val="tx1"/>
                          </a:solidFill>
                        </a:rPr>
                        <a:t>Name of shape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solidFill>
                            <a:schemeClr val="tx1"/>
                          </a:solidFill>
                        </a:rPr>
                        <a:t>Does it have any right angle?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 smtClean="0">
                          <a:solidFill>
                            <a:schemeClr val="tx1"/>
                          </a:solidFill>
                        </a:rPr>
                        <a:t>How</a:t>
                      </a:r>
                      <a:r>
                        <a:rPr lang="en-GB" sz="2600" baseline="0" dirty="0" smtClean="0">
                          <a:solidFill>
                            <a:schemeClr val="tx1"/>
                          </a:solidFill>
                        </a:rPr>
                        <a:t> many </a:t>
                      </a:r>
                      <a:r>
                        <a:rPr lang="en-GB" sz="2600" dirty="0" smtClean="0">
                          <a:solidFill>
                            <a:schemeClr val="tx1"/>
                          </a:solidFill>
                        </a:rPr>
                        <a:t>right angles?</a:t>
                      </a:r>
                      <a:endParaRPr lang="en-GB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597566"/>
                  </a:ext>
                </a:extLst>
              </a:tr>
              <a:tr h="7909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530418"/>
                  </a:ext>
                </a:extLst>
              </a:tr>
              <a:tr h="80645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348013"/>
                  </a:ext>
                </a:extLst>
              </a:tr>
              <a:tr h="8357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123403"/>
                  </a:ext>
                </a:extLst>
              </a:tr>
              <a:tr h="7103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762933"/>
                  </a:ext>
                </a:extLst>
              </a:tr>
              <a:tr h="8145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51108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CC1B0EA-951C-4C87-B78F-82F831842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39" y="2630571"/>
            <a:ext cx="1891844" cy="637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FED560-4D4D-4B26-ACF2-EB3A48842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97" y="3372124"/>
            <a:ext cx="562843" cy="670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9567AE-403D-4820-A713-E79DC81EB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37" y="4184849"/>
            <a:ext cx="753761" cy="6703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98AA70-7536-4D16-863C-FE4F741FD7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898" t="9803" r="14705"/>
          <a:stretch/>
        </p:blipFill>
        <p:spPr>
          <a:xfrm>
            <a:off x="760484" y="5816538"/>
            <a:ext cx="940904" cy="657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3616FA-BAE0-453F-B861-9D46E8A981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515" y="5014745"/>
            <a:ext cx="562843" cy="557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143" y="5816538"/>
            <a:ext cx="1217015" cy="90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21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14" y="527459"/>
            <a:ext cx="8190783" cy="3017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3" y="4781006"/>
            <a:ext cx="6430403" cy="1785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9585" y="4108022"/>
            <a:ext cx="627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Use these to remind you  - 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0" y="5799121"/>
            <a:ext cx="1217015" cy="90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9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3A12-2888-4CF4-BFE3-CDC42F27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D5260-C243-4A74-8484-B32BD3C64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43088" r="26196" b="25786"/>
          <a:stretch/>
        </p:blipFill>
        <p:spPr>
          <a:xfrm>
            <a:off x="3172097" y="1690688"/>
            <a:ext cx="4812068" cy="3537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94" y="5804376"/>
            <a:ext cx="1217015" cy="90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32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4.2.2021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 To be able to identify different types of lines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0994" y="475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73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different about these lines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74674" y="2416629"/>
            <a:ext cx="434993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912429" y="3664131"/>
            <a:ext cx="2832462" cy="252603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753394" y="2690949"/>
            <a:ext cx="0" cy="283899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loud Callout 8"/>
          <p:cNvSpPr/>
          <p:nvPr/>
        </p:nvSpPr>
        <p:spPr>
          <a:xfrm>
            <a:off x="531224" y="4176074"/>
            <a:ext cx="1731209" cy="1068773"/>
          </a:xfrm>
          <a:prstGeom prst="cloudCallout">
            <a:avLst>
              <a:gd name="adj1" fmla="val -32281"/>
              <a:gd name="adj2" fmla="val 829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46922" y="4374009"/>
            <a:ext cx="122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Thinking time 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" y="5786823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58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different about these lines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74674" y="2416629"/>
            <a:ext cx="434993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45920" y="5414460"/>
            <a:ext cx="3762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When a line goes in this direction, it is </a:t>
            </a:r>
            <a:r>
              <a:rPr lang="en-GB" sz="2800" dirty="0">
                <a:solidFill>
                  <a:srgbClr val="FF0000"/>
                </a:solidFill>
              </a:rPr>
              <a:t>horizontal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3737" y="5199017"/>
            <a:ext cx="32265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When a line goes in this direction, it is </a:t>
            </a:r>
            <a:r>
              <a:rPr lang="en-GB" sz="2800" dirty="0">
                <a:solidFill>
                  <a:srgbClr val="FF0000"/>
                </a:solidFill>
              </a:rPr>
              <a:t>diagonal 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609806" y="2604828"/>
            <a:ext cx="4743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When a line goes in this direction, it is </a:t>
            </a:r>
            <a:r>
              <a:rPr lang="en-GB" sz="2800" dirty="0">
                <a:solidFill>
                  <a:srgbClr val="FF0000"/>
                </a:solidFill>
              </a:rPr>
              <a:t>vertical 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" y="5944602"/>
            <a:ext cx="1276952" cy="9482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7064829" y="3816531"/>
            <a:ext cx="2832462" cy="252603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35233" y="1690688"/>
            <a:ext cx="65315" cy="338886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20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en-GB" dirty="0" smtClean="0"/>
              <a:t>ther </a:t>
            </a:r>
            <a:r>
              <a:rPr lang="en-GB" dirty="0"/>
              <a:t>types of lines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024743"/>
            <a:ext cx="7783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Perpendicular </a:t>
            </a:r>
            <a:r>
              <a:rPr lang="en-GB" sz="2800" dirty="0"/>
              <a:t>lines are lines that meet to create a right angle </a:t>
            </a:r>
          </a:p>
        </p:txBody>
      </p:sp>
      <p:pic>
        <p:nvPicPr>
          <p:cNvPr id="11266" name="Picture 2" descr="What are perpendicular lines in geometry? | Geometry Hel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b="46244"/>
          <a:stretch/>
        </p:blipFill>
        <p:spPr bwMode="auto">
          <a:xfrm>
            <a:off x="8948057" y="1335460"/>
            <a:ext cx="2650318" cy="233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3814354"/>
            <a:ext cx="7783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Parallel </a:t>
            </a:r>
            <a:r>
              <a:rPr lang="en-GB" sz="2800" dirty="0"/>
              <a:t>lines never meet each other, and always stay the same distance apart 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11268" name="Picture 4" descr="What are Parallel Lines? [Definition, Facts &amp; Example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1" t="24381" b="2516"/>
          <a:stretch/>
        </p:blipFill>
        <p:spPr bwMode="auto">
          <a:xfrm>
            <a:off x="5473337" y="4624252"/>
            <a:ext cx="2256518" cy="158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" y="5944602"/>
            <a:ext cx="1276952" cy="9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63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584" t="33661" r="39124" b="30446"/>
          <a:stretch/>
        </p:blipFill>
        <p:spPr>
          <a:xfrm>
            <a:off x="3679370" y="2685843"/>
            <a:ext cx="3448595" cy="2987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387" y="418012"/>
            <a:ext cx="4376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Here we have a vertical line. Can you draw a horizontal line to make this perpendicular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50034" y="1099530"/>
            <a:ext cx="3161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Remember that they meet at RIGHT ANGLE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6" y="5774621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88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584" t="33661" r="39124" b="30446"/>
          <a:stretch/>
        </p:blipFill>
        <p:spPr>
          <a:xfrm>
            <a:off x="1171302" y="2629898"/>
            <a:ext cx="3448595" cy="2987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387" y="418012"/>
            <a:ext cx="4376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Here we have a vertical line. Can you draw a horizontal line to make this perpendicular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255" t="35268" r="47156" b="26875"/>
          <a:stretch/>
        </p:blipFill>
        <p:spPr>
          <a:xfrm>
            <a:off x="5296988" y="2569334"/>
            <a:ext cx="1972492" cy="1858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9753" t="34375" r="47657" b="24911"/>
          <a:stretch/>
        </p:blipFill>
        <p:spPr>
          <a:xfrm>
            <a:off x="5335061" y="345847"/>
            <a:ext cx="1934419" cy="1960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0154" t="34732" r="47860" b="26875"/>
          <a:stretch/>
        </p:blipFill>
        <p:spPr>
          <a:xfrm>
            <a:off x="5381896" y="4691136"/>
            <a:ext cx="1887584" cy="1853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46571" y="2569334"/>
            <a:ext cx="4245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Did you get any of these?</a:t>
            </a:r>
          </a:p>
          <a:p>
            <a:endParaRPr lang="en-GB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24" y="5743804"/>
            <a:ext cx="1276952" cy="9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7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1642DB-3AB5-425D-8E9B-FF897179C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056" y="2119968"/>
            <a:ext cx="3379306" cy="3379306"/>
          </a:xfrm>
          <a:prstGeom prst="rect">
            <a:avLst/>
          </a:prstGeom>
        </p:spPr>
      </p:pic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7385935A-CE3F-4E6A-8863-6283C426046A}"/>
              </a:ext>
            </a:extLst>
          </p:cNvPr>
          <p:cNvSpPr/>
          <p:nvPr/>
        </p:nvSpPr>
        <p:spPr>
          <a:xfrm>
            <a:off x="1419056" y="1538590"/>
            <a:ext cx="3379305" cy="4903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AF566651-15CA-49D8-A638-A3876ADD7108}"/>
              </a:ext>
            </a:extLst>
          </p:cNvPr>
          <p:cNvSpPr/>
          <p:nvPr/>
        </p:nvSpPr>
        <p:spPr>
          <a:xfrm rot="16200000">
            <a:off x="3485951" y="3564456"/>
            <a:ext cx="3379305" cy="4903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283DCD29-CFBA-4A94-9B09-479E91F278D6}"/>
              </a:ext>
            </a:extLst>
          </p:cNvPr>
          <p:cNvSpPr/>
          <p:nvPr/>
        </p:nvSpPr>
        <p:spPr>
          <a:xfrm>
            <a:off x="1419056" y="5590322"/>
            <a:ext cx="3379305" cy="4903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FBC188F7-B5BF-4700-9717-704F6BE64B79}"/>
              </a:ext>
            </a:extLst>
          </p:cNvPr>
          <p:cNvSpPr/>
          <p:nvPr/>
        </p:nvSpPr>
        <p:spPr>
          <a:xfrm rot="16200000">
            <a:off x="-581800" y="3642252"/>
            <a:ext cx="3379305" cy="4903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79C5A6-B919-4D66-A865-A51C24543BE5}"/>
              </a:ext>
            </a:extLst>
          </p:cNvPr>
          <p:cNvSpPr txBox="1"/>
          <p:nvPr/>
        </p:nvSpPr>
        <p:spPr>
          <a:xfrm>
            <a:off x="1353018" y="476321"/>
            <a:ext cx="5565913" cy="58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square has 4 sides….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23273C-1AAC-4EEB-AC78-A1EA3D77BA95}"/>
              </a:ext>
            </a:extLst>
          </p:cNvPr>
          <p:cNvSpPr/>
          <p:nvPr/>
        </p:nvSpPr>
        <p:spPr>
          <a:xfrm>
            <a:off x="18613" y="347263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5EBA17-FBBF-42A8-ABC5-59BB70987DDA}"/>
              </a:ext>
            </a:extLst>
          </p:cNvPr>
          <p:cNvSpPr/>
          <p:nvPr/>
        </p:nvSpPr>
        <p:spPr>
          <a:xfrm>
            <a:off x="2840846" y="80137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9305A7-B8F6-440C-A86A-EE851968883A}"/>
              </a:ext>
            </a:extLst>
          </p:cNvPr>
          <p:cNvSpPr/>
          <p:nvPr/>
        </p:nvSpPr>
        <p:spPr>
          <a:xfrm>
            <a:off x="2396708" y="611416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C7856B-05AF-4E33-B1A2-018229E95342}"/>
              </a:ext>
            </a:extLst>
          </p:cNvPr>
          <p:cNvSpPr/>
          <p:nvPr/>
        </p:nvSpPr>
        <p:spPr>
          <a:xfrm>
            <a:off x="5552845" y="292244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1CBE97F-1E11-4FFA-AB7B-7D0E053CD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79" y="2119968"/>
            <a:ext cx="3379306" cy="337930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0924610C-6B7F-4B78-874F-D2A739906145}"/>
              </a:ext>
            </a:extLst>
          </p:cNvPr>
          <p:cNvSpPr/>
          <p:nvPr/>
        </p:nvSpPr>
        <p:spPr>
          <a:xfrm>
            <a:off x="7509955" y="1783755"/>
            <a:ext cx="609600" cy="6392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AE53564-5CF3-4123-BD66-3B4F3908701A}"/>
              </a:ext>
            </a:extLst>
          </p:cNvPr>
          <p:cNvSpPr/>
          <p:nvPr/>
        </p:nvSpPr>
        <p:spPr>
          <a:xfrm>
            <a:off x="10624709" y="1734601"/>
            <a:ext cx="609600" cy="6392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371F4BB-24C3-41E8-A8D1-A8D62143D693}"/>
              </a:ext>
            </a:extLst>
          </p:cNvPr>
          <p:cNvSpPr/>
          <p:nvPr/>
        </p:nvSpPr>
        <p:spPr>
          <a:xfrm>
            <a:off x="7377679" y="5050416"/>
            <a:ext cx="609600" cy="6392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B1E1EF0-471E-4DEB-801F-21C8B89AA6AA}"/>
              </a:ext>
            </a:extLst>
          </p:cNvPr>
          <p:cNvSpPr/>
          <p:nvPr/>
        </p:nvSpPr>
        <p:spPr>
          <a:xfrm>
            <a:off x="10653868" y="5179670"/>
            <a:ext cx="609600" cy="6392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E22E93-5C3D-4C86-98A0-0E4FD60D2EC9}"/>
              </a:ext>
            </a:extLst>
          </p:cNvPr>
          <p:cNvSpPr/>
          <p:nvPr/>
        </p:nvSpPr>
        <p:spPr>
          <a:xfrm>
            <a:off x="7109817" y="112330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DC2839-43E5-42E1-9455-B9B397DEC956}"/>
              </a:ext>
            </a:extLst>
          </p:cNvPr>
          <p:cNvSpPr/>
          <p:nvPr/>
        </p:nvSpPr>
        <p:spPr>
          <a:xfrm>
            <a:off x="11136269" y="113087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09F7F9-49B3-4580-9AF7-ABAC9B00D188}"/>
              </a:ext>
            </a:extLst>
          </p:cNvPr>
          <p:cNvSpPr/>
          <p:nvPr/>
        </p:nvSpPr>
        <p:spPr>
          <a:xfrm>
            <a:off x="7014680" y="535173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8C453D-E604-48F6-9A46-639916EBFE09}"/>
              </a:ext>
            </a:extLst>
          </p:cNvPr>
          <p:cNvSpPr/>
          <p:nvPr/>
        </p:nvSpPr>
        <p:spPr>
          <a:xfrm>
            <a:off x="11272136" y="528162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104D26-BDE0-474F-8987-B2A3AE926DA7}"/>
              </a:ext>
            </a:extLst>
          </p:cNvPr>
          <p:cNvSpPr txBox="1"/>
          <p:nvPr/>
        </p:nvSpPr>
        <p:spPr>
          <a:xfrm>
            <a:off x="7905432" y="424650"/>
            <a:ext cx="398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and 4 corners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30" y="5818877"/>
            <a:ext cx="1276952" cy="9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49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/>
              <a:t>Here are two sets of lines. Can you tell me which ones are parallel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376" t="30625" r="30087" b="40089"/>
          <a:stretch/>
        </p:blipFill>
        <p:spPr>
          <a:xfrm>
            <a:off x="1214846" y="1920240"/>
            <a:ext cx="4493623" cy="2142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468" t="34375" r="47557" b="34732"/>
          <a:stretch/>
        </p:blipFill>
        <p:spPr>
          <a:xfrm>
            <a:off x="2046515" y="4292100"/>
            <a:ext cx="2468880" cy="225987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9196251" y="3709852"/>
            <a:ext cx="2586445" cy="240356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Which line are always the same distance apart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6" y="5774621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45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/>
              <a:t>Here are two sets of lines. Can you tell me which ones are parallel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376" t="30625" r="30087" b="40089"/>
          <a:stretch/>
        </p:blipFill>
        <p:spPr>
          <a:xfrm>
            <a:off x="1214846" y="1920240"/>
            <a:ext cx="4493623" cy="2142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468" t="34375" r="47557" b="34732"/>
          <a:stretch/>
        </p:blipFill>
        <p:spPr>
          <a:xfrm>
            <a:off x="522515" y="4389120"/>
            <a:ext cx="2468880" cy="2259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6659" t="35089" r="24165" b="30446"/>
          <a:stretch/>
        </p:blipFill>
        <p:spPr>
          <a:xfrm>
            <a:off x="4460966" y="4258490"/>
            <a:ext cx="2495006" cy="2521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6849" t="33561" r="23883" b="28882"/>
          <a:stretch/>
        </p:blipFill>
        <p:spPr>
          <a:xfrm>
            <a:off x="4841966" y="2237446"/>
            <a:ext cx="2420984" cy="1746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42217" y="1690688"/>
            <a:ext cx="38404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Good job if you said the green one. The orange start getting closer together so they are not parallel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" y="5831391"/>
            <a:ext cx="1276952" cy="9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957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Lets look at new shapes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3164"/>
            <a:ext cx="2712720" cy="2034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5838" y="3351660"/>
            <a:ext cx="1998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Rhombus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5839" y="1757936"/>
            <a:ext cx="5003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rhombus has 2 pairs of parallel lines 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16279" y="6217920"/>
            <a:ext cx="335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Right angle </a:t>
            </a:r>
            <a:r>
              <a:rPr lang="en-GB" sz="2800" dirty="0"/>
              <a:t>triangle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7794" y="4166919"/>
            <a:ext cx="5003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right angle triangle has 1  pair of perpendicular lines </a:t>
            </a:r>
          </a:p>
          <a:p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D58315-C127-42B1-8A89-75E179ECE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20" y="3842147"/>
            <a:ext cx="3903480" cy="2034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24" y="5743804"/>
            <a:ext cx="1276952" cy="9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482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60" y="310786"/>
            <a:ext cx="7543259" cy="5637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2" y="5772995"/>
            <a:ext cx="1217015" cy="903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68235" y="283403"/>
            <a:ext cx="4123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 smtClean="0"/>
              <a:t>If you’re working electronically you can draw shapes straight onto PowerPoint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786" y="1270908"/>
            <a:ext cx="2621844" cy="13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924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0814"/>
          <a:stretch/>
        </p:blipFill>
        <p:spPr>
          <a:xfrm>
            <a:off x="1149395" y="1524000"/>
            <a:ext cx="8546083" cy="98406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8218" y="2632951"/>
            <a:ext cx="7858026" cy="2939936"/>
            <a:chOff x="1753386" y="3544477"/>
            <a:chExt cx="7858026" cy="29399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7895"/>
            <a:stretch/>
          </p:blipFill>
          <p:spPr>
            <a:xfrm>
              <a:off x="1753386" y="3544478"/>
              <a:ext cx="2670140" cy="293993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7895"/>
            <a:stretch/>
          </p:blipFill>
          <p:spPr>
            <a:xfrm>
              <a:off x="4347329" y="3544477"/>
              <a:ext cx="2670140" cy="293993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7895"/>
            <a:stretch/>
          </p:blipFill>
          <p:spPr>
            <a:xfrm>
              <a:off x="6941272" y="3544477"/>
              <a:ext cx="2670140" cy="293993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502977" y="3657600"/>
            <a:ext cx="32616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the squares to draw the 3</a:t>
            </a:r>
          </a:p>
          <a:p>
            <a:r>
              <a:rPr lang="en-GB" dirty="0"/>
              <a:t>t</a:t>
            </a:r>
            <a:r>
              <a:rPr lang="en-GB" dirty="0" smtClean="0"/>
              <a:t>ypes of triangles </a:t>
            </a:r>
          </a:p>
          <a:p>
            <a:endParaRPr lang="en-GB" dirty="0"/>
          </a:p>
          <a:p>
            <a:r>
              <a:rPr lang="en-GB" dirty="0" smtClean="0"/>
              <a:t>If you don’t have a ruler, you could always use a book</a:t>
            </a:r>
          </a:p>
          <a:p>
            <a:r>
              <a:rPr lang="en-GB" dirty="0" smtClean="0"/>
              <a:t>Or draw lines using PowerPoint </a:t>
            </a:r>
            <a:r>
              <a:rPr lang="en-GB" dirty="0" smtClean="0">
                <a:sym typeface="Wingdings" panose="05000000000000000000" pitchFamily="2" charset="2"/>
              </a:rPr>
              <a:t> </a:t>
            </a:r>
            <a:r>
              <a:rPr lang="en-GB" dirty="0" smtClean="0"/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5291" y="879566"/>
            <a:ext cx="698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Draw your own parallel or perpendicular lines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89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D01236-7F53-4DF7-833F-9681E3DDCF95}"/>
              </a:ext>
            </a:extLst>
          </p:cNvPr>
          <p:cNvSpPr txBox="1"/>
          <p:nvPr/>
        </p:nvSpPr>
        <p:spPr>
          <a:xfrm>
            <a:off x="596348" y="424070"/>
            <a:ext cx="10827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 smtClean="0"/>
              <a:t>hallenge</a:t>
            </a:r>
            <a:endParaRPr lang="en-GB" sz="4400" dirty="0"/>
          </a:p>
        </p:txBody>
      </p:sp>
      <p:pic>
        <p:nvPicPr>
          <p:cNvPr id="5" name="Picture 2" descr="Year 3 Lines - Animated PowerPoint presentation and worksheet | Teaching  Resources">
            <a:extLst>
              <a:ext uri="{FF2B5EF4-FFF2-40B4-BE49-F238E27FC236}">
                <a16:creationId xmlns:a16="http://schemas.microsoft.com/office/drawing/2014/main" id="{554C50C3-ACE5-4145-ADE7-7F4636D9D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b="2739"/>
          <a:stretch/>
        </p:blipFill>
        <p:spPr bwMode="auto">
          <a:xfrm>
            <a:off x="3222171" y="2235401"/>
            <a:ext cx="5462807" cy="228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2" y="5772995"/>
            <a:ext cx="1217015" cy="90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78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5.2.2021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46197" y="2902451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be recognise and describe 3D shapes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0994" y="475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064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3532" y="5998466"/>
            <a:ext cx="112087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 can also copy and paste this link if you would prefer:</a:t>
            </a:r>
          </a:p>
          <a:p>
            <a:r>
              <a:rPr lang="en-GB" dirty="0"/>
              <a:t>https://teachers.thenational.academy/lessons/to-describe-the-properties-of-3d-shapes-cdjkgd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372444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of these shapes are 3D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566" y="1569578"/>
            <a:ext cx="2296886" cy="1700293"/>
          </a:xfrm>
          <a:prstGeom prst="rect">
            <a:avLst/>
          </a:prstGeom>
        </p:spPr>
      </p:pic>
      <p:pic>
        <p:nvPicPr>
          <p:cNvPr id="5" name="Picture 2" descr="Model Color - Royal Purple">
            <a:extLst>
              <a:ext uri="{FF2B5EF4-FFF2-40B4-BE49-F238E27FC236}">
                <a16:creationId xmlns:a16="http://schemas.microsoft.com/office/drawing/2014/main" id="{78DFD361-1123-4420-837E-9A478088E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8" b="26954"/>
          <a:stretch/>
        </p:blipFill>
        <p:spPr bwMode="auto">
          <a:xfrm>
            <a:off x="2744197" y="3636916"/>
            <a:ext cx="2263843" cy="101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What is a Cuboid? - Answered - Twinkl Teaching Wi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512" y="1463272"/>
            <a:ext cx="28956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471" y="2983037"/>
            <a:ext cx="2319065" cy="2319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3320" y="4849339"/>
            <a:ext cx="2143125" cy="2143125"/>
          </a:xfrm>
          <a:prstGeom prst="rect">
            <a:avLst/>
          </a:prstGeom>
        </p:spPr>
      </p:pic>
      <p:pic>
        <p:nvPicPr>
          <p:cNvPr id="9" name="Picture 2" descr="Purple Half Circle Png, Transparent Png , Transparent Png Image - PNGitem">
            <a:extLst>
              <a:ext uri="{FF2B5EF4-FFF2-40B4-BE49-F238E27FC236}">
                <a16:creationId xmlns:a16="http://schemas.microsoft.com/office/drawing/2014/main" id="{1A4015C8-9498-488A-AEF0-237DF5ED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137" y="5247353"/>
            <a:ext cx="2466975" cy="134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531224" y="4176074"/>
            <a:ext cx="1731209" cy="1068773"/>
          </a:xfrm>
          <a:prstGeom prst="cloudCallout">
            <a:avLst>
              <a:gd name="adj1" fmla="val -32281"/>
              <a:gd name="adj2" fmla="val 829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46922" y="4374009"/>
            <a:ext cx="122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Thinking time 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" y="5786823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024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1962" y="1478880"/>
            <a:ext cx="10985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  <a:p>
            <a:r>
              <a:rPr lang="en-GB" sz="3200" dirty="0" smtClean="0"/>
              <a:t>Everyday </a:t>
            </a:r>
            <a:r>
              <a:rPr lang="en-GB" sz="3200" dirty="0"/>
              <a:t>objects are 3D, such as a ball, pencil or a rubber.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034" y="3124367"/>
            <a:ext cx="2133600" cy="2143125"/>
          </a:xfrm>
          <a:prstGeom prst="rect">
            <a:avLst/>
          </a:prstGeom>
        </p:spPr>
      </p:pic>
      <p:pic>
        <p:nvPicPr>
          <p:cNvPr id="8194" name="Picture 2" descr="https://encrypted-tbn0.gstatic.com/images?q=tbn:ANd9GcTtQEK7t1vTcl6cQmMR6RDjWHViUB2CWynpuatqU1i6T08J5XYcHk0NlICo3kktXsOu3ppgh4tQ&amp;usqp=C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917" y="3018606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sketball (ball) - Wikipedia">
            <a:extLst>
              <a:ext uri="{FF2B5EF4-FFF2-40B4-BE49-F238E27FC236}">
                <a16:creationId xmlns:a16="http://schemas.microsoft.com/office/drawing/2014/main" id="{F1F6416A-D0A4-4944-89A3-6F9A111E5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20" y="284648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037" y="857065"/>
            <a:ext cx="9458325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" y="5831391"/>
            <a:ext cx="1276952" cy="9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8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del Color - Royal Purple">
            <a:extLst>
              <a:ext uri="{FF2B5EF4-FFF2-40B4-BE49-F238E27FC236}">
                <a16:creationId xmlns:a16="http://schemas.microsoft.com/office/drawing/2014/main" id="{78DFD361-1123-4420-837E-9A478088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3" y="1447800"/>
            <a:ext cx="4590617" cy="459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ACFCDC-0BD9-42B3-B893-F867A3C54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206" y="1908312"/>
            <a:ext cx="3379306" cy="3379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E9DCFB-2A1D-4EC4-A89C-745B2F5E15CF}"/>
              </a:ext>
            </a:extLst>
          </p:cNvPr>
          <p:cNvSpPr txBox="1"/>
          <p:nvPr/>
        </p:nvSpPr>
        <p:spPr>
          <a:xfrm>
            <a:off x="609599" y="384313"/>
            <a:ext cx="7222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rectangle also has 4 sides and 4 corners, so how is it different to square?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30" y="5818877"/>
            <a:ext cx="1276952" cy="9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850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ACFCDC-0BD9-42B3-B893-F867A3C54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333" y="3868719"/>
            <a:ext cx="1860856" cy="1860856"/>
          </a:xfrm>
          <a:prstGeom prst="rect">
            <a:avLst/>
          </a:prstGeom>
        </p:spPr>
      </p:pic>
      <p:pic>
        <p:nvPicPr>
          <p:cNvPr id="9218" name="Picture 2" descr="Purple Cube PNG Images &amp; PSDs for Download | PixelSquid - S11271708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t="17847" r="18269" b="11448"/>
          <a:stretch/>
        </p:blipFill>
        <p:spPr bwMode="auto">
          <a:xfrm>
            <a:off x="4461251" y="3502764"/>
            <a:ext cx="2207624" cy="2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5371" y="5942941"/>
            <a:ext cx="126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4354" y="5964924"/>
            <a:ext cx="83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751" y="308405"/>
            <a:ext cx="57100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2D object will always have one face, because it is flat, but a 3D object will have multiple faces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130" y="4425327"/>
            <a:ext cx="73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89160" y="4486955"/>
            <a:ext cx="87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8269" y="3757548"/>
            <a:ext cx="99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5371" y="4598126"/>
            <a:ext cx="83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68DE3-117D-4F7A-BC13-7C0A78A09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40" y="2040070"/>
            <a:ext cx="1967039" cy="14545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130" y="2040070"/>
            <a:ext cx="1787979" cy="14190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19349" y="2528558"/>
            <a:ext cx="83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890" y="2586952"/>
            <a:ext cx="890093" cy="4999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30377" y="2586952"/>
            <a:ext cx="83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FACE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" y="5831391"/>
            <a:ext cx="1276952" cy="948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3377" y="566057"/>
            <a:ext cx="5315215" cy="2314416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6773382" y="452846"/>
            <a:ext cx="0" cy="6013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92281" y="3599880"/>
            <a:ext cx="4362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3D shapes also have vertices, which is another word for corner, and edges. </a:t>
            </a:r>
          </a:p>
        </p:txBody>
      </p:sp>
    </p:spTree>
    <p:extLst>
      <p:ext uri="{BB962C8B-B14F-4D97-AF65-F5344CB8AC3E}">
        <p14:creationId xmlns:p14="http://schemas.microsoft.com/office/powerpoint/2010/main" val="28151626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" y="378823"/>
            <a:ext cx="10633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Every 3D shape is different. Let’s have a look at a few now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2" y="1703766"/>
            <a:ext cx="1826412" cy="182641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808761"/>
              </p:ext>
            </p:extLst>
          </p:nvPr>
        </p:nvGraphicFramePr>
        <p:xfrm>
          <a:off x="640080" y="3931079"/>
          <a:ext cx="10959736" cy="1866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994">
                  <a:extLst>
                    <a:ext uri="{9D8B030D-6E8A-4147-A177-3AD203B41FA5}">
                      <a16:colId xmlns:a16="http://schemas.microsoft.com/office/drawing/2014/main" val="747029589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554211916"/>
                    </a:ext>
                  </a:extLst>
                </a:gridCol>
                <a:gridCol w="2978332">
                  <a:extLst>
                    <a:ext uri="{9D8B030D-6E8A-4147-A177-3AD203B41FA5}">
                      <a16:colId xmlns:a16="http://schemas.microsoft.com/office/drawing/2014/main" val="1517785205"/>
                    </a:ext>
                  </a:extLst>
                </a:gridCol>
                <a:gridCol w="3069770">
                  <a:extLst>
                    <a:ext uri="{9D8B030D-6E8A-4147-A177-3AD203B41FA5}">
                      <a16:colId xmlns:a16="http://schemas.microsoft.com/office/drawing/2014/main" val="2180933155"/>
                    </a:ext>
                  </a:extLst>
                </a:gridCol>
              </a:tblGrid>
              <a:tr h="466695">
                <a:tc>
                  <a:txBody>
                    <a:bodyPr/>
                    <a:lstStyle/>
                    <a:p>
                      <a:r>
                        <a:rPr lang="en-GB" dirty="0"/>
                        <a:t>Shape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Cube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Pyramid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945352"/>
                  </a:ext>
                </a:extLst>
              </a:tr>
              <a:tr h="466695">
                <a:tc>
                  <a:txBody>
                    <a:bodyPr/>
                    <a:lstStyle/>
                    <a:p>
                      <a:r>
                        <a:rPr lang="en-GB" dirty="0"/>
                        <a:t>Number of 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877928"/>
                  </a:ext>
                </a:extLst>
              </a:tr>
              <a:tr h="466695">
                <a:tc>
                  <a:txBody>
                    <a:bodyPr/>
                    <a:lstStyle/>
                    <a:p>
                      <a:r>
                        <a:rPr lang="en-GB" dirty="0"/>
                        <a:t>Number of edges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906069"/>
                  </a:ext>
                </a:extLst>
              </a:tr>
              <a:tr h="466695">
                <a:tc>
                  <a:txBody>
                    <a:bodyPr/>
                    <a:lstStyle/>
                    <a:p>
                      <a:r>
                        <a:rPr lang="en-GB" dirty="0"/>
                        <a:t>Number of vertices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5537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068" y="1497785"/>
            <a:ext cx="2047875" cy="2238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0669" y="1545728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" y="5831391"/>
            <a:ext cx="1276952" cy="9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954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79" y="1212668"/>
            <a:ext cx="1903231" cy="1903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457" y="287383"/>
            <a:ext cx="8673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Here are some new shapes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5417" y="3207339"/>
            <a:ext cx="173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Cone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110" y="1463038"/>
            <a:ext cx="1402489" cy="14024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64926" y="1212668"/>
            <a:ext cx="3474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have ___ faces</a:t>
            </a:r>
          </a:p>
          <a:p>
            <a:endParaRPr lang="en-GB" sz="2800" dirty="0"/>
          </a:p>
          <a:p>
            <a:r>
              <a:rPr lang="en-GB" sz="2800" dirty="0"/>
              <a:t>I have _____ vertices </a:t>
            </a:r>
          </a:p>
          <a:p>
            <a:endParaRPr lang="en-GB" sz="2800" dirty="0"/>
          </a:p>
          <a:p>
            <a:r>
              <a:rPr lang="en-GB" sz="2800" dirty="0"/>
              <a:t>I have ______ edge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108" y="4009888"/>
            <a:ext cx="2486025" cy="1838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711" y="3875900"/>
            <a:ext cx="2800350" cy="1628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92795" y="5784004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Cuboid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81257" y="3930193"/>
            <a:ext cx="3474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have ___ faces</a:t>
            </a:r>
          </a:p>
          <a:p>
            <a:endParaRPr lang="en-GB" sz="2800" dirty="0"/>
          </a:p>
          <a:p>
            <a:r>
              <a:rPr lang="en-GB" sz="2800" dirty="0"/>
              <a:t>I have _____ vertices </a:t>
            </a:r>
          </a:p>
          <a:p>
            <a:endParaRPr lang="en-GB" sz="2800" dirty="0"/>
          </a:p>
          <a:p>
            <a:r>
              <a:rPr lang="en-GB" sz="2800" dirty="0"/>
              <a:t>I have ______ edge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2" y="5784004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40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AB449F-A620-4B58-9621-49D323646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415" y="1198863"/>
            <a:ext cx="1566262" cy="1407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F8C2A7-52E4-43CD-9626-DC4E21443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047" y="1125070"/>
            <a:ext cx="2239160" cy="1490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FB92CC-FFF2-4FFA-8FFC-8247A1E90989}"/>
              </a:ext>
            </a:extLst>
          </p:cNvPr>
          <p:cNvSpPr txBox="1"/>
          <p:nvPr/>
        </p:nvSpPr>
        <p:spPr>
          <a:xfrm>
            <a:off x="1867653" y="2928593"/>
            <a:ext cx="328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Cube</a:t>
            </a:r>
          </a:p>
        </p:txBody>
      </p:sp>
      <p:pic>
        <p:nvPicPr>
          <p:cNvPr id="1026" name="Picture 2" descr="How many faces, edges, and vertices does a triangular prism have? - Quora">
            <a:extLst>
              <a:ext uri="{FF2B5EF4-FFF2-40B4-BE49-F238E27FC236}">
                <a16:creationId xmlns:a16="http://schemas.microsoft.com/office/drawing/2014/main" id="{A9144A43-060E-4BE8-BAE2-E01AB9224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24" y="3765277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9855FD-A2A5-4A8C-B200-E754F148A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306" y="4128784"/>
            <a:ext cx="3362325" cy="13620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E44B6B-4B6C-490E-9779-81628DF67883}"/>
              </a:ext>
            </a:extLst>
          </p:cNvPr>
          <p:cNvSpPr txBox="1"/>
          <p:nvPr/>
        </p:nvSpPr>
        <p:spPr>
          <a:xfrm>
            <a:off x="6086572" y="859369"/>
            <a:ext cx="3474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have ___ faces</a:t>
            </a:r>
          </a:p>
          <a:p>
            <a:endParaRPr lang="en-GB" sz="2800" dirty="0"/>
          </a:p>
          <a:p>
            <a:r>
              <a:rPr lang="en-GB" sz="2800" dirty="0"/>
              <a:t>I have _____ vertices </a:t>
            </a:r>
          </a:p>
          <a:p>
            <a:endParaRPr lang="en-GB" sz="2800" dirty="0"/>
          </a:p>
          <a:p>
            <a:r>
              <a:rPr lang="en-GB" sz="2800" dirty="0"/>
              <a:t>I have ______ edges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009766-F0C7-4EB2-961E-40D3211BB655}"/>
              </a:ext>
            </a:extLst>
          </p:cNvPr>
          <p:cNvSpPr txBox="1"/>
          <p:nvPr/>
        </p:nvSpPr>
        <p:spPr>
          <a:xfrm>
            <a:off x="8481013" y="3715467"/>
            <a:ext cx="3474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have ___ faces</a:t>
            </a:r>
          </a:p>
          <a:p>
            <a:endParaRPr lang="en-GB" sz="2800" dirty="0"/>
          </a:p>
          <a:p>
            <a:r>
              <a:rPr lang="en-GB" sz="2800" dirty="0"/>
              <a:t>I have _____ vertices </a:t>
            </a:r>
          </a:p>
          <a:p>
            <a:endParaRPr lang="en-GB" sz="2800" dirty="0"/>
          </a:p>
          <a:p>
            <a:r>
              <a:rPr lang="en-GB" sz="2800" dirty="0"/>
              <a:t>I have ______ edges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C87BFE-F662-47C2-A525-254F43894E85}"/>
              </a:ext>
            </a:extLst>
          </p:cNvPr>
          <p:cNvSpPr txBox="1"/>
          <p:nvPr/>
        </p:nvSpPr>
        <p:spPr>
          <a:xfrm>
            <a:off x="1902555" y="5599693"/>
            <a:ext cx="413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Triangular prism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2" y="5784004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554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hallenge 1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385" t="25983" r="63620" b="44910"/>
          <a:stretch/>
        </p:blipFill>
        <p:spPr>
          <a:xfrm>
            <a:off x="3149886" y="2268584"/>
            <a:ext cx="4450000" cy="3034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" y="5786823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678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484" y="182246"/>
            <a:ext cx="10515600" cy="1325563"/>
          </a:xfrm>
        </p:spPr>
        <p:txBody>
          <a:bodyPr/>
          <a:lstStyle/>
          <a:p>
            <a:r>
              <a:rPr lang="en-GB" dirty="0" smtClean="0"/>
              <a:t>Challenge 2 – 3D shape hunt! 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39598" y="1107214"/>
            <a:ext cx="109074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Have a look around the house and see what 3D objects you can find!</a:t>
            </a:r>
          </a:p>
          <a:p>
            <a:endParaRPr lang="en-GB" sz="2800" dirty="0" smtClean="0"/>
          </a:p>
          <a:p>
            <a:r>
              <a:rPr lang="en-GB" sz="2800" dirty="0" smtClean="0"/>
              <a:t>You could take some photos or make a list of what </a:t>
            </a:r>
          </a:p>
          <a:p>
            <a:r>
              <a:rPr lang="en-GB" sz="2800" dirty="0" smtClean="0"/>
              <a:t>You have found! 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Could you even count how many faces</a:t>
            </a:r>
            <a:r>
              <a:rPr lang="en-GB" sz="2800" dirty="0"/>
              <a:t>, vertices and edges each object </a:t>
            </a:r>
            <a:r>
              <a:rPr lang="en-GB" sz="2800" dirty="0" smtClean="0"/>
              <a:t>has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8" y="5778114"/>
            <a:ext cx="1299108" cy="964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614" y="2069702"/>
            <a:ext cx="3815460" cy="26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242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ell Done St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3" y="445533"/>
            <a:ext cx="6363438" cy="641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1742" y="2300748"/>
            <a:ext cx="37903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Well done for all your hard work everyone!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65366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del Color - Royal Purple">
            <a:extLst>
              <a:ext uri="{FF2B5EF4-FFF2-40B4-BE49-F238E27FC236}">
                <a16:creationId xmlns:a16="http://schemas.microsoft.com/office/drawing/2014/main" id="{78DFD361-1123-4420-837E-9A478088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3" y="1461531"/>
            <a:ext cx="4590617" cy="459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ACFCDC-0BD9-42B3-B893-F867A3C54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206" y="1908312"/>
            <a:ext cx="3379306" cy="3379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E9DCFB-2A1D-4EC4-A89C-745B2F5E15CF}"/>
              </a:ext>
            </a:extLst>
          </p:cNvPr>
          <p:cNvSpPr txBox="1"/>
          <p:nvPr/>
        </p:nvSpPr>
        <p:spPr>
          <a:xfrm>
            <a:off x="609599" y="384313"/>
            <a:ext cx="7222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rectangle also has 4 sides and 4 corners, so how is it different to square?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033D6A-2408-4C43-B43A-544840E57A12}"/>
              </a:ext>
            </a:extLst>
          </p:cNvPr>
          <p:cNvSpPr txBox="1"/>
          <p:nvPr/>
        </p:nvSpPr>
        <p:spPr>
          <a:xfrm>
            <a:off x="2328975" y="5421711"/>
            <a:ext cx="8680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square has </a:t>
            </a:r>
            <a:r>
              <a:rPr lang="en-GB" sz="3200" dirty="0">
                <a:solidFill>
                  <a:srgbClr val="FF0000"/>
                </a:solidFill>
              </a:rPr>
              <a:t>equal</a:t>
            </a:r>
            <a:r>
              <a:rPr lang="en-GB" sz="3200" dirty="0"/>
              <a:t> sides (which means they are all the same length).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30" y="5818877"/>
            <a:ext cx="1276952" cy="9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2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533AF-2BC0-4B91-99D5-5F4EF94E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shape am I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B57D2-2766-46BD-BF5E-1DC8256200FA}"/>
              </a:ext>
            </a:extLst>
          </p:cNvPr>
          <p:cNvSpPr txBox="1"/>
          <p:nvPr/>
        </p:nvSpPr>
        <p:spPr>
          <a:xfrm>
            <a:off x="1033670" y="1690688"/>
            <a:ext cx="4691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1. I have 3 sides</a:t>
            </a:r>
          </a:p>
          <a:p>
            <a:endParaRPr lang="en-GB" sz="3200" dirty="0"/>
          </a:p>
          <a:p>
            <a:r>
              <a:rPr lang="en-GB" sz="3200" dirty="0"/>
              <a:t>   I have 3 corners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FEF48-5421-40D9-949C-F8136A73F399}"/>
              </a:ext>
            </a:extLst>
          </p:cNvPr>
          <p:cNvSpPr txBox="1"/>
          <p:nvPr/>
        </p:nvSpPr>
        <p:spPr>
          <a:xfrm>
            <a:off x="6665843" y="1690688"/>
            <a:ext cx="4943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2. I have 1 side</a:t>
            </a:r>
          </a:p>
          <a:p>
            <a:r>
              <a:rPr lang="en-GB" sz="3200" dirty="0"/>
              <a:t>     </a:t>
            </a:r>
          </a:p>
          <a:p>
            <a:r>
              <a:rPr lang="en-GB" sz="3200" dirty="0"/>
              <a:t>    I have 0 corners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30" y="5818877"/>
            <a:ext cx="1276952" cy="9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4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533AF-2BC0-4B91-99D5-5F4EF94E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shape am I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B57D2-2766-46BD-BF5E-1DC8256200FA}"/>
              </a:ext>
            </a:extLst>
          </p:cNvPr>
          <p:cNvSpPr txBox="1"/>
          <p:nvPr/>
        </p:nvSpPr>
        <p:spPr>
          <a:xfrm>
            <a:off x="1033670" y="1690688"/>
            <a:ext cx="4691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1. I have 3 sides</a:t>
            </a:r>
          </a:p>
          <a:p>
            <a:endParaRPr lang="en-GB" sz="3200" dirty="0"/>
          </a:p>
          <a:p>
            <a:r>
              <a:rPr lang="en-GB" sz="3200" dirty="0"/>
              <a:t>   I have 3 corners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FEF48-5421-40D9-949C-F8136A73F399}"/>
              </a:ext>
            </a:extLst>
          </p:cNvPr>
          <p:cNvSpPr txBox="1"/>
          <p:nvPr/>
        </p:nvSpPr>
        <p:spPr>
          <a:xfrm>
            <a:off x="6665843" y="1690688"/>
            <a:ext cx="4943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2. I have 1 side</a:t>
            </a:r>
          </a:p>
          <a:p>
            <a:r>
              <a:rPr lang="en-GB" sz="3200" dirty="0"/>
              <a:t>     </a:t>
            </a:r>
          </a:p>
          <a:p>
            <a:r>
              <a:rPr lang="en-GB" sz="3200" dirty="0"/>
              <a:t>    I have 0 corners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82F1D-4C06-4D8C-9902-6D5E1A4F5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33670" y="3429000"/>
            <a:ext cx="3110895" cy="2771050"/>
          </a:xfrm>
          <a:prstGeom prst="rect">
            <a:avLst/>
          </a:prstGeom>
        </p:spPr>
      </p:pic>
      <p:pic>
        <p:nvPicPr>
          <p:cNvPr id="7" name="Picture 2" descr="🟣 Purple Circle Emoji on Twitter Twemoji 12.0">
            <a:extLst>
              <a:ext uri="{FF2B5EF4-FFF2-40B4-BE49-F238E27FC236}">
                <a16:creationId xmlns:a16="http://schemas.microsoft.com/office/drawing/2014/main" id="{20985569-6BA2-4929-BBAA-685A0ACB6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4" y="3524182"/>
            <a:ext cx="2968693" cy="296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03F2817-8F81-47EC-932E-BC7469C3686F}"/>
              </a:ext>
            </a:extLst>
          </p:cNvPr>
          <p:cNvSpPr/>
          <p:nvPr/>
        </p:nvSpPr>
        <p:spPr>
          <a:xfrm>
            <a:off x="2398642" y="3568230"/>
            <a:ext cx="2014331" cy="1176048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am a triangle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DE19315F-985C-48F0-AFE9-EBD276E10441}"/>
              </a:ext>
            </a:extLst>
          </p:cNvPr>
          <p:cNvSpPr/>
          <p:nvPr/>
        </p:nvSpPr>
        <p:spPr>
          <a:xfrm>
            <a:off x="9322748" y="3333818"/>
            <a:ext cx="2014331" cy="1176048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am a circle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30" y="5818877"/>
            <a:ext cx="1276952" cy="9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96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153400" cy="768350"/>
          </a:xfrm>
        </p:spPr>
        <p:txBody>
          <a:bodyPr/>
          <a:lstStyle/>
          <a:p>
            <a:r>
              <a:rPr lang="en-GB" dirty="0"/>
              <a:t>Here are some new shapes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68DE3-117D-4F7A-BC13-7C0A78A09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81" y="1065245"/>
            <a:ext cx="3289233" cy="2432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F14E28-157E-4F4F-ACAB-FE581D803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828" y="1133476"/>
            <a:ext cx="2347913" cy="2347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D61605-29B7-40CF-91F2-894AEA33C075}"/>
              </a:ext>
            </a:extLst>
          </p:cNvPr>
          <p:cNvPicPr/>
          <p:nvPr/>
        </p:nvPicPr>
        <p:blipFill rotWithShape="1">
          <a:blip r:embed="rId4"/>
          <a:srcRect l="24528" r="25157"/>
          <a:stretch/>
        </p:blipFill>
        <p:spPr bwMode="auto">
          <a:xfrm>
            <a:off x="800099" y="3948545"/>
            <a:ext cx="2466975" cy="2143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AFDCB3-6449-44BB-8D4D-BC818AC3D668}"/>
              </a:ext>
            </a:extLst>
          </p:cNvPr>
          <p:cNvSpPr txBox="1"/>
          <p:nvPr/>
        </p:nvSpPr>
        <p:spPr>
          <a:xfrm>
            <a:off x="1133652" y="3429000"/>
            <a:ext cx="2847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Pentagon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85AD1-0E55-44E6-BB56-20A49D8B9259}"/>
              </a:ext>
            </a:extLst>
          </p:cNvPr>
          <p:cNvSpPr txBox="1"/>
          <p:nvPr/>
        </p:nvSpPr>
        <p:spPr>
          <a:xfrm>
            <a:off x="7302644" y="3481389"/>
            <a:ext cx="1622279" cy="59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Hexagon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35349-95EE-4541-9217-2B11BF4B1A15}"/>
              </a:ext>
            </a:extLst>
          </p:cNvPr>
          <p:cNvSpPr txBox="1"/>
          <p:nvPr/>
        </p:nvSpPr>
        <p:spPr>
          <a:xfrm>
            <a:off x="1580398" y="6048958"/>
            <a:ext cx="227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Octagon </a:t>
            </a:r>
          </a:p>
        </p:txBody>
      </p:sp>
      <p:pic>
        <p:nvPicPr>
          <p:cNvPr id="5122" name="Picture 2" descr="Purple Half Circle Png, Transparent Png , Transparent Png Image - PNGitem">
            <a:extLst>
              <a:ext uri="{FF2B5EF4-FFF2-40B4-BE49-F238E27FC236}">
                <a16:creationId xmlns:a16="http://schemas.microsoft.com/office/drawing/2014/main" id="{1A4015C8-9498-488A-AEF0-237DF5ED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755" y="4262209"/>
            <a:ext cx="2466975" cy="134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5711FD-D6CC-424E-BB28-AA310757DF09}"/>
              </a:ext>
            </a:extLst>
          </p:cNvPr>
          <p:cNvSpPr txBox="1"/>
          <p:nvPr/>
        </p:nvSpPr>
        <p:spPr>
          <a:xfrm>
            <a:off x="6939828" y="6038200"/>
            <a:ext cx="221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Semi-circle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227393-7BA9-4366-8FAD-4F8E2F7D92BA}"/>
              </a:ext>
            </a:extLst>
          </p:cNvPr>
          <p:cNvSpPr txBox="1"/>
          <p:nvPr/>
        </p:nvSpPr>
        <p:spPr>
          <a:xfrm>
            <a:off x="3406663" y="1390871"/>
            <a:ext cx="3268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have ____sides</a:t>
            </a:r>
          </a:p>
          <a:p>
            <a:endParaRPr lang="en-GB" sz="2800" dirty="0"/>
          </a:p>
          <a:p>
            <a:r>
              <a:rPr lang="en-GB" sz="2800" dirty="0"/>
              <a:t>I have ____ corners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D28EAC-0481-44B1-8172-53B51176A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3289" y="1390871"/>
            <a:ext cx="3395766" cy="1603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948F51-4197-4E91-847F-1A2994184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6989" y="4269696"/>
            <a:ext cx="3395766" cy="1603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796CB4-D10B-4D1B-B886-FA2CFF1510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3289" y="4249739"/>
            <a:ext cx="3395766" cy="1603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" y="5829523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91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1736</Words>
  <Application>Microsoft Office PowerPoint</Application>
  <PresentationFormat>Widescreen</PresentationFormat>
  <Paragraphs>259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Which one of theses shapes are a square </vt:lpstr>
      <vt:lpstr>PowerPoint Presentation</vt:lpstr>
      <vt:lpstr>PowerPoint Presentation</vt:lpstr>
      <vt:lpstr>PowerPoint Presentation</vt:lpstr>
      <vt:lpstr>What shape am I ?</vt:lpstr>
      <vt:lpstr>What shape am I ?</vt:lpstr>
      <vt:lpstr>Here are some new shapes</vt:lpstr>
      <vt:lpstr>Copy and fill in the table below </vt:lpstr>
      <vt:lpstr>Use the squares to complete this challenge- think of each square as 1 cm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Sort these shapes into the correct section of the Venn diagram  Remember if they fit into both categories, they go in the middle </vt:lpstr>
      <vt:lpstr>Try this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see right angles in this picture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 </vt:lpstr>
      <vt:lpstr>PowerPoint Presentation</vt:lpstr>
      <vt:lpstr>What is different about these lines </vt:lpstr>
      <vt:lpstr>What is different about these lines </vt:lpstr>
      <vt:lpstr>Other types of lines </vt:lpstr>
      <vt:lpstr>PowerPoint Presentation</vt:lpstr>
      <vt:lpstr>PowerPoint Presentation</vt:lpstr>
      <vt:lpstr>Here are two sets of lines. Can you tell me which ones are parallel </vt:lpstr>
      <vt:lpstr>Here are two sets of lines. Can you tell me which ones are parallel </vt:lpstr>
      <vt:lpstr>Lets look at new shapes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of these shapes are 3D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 1 </vt:lpstr>
      <vt:lpstr>Challenge 2 – 3D shape hunt!  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Sally-Jo Harkness</dc:creator>
  <cp:lastModifiedBy>P. Gingell [ Wheatley Hill Primary School ]</cp:lastModifiedBy>
  <cp:revision>190</cp:revision>
  <dcterms:created xsi:type="dcterms:W3CDTF">2021-01-11T09:54:41Z</dcterms:created>
  <dcterms:modified xsi:type="dcterms:W3CDTF">2021-01-29T11:34:25Z</dcterms:modified>
</cp:coreProperties>
</file>