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14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74" r:id="rId29"/>
    <p:sldId id="315" r:id="rId30"/>
    <p:sldId id="289" r:id="rId31"/>
    <p:sldId id="290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291" r:id="rId42"/>
    <p:sldId id="303" r:id="rId43"/>
    <p:sldId id="292" r:id="rId44"/>
    <p:sldId id="275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42172-F4AC-4B48-8093-CF5BC4B9F24A}" v="4" dt="2021-02-26T13:59:53.6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.Harkness [ Wheatley Hill Community Primary School ]" userId="S::s.harkness316@whprimary.com::10394c2e-9222-433a-ba54-c29a69ea3c4d" providerId="AD" clId="Web-{9B342172-F4AC-4B48-8093-CF5BC4B9F24A}"/>
    <pc:docChg chg="modSld">
      <pc:chgData name="S.Harkness [ Wheatley Hill Community Primary School ]" userId="S::s.harkness316@whprimary.com::10394c2e-9222-433a-ba54-c29a69ea3c4d" providerId="AD" clId="Web-{9B342172-F4AC-4B48-8093-CF5BC4B9F24A}" dt="2021-02-26T13:59:51.719" v="0" actId="20577"/>
      <pc:docMkLst>
        <pc:docMk/>
      </pc:docMkLst>
      <pc:sldChg chg="modSp">
        <pc:chgData name="S.Harkness [ Wheatley Hill Community Primary School ]" userId="S::s.harkness316@whprimary.com::10394c2e-9222-433a-ba54-c29a69ea3c4d" providerId="AD" clId="Web-{9B342172-F4AC-4B48-8093-CF5BC4B9F24A}" dt="2021-02-26T13:59:51.719" v="0" actId="20577"/>
        <pc:sldMkLst>
          <pc:docMk/>
          <pc:sldMk cId="1440751088" sldId="280"/>
        </pc:sldMkLst>
        <pc:spChg chg="mod">
          <ac:chgData name="S.Harkness [ Wheatley Hill Community Primary School ]" userId="S::s.harkness316@whprimary.com::10394c2e-9222-433a-ba54-c29a69ea3c4d" providerId="AD" clId="Web-{9B342172-F4AC-4B48-8093-CF5BC4B9F24A}" dt="2021-02-26T13:59:51.719" v="0" actId="20577"/>
          <ac:spMkLst>
            <pc:docMk/>
            <pc:sldMk cId="1440751088" sldId="280"/>
            <ac:spMk id="3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93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2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839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3782B09-58B7-476A-B7F3-814234BFE940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2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42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40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9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8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B6CF-DFBB-4D5F-99CC-1CDF8E3F1C70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4D12-09DD-4E75-95CA-BD61CD2CCC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calculating-and-comparing-intervals-of-time-6gw3jc?activity=video&amp;step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room.thenational.academy/lessons/calculating-and-comparing-intervals-of-time-6gw3jc?activity=video&amp;step=1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assroom.thenational.academy/lessons/to-recognise-and-describe-repeating-patterns-6hjk4c?step=1&amp;activity=vide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B7D9C-9DB9-4258-8C36-A6711F54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8" y="56549"/>
            <a:ext cx="11915954" cy="67161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6259" y="6006905"/>
            <a:ext cx="436098" cy="3657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44394" y="6003333"/>
            <a:ext cx="8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44959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  <a:cs typeface="Twinkl" pitchFamily="2" charset="0"/>
              </a:rPr>
              <a:t>How did you do?</a:t>
            </a:r>
            <a:endParaRPr lang="en-GB" altLang="en-US" dirty="0">
              <a:latin typeface="+mn-lt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957514" y="2354263"/>
            <a:ext cx="3138487" cy="368300"/>
          </a:xfrm>
          <a:prstGeom prst="rect">
            <a:avLst/>
          </a:prstGeom>
          <a:solidFill>
            <a:srgbClr val="BE0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12 hour time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096000" y="2354263"/>
            <a:ext cx="3138488" cy="368300"/>
          </a:xfrm>
          <a:prstGeom prst="rect">
            <a:avLst/>
          </a:prstGeom>
          <a:solidFill>
            <a:srgbClr val="BE0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24 hour time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957514" y="2722564"/>
            <a:ext cx="3138487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2:45 a.m.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2722564"/>
            <a:ext cx="3138488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02:45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957514" y="3092450"/>
            <a:ext cx="3138487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10:20 a.m.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3092450"/>
            <a:ext cx="3138488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10:20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2957514" y="3462338"/>
            <a:ext cx="3138487" cy="368300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1:55 p.m.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0" y="3462338"/>
            <a:ext cx="3138488" cy="368300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13:55</a:t>
            </a:r>
            <a:endParaRPr lang="en-GB" alt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2957514" y="3830639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3:05 p.m.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0" y="3830639"/>
            <a:ext cx="3138488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15:05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2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+mn-lt"/>
                <a:cs typeface="Twinkl" pitchFamily="2" charset="0"/>
              </a:rPr>
              <a:t>Convert 24 to 12 hour</a:t>
            </a:r>
            <a:endParaRPr lang="en-GB" altLang="en-US">
              <a:latin typeface="+mn-lt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79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Convert these times to 12 hour time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957514" y="2354263"/>
            <a:ext cx="3138487" cy="368300"/>
          </a:xfrm>
          <a:prstGeom prst="rect">
            <a:avLst/>
          </a:prstGeom>
          <a:solidFill>
            <a:srgbClr val="CC4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24 hour time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096000" y="2354263"/>
            <a:ext cx="3138488" cy="368300"/>
          </a:xfrm>
          <a:prstGeom prst="rect">
            <a:avLst/>
          </a:prstGeom>
          <a:solidFill>
            <a:srgbClr val="CC4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12 hour time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957514" y="2722564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03:15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2957514" y="3092450"/>
            <a:ext cx="3138487" cy="369888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11:15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2957514" y="3462338"/>
            <a:ext cx="3138487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14:45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2957514" y="3830639"/>
            <a:ext cx="3138487" cy="369887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16:20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0" y="2722564"/>
            <a:ext cx="3138488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3092450"/>
            <a:ext cx="3138488" cy="369888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96000" y="3462338"/>
            <a:ext cx="3138488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3830639"/>
            <a:ext cx="3138488" cy="369887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2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535796" y="465137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  <a:cs typeface="Twinkl" pitchFamily="2" charset="0"/>
              </a:rPr>
              <a:t>How did you do?</a:t>
            </a:r>
            <a:endParaRPr lang="en-GB" altLang="en-US" dirty="0">
              <a:latin typeface="+mn-lt"/>
            </a:endParaRP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279650" y="1473200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Convert these times to 12 hour time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957514" y="2354263"/>
            <a:ext cx="3138487" cy="368300"/>
          </a:xfrm>
          <a:prstGeom prst="rect">
            <a:avLst/>
          </a:prstGeom>
          <a:solidFill>
            <a:srgbClr val="CC4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24 hour time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6096000" y="2354263"/>
            <a:ext cx="3138488" cy="368300"/>
          </a:xfrm>
          <a:prstGeom prst="rect">
            <a:avLst/>
          </a:prstGeom>
          <a:solidFill>
            <a:srgbClr val="CC4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12 hour time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2957514" y="2722564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03:15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096000" y="2722564"/>
            <a:ext cx="3138488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3:15 a.m.</a:t>
            </a:r>
          </a:p>
        </p:txBody>
      </p:sp>
      <p:sp>
        <p:nvSpPr>
          <p:cNvPr id="16392" name="TextBox 11"/>
          <p:cNvSpPr txBox="1">
            <a:spLocks noChangeArrowheads="1"/>
          </p:cNvSpPr>
          <p:nvPr/>
        </p:nvSpPr>
        <p:spPr bwMode="auto">
          <a:xfrm>
            <a:off x="2957514" y="3092450"/>
            <a:ext cx="3138487" cy="369888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11:15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3092450"/>
            <a:ext cx="3138488" cy="369888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11:15 a.m.</a:t>
            </a:r>
          </a:p>
        </p:txBody>
      </p:sp>
      <p:sp>
        <p:nvSpPr>
          <p:cNvPr id="16394" name="TextBox 13"/>
          <p:cNvSpPr txBox="1">
            <a:spLocks noChangeArrowheads="1"/>
          </p:cNvSpPr>
          <p:nvPr/>
        </p:nvSpPr>
        <p:spPr bwMode="auto">
          <a:xfrm>
            <a:off x="2957514" y="3462338"/>
            <a:ext cx="3138487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14:45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96000" y="3462338"/>
            <a:ext cx="3138488" cy="368300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2:45 p.m.</a:t>
            </a:r>
          </a:p>
        </p:txBody>
      </p:sp>
      <p:sp>
        <p:nvSpPr>
          <p:cNvPr id="16396" name="TextBox 15"/>
          <p:cNvSpPr txBox="1">
            <a:spLocks noChangeArrowheads="1"/>
          </p:cNvSpPr>
          <p:nvPr/>
        </p:nvSpPr>
        <p:spPr bwMode="auto">
          <a:xfrm>
            <a:off x="2957514" y="3830639"/>
            <a:ext cx="3138487" cy="369887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16:20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096000" y="3830639"/>
            <a:ext cx="3138488" cy="369887"/>
          </a:xfrm>
          <a:prstGeom prst="rect">
            <a:avLst/>
          </a:prstGeom>
          <a:solidFill>
            <a:srgbClr val="FBEF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4:20 p.m.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068" y="253811"/>
            <a:ext cx="10960100" cy="994306"/>
          </a:xfrm>
        </p:spPr>
        <p:txBody>
          <a:bodyPr/>
          <a:lstStyle/>
          <a:p>
            <a:r>
              <a:rPr lang="en-GB" dirty="0">
                <a:latin typeface="+mn-lt"/>
              </a:rPr>
              <a:t>Match the times to the correct clock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869" y="1585742"/>
            <a:ext cx="52472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 o’clock in the morning</a:t>
            </a:r>
          </a:p>
          <a:p>
            <a:endParaRPr lang="en-GB" sz="2800" dirty="0"/>
          </a:p>
          <a:p>
            <a:r>
              <a:rPr lang="en-GB" sz="2800" dirty="0"/>
              <a:t>Half past 3 in the afternoon</a:t>
            </a:r>
          </a:p>
          <a:p>
            <a:endParaRPr lang="en-GB" sz="2800" dirty="0"/>
          </a:p>
          <a:p>
            <a:r>
              <a:rPr lang="en-GB" sz="2800" dirty="0"/>
              <a:t>25 past 7 in the morning</a:t>
            </a:r>
          </a:p>
          <a:p>
            <a:endParaRPr lang="en-GB" sz="2800" dirty="0"/>
          </a:p>
          <a:p>
            <a:r>
              <a:rPr lang="en-GB" sz="2800" dirty="0"/>
              <a:t>Half 11 in the evening</a:t>
            </a:r>
          </a:p>
          <a:p>
            <a:endParaRPr lang="en-GB" sz="2800" dirty="0"/>
          </a:p>
          <a:p>
            <a:r>
              <a:rPr lang="en-GB" sz="2800" dirty="0"/>
              <a:t>20 past six in the morning </a:t>
            </a:r>
          </a:p>
          <a:p>
            <a:endParaRPr lang="en-GB" sz="2800" dirty="0"/>
          </a:p>
          <a:p>
            <a:r>
              <a:rPr lang="en-GB" sz="2800" dirty="0"/>
              <a:t>Quarter to 9 in the evening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1426" y="1585742"/>
            <a:ext cx="503623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20:45</a:t>
            </a:r>
          </a:p>
          <a:p>
            <a:endParaRPr lang="en-GB" sz="2800" dirty="0"/>
          </a:p>
          <a:p>
            <a:r>
              <a:rPr lang="en-GB" sz="2800" dirty="0"/>
              <a:t>07:25</a:t>
            </a:r>
          </a:p>
          <a:p>
            <a:endParaRPr lang="en-GB" sz="2800" dirty="0"/>
          </a:p>
          <a:p>
            <a:r>
              <a:rPr lang="en-GB" sz="2800" dirty="0"/>
              <a:t>23:30</a:t>
            </a:r>
          </a:p>
          <a:p>
            <a:endParaRPr lang="en-GB" sz="2800" dirty="0"/>
          </a:p>
          <a:p>
            <a:r>
              <a:rPr lang="en-GB" sz="2800" dirty="0"/>
              <a:t>09:00</a:t>
            </a:r>
          </a:p>
          <a:p>
            <a:endParaRPr lang="en-GB" sz="2800" dirty="0"/>
          </a:p>
          <a:p>
            <a:r>
              <a:rPr lang="en-GB" sz="2800" dirty="0"/>
              <a:t>15:30</a:t>
            </a:r>
          </a:p>
          <a:p>
            <a:endParaRPr lang="en-GB" sz="2800" dirty="0"/>
          </a:p>
          <a:p>
            <a:r>
              <a:rPr lang="en-GB" sz="2800" dirty="0"/>
              <a:t>06:20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2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Complete the sentences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1079" t="17131" r="34037" b="13546"/>
          <a:stretch/>
        </p:blipFill>
        <p:spPr>
          <a:xfrm>
            <a:off x="6372665" y="2278967"/>
            <a:ext cx="1617785" cy="2447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9495" y="2578042"/>
            <a:ext cx="105702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Quarter to two in the __________                                                   Quarter past three in the afternoon</a:t>
            </a:r>
          </a:p>
          <a:p>
            <a:endParaRPr lang="en-GB" sz="2000" dirty="0"/>
          </a:p>
          <a:p>
            <a:r>
              <a:rPr lang="en-GB" sz="2000" dirty="0"/>
              <a:t>Twenty past elven in the __________			 Twenty-five to six in the evening </a:t>
            </a:r>
          </a:p>
          <a:p>
            <a:endParaRPr lang="en-GB" sz="2000" dirty="0"/>
          </a:p>
          <a:p>
            <a:r>
              <a:rPr lang="en-GB" sz="2000" dirty="0"/>
              <a:t>Ten to four in the __________			      	Twenty to 9 in the morning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8" t="24303" r="85605" b="17928"/>
          <a:stretch/>
        </p:blipFill>
        <p:spPr>
          <a:xfrm>
            <a:off x="84098" y="2482948"/>
            <a:ext cx="1533378" cy="2039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Complete the challenges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60" y="1473201"/>
            <a:ext cx="3373797" cy="4870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351" t="-342" r="351" b="25233"/>
          <a:stretch/>
        </p:blipFill>
        <p:spPr>
          <a:xfrm>
            <a:off x="6012170" y="2035908"/>
            <a:ext cx="4004815" cy="3098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02.03.2021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find a duration of time</a:t>
            </a:r>
            <a:endParaRPr lang="en-US" alt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98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can also copy and paste this link if you would prefer: </a:t>
            </a:r>
          </a:p>
          <a:p>
            <a:r>
              <a:rPr lang="en-GB" dirty="0">
                <a:hlinkClick r:id="rId4"/>
              </a:rPr>
              <a:t>https://classroom.thenational.academy/lessons/calculating-and-comparing-intervals-of-time-6gw3jc?activity=video&amp;step=1</a:t>
            </a:r>
          </a:p>
        </p:txBody>
      </p:sp>
    </p:spTree>
    <p:extLst>
      <p:ext uri="{BB962C8B-B14F-4D97-AF65-F5344CB8AC3E}">
        <p14:creationId xmlns:p14="http://schemas.microsoft.com/office/powerpoint/2010/main" val="1430201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432773"/>
            <a:ext cx="11390811" cy="483325"/>
          </a:xfrm>
        </p:spPr>
        <p:txBody>
          <a:bodyPr>
            <a:noAutofit/>
          </a:bodyPr>
          <a:lstStyle/>
          <a:p>
            <a:r>
              <a:rPr lang="en-GB" sz="2800" dirty="0"/>
              <a:t>When we find durations of time we need to look at the start time and count on until we get to the end time.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028" y="2277527"/>
            <a:ext cx="2786633" cy="16229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is the start time of a movie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281726"/>
            <a:ext cx="2781277" cy="29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89572" y="2853876"/>
            <a:ext cx="727057" cy="4640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625371" y="2277527"/>
            <a:ext cx="424384" cy="60275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68" y="1281726"/>
            <a:ext cx="2781277" cy="29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7224983" y="2880279"/>
            <a:ext cx="437447" cy="71659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24983" y="2880281"/>
            <a:ext cx="586606" cy="20873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9158288" y="2427092"/>
            <a:ext cx="2786633" cy="1622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This is the end time of a movie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7589" y="4580493"/>
            <a:ext cx="6762127" cy="1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 hours + 5 minutes = 2 hours and 5 minutes </a:t>
            </a:r>
          </a:p>
          <a:p>
            <a:r>
              <a:rPr lang="en-GB" sz="2400" dirty="0"/>
              <a:t>The total duration of the movie is 2 hours and 5 minutes.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990037" y="5505555"/>
            <a:ext cx="4192757" cy="62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7788" y="5517757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01:20</a:t>
            </a:r>
          </a:p>
        </p:txBody>
      </p:sp>
      <p:sp>
        <p:nvSpPr>
          <p:cNvPr id="30" name="Arc 29"/>
          <p:cNvSpPr/>
          <p:nvPr/>
        </p:nvSpPr>
        <p:spPr>
          <a:xfrm rot="16738674">
            <a:off x="1545236" y="4554015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471332" y="4711352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 hours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6796" y="5539557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03:20</a:t>
            </a:r>
          </a:p>
        </p:txBody>
      </p:sp>
      <p:sp>
        <p:nvSpPr>
          <p:cNvPr id="33" name="Arc 32"/>
          <p:cNvSpPr/>
          <p:nvPr/>
        </p:nvSpPr>
        <p:spPr>
          <a:xfrm rot="16738674">
            <a:off x="3566716" y="452332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490629" y="4652347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88365" y="556686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03:25</a:t>
            </a:r>
          </a:p>
        </p:txBody>
      </p:sp>
    </p:spTree>
    <p:extLst>
      <p:ext uri="{BB962C8B-B14F-4D97-AF65-F5344CB8AC3E}">
        <p14:creationId xmlns:p14="http://schemas.microsoft.com/office/powerpoint/2010/main" val="2387514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432773"/>
            <a:ext cx="11390811" cy="483325"/>
          </a:xfrm>
        </p:spPr>
        <p:txBody>
          <a:bodyPr>
            <a:noAutofit/>
          </a:bodyPr>
          <a:lstStyle/>
          <a:p>
            <a:r>
              <a:rPr lang="en-GB" sz="2800" dirty="0"/>
              <a:t>Durations of time – How long is the bus journey?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0028" y="2277527"/>
            <a:ext cx="2786633" cy="16229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 get on the bus at this time.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1281726"/>
            <a:ext cx="2781277" cy="29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677065" y="2867078"/>
            <a:ext cx="0" cy="85583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219309" y="2880281"/>
            <a:ext cx="406062" cy="49417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868" y="1281726"/>
            <a:ext cx="2781277" cy="29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7224983" y="2120763"/>
            <a:ext cx="39348" cy="75951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648994" y="2867078"/>
            <a:ext cx="575989" cy="1320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9158288" y="2427092"/>
            <a:ext cx="2786633" cy="1622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 arrive at school at this time.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1021053" y="5274264"/>
            <a:ext cx="4192757" cy="62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68804" y="528646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07:30</a:t>
            </a:r>
          </a:p>
        </p:txBody>
      </p:sp>
      <p:sp>
        <p:nvSpPr>
          <p:cNvPr id="20" name="Arc 19"/>
          <p:cNvSpPr/>
          <p:nvPr/>
        </p:nvSpPr>
        <p:spPr>
          <a:xfrm rot="16738674">
            <a:off x="1576252" y="4322724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502348" y="4480061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 hour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07812" y="5308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08:30</a:t>
            </a:r>
          </a:p>
        </p:txBody>
      </p:sp>
      <p:sp>
        <p:nvSpPr>
          <p:cNvPr id="23" name="Arc 22"/>
          <p:cNvSpPr/>
          <p:nvPr/>
        </p:nvSpPr>
        <p:spPr>
          <a:xfrm rot="16738674">
            <a:off x="3597732" y="4292032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3521645" y="4421056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+ 30 minutes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39650" y="527276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09:00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5106" y="4455469"/>
            <a:ext cx="66510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1 hour + 30 minutes = 1 hour and 30 minutes.</a:t>
            </a:r>
          </a:p>
          <a:p>
            <a:endParaRPr lang="en-GB" sz="2400" dirty="0"/>
          </a:p>
          <a:p>
            <a:r>
              <a:rPr lang="en-GB" sz="2400" dirty="0"/>
              <a:t>The total journey time is 1 hour and 30 minutes.</a:t>
            </a:r>
          </a:p>
        </p:txBody>
      </p:sp>
    </p:spTree>
    <p:extLst>
      <p:ext uri="{BB962C8B-B14F-4D97-AF65-F5344CB8AC3E}">
        <p14:creationId xmlns:p14="http://schemas.microsoft.com/office/powerpoint/2010/main" val="3299227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01.03.2021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tell the time on a 24-hour clock.</a:t>
            </a:r>
            <a:endParaRPr lang="en-US" alt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9" y="274320"/>
            <a:ext cx="10515600" cy="802414"/>
          </a:xfrm>
        </p:spPr>
        <p:txBody>
          <a:bodyPr>
            <a:normAutofit/>
          </a:bodyPr>
          <a:lstStyle/>
          <a:p>
            <a:r>
              <a:rPr lang="en-GB" sz="3600" dirty="0"/>
              <a:t>Duration of time on a digital clock.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505" y="1381488"/>
            <a:ext cx="2123492" cy="14430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tennis match starts at this time.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" y="1185545"/>
            <a:ext cx="3217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7639" y="152059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6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914" y="152521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3704" y="152059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3593" y="156261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5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14772" y="1381488"/>
            <a:ext cx="2140908" cy="84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 tennis match ends at this time.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9" y="1126579"/>
            <a:ext cx="3217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84360" y="146162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8635" y="1466248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60425" y="146162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0314" y="150365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7309" y="4388463"/>
            <a:ext cx="11839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81914" y="5196323"/>
            <a:ext cx="8329072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400" dirty="0"/>
              <a:t>3 hours + 5 minutes + 4 minutes = 3 hours and 9 minutes</a:t>
            </a:r>
          </a:p>
          <a:p>
            <a:endParaRPr lang="en-GB" sz="2400" dirty="0"/>
          </a:p>
          <a:p>
            <a:r>
              <a:rPr lang="en-GB" sz="2400" dirty="0"/>
              <a:t>The total time is 3 hours and 9 minutes </a:t>
            </a:r>
            <a:endParaRPr lang="en-GB" sz="2400" dirty="0">
              <a:cs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52888" y="4477334"/>
            <a:ext cx="6175032" cy="1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00639" y="4483254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16:25</a:t>
            </a:r>
          </a:p>
        </p:txBody>
      </p:sp>
      <p:sp>
        <p:nvSpPr>
          <p:cNvPr id="33" name="Arc 32"/>
          <p:cNvSpPr/>
          <p:nvPr/>
        </p:nvSpPr>
        <p:spPr>
          <a:xfrm rot="16738674">
            <a:off x="1208087" y="3519512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1134183" y="3676849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+ 3 hours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39647" y="450505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19:25</a:t>
            </a:r>
          </a:p>
        </p:txBody>
      </p:sp>
      <p:sp>
        <p:nvSpPr>
          <p:cNvPr id="36" name="Arc 35"/>
          <p:cNvSpPr/>
          <p:nvPr/>
        </p:nvSpPr>
        <p:spPr>
          <a:xfrm rot="16738674">
            <a:off x="3229567" y="3488820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3153480" y="3617844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34635" y="44790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19:30</a:t>
            </a:r>
          </a:p>
        </p:txBody>
      </p:sp>
      <p:sp>
        <p:nvSpPr>
          <p:cNvPr id="39" name="Arc 38"/>
          <p:cNvSpPr/>
          <p:nvPr/>
        </p:nvSpPr>
        <p:spPr>
          <a:xfrm rot="16738674">
            <a:off x="5209659" y="3496484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5052676" y="3607387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 minutes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42937" y="446494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19:34</a:t>
            </a:r>
          </a:p>
        </p:txBody>
      </p:sp>
    </p:spTree>
    <p:extLst>
      <p:ext uri="{BB962C8B-B14F-4D97-AF65-F5344CB8AC3E}">
        <p14:creationId xmlns:p14="http://schemas.microsoft.com/office/powerpoint/2010/main" val="144075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309" y="274320"/>
            <a:ext cx="10515600" cy="802414"/>
          </a:xfrm>
        </p:spPr>
        <p:txBody>
          <a:bodyPr>
            <a:normAutofit/>
          </a:bodyPr>
          <a:lstStyle/>
          <a:p>
            <a:r>
              <a:rPr lang="en-GB" sz="3600" dirty="0"/>
              <a:t>Duration of time on a digital clock.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9505" y="1381488"/>
            <a:ext cx="2123492" cy="144304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concert starts at this time.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" y="1185545"/>
            <a:ext cx="3217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07639" y="152059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914" y="152521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2183704" y="152059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2773593" y="1562616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0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014772" y="1381488"/>
            <a:ext cx="2140908" cy="8435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It ends at this time. 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09" y="1126579"/>
            <a:ext cx="32178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684360" y="146162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71698" y="1466248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60425" y="1461624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5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50314" y="1503650"/>
            <a:ext cx="61427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A8DD91"/>
                </a:solidFill>
                <a:cs typeface="WW Digital" pitchFamily="34" charset="0"/>
              </a:rPr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8454" y="5943134"/>
            <a:ext cx="11771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duration of the concert is 4 hours and 25 minutes. 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V="1">
            <a:off x="641815" y="4695050"/>
            <a:ext cx="7672006" cy="17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9566" y="4718466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18:30</a:t>
            </a:r>
          </a:p>
        </p:txBody>
      </p:sp>
      <p:sp>
        <p:nvSpPr>
          <p:cNvPr id="27" name="Arc 26"/>
          <p:cNvSpPr/>
          <p:nvPr/>
        </p:nvSpPr>
        <p:spPr>
          <a:xfrm rot="16738674">
            <a:off x="1197014" y="3754724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1123110" y="3912061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 hours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8574" y="474026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22:30</a:t>
            </a:r>
          </a:p>
        </p:txBody>
      </p:sp>
      <p:sp>
        <p:nvSpPr>
          <p:cNvPr id="30" name="Arc 29"/>
          <p:cNvSpPr/>
          <p:nvPr/>
        </p:nvSpPr>
        <p:spPr>
          <a:xfrm rot="16738674">
            <a:off x="2765842" y="4110784"/>
            <a:ext cx="1063061" cy="1115933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485989" y="3843784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33" name="Arc 32"/>
          <p:cNvSpPr/>
          <p:nvPr/>
        </p:nvSpPr>
        <p:spPr>
          <a:xfrm rot="16738674">
            <a:off x="3848514" y="4147452"/>
            <a:ext cx="1063061" cy="1058966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785932" y="3830781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78041" y="468561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22:50</a:t>
            </a:r>
          </a:p>
        </p:txBody>
      </p:sp>
      <p:sp>
        <p:nvSpPr>
          <p:cNvPr id="36" name="Arc 35"/>
          <p:cNvSpPr/>
          <p:nvPr/>
        </p:nvSpPr>
        <p:spPr>
          <a:xfrm rot="16738674">
            <a:off x="4946567" y="4214722"/>
            <a:ext cx="1063061" cy="1058966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4997819" y="3853159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26627" y="4758986"/>
            <a:ext cx="918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22:35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01180" y="4777869"/>
            <a:ext cx="10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22:40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36319" y="4741626"/>
            <a:ext cx="10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22:45</a:t>
            </a:r>
          </a:p>
        </p:txBody>
      </p:sp>
      <p:sp>
        <p:nvSpPr>
          <p:cNvPr id="41" name="Arc 40"/>
          <p:cNvSpPr/>
          <p:nvPr/>
        </p:nvSpPr>
        <p:spPr>
          <a:xfrm rot="16738674">
            <a:off x="6054438" y="4210782"/>
            <a:ext cx="1063061" cy="1058966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c 41"/>
          <p:cNvSpPr/>
          <p:nvPr/>
        </p:nvSpPr>
        <p:spPr>
          <a:xfrm rot="16738674">
            <a:off x="7176347" y="4174890"/>
            <a:ext cx="1063061" cy="1058966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6202614" y="3859836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391726" y="3838128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+ 5 minutes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916759" y="464090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22:55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1240" y="5505174"/>
            <a:ext cx="751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 hours + 5 + 5+ 5 + 5 +5 = 4 hours and 25 minutes</a:t>
            </a:r>
          </a:p>
        </p:txBody>
      </p:sp>
    </p:spTree>
    <p:extLst>
      <p:ext uri="{BB962C8B-B14F-4D97-AF65-F5344CB8AC3E}">
        <p14:creationId xmlns:p14="http://schemas.microsoft.com/office/powerpoint/2010/main" val="3088612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table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037498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61053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41805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55476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1379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TV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5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football</a:t>
                      </a:r>
                      <a:r>
                        <a:rPr lang="en-GB" baseline="0" dirty="0"/>
                        <a:t> show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1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 adventure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7136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034823" y="4164239"/>
            <a:ext cx="6175032" cy="1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6738674">
            <a:off x="1590022" y="3206417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16118" y="3363754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2064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12:00</a:t>
            </a:r>
          </a:p>
        </p:txBody>
      </p:sp>
      <p:sp>
        <p:nvSpPr>
          <p:cNvPr id="12" name="Arc 11"/>
          <p:cNvSpPr/>
          <p:nvPr/>
        </p:nvSpPr>
        <p:spPr>
          <a:xfrm rot="16738674">
            <a:off x="3611502" y="3175725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535415" y="3304749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+ 20 minutes</a:t>
            </a:r>
          </a:p>
        </p:txBody>
      </p:sp>
      <p:sp>
        <p:nvSpPr>
          <p:cNvPr id="15" name="Arc 14"/>
          <p:cNvSpPr/>
          <p:nvPr/>
        </p:nvSpPr>
        <p:spPr>
          <a:xfrm rot="16738674">
            <a:off x="5591594" y="318338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34611" y="3294292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+ 22 minutes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35949" y="4479622"/>
            <a:ext cx="927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10725" y="4498461"/>
            <a:ext cx="927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61563" y="4503716"/>
            <a:ext cx="927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4822" y="5954939"/>
            <a:ext cx="6175032" cy="115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6738674">
            <a:off x="1590021" y="4997117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516117" y="5154454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 hours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199" y="599713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10:40</a:t>
            </a:r>
          </a:p>
        </p:txBody>
      </p:sp>
      <p:sp>
        <p:nvSpPr>
          <p:cNvPr id="24" name="Arc 23"/>
          <p:cNvSpPr/>
          <p:nvPr/>
        </p:nvSpPr>
        <p:spPr>
          <a:xfrm rot="16738674">
            <a:off x="3611501" y="4966425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535414" y="5095449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+ 40 minutes</a:t>
            </a:r>
          </a:p>
        </p:txBody>
      </p:sp>
      <p:sp>
        <p:nvSpPr>
          <p:cNvPr id="26" name="Arc 25"/>
          <p:cNvSpPr/>
          <p:nvPr/>
        </p:nvSpPr>
        <p:spPr>
          <a:xfrm rot="16738674">
            <a:off x="5591593" y="497408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434610" y="5084992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+ 44 minutes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935948" y="6270322"/>
            <a:ext cx="927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10724" y="6289161"/>
            <a:ext cx="927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861562" y="6294416"/>
            <a:ext cx="9272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0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did you do?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687639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61053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41805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55476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1379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TV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5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football</a:t>
                      </a:r>
                      <a:r>
                        <a:rPr lang="en-GB" baseline="0" dirty="0"/>
                        <a:t> show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2hours and 22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1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 adventure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 hours and 4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71369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36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34447" cy="601526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Complete the table – you  can use a number line to help you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2346037"/>
              </p:ext>
            </p:extLst>
          </p:nvPr>
        </p:nvGraphicFramePr>
        <p:xfrm>
          <a:off x="747623" y="2580866"/>
          <a:ext cx="105156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61053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6418053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4554768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7013790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TV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Finish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Duration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752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08:30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340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Dennis</a:t>
                      </a:r>
                      <a:r>
                        <a:rPr lang="en-GB" baseline="0" dirty="0"/>
                        <a:t> the explorer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64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football</a:t>
                      </a:r>
                      <a:r>
                        <a:rPr lang="en-GB" baseline="0" dirty="0"/>
                        <a:t> show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14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An adventure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7136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60797"/>
              </p:ext>
            </p:extLst>
          </p:nvPr>
        </p:nvGraphicFramePr>
        <p:xfrm>
          <a:off x="747623" y="4435066"/>
          <a:ext cx="10515600" cy="774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30460570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481192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76048700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126514643"/>
                    </a:ext>
                  </a:extLst>
                </a:gridCol>
              </a:tblGrid>
              <a:tr h="387305">
                <a:tc>
                  <a:txBody>
                    <a:bodyPr/>
                    <a:lstStyle/>
                    <a:p>
                      <a:r>
                        <a:rPr lang="en-GB" dirty="0"/>
                        <a:t>Bob and Bill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612225"/>
                  </a:ext>
                </a:extLst>
              </a:tr>
              <a:tr h="387305">
                <a:tc>
                  <a:txBody>
                    <a:bodyPr/>
                    <a:lstStyle/>
                    <a:p>
                      <a:r>
                        <a:rPr lang="en-GB" dirty="0"/>
                        <a:t>The</a:t>
                      </a:r>
                      <a:r>
                        <a:rPr lang="en-GB" baseline="0" dirty="0"/>
                        <a:t> twisters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906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2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5275217" cy="562338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Complete the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097280"/>
            <a:ext cx="10935789" cy="5131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Example:</a:t>
            </a:r>
          </a:p>
          <a:p>
            <a:pPr marL="0" indent="0">
              <a:buNone/>
            </a:pPr>
            <a:r>
              <a:rPr lang="en-GB" dirty="0"/>
              <a:t>Rosie started running at 7:20 a.m. and stopped at 8:45 a.m.</a:t>
            </a:r>
          </a:p>
          <a:p>
            <a:pPr marL="0" indent="0">
              <a:buNone/>
            </a:pPr>
            <a:r>
              <a:rPr lang="en-GB" dirty="0"/>
              <a:t>How many minutes dud she run for?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these questions you will need to work out how many hours and minutes first. </a:t>
            </a:r>
          </a:p>
          <a:p>
            <a:pPr marL="0" indent="0">
              <a:buNone/>
            </a:pPr>
            <a:r>
              <a:rPr lang="en-GB" dirty="0"/>
              <a:t>So we know that she ran for 1 full hour and  25 minutes.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know 60 minutes are in 1 hour so it would be 60+45=105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 Rosie ran for 105 minutes.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6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Tommy started running at 09:10 and finished at 10:25. How many minutes did he run for?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Amy started running at 13:50 and finished at 16:55. How many minutes did she run for?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Tony started running at 14:30 and finished at 16:35. How many minutes did he run for?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Jodie started running at 16:45 and finished at 18:45. How many minutes did she run for?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280379"/>
            <a:ext cx="5954486" cy="928098"/>
          </a:xfrm>
        </p:spPr>
        <p:txBody>
          <a:bodyPr/>
          <a:lstStyle/>
          <a:p>
            <a:r>
              <a:rPr lang="en-GB" dirty="0"/>
              <a:t>Complete the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698" y="1159583"/>
            <a:ext cx="4421097" cy="3375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060"/>
          <a:stretch/>
        </p:blipFill>
        <p:spPr>
          <a:xfrm>
            <a:off x="6872297" y="744428"/>
            <a:ext cx="3807414" cy="5698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68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03.03.2021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compare durations of time</a:t>
            </a:r>
            <a:endParaRPr lang="en-US" alt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64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You can also copy and paste this link if you would prefer: </a:t>
            </a:r>
          </a:p>
          <a:p>
            <a:r>
              <a:rPr lang="en-GB" dirty="0">
                <a:hlinkClick r:id="rId4"/>
              </a:rPr>
              <a:t>https://classroom.thenational.academy/lessons/calculating-and-comparing-intervals-of-time-6gw3jc?activity=video&amp;step=1</a:t>
            </a:r>
          </a:p>
        </p:txBody>
      </p:sp>
    </p:spTree>
    <p:extLst>
      <p:ext uri="{BB962C8B-B14F-4D97-AF65-F5344CB8AC3E}">
        <p14:creationId xmlns:p14="http://schemas.microsoft.com/office/powerpoint/2010/main" val="150884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9"/>
          <p:cNvSpPr txBox="1">
            <a:spLocks noChangeArrowheads="1"/>
          </p:cNvSpPr>
          <p:nvPr/>
        </p:nvSpPr>
        <p:spPr bwMode="auto">
          <a:xfrm>
            <a:off x="2312989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half past 2 in the morning</a:t>
            </a:r>
            <a:endParaRPr lang="en-GB" altLang="en-US">
              <a:solidFill>
                <a:schemeClr val="tx1"/>
              </a:solidFill>
              <a:latin typeface="+mn-lt"/>
              <a:cs typeface="Twinkl" pitchFamily="2" charset="0"/>
            </a:endParaRPr>
          </a:p>
        </p:txBody>
      </p:sp>
      <p:sp>
        <p:nvSpPr>
          <p:cNvPr id="9221" name="TextBox 10"/>
          <p:cNvSpPr txBox="1">
            <a:spLocks noChangeArrowheads="1"/>
          </p:cNvSpPr>
          <p:nvPr/>
        </p:nvSpPr>
        <p:spPr bwMode="auto">
          <a:xfrm>
            <a:off x="6124576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half past 2 in the afternoon</a:t>
            </a:r>
          </a:p>
        </p:txBody>
      </p:sp>
      <p:pic>
        <p:nvPicPr>
          <p:cNvPr id="922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7320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7320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itle 20"/>
          <p:cNvSpPr>
            <a:spLocks noGrp="1"/>
          </p:cNvSpPr>
          <p:nvPr>
            <p:ph type="title"/>
          </p:nvPr>
        </p:nvSpPr>
        <p:spPr>
          <a:xfrm>
            <a:off x="715109" y="340518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  <a:cs typeface="Twinkl" pitchFamily="2" charset="0"/>
              </a:rPr>
              <a:t>The 24 Hour Day</a:t>
            </a:r>
            <a:endParaRPr lang="en-GB" altLang="en-US" dirty="0">
              <a:latin typeface="+mn-lt"/>
            </a:endParaRP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2279650" y="1514475"/>
            <a:ext cx="7632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A day has 24 hours. A clock has 12 hours.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This means each time will happen twice every day.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09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18DEF7-AFB1-4BD8-B345-5E386F306451}"/>
              </a:ext>
            </a:extLst>
          </p:cNvPr>
          <p:cNvSpPr/>
          <p:nvPr/>
        </p:nvSpPr>
        <p:spPr>
          <a:xfrm>
            <a:off x="2696818" y="2169452"/>
            <a:ext cx="3008376" cy="6492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Space Wars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hours and 35 mins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B86389-21C0-4598-98AD-F120BCD04CD3}"/>
              </a:ext>
            </a:extLst>
          </p:cNvPr>
          <p:cNvSpPr/>
          <p:nvPr/>
        </p:nvSpPr>
        <p:spPr>
          <a:xfrm>
            <a:off x="2696818" y="3376534"/>
            <a:ext cx="3008376" cy="6492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Revengers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and 50 mins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36E5A6D-EBB5-4D71-B793-73F6EBF29E87}"/>
              </a:ext>
            </a:extLst>
          </p:cNvPr>
          <p:cNvSpPr/>
          <p:nvPr/>
        </p:nvSpPr>
        <p:spPr>
          <a:xfrm>
            <a:off x="2696818" y="4583617"/>
            <a:ext cx="3008376" cy="6492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Spider Boy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and 30 mins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94A793B-1E98-4354-BF83-F7F2A3518B80}"/>
              </a:ext>
            </a:extLst>
          </p:cNvPr>
          <p:cNvSpPr/>
          <p:nvPr/>
        </p:nvSpPr>
        <p:spPr>
          <a:xfrm>
            <a:off x="6517210" y="3376534"/>
            <a:ext cx="3008376" cy="6492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4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Wonder Girl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 hour and 45 mins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C008176-7241-4087-B476-F2AD2312BBDD}"/>
              </a:ext>
            </a:extLst>
          </p:cNvPr>
          <p:cNvSpPr/>
          <p:nvPr/>
        </p:nvSpPr>
        <p:spPr>
          <a:xfrm>
            <a:off x="6517210" y="4583617"/>
            <a:ext cx="3008376" cy="64922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Pet Adventure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hours and 15 mins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5034D66-9553-4FAE-ADA5-26F8C30F101E}"/>
              </a:ext>
            </a:extLst>
          </p:cNvPr>
          <p:cNvSpPr/>
          <p:nvPr/>
        </p:nvSpPr>
        <p:spPr>
          <a:xfrm>
            <a:off x="6517210" y="2169452"/>
            <a:ext cx="3008376" cy="64922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Tiger King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hours and 20 mins</a:t>
            </a:r>
            <a:endParaRPr lang="en-US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7017" y="679269"/>
            <a:ext cx="1109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Put these in order from the longest time to the shortest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1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922" y="469629"/>
            <a:ext cx="4622074" cy="405584"/>
          </a:xfrm>
        </p:spPr>
        <p:txBody>
          <a:bodyPr>
            <a:normAutofit fontScale="90000"/>
          </a:bodyPr>
          <a:lstStyle/>
          <a:p>
            <a:r>
              <a:rPr lang="en-GB" dirty="0"/>
              <a:t>How did you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59" y="1520540"/>
            <a:ext cx="5606959" cy="46564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7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83" y="6282569"/>
            <a:ext cx="640945" cy="455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we compare durations of time we first need to know the lengths of time we are comparing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train takes the longest?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311760"/>
              </p:ext>
            </p:extLst>
          </p:nvPr>
        </p:nvGraphicFramePr>
        <p:xfrm>
          <a:off x="945270" y="2561786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63032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133903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6261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departs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arrives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684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6441" y="4099034"/>
            <a:ext cx="793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first thing we need to do is work out the length of time the London train takes.</a:t>
            </a:r>
          </a:p>
          <a:p>
            <a:r>
              <a:rPr lang="en-GB" dirty="0"/>
              <a:t>We can use a number line to help us.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56441" y="5801710"/>
            <a:ext cx="6226290" cy="277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192" y="5807631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08:45</a:t>
            </a:r>
          </a:p>
        </p:txBody>
      </p:sp>
      <p:sp>
        <p:nvSpPr>
          <p:cNvPr id="10" name="Arc 9"/>
          <p:cNvSpPr/>
          <p:nvPr/>
        </p:nvSpPr>
        <p:spPr>
          <a:xfrm rot="16738674">
            <a:off x="1511640" y="484388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37736" y="5001226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+ 15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582943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09:00</a:t>
            </a:r>
          </a:p>
        </p:txBody>
      </p:sp>
      <p:sp>
        <p:nvSpPr>
          <p:cNvPr id="13" name="Arc 12"/>
          <p:cNvSpPr/>
          <p:nvPr/>
        </p:nvSpPr>
        <p:spPr>
          <a:xfrm rot="16738674">
            <a:off x="3533120" y="4813197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57033" y="4942221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 hours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4769" y="58567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11:00</a:t>
            </a:r>
          </a:p>
        </p:txBody>
      </p:sp>
      <p:sp>
        <p:nvSpPr>
          <p:cNvPr id="16" name="Arc 15"/>
          <p:cNvSpPr/>
          <p:nvPr/>
        </p:nvSpPr>
        <p:spPr>
          <a:xfrm rot="16738674">
            <a:off x="5564470" y="4828544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490566" y="4960838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+ 35 minutes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1655" y="57986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11:35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3655" y="5395073"/>
            <a:ext cx="4729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 minutes + 35 minutes = 50 minutes</a:t>
            </a:r>
          </a:p>
          <a:p>
            <a:endParaRPr lang="en-GB" dirty="0"/>
          </a:p>
          <a:p>
            <a:r>
              <a:rPr lang="en-GB" dirty="0"/>
              <a:t>2 hours + 50 minutes = 2 hours and 50 minutes</a:t>
            </a:r>
          </a:p>
        </p:txBody>
      </p:sp>
    </p:spTree>
    <p:extLst>
      <p:ext uri="{BB962C8B-B14F-4D97-AF65-F5344CB8AC3E}">
        <p14:creationId xmlns:p14="http://schemas.microsoft.com/office/powerpoint/2010/main" val="3250399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When we compare durations of time we first need to know the lengths of time we are comparing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Which train takes the longest?</a:t>
            </a:r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dirty="0"/>
              <a:t> +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401322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63032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133903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6261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departs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arrives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6848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6441" y="4099034"/>
            <a:ext cx="698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next thing we need to do is work out how long the Leeds journey is.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56441" y="5798675"/>
            <a:ext cx="4192757" cy="30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192" y="5807631"/>
            <a:ext cx="903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10:05</a:t>
            </a:r>
          </a:p>
        </p:txBody>
      </p:sp>
      <p:sp>
        <p:nvSpPr>
          <p:cNvPr id="10" name="Arc 9"/>
          <p:cNvSpPr/>
          <p:nvPr/>
        </p:nvSpPr>
        <p:spPr>
          <a:xfrm rot="16738674">
            <a:off x="1511640" y="484388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437736" y="5001226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+ 25 minutes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582943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10:30</a:t>
            </a:r>
          </a:p>
        </p:txBody>
      </p:sp>
      <p:sp>
        <p:nvSpPr>
          <p:cNvPr id="13" name="Arc 12"/>
          <p:cNvSpPr/>
          <p:nvPr/>
        </p:nvSpPr>
        <p:spPr>
          <a:xfrm rot="16738674">
            <a:off x="3533120" y="4813197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457033" y="4942221"/>
            <a:ext cx="169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+ 3 minutes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54769" y="585673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10:33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10826" y="4961159"/>
            <a:ext cx="712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 minutes + 3 minutes = 28 minutes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You could also do this in smaller jumps of 5 to make it easier.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8032" y="6198763"/>
            <a:ext cx="808201" cy="5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05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journey time took the longest?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94537"/>
            <a:ext cx="10515600" cy="25824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London journey took 2 hours and 50 minutes </a:t>
            </a:r>
          </a:p>
          <a:p>
            <a:pPr marL="0" indent="0">
              <a:buNone/>
            </a:pPr>
            <a:r>
              <a:rPr lang="en-GB" dirty="0"/>
              <a:t>The Leeds journey too 28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Therefore the London journey was the longest.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98610"/>
              </p:ext>
            </p:extLst>
          </p:nvPr>
        </p:nvGraphicFramePr>
        <p:xfrm>
          <a:off x="1006365" y="1690688"/>
          <a:ext cx="8127999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71630324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1133903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536261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departs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arrives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95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08:45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10:33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1684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134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durations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2558787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168696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64366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95651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</a:t>
                      </a:r>
                      <a:r>
                        <a:rPr lang="en-GB" baseline="0" dirty="0"/>
                        <a:t>s departs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Bus arrives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6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Wheatley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3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Trimdon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7914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8483" y="1376855"/>
            <a:ext cx="441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journey takes the longest?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56441" y="5801712"/>
            <a:ext cx="6285187" cy="23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6738674">
            <a:off x="1511640" y="484388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80586" y="4966612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 7 minutes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8483" y="3447393"/>
            <a:ext cx="665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 we need to work out how long the Wheatley Hill journey takes.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6440" y="588579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112" y="596160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654" y="5021231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 hour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57361" y="589119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13:44</a:t>
            </a:r>
          </a:p>
        </p:txBody>
      </p:sp>
      <p:sp>
        <p:nvSpPr>
          <p:cNvPr id="34" name="Arc 33"/>
          <p:cNvSpPr/>
          <p:nvPr/>
        </p:nvSpPr>
        <p:spPr>
          <a:xfrm rot="16738674">
            <a:off x="3527477" y="4858225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834615" y="589958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13:33</a:t>
            </a:r>
          </a:p>
        </p:txBody>
      </p:sp>
      <p:sp>
        <p:nvSpPr>
          <p:cNvPr id="36" name="Arc 35"/>
          <p:cNvSpPr/>
          <p:nvPr/>
        </p:nvSpPr>
        <p:spPr>
          <a:xfrm rot="16738674">
            <a:off x="5543313" y="4842490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5270426" y="500549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+ 4minutes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11006" y="4344048"/>
            <a:ext cx="544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hour + 7 minutes + 4 minutes = 1 hour and 11 minutes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799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durations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168696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64366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95651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</a:t>
                      </a:r>
                      <a:r>
                        <a:rPr lang="en-GB" baseline="0" dirty="0"/>
                        <a:t>s departs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Bus arrives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6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Wheatley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3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Trimdon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7914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8483" y="1376855"/>
            <a:ext cx="441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journey takes the longest?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56441" y="5801712"/>
            <a:ext cx="4189297" cy="432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 rot="16738674">
            <a:off x="1511640" y="484388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380586" y="4966612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+ 15 minutes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8483" y="3447393"/>
            <a:ext cx="627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 we need to work out how long the </a:t>
            </a:r>
            <a:r>
              <a:rPr lang="en-GB" dirty="0" err="1"/>
              <a:t>Trimdon</a:t>
            </a:r>
            <a:r>
              <a:rPr lang="en-GB" dirty="0"/>
              <a:t> journey takes.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6440" y="5885793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14:45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9112" y="596160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15:15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0654" y="5021231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+ 15 minutes</a:t>
            </a:r>
            <a:endParaRPr lang="en-GB" dirty="0"/>
          </a:p>
        </p:txBody>
      </p:sp>
      <p:sp>
        <p:nvSpPr>
          <p:cNvPr id="34" name="Arc 33"/>
          <p:cNvSpPr/>
          <p:nvPr/>
        </p:nvSpPr>
        <p:spPr>
          <a:xfrm rot="16738674">
            <a:off x="3527477" y="4858225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2834615" y="589958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15:00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11006" y="4344048"/>
            <a:ext cx="37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 minutes + 15 minutes = 30 minutes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3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journey took the longest?</a:t>
            </a: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/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168696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364366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956513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</a:t>
                      </a:r>
                      <a:r>
                        <a:rPr lang="en-GB" baseline="0" dirty="0"/>
                        <a:t>s departs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Bus arrives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76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Wheatley Hill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39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Trimdon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57914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56138" y="3909848"/>
            <a:ext cx="803848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The Wheatley hill journey took 1 hour and 11 minutes</a:t>
            </a:r>
          </a:p>
          <a:p>
            <a:endParaRPr lang="en-GB" sz="2800" dirty="0"/>
          </a:p>
          <a:p>
            <a:r>
              <a:rPr lang="en-GB" sz="2800" dirty="0"/>
              <a:t>The </a:t>
            </a:r>
            <a:r>
              <a:rPr lang="en-GB" sz="2800" dirty="0" err="1"/>
              <a:t>Trimdon</a:t>
            </a:r>
            <a:r>
              <a:rPr lang="en-GB" sz="2800" dirty="0"/>
              <a:t> journey took 30 minutes </a:t>
            </a:r>
          </a:p>
          <a:p>
            <a:endParaRPr lang="en-GB" sz="2800" dirty="0"/>
          </a:p>
          <a:p>
            <a:r>
              <a:rPr lang="en-GB" sz="2800" dirty="0"/>
              <a:t>Therefore the Wheatley Hill journey took the longest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009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football match lasted the longest?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351176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875238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513308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91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Football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3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Newcastle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Sunderland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5153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38201" y="5002926"/>
            <a:ext cx="6285187" cy="23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6738674">
            <a:off x="1393400" y="404510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62346" y="416782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 1 hour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8700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2414" y="422244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 hour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39121" y="509240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13:55</a:t>
            </a:r>
          </a:p>
        </p:txBody>
      </p:sp>
      <p:sp>
        <p:nvSpPr>
          <p:cNvPr id="12" name="Arc 11"/>
          <p:cNvSpPr/>
          <p:nvPr/>
        </p:nvSpPr>
        <p:spPr>
          <a:xfrm rot="16738674">
            <a:off x="3409237" y="405943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6738674">
            <a:off x="5425073" y="4043704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52186" y="4206708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+ 15 minutes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138" y="3352800"/>
            <a:ext cx="660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First work out the time for the Newcastle match and fill in the blanks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7711" y="5346656"/>
            <a:ext cx="901578" cy="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1081" y="5397893"/>
            <a:ext cx="901578" cy="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30510" y="4475603"/>
            <a:ext cx="312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hour + 1 hour + 15 minutes = 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893779" y="4845929"/>
            <a:ext cx="901578" cy="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872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football match lasted the longest?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875238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513308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91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Football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3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Newcastle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Sunderland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51534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838201" y="5002926"/>
            <a:ext cx="6285187" cy="23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rc 5"/>
          <p:cNvSpPr/>
          <p:nvPr/>
        </p:nvSpPr>
        <p:spPr>
          <a:xfrm rot="16738674">
            <a:off x="1393400" y="404510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262346" y="416782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 30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08700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12:30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2414" y="422244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 hour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639121" y="509240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14:13</a:t>
            </a:r>
          </a:p>
        </p:txBody>
      </p:sp>
      <p:sp>
        <p:nvSpPr>
          <p:cNvPr id="12" name="Arc 11"/>
          <p:cNvSpPr/>
          <p:nvPr/>
        </p:nvSpPr>
        <p:spPr>
          <a:xfrm rot="16738674">
            <a:off x="3409237" y="405943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c 13"/>
          <p:cNvSpPr/>
          <p:nvPr/>
        </p:nvSpPr>
        <p:spPr>
          <a:xfrm rot="16738674">
            <a:off x="5425073" y="4043704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152186" y="4206708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+ 13 minutes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6138" y="3352800"/>
            <a:ext cx="67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Next work out the time for the Sunderland match and fill in the blanks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527711" y="5346656"/>
            <a:ext cx="901578" cy="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61081" y="5397893"/>
            <a:ext cx="901578" cy="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30510" y="4475603"/>
            <a:ext cx="350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hour + 30 minutes + 13 minutes =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1136406" y="4844107"/>
            <a:ext cx="901578" cy="82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3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+mn-lt"/>
                <a:cs typeface="Twinkl" pitchFamily="2" charset="0"/>
              </a:rPr>
              <a:t>a.m. and p.m.</a:t>
            </a:r>
            <a:endParaRPr lang="en-GB" altLang="en-US">
              <a:latin typeface="+mn-lt"/>
            </a:endParaRPr>
          </a:p>
        </p:txBody>
      </p:sp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279650" y="1449388"/>
            <a:ext cx="7632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We have to use a way to write these times differently. One way is to use a.m. and p.m.</a:t>
            </a: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2312989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2:30 a.m.</a:t>
            </a:r>
            <a:endParaRPr lang="en-GB" altLang="en-US">
              <a:solidFill>
                <a:schemeClr val="tx1"/>
              </a:solidFill>
              <a:latin typeface="+mn-lt"/>
              <a:cs typeface="Twinkl" pitchFamily="2" charset="0"/>
            </a:endParaRP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6124576" y="5453063"/>
            <a:ext cx="3749675" cy="646112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2:30 p.m.</a:t>
            </a:r>
          </a:p>
        </p:txBody>
      </p:sp>
      <p:pic>
        <p:nvPicPr>
          <p:cNvPr id="102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9352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935288"/>
            <a:ext cx="2362200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7"/>
          <p:cNvSpPr txBox="1">
            <a:spLocks noChangeArrowheads="1"/>
          </p:cNvSpPr>
          <p:nvPr/>
        </p:nvSpPr>
        <p:spPr bwMode="auto">
          <a:xfrm>
            <a:off x="6124576" y="2254250"/>
            <a:ext cx="37496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+mn-lt"/>
                <a:cs typeface="Twinkl" pitchFamily="2" charset="0"/>
              </a:rPr>
              <a:t>p.m. (post meridiem </a:t>
            </a:r>
            <a:r>
              <a:rPr lang="mr-IN" altLang="en-US" sz="1600" b="1" dirty="0">
                <a:solidFill>
                  <a:schemeClr val="tx1"/>
                </a:solidFill>
                <a:latin typeface="+mn-lt"/>
                <a:cs typeface="Twinkl" pitchFamily="2" charset="0"/>
              </a:rPr>
              <a:t>–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cs typeface="Twinkl" pitchFamily="2" charset="0"/>
              </a:rPr>
              <a:t> after noon)</a:t>
            </a:r>
          </a:p>
        </p:txBody>
      </p:sp>
      <p:sp>
        <p:nvSpPr>
          <p:cNvPr id="10251" name="TextBox 8"/>
          <p:cNvSpPr txBox="1">
            <a:spLocks noChangeArrowheads="1"/>
          </p:cNvSpPr>
          <p:nvPr/>
        </p:nvSpPr>
        <p:spPr bwMode="auto">
          <a:xfrm>
            <a:off x="2312989" y="2254250"/>
            <a:ext cx="3749675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tx1"/>
                </a:solidFill>
                <a:latin typeface="+mn-lt"/>
                <a:cs typeface="Twinkl" pitchFamily="2" charset="0"/>
              </a:rPr>
              <a:t>a.m. (ante meridiem </a:t>
            </a:r>
            <a:r>
              <a:rPr lang="mr-IN" altLang="en-US" sz="1600" b="1" dirty="0">
                <a:solidFill>
                  <a:schemeClr val="tx1"/>
                </a:solidFill>
                <a:latin typeface="+mn-lt"/>
                <a:cs typeface="Twinkl" pitchFamily="2" charset="0"/>
              </a:rPr>
              <a:t>–</a:t>
            </a:r>
            <a:r>
              <a:rPr lang="en-US" altLang="en-US" sz="1600" b="1" dirty="0">
                <a:solidFill>
                  <a:schemeClr val="tx1"/>
                </a:solidFill>
                <a:latin typeface="+mn-lt"/>
                <a:cs typeface="Twinkl" pitchFamily="2" charset="0"/>
              </a:rPr>
              <a:t> before noon)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47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football match took the longest?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68413"/>
            <a:ext cx="10515600" cy="270854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Newcastle match lasted 1 hour and 15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Sunderland match lasted 1 hour and 43 minutes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Sunderland match took the longest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096696"/>
              </p:ext>
            </p:extLst>
          </p:nvPr>
        </p:nvGraphicFramePr>
        <p:xfrm>
          <a:off x="838200" y="1920218"/>
          <a:ext cx="105156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8752388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5133081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2919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Football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Start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End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33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Newcastle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13:55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36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Sunderland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65153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3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790509" cy="588464"/>
          </a:xfrm>
        </p:spPr>
        <p:txBody>
          <a:bodyPr>
            <a:normAutofit fontScale="90000"/>
          </a:bodyPr>
          <a:lstStyle/>
          <a:p>
            <a:r>
              <a:rPr lang="en-GB" dirty="0"/>
              <a:t>Complete the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690688"/>
            <a:ext cx="11353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the symbols &lt;, &gt; and = to compare the following durations </a:t>
            </a:r>
          </a:p>
          <a:p>
            <a:endParaRPr lang="en-GB" sz="2800" dirty="0"/>
          </a:p>
          <a:p>
            <a:r>
              <a:rPr lang="en-GB" sz="2800" dirty="0"/>
              <a:t>02:00 p.m. – 6:00 p.m.     	08:00 a.m. – 15:00 p.m.</a:t>
            </a:r>
          </a:p>
          <a:p>
            <a:endParaRPr lang="en-GB" sz="2800" dirty="0"/>
          </a:p>
          <a:p>
            <a:r>
              <a:rPr lang="en-GB" sz="2800" dirty="0"/>
              <a:t>07:30 a.m. – 09:30 a.m.		11:40 a.m. – 05:40 p.m.</a:t>
            </a:r>
          </a:p>
          <a:p>
            <a:endParaRPr lang="en-GB" sz="2800" dirty="0"/>
          </a:p>
          <a:p>
            <a:r>
              <a:rPr lang="en-GB" sz="2800" dirty="0"/>
              <a:t>06:30 a.m. – 05:00 p.m. 		03:30 p.m. – 05:00 a.m. </a:t>
            </a:r>
          </a:p>
          <a:p>
            <a:endParaRPr lang="en-GB" sz="2800" dirty="0"/>
          </a:p>
          <a:p>
            <a:r>
              <a:rPr lang="en-GB" sz="2800" dirty="0"/>
              <a:t>05:45 p.m. – 08:50 p.m.		12:15 a.m. – 10:00 a.m.</a:t>
            </a:r>
          </a:p>
          <a:p>
            <a:endParaRPr lang="en-GB" sz="2800" dirty="0"/>
          </a:p>
          <a:p>
            <a:r>
              <a:rPr lang="en-GB" sz="2800" dirty="0"/>
              <a:t>04:15 a.m. – 10:30 a.m.		07:30 a.m. – 11:45 a.m.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7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97506"/>
            <a:ext cx="10515600" cy="2372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Which journey took the least amount of time?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Which journey was the longest?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 long was the journey to Spain?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35161"/>
              </p:ext>
            </p:extLst>
          </p:nvPr>
        </p:nvGraphicFramePr>
        <p:xfrm>
          <a:off x="1348827" y="1604875"/>
          <a:ext cx="8127999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4970913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733619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670536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Destination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Plane</a:t>
                      </a:r>
                      <a:r>
                        <a:rPr lang="en-GB" baseline="0" dirty="0"/>
                        <a:t> departs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Plane arrives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1601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15:35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16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09:21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2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Germany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19:45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55326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894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challenge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946891" cy="3409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01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471" y="5905850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64066" y="6033803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Maths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89471" y="164755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04.03.2021</a:t>
            </a:r>
            <a:r>
              <a:rPr lang="en-GB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93" y="1728060"/>
            <a:ext cx="2219325" cy="110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9871" y="2835982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35485" y="2832960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be able to find start and end times </a:t>
            </a:r>
            <a:endParaRPr lang="en-US" altLang="en-GB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657" y="5940593"/>
            <a:ext cx="759101" cy="681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98" y="5980303"/>
            <a:ext cx="588390" cy="58839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0994" y="47594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Go to Times Tables Rock Stars to warm up your number brain before you start your maths activity. 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431" y="5578369"/>
            <a:ext cx="603556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9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4" y="143461"/>
            <a:ext cx="12318402" cy="1325563"/>
          </a:xfrm>
        </p:spPr>
        <p:txBody>
          <a:bodyPr/>
          <a:lstStyle/>
          <a:p>
            <a:r>
              <a:rPr lang="en-GB" dirty="0"/>
              <a:t>When we work out the start and end times we can use a number line to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13" y="1793470"/>
            <a:ext cx="11802035" cy="201935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An English lesson started at 12:05 and lasted 35 minutes. What was the end time?</a:t>
            </a:r>
          </a:p>
          <a:p>
            <a:pPr marL="0" indent="0">
              <a:buNone/>
            </a:pPr>
            <a:r>
              <a:rPr lang="en-GB" dirty="0"/>
              <a:t>The first thing to do is put the start time on a number line and then make jumps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38201" y="3856282"/>
            <a:ext cx="10754709" cy="325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 rot="16738674">
            <a:off x="1393400" y="2931006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999799" y="3053009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 5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397291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2414" y="3108348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+ 5 minutes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647744" y="395746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12:25</a:t>
            </a:r>
          </a:p>
        </p:txBody>
      </p:sp>
      <p:sp>
        <p:nvSpPr>
          <p:cNvPr id="10" name="Arc 9"/>
          <p:cNvSpPr/>
          <p:nvPr/>
        </p:nvSpPr>
        <p:spPr>
          <a:xfrm rot="16738674">
            <a:off x="3087010" y="3220657"/>
            <a:ext cx="1063061" cy="1380019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c 10"/>
          <p:cNvSpPr/>
          <p:nvPr/>
        </p:nvSpPr>
        <p:spPr>
          <a:xfrm rot="16738674">
            <a:off x="4470864" y="3222444"/>
            <a:ext cx="1063061" cy="1362598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58211" y="3134419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+ 5 minutes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39891" y="6208463"/>
            <a:ext cx="4178820" cy="29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rot="16738674">
            <a:off x="1195090" y="5250640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064036" y="5373363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 10 minutes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9890" y="629254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4104" y="5427982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+ 25 minutes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4383044" y="630633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12:40</a:t>
            </a:r>
          </a:p>
        </p:txBody>
      </p:sp>
      <p:sp>
        <p:nvSpPr>
          <p:cNvPr id="21" name="Arc 20"/>
          <p:cNvSpPr/>
          <p:nvPr/>
        </p:nvSpPr>
        <p:spPr>
          <a:xfrm rot="16738674">
            <a:off x="3210927" y="5264976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344043" y="402226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03451" y="397563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1587" y="397573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613481" y="318060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+ 5 minutes</a:t>
            </a:r>
          </a:p>
        </p:txBody>
      </p:sp>
      <p:sp>
        <p:nvSpPr>
          <p:cNvPr id="31" name="Arc 30"/>
          <p:cNvSpPr/>
          <p:nvPr/>
        </p:nvSpPr>
        <p:spPr>
          <a:xfrm rot="16738674">
            <a:off x="5903732" y="3271241"/>
            <a:ext cx="1063061" cy="1362598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 rot="16738674">
            <a:off x="7267477" y="3249338"/>
            <a:ext cx="1063061" cy="1362598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 rot="16738674">
            <a:off x="10097113" y="3229367"/>
            <a:ext cx="1063061" cy="1362598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c 35"/>
          <p:cNvSpPr/>
          <p:nvPr/>
        </p:nvSpPr>
        <p:spPr>
          <a:xfrm rot="16738674">
            <a:off x="8666923" y="3224388"/>
            <a:ext cx="1063061" cy="1362598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7203024" y="3130141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+ 5 minutes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66769" y="3095510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+ 5 minutes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67954" y="3035167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+ 5 minutes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36187" y="398292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12:30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482091" y="3994989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12:35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889582" y="3948324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12:40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840142" y="4488506"/>
            <a:ext cx="9399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12:05+35= 12:40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9890" y="4975684"/>
            <a:ext cx="3354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Or you could do it in bigger jumps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390749" y="630633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12:30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37258" y="5496474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end time is 12:40</a:t>
            </a:r>
          </a:p>
        </p:txBody>
      </p:sp>
      <p:sp>
        <p:nvSpPr>
          <p:cNvPr id="51" name="Oval 50"/>
          <p:cNvSpPr/>
          <p:nvPr/>
        </p:nvSpPr>
        <p:spPr>
          <a:xfrm>
            <a:off x="6293224" y="4975684"/>
            <a:ext cx="3313355" cy="150152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303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maths lesson started at 13:05 and lasted 1 hour and 15 minutes. What time did it finish?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1345" cy="7599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first thing to do is put the start time on the number line and make jumps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007753" y="3685980"/>
            <a:ext cx="4178820" cy="294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16738674">
            <a:off x="1562952" y="2728157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431898" y="2850880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 15 minutes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752" y="377006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13:05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11966" y="2905499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 hour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4750906" y="378385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14:20</a:t>
            </a:r>
          </a:p>
        </p:txBody>
      </p:sp>
      <p:sp>
        <p:nvSpPr>
          <p:cNvPr id="43" name="Arc 42"/>
          <p:cNvSpPr/>
          <p:nvPr/>
        </p:nvSpPr>
        <p:spPr>
          <a:xfrm rot="16738674">
            <a:off x="3578789" y="274249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758611" y="3783852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14:05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07642" y="3371670"/>
            <a:ext cx="2207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end time is 14:20</a:t>
            </a:r>
          </a:p>
        </p:txBody>
      </p:sp>
      <p:sp>
        <p:nvSpPr>
          <p:cNvPr id="46" name="Oval 45"/>
          <p:cNvSpPr/>
          <p:nvPr/>
        </p:nvSpPr>
        <p:spPr>
          <a:xfrm>
            <a:off x="6463608" y="2850880"/>
            <a:ext cx="3313355" cy="150152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60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working out the start time follow the same method and count backwards.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1345" cy="22598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 film finished at 11:35 and lasted 1 hour and 20 minutes. What time did it start?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first thing to do is put the end time and do jumps until you count back 1 hour and 20 minutes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081326" y="4779056"/>
            <a:ext cx="7305929" cy="21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rot="16738674">
            <a:off x="1636525" y="382123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3505471" y="394395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- 5 minutes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1325" y="486313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11:35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85539" y="399857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-1 hour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4824479" y="487692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10:30</a:t>
            </a:r>
          </a:p>
        </p:txBody>
      </p:sp>
      <p:sp>
        <p:nvSpPr>
          <p:cNvPr id="43" name="Arc 42"/>
          <p:cNvSpPr/>
          <p:nvPr/>
        </p:nvSpPr>
        <p:spPr>
          <a:xfrm rot="16738674">
            <a:off x="3652362" y="383556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832184" y="487692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10:35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4823" y="5999830"/>
            <a:ext cx="227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start time is 10:15</a:t>
            </a:r>
          </a:p>
        </p:txBody>
      </p:sp>
      <p:sp>
        <p:nvSpPr>
          <p:cNvPr id="46" name="Oval 45"/>
          <p:cNvSpPr/>
          <p:nvPr/>
        </p:nvSpPr>
        <p:spPr>
          <a:xfrm>
            <a:off x="2600789" y="5479040"/>
            <a:ext cx="3313355" cy="1501526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c 14"/>
          <p:cNvSpPr/>
          <p:nvPr/>
        </p:nvSpPr>
        <p:spPr>
          <a:xfrm rot="16738674">
            <a:off x="5647591" y="3835568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45872" y="397810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- 15 minutes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7120" y="485180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10:15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03477" y="4131992"/>
            <a:ext cx="3811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11:35 – 1 hour and 20 minutes = 10:15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7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the gaps to work out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Gymnastics starts at 11:15 and last 2 hours and 10 minutes. What is the end time?</a:t>
            </a:r>
          </a:p>
        </p:txBody>
      </p:sp>
      <p:sp>
        <p:nvSpPr>
          <p:cNvPr id="5" name="Arc 4"/>
          <p:cNvSpPr/>
          <p:nvPr/>
        </p:nvSpPr>
        <p:spPr>
          <a:xfrm rot="16738674">
            <a:off x="1741628" y="261254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10574" y="273526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 hour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428" y="365444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642" y="278988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+ 1hour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 rot="16738674">
            <a:off x="3757465" y="262687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6738674">
            <a:off x="5752694" y="2626878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0975" y="276941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+ 10 minutes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37287" y="3852904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4896" y="3874787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4655" y="3865139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2772" y="4645572"/>
            <a:ext cx="48020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11:15 + 1 hour + 1 hour + 10 minutes = ________</a:t>
            </a:r>
          </a:p>
          <a:p>
            <a:endParaRPr lang="en-GB" dirty="0"/>
          </a:p>
          <a:p>
            <a:r>
              <a:rPr lang="en-GB" dirty="0"/>
              <a:t>The end time is _________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the gaps to work out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Gymnastics starts at 11:15 and last 2 hours and 10 minutes. What is the end time?</a:t>
            </a:r>
          </a:p>
        </p:txBody>
      </p:sp>
      <p:sp>
        <p:nvSpPr>
          <p:cNvPr id="5" name="Arc 4"/>
          <p:cNvSpPr/>
          <p:nvPr/>
        </p:nvSpPr>
        <p:spPr>
          <a:xfrm rot="16738674">
            <a:off x="1741628" y="261254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10574" y="273526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 hour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428" y="365444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642" y="278988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+ 1hour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 rot="16738674">
            <a:off x="3757465" y="262687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6738674">
            <a:off x="5752694" y="2626878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0975" y="276941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+ 10 minutes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37287" y="3852904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4896" y="3874787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4655" y="3865139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2772" y="4645572"/>
            <a:ext cx="4524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11:15 + 1 hour + 1 hour + 10 minutes = 13:25</a:t>
            </a:r>
          </a:p>
          <a:p>
            <a:endParaRPr lang="en-GB" dirty="0"/>
          </a:p>
          <a:p>
            <a:r>
              <a:rPr lang="en-GB" dirty="0"/>
              <a:t>The end time is 13:25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57623" y="353173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05570" y="3544435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13:15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7885" y="3517296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13:25</a:t>
            </a:r>
          </a:p>
        </p:txBody>
      </p:sp>
    </p:spTree>
    <p:extLst>
      <p:ext uri="{BB962C8B-B14F-4D97-AF65-F5344CB8AC3E}">
        <p14:creationId xmlns:p14="http://schemas.microsoft.com/office/powerpoint/2010/main" val="903547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latin typeface="+mn-lt"/>
                <a:cs typeface="Twinkl" pitchFamily="2" charset="0"/>
              </a:rPr>
              <a:t>The 24 Hour Clock</a:t>
            </a:r>
            <a:endParaRPr lang="en-GB" altLang="en-US" sz="3600" dirty="0">
              <a:latin typeface="+mn-lt"/>
            </a:endParaRPr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312989" y="5010150"/>
            <a:ext cx="3749675" cy="368300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2:30</a:t>
            </a:r>
            <a:endParaRPr lang="en-GB" altLang="en-US">
              <a:solidFill>
                <a:schemeClr val="tx1"/>
              </a:solidFill>
              <a:latin typeface="+mn-lt"/>
              <a:cs typeface="Twinkl" pitchFamily="2" charset="0"/>
            </a:endParaRPr>
          </a:p>
        </p:txBody>
      </p:sp>
      <p:sp>
        <p:nvSpPr>
          <p:cNvPr id="11270" name="TextBox 11"/>
          <p:cNvSpPr txBox="1">
            <a:spLocks noChangeArrowheads="1"/>
          </p:cNvSpPr>
          <p:nvPr/>
        </p:nvSpPr>
        <p:spPr bwMode="auto">
          <a:xfrm>
            <a:off x="6124576" y="5010150"/>
            <a:ext cx="3749675" cy="368300"/>
          </a:xfrm>
          <a:prstGeom prst="rect">
            <a:avLst/>
          </a:prstGeom>
          <a:solidFill>
            <a:srgbClr val="EBB9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14:30</a:t>
            </a:r>
          </a:p>
        </p:txBody>
      </p:sp>
      <p:pic>
        <p:nvPicPr>
          <p:cNvPr id="11271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492376"/>
            <a:ext cx="236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492376"/>
            <a:ext cx="23622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Rectangle 4"/>
          <p:cNvSpPr>
            <a:spLocks noChangeArrowheads="1"/>
          </p:cNvSpPr>
          <p:nvPr/>
        </p:nvSpPr>
        <p:spPr bwMode="auto">
          <a:xfrm>
            <a:off x="2279650" y="1473200"/>
            <a:ext cx="76327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Another way is to use a 24 hour clock.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This means the hours after 12 noon are converted to 13:00 to 23:00.</a:t>
            </a:r>
          </a:p>
        </p:txBody>
      </p:sp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2279650" y="5453063"/>
            <a:ext cx="7632700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A 4 digit format is used. 2 digits for the hour, a colon (:) and 2 for the minutes.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51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the gaps to work out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Football ends at 12:15 and lasted 1 hour and 7 minutes. What was the start time?</a:t>
            </a:r>
          </a:p>
        </p:txBody>
      </p:sp>
      <p:sp>
        <p:nvSpPr>
          <p:cNvPr id="5" name="Arc 4"/>
          <p:cNvSpPr/>
          <p:nvPr/>
        </p:nvSpPr>
        <p:spPr>
          <a:xfrm rot="16738674">
            <a:off x="1741628" y="261254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10574" y="273526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- 5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428" y="365444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642" y="278988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- 1 hour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 rot="16738674">
            <a:off x="3757465" y="262687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6738674">
            <a:off x="5752694" y="2626878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0975" y="276941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- 2 minutes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37287" y="3852904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4896" y="3874787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4655" y="3865139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2772" y="4645572"/>
            <a:ext cx="499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12:15 – 1 hour – 5 minutes – 2 minutes = ________</a:t>
            </a:r>
          </a:p>
          <a:p>
            <a:endParaRPr lang="en-GB" dirty="0"/>
          </a:p>
          <a:p>
            <a:r>
              <a:rPr lang="en-GB" dirty="0"/>
              <a:t>The start time is _________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19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the gaps to work out the 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Football ends at 12:15 and lasted 1 hour and 7 minutes. What was the start time?</a:t>
            </a:r>
          </a:p>
        </p:txBody>
      </p:sp>
      <p:sp>
        <p:nvSpPr>
          <p:cNvPr id="5" name="Arc 4"/>
          <p:cNvSpPr/>
          <p:nvPr/>
        </p:nvSpPr>
        <p:spPr>
          <a:xfrm rot="16738674">
            <a:off x="1741628" y="2612543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10574" y="2735266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- 5 minutes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86428" y="365444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0642" y="2789885"/>
            <a:ext cx="1692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- 1 hour</a:t>
            </a:r>
            <a:endParaRPr lang="en-GB" dirty="0"/>
          </a:p>
        </p:txBody>
      </p:sp>
      <p:sp>
        <p:nvSpPr>
          <p:cNvPr id="10" name="Arc 9"/>
          <p:cNvSpPr/>
          <p:nvPr/>
        </p:nvSpPr>
        <p:spPr>
          <a:xfrm rot="16738674">
            <a:off x="3757465" y="2626879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c 11"/>
          <p:cNvSpPr/>
          <p:nvPr/>
        </p:nvSpPr>
        <p:spPr>
          <a:xfrm rot="16738674">
            <a:off x="5752694" y="2626878"/>
            <a:ext cx="1063061" cy="2032467"/>
          </a:xfrm>
          <a:prstGeom prst="arc">
            <a:avLst>
              <a:gd name="adj1" fmla="val 15850959"/>
              <a:gd name="adj2" fmla="val 46747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5650975" y="2769414"/>
            <a:ext cx="144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- 2 minutes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37287" y="3852904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914896" y="3874787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14655" y="3865139"/>
            <a:ext cx="10899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2772" y="4645572"/>
            <a:ext cx="46071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12:15 – 1 hour – 5 minutes – 2 minutes = 11:08</a:t>
            </a:r>
          </a:p>
          <a:p>
            <a:endParaRPr lang="en-GB" dirty="0"/>
          </a:p>
          <a:p>
            <a:r>
              <a:rPr lang="en-GB" dirty="0"/>
              <a:t>The start time is 11:08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6008" y="6001068"/>
            <a:ext cx="905001" cy="6477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947352" y="355447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14896" y="3554477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2678" y="351728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11:08</a:t>
            </a:r>
          </a:p>
        </p:txBody>
      </p:sp>
    </p:spTree>
    <p:extLst>
      <p:ext uri="{BB962C8B-B14F-4D97-AF65-F5344CB8AC3E}">
        <p14:creationId xmlns:p14="http://schemas.microsoft.com/office/powerpoint/2010/main" val="6647149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Breakfast club starts at 07:30 and lasts 1 hour and 20 minutes. What time does it end?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P.E starts at 13:05 and lasts 55 minutes. What time does it end?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After school club starts at 15:10 and last 1 hour and 20 minutes. What time does it end?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Mr Jones finished breakfast at 08:15. He was eating for 35 minutes. What time did he start breakfast?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Amy arrived at her grandmas at 11:05. The bus journey took 40 minute. What time did she get on the bus?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Jessica finished watching Toy Story at 14:20. The movie lasted 1 hour and 25 minutes. What time did the movie start?</a:t>
            </a:r>
          </a:p>
        </p:txBody>
      </p:sp>
    </p:spTree>
    <p:extLst>
      <p:ext uri="{BB962C8B-B14F-4D97-AF65-F5344CB8AC3E}">
        <p14:creationId xmlns:p14="http://schemas.microsoft.com/office/powerpoint/2010/main" val="37309562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the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22" y="1394857"/>
            <a:ext cx="3628250" cy="4741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999" y="1690688"/>
            <a:ext cx="3772442" cy="399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56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+mn-lt"/>
                <a:cs typeface="Twinkl" pitchFamily="2" charset="0"/>
              </a:rPr>
              <a:t>24 Hour Hours</a:t>
            </a:r>
            <a:endParaRPr lang="en-GB" altLang="en-US">
              <a:latin typeface="+mn-lt"/>
            </a:endParaRP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79650" y="1449389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This clock and table show the corresponding hours on a 24 hour clock. </a:t>
            </a: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2274888" y="5722939"/>
            <a:ext cx="763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Midnight is referred to as 00:00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E4E077-E620-4E61-9B09-0EEFB64F16B3}"/>
              </a:ext>
            </a:extLst>
          </p:cNvPr>
          <p:cNvGraphicFramePr>
            <a:graphicFrameLocks noGrp="1"/>
          </p:cNvGraphicFramePr>
          <p:nvPr/>
        </p:nvGraphicFramePr>
        <p:xfrm>
          <a:off x="6170613" y="2016125"/>
          <a:ext cx="3741738" cy="34559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70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0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0:00 = 12:00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12:00 = 12:00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01:00 = 1:00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13:00 = 1:00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02:00 = 2:00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14:00 = 2:00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03:00 = 3:00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15:00 = 3:00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04:00 = 4:00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16:00 = 4:00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05:00 = 5:00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17:00 = 5:00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06:00 = 6:00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18:00 = 6:00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07:00 = 7:00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19:00 = 7:00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08:00 = 8:00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20:00 = 8:00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09:00 </a:t>
                      </a:r>
                      <a:r>
                        <a:rPr lang="en-GB" sz="1400" dirty="0"/>
                        <a:t>= 9:00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21:00 = 9:00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10:00 = 10:00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22:00 = 10:00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79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11:00 = 11:00 AM</a:t>
                      </a: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23:00 = 11:00 PM</a:t>
                      </a: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2334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1" y="2243139"/>
            <a:ext cx="2995613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15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+mn-lt"/>
                <a:cs typeface="Twinkl" pitchFamily="2" charset="0"/>
              </a:rPr>
              <a:t>24 Hour Time in the Morning</a:t>
            </a:r>
            <a:endParaRPr lang="en-GB" altLang="en-US">
              <a:latin typeface="+mn-lt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279650" y="1474788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Twinkl" pitchFamily="2" charset="0"/>
              </a:rPr>
              <a:t>To convert between 12 and 24 hour time in the morning change the format.</a:t>
            </a:r>
          </a:p>
        </p:txBody>
      </p:sp>
      <p:sp>
        <p:nvSpPr>
          <p:cNvPr id="13316" name="Rectangle 13"/>
          <p:cNvSpPr>
            <a:spLocks noChangeArrowheads="1"/>
          </p:cNvSpPr>
          <p:nvPr/>
        </p:nvSpPr>
        <p:spPr bwMode="auto">
          <a:xfrm>
            <a:off x="4835496" y="5145088"/>
            <a:ext cx="25210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  <a:cs typeface="Twinkl" pitchFamily="2" charset="0"/>
              </a:rPr>
              <a:t>The hours stay the same.</a:t>
            </a:r>
          </a:p>
        </p:txBody>
      </p:sp>
      <p:grpSp>
        <p:nvGrpSpPr>
          <p:cNvPr id="13317" name="Group 17"/>
          <p:cNvGrpSpPr>
            <a:grpSpLocks/>
          </p:cNvGrpSpPr>
          <p:nvPr/>
        </p:nvGrpSpPr>
        <p:grpSpPr bwMode="auto">
          <a:xfrm>
            <a:off x="3395663" y="2286000"/>
            <a:ext cx="5351462" cy="1143000"/>
            <a:chOff x="1871563" y="2429823"/>
            <a:chExt cx="5350800" cy="114334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FB8997-DE3A-4777-AEC6-702EC3E485A8}"/>
                </a:ext>
              </a:extLst>
            </p:cNvPr>
            <p:cNvSpPr/>
            <p:nvPr/>
          </p:nvSpPr>
          <p:spPr>
            <a:xfrm>
              <a:off x="5241408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06:00</a:t>
              </a:r>
            </a:p>
          </p:txBody>
        </p:sp>
        <p:sp>
          <p:nvSpPr>
            <p:cNvPr id="7" name="Right Arrow 6">
              <a:extLst>
                <a:ext uri="{FF2B5EF4-FFF2-40B4-BE49-F238E27FC236}">
                  <a16:creationId xmlns:a16="http://schemas.microsoft.com/office/drawing/2014/main" id="{EC7B7D81-4B27-47BC-ACA0-33D43C07EE8C}"/>
                </a:ext>
              </a:extLst>
            </p:cNvPr>
            <p:cNvSpPr/>
            <p:nvPr/>
          </p:nvSpPr>
          <p:spPr>
            <a:xfrm>
              <a:off x="3742993" y="2429823"/>
              <a:ext cx="1607939" cy="1111589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25" name="Rectangle 4"/>
            <p:cNvSpPr>
              <a:spLocks noChangeArrowheads="1"/>
            </p:cNvSpPr>
            <p:nvPr/>
          </p:nvSpPr>
          <p:spPr bwMode="auto">
            <a:xfrm>
              <a:off x="3966337" y="2801211"/>
              <a:ext cx="1029001" cy="3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latin typeface="+mn-lt"/>
                  <a:cs typeface="Twinkl" pitchFamily="2" charset="0"/>
                </a:rPr>
                <a:t>becomes</a:t>
              </a:r>
              <a:endParaRPr lang="en-GB" altLang="en-US">
                <a:solidFill>
                  <a:schemeClr val="tx1"/>
                </a:solidFill>
                <a:latin typeface="+mn-lt"/>
                <a:cs typeface="Twinkl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E09197-2D4B-433C-8939-FB357A6CBF92}"/>
                </a:ext>
              </a:extLst>
            </p:cNvPr>
            <p:cNvSpPr/>
            <p:nvPr/>
          </p:nvSpPr>
          <p:spPr>
            <a:xfrm>
              <a:off x="1871563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6:00 a.m.</a:t>
              </a:r>
            </a:p>
          </p:txBody>
        </p:sp>
      </p:grpSp>
      <p:grpSp>
        <p:nvGrpSpPr>
          <p:cNvPr id="13318" name="Group 18"/>
          <p:cNvGrpSpPr>
            <a:grpSpLocks/>
          </p:cNvGrpSpPr>
          <p:nvPr/>
        </p:nvGrpSpPr>
        <p:grpSpPr bwMode="auto">
          <a:xfrm>
            <a:off x="3395663" y="3660775"/>
            <a:ext cx="5351462" cy="1143000"/>
            <a:chOff x="1871563" y="2429823"/>
            <a:chExt cx="5350800" cy="114334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2D19990-A8F9-47DC-B27F-AF11D097EB4D}"/>
                </a:ext>
              </a:extLst>
            </p:cNvPr>
            <p:cNvSpPr/>
            <p:nvPr/>
          </p:nvSpPr>
          <p:spPr>
            <a:xfrm>
              <a:off x="5241408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10:30  a.m.</a:t>
              </a:r>
            </a:p>
          </p:txBody>
        </p:sp>
        <p:sp>
          <p:nvSpPr>
            <p:cNvPr id="21" name="Right Arrow 20">
              <a:extLst>
                <a:ext uri="{FF2B5EF4-FFF2-40B4-BE49-F238E27FC236}">
                  <a16:creationId xmlns:a16="http://schemas.microsoft.com/office/drawing/2014/main" id="{9A700B18-6205-4195-B38A-A1760444CB98}"/>
                </a:ext>
              </a:extLst>
            </p:cNvPr>
            <p:cNvSpPr/>
            <p:nvPr/>
          </p:nvSpPr>
          <p:spPr>
            <a:xfrm>
              <a:off x="3742993" y="2429823"/>
              <a:ext cx="1607939" cy="1111589"/>
            </a:xfrm>
            <a:prstGeom prst="rightArrow">
              <a:avLst/>
            </a:prstGeom>
            <a:solidFill>
              <a:srgbClr val="EBB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21" name="Rectangle 21"/>
            <p:cNvSpPr>
              <a:spLocks noChangeArrowheads="1"/>
            </p:cNvSpPr>
            <p:nvPr/>
          </p:nvSpPr>
          <p:spPr bwMode="auto">
            <a:xfrm>
              <a:off x="3966337" y="2801211"/>
              <a:ext cx="1029001" cy="369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latin typeface="+mn-lt"/>
                  <a:cs typeface="Twinkl" pitchFamily="2" charset="0"/>
                </a:rPr>
                <a:t>becomes</a:t>
              </a:r>
              <a:endParaRPr lang="en-GB" altLang="en-US">
                <a:solidFill>
                  <a:schemeClr val="tx1"/>
                </a:solidFill>
                <a:latin typeface="+mn-lt"/>
                <a:cs typeface="Twinkl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4777E29-B9F6-4935-B76D-456420995F2D}"/>
                </a:ext>
              </a:extLst>
            </p:cNvPr>
            <p:cNvSpPr/>
            <p:nvPr/>
          </p:nvSpPr>
          <p:spPr>
            <a:xfrm>
              <a:off x="1871563" y="2461583"/>
              <a:ext cx="1980955" cy="1111589"/>
            </a:xfrm>
            <a:prstGeom prst="rect">
              <a:avLst/>
            </a:prstGeom>
            <a:solidFill>
              <a:srgbClr val="CC4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b="1" dirty="0"/>
                <a:t>10:30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>
                <a:latin typeface="+mn-lt"/>
                <a:cs typeface="Twinkl" pitchFamily="2" charset="0"/>
              </a:rPr>
              <a:t>24 Hour Time in the Afternoon</a:t>
            </a:r>
            <a:endParaRPr lang="en-GB" altLang="en-US">
              <a:latin typeface="+mn-lt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79650" y="1457325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Twinkl" pitchFamily="2" charset="0"/>
              </a:rPr>
              <a:t>To convert between 12 and 24 hour time in the afternoon add or subtract 12 hours and change the format.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EB4D9C-6274-404C-9386-A27286CDD515}"/>
              </a:ext>
            </a:extLst>
          </p:cNvPr>
          <p:cNvSpPr/>
          <p:nvPr/>
        </p:nvSpPr>
        <p:spPr>
          <a:xfrm>
            <a:off x="3216275" y="2814639"/>
            <a:ext cx="5759450" cy="731837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Twinkl"/>
              </a:rPr>
              <a:t>6:00 p.m. becomes 18:00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38A0F8-C88C-4441-B494-46C22B179E0A}"/>
              </a:ext>
            </a:extLst>
          </p:cNvPr>
          <p:cNvSpPr/>
          <p:nvPr/>
        </p:nvSpPr>
        <p:spPr>
          <a:xfrm>
            <a:off x="3216275" y="4241800"/>
            <a:ext cx="5759450" cy="731838"/>
          </a:xfrm>
          <a:prstGeom prst="rect">
            <a:avLst/>
          </a:prstGeom>
          <a:solidFill>
            <a:srgbClr val="F6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Twinkl"/>
              </a:rPr>
              <a:t>22:30 becomes 10:30 p.m.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888985-70F5-46D2-AD36-491BEB388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5108129" y="2511612"/>
            <a:ext cx="2029965" cy="4438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4413AA-C393-435B-BCBB-D8A7C4FF98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1">
            <a:off x="5108129" y="3957510"/>
            <a:ext cx="2029965" cy="443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061" y="5891111"/>
            <a:ext cx="1019317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6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34573" y="479426"/>
            <a:ext cx="9666704" cy="99377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+mn-lt"/>
                <a:cs typeface="Twinkl" pitchFamily="2" charset="0"/>
              </a:rPr>
              <a:t>Have a try at converting 12 to 24 hour</a:t>
            </a:r>
            <a:endParaRPr lang="en-GB" altLang="en-US" dirty="0">
              <a:latin typeface="+mn-lt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10406" y="1541512"/>
            <a:ext cx="114815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Twinkl" pitchFamily="2" charset="0"/>
              </a:rPr>
              <a:t>Remember: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Twinkl" pitchFamily="2" charset="0"/>
              </a:rPr>
              <a:t>To convert between 12 and 24 hour time in the afternoon add or subtract 12 hours and change the format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Twinkl" pitchFamily="2" charset="0"/>
              </a:rPr>
              <a:t>To convert between 12 and 24 hour time in the morning change the format but the hours stay the same.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dirty="0">
              <a:solidFill>
                <a:schemeClr val="tx1"/>
              </a:solidFill>
              <a:latin typeface="+mn-lt"/>
              <a:cs typeface="Twinkl" pitchFamily="2" charset="0"/>
            </a:endParaRP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718363" y="3335046"/>
            <a:ext cx="3138487" cy="368300"/>
          </a:xfrm>
          <a:prstGeom prst="rect">
            <a:avLst/>
          </a:prstGeom>
          <a:solidFill>
            <a:srgbClr val="BE0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12 hour time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5856849" y="3335046"/>
            <a:ext cx="3138488" cy="368300"/>
          </a:xfrm>
          <a:prstGeom prst="rect">
            <a:avLst/>
          </a:prstGeom>
          <a:solidFill>
            <a:srgbClr val="BE03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latin typeface="+mn-lt"/>
              </a:rPr>
              <a:t>24 hour time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718363" y="3703347"/>
            <a:ext cx="3138487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2:45 a.m.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2718363" y="4073233"/>
            <a:ext cx="3138487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10:20 a.m.</a:t>
            </a:r>
          </a:p>
        </p:txBody>
      </p:sp>
      <p:sp>
        <p:nvSpPr>
          <p:cNvPr id="15370" name="TextBox 13"/>
          <p:cNvSpPr txBox="1">
            <a:spLocks noChangeArrowheads="1"/>
          </p:cNvSpPr>
          <p:nvPr/>
        </p:nvSpPr>
        <p:spPr bwMode="auto">
          <a:xfrm>
            <a:off x="2718363" y="4443121"/>
            <a:ext cx="3138487" cy="368300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+mn-lt"/>
              </a:rPr>
              <a:t>1:55 p.m.</a:t>
            </a: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2718363" y="4811422"/>
            <a:ext cx="3138487" cy="369887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3:05 p.m.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856850" y="3702553"/>
            <a:ext cx="3138487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5856850" y="4070059"/>
            <a:ext cx="3138487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5856849" y="4457716"/>
            <a:ext cx="3138487" cy="369887"/>
          </a:xfrm>
          <a:prstGeom prst="rect">
            <a:avLst/>
          </a:prstGeom>
          <a:solidFill>
            <a:srgbClr val="ED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5856849" y="4825222"/>
            <a:ext cx="3138487" cy="369888"/>
          </a:xfrm>
          <a:prstGeom prst="rect">
            <a:avLst/>
          </a:prstGeom>
          <a:solidFill>
            <a:srgbClr val="F6DE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762" y="5988005"/>
            <a:ext cx="905001" cy="64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79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2657</Words>
  <Application>Microsoft Office PowerPoint</Application>
  <PresentationFormat>Widescreen</PresentationFormat>
  <Paragraphs>606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The 24 Hour Day</vt:lpstr>
      <vt:lpstr>a.m. and p.m.</vt:lpstr>
      <vt:lpstr>The 24 Hour Clock</vt:lpstr>
      <vt:lpstr>24 Hour Hours</vt:lpstr>
      <vt:lpstr>24 Hour Time in the Morning</vt:lpstr>
      <vt:lpstr>24 Hour Time in the Afternoon</vt:lpstr>
      <vt:lpstr>Have a try at converting 12 to 24 hour</vt:lpstr>
      <vt:lpstr>How did you do?</vt:lpstr>
      <vt:lpstr>Convert 24 to 12 hour</vt:lpstr>
      <vt:lpstr>How did you do?</vt:lpstr>
      <vt:lpstr>Match the times to the correct clock </vt:lpstr>
      <vt:lpstr>Complete the sentences </vt:lpstr>
      <vt:lpstr>Complete the challenges</vt:lpstr>
      <vt:lpstr>PowerPoint Presentation</vt:lpstr>
      <vt:lpstr>PowerPoint Presentation</vt:lpstr>
      <vt:lpstr>When we find durations of time we need to look at the start time and count on until we get to the end time.</vt:lpstr>
      <vt:lpstr>Durations of time – How long is the bus journey?</vt:lpstr>
      <vt:lpstr>Duration of time on a digital clock. </vt:lpstr>
      <vt:lpstr>Duration of time on a digital clock. </vt:lpstr>
      <vt:lpstr>Complete the table </vt:lpstr>
      <vt:lpstr>How did you do?</vt:lpstr>
      <vt:lpstr>Complete the table – you  can use a number line to help you</vt:lpstr>
      <vt:lpstr>Complete the questions</vt:lpstr>
      <vt:lpstr>Complete the questions. </vt:lpstr>
      <vt:lpstr>Complete the challenges</vt:lpstr>
      <vt:lpstr>PowerPoint Presentation</vt:lpstr>
      <vt:lpstr>PowerPoint Presentation</vt:lpstr>
      <vt:lpstr>PowerPoint Presentation</vt:lpstr>
      <vt:lpstr>How did you do?</vt:lpstr>
      <vt:lpstr>When we compare durations of time we first need to know the lengths of time we are comparing</vt:lpstr>
      <vt:lpstr>When we compare durations of time we first need to know the lengths of time we are comparing</vt:lpstr>
      <vt:lpstr>Which journey time took the longest?</vt:lpstr>
      <vt:lpstr>Comparing durations</vt:lpstr>
      <vt:lpstr>Comparing durations</vt:lpstr>
      <vt:lpstr>Which journey took the longest?</vt:lpstr>
      <vt:lpstr>Which football match lasted the longest?</vt:lpstr>
      <vt:lpstr>Which football match lasted the longest?</vt:lpstr>
      <vt:lpstr>Which football match took the longest?</vt:lpstr>
      <vt:lpstr>Complete the questions</vt:lpstr>
      <vt:lpstr>Complete the questions</vt:lpstr>
      <vt:lpstr>Complete the challenge</vt:lpstr>
      <vt:lpstr>PowerPoint Presentation</vt:lpstr>
      <vt:lpstr>When we work out the start and end times we can use a number line to help</vt:lpstr>
      <vt:lpstr>A maths lesson started at 13:05 and lasted 1 hour and 15 minutes. What time did it finish?</vt:lpstr>
      <vt:lpstr>When working out the start time follow the same method and count backwards.</vt:lpstr>
      <vt:lpstr>Fill in the gaps to work out the answer</vt:lpstr>
      <vt:lpstr>Fill in the gaps to work out the answer</vt:lpstr>
      <vt:lpstr>Fill in the gaps to work out the answer</vt:lpstr>
      <vt:lpstr>Fill in the gaps to work out the answer</vt:lpstr>
      <vt:lpstr>Complete the questions </vt:lpstr>
      <vt:lpstr>Complete the challenges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Sally-Jo Harkness</dc:creator>
  <cp:lastModifiedBy>Sally-Jo Harkness</cp:lastModifiedBy>
  <cp:revision>62</cp:revision>
  <dcterms:created xsi:type="dcterms:W3CDTF">2021-02-25T11:26:38Z</dcterms:created>
  <dcterms:modified xsi:type="dcterms:W3CDTF">2021-02-26T14:00:02Z</dcterms:modified>
</cp:coreProperties>
</file>