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57" r:id="rId4"/>
  </p:sldIdLst>
  <p:sldSz cx="12801600" cy="9601200" type="A3"/>
  <p:notesSz cx="6797675" cy="9926638"/>
  <p:defaultTextStyle>
    <a:defPPr>
      <a:defRPr lang="en-US"/>
    </a:defPPr>
    <a:lvl1pPr marL="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2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48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48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8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3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2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62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4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4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6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1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5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2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2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48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7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3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8" y="1382399"/>
            <a:ext cx="6480811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4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9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8" y="1382399"/>
            <a:ext cx="6480811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9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51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1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3A539-2724-410B-835E-2965EF8C08DE}" type="datetimeFigureOut">
              <a:rPr lang="en-GB" smtClean="0"/>
              <a:t>21/07/2023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894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894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4FF0-0D45-4C37-8B1E-3AD0A9E12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3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3580" y="591242"/>
            <a:ext cx="5615063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</a:t>
            </a:r>
            <a:r>
              <a:rPr lang="en-GB" sz="1422" u="sng" dirty="0" smtClean="0"/>
              <a:t>Nursery 2023-2024</a:t>
            </a:r>
            <a:endParaRPr lang="en-GB" sz="1422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136206"/>
              </p:ext>
            </p:extLst>
          </p:nvPr>
        </p:nvGraphicFramePr>
        <p:xfrm>
          <a:off x="343372" y="1005938"/>
          <a:ext cx="12229989" cy="8682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1402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596136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601249">
                  <a:extLst>
                    <a:ext uri="{9D8B030D-6E8A-4147-A177-3AD203B41FA5}">
                      <a16:colId xmlns:a16="http://schemas.microsoft.com/office/drawing/2014/main" val="3886250757"/>
                    </a:ext>
                  </a:extLst>
                </a:gridCol>
                <a:gridCol w="613775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354262">
                  <a:extLst>
                    <a:ext uri="{9D8B030D-6E8A-4147-A177-3AD203B41FA5}">
                      <a16:colId xmlns:a16="http://schemas.microsoft.com/office/drawing/2014/main" val="1563882109"/>
                    </a:ext>
                  </a:extLst>
                </a:gridCol>
                <a:gridCol w="322144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293881">
                  <a:extLst>
                    <a:ext uri="{9D8B030D-6E8A-4147-A177-3AD203B41FA5}">
                      <a16:colId xmlns:a16="http://schemas.microsoft.com/office/drawing/2014/main" val="3190937966"/>
                    </a:ext>
                  </a:extLst>
                </a:gridCol>
                <a:gridCol w="344946">
                  <a:extLst>
                    <a:ext uri="{9D8B030D-6E8A-4147-A177-3AD203B41FA5}">
                      <a16:colId xmlns:a16="http://schemas.microsoft.com/office/drawing/2014/main" val="3640044322"/>
                    </a:ext>
                  </a:extLst>
                </a:gridCol>
                <a:gridCol w="601249">
                  <a:extLst>
                    <a:ext uri="{9D8B030D-6E8A-4147-A177-3AD203B41FA5}">
                      <a16:colId xmlns:a16="http://schemas.microsoft.com/office/drawing/2014/main" val="1288308722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3053939279"/>
                    </a:ext>
                  </a:extLst>
                </a:gridCol>
                <a:gridCol w="508981">
                  <a:extLst>
                    <a:ext uri="{9D8B030D-6E8A-4147-A177-3AD203B41FA5}">
                      <a16:colId xmlns:a16="http://schemas.microsoft.com/office/drawing/2014/main" val="2396593462"/>
                    </a:ext>
                  </a:extLst>
                </a:gridCol>
                <a:gridCol w="888152">
                  <a:extLst>
                    <a:ext uri="{9D8B030D-6E8A-4147-A177-3AD203B41FA5}">
                      <a16:colId xmlns:a16="http://schemas.microsoft.com/office/drawing/2014/main" val="3368834367"/>
                    </a:ext>
                  </a:extLst>
                </a:gridCol>
                <a:gridCol w="776614">
                  <a:extLst>
                    <a:ext uri="{9D8B030D-6E8A-4147-A177-3AD203B41FA5}">
                      <a16:colId xmlns:a16="http://schemas.microsoft.com/office/drawing/2014/main" val="1133684306"/>
                    </a:ext>
                  </a:extLst>
                </a:gridCol>
                <a:gridCol w="826717">
                  <a:extLst>
                    <a:ext uri="{9D8B030D-6E8A-4147-A177-3AD203B41FA5}">
                      <a16:colId xmlns:a16="http://schemas.microsoft.com/office/drawing/2014/main" val="2284633359"/>
                    </a:ext>
                  </a:extLst>
                </a:gridCol>
                <a:gridCol w="315820">
                  <a:extLst>
                    <a:ext uri="{9D8B030D-6E8A-4147-A177-3AD203B41FA5}">
                      <a16:colId xmlns:a16="http://schemas.microsoft.com/office/drawing/2014/main" val="4172849793"/>
                    </a:ext>
                  </a:extLst>
                </a:gridCol>
                <a:gridCol w="546133">
                  <a:extLst>
                    <a:ext uri="{9D8B030D-6E8A-4147-A177-3AD203B41FA5}">
                      <a16:colId xmlns:a16="http://schemas.microsoft.com/office/drawing/2014/main" val="3146685755"/>
                    </a:ext>
                  </a:extLst>
                </a:gridCol>
                <a:gridCol w="545790">
                  <a:extLst>
                    <a:ext uri="{9D8B030D-6E8A-4147-A177-3AD203B41FA5}">
                      <a16:colId xmlns:a16="http://schemas.microsoft.com/office/drawing/2014/main" val="2648344430"/>
                    </a:ext>
                  </a:extLst>
                </a:gridCol>
                <a:gridCol w="471161">
                  <a:extLst>
                    <a:ext uri="{9D8B030D-6E8A-4147-A177-3AD203B41FA5}">
                      <a16:colId xmlns:a16="http://schemas.microsoft.com/office/drawing/2014/main" val="103041766"/>
                    </a:ext>
                  </a:extLst>
                </a:gridCol>
                <a:gridCol w="521487">
                  <a:extLst>
                    <a:ext uri="{9D8B030D-6E8A-4147-A177-3AD203B41FA5}">
                      <a16:colId xmlns:a16="http://schemas.microsoft.com/office/drawing/2014/main" val="2291363814"/>
                    </a:ext>
                  </a:extLst>
                </a:gridCol>
                <a:gridCol w="505648">
                  <a:extLst>
                    <a:ext uri="{9D8B030D-6E8A-4147-A177-3AD203B41FA5}">
                      <a16:colId xmlns:a16="http://schemas.microsoft.com/office/drawing/2014/main" val="1796172659"/>
                    </a:ext>
                  </a:extLst>
                </a:gridCol>
                <a:gridCol w="1037242">
                  <a:extLst>
                    <a:ext uri="{9D8B030D-6E8A-4147-A177-3AD203B41FA5}">
                      <a16:colId xmlns:a16="http://schemas.microsoft.com/office/drawing/2014/main" val="1845190943"/>
                    </a:ext>
                  </a:extLst>
                </a:gridCol>
                <a:gridCol w="713631">
                  <a:extLst>
                    <a:ext uri="{9D8B030D-6E8A-4147-A177-3AD203B41FA5}">
                      <a16:colId xmlns:a16="http://schemas.microsoft.com/office/drawing/2014/main" val="3231118915"/>
                    </a:ext>
                  </a:extLst>
                </a:gridCol>
              </a:tblGrid>
              <a:tr h="306393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Autumn Term 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38436"/>
                  </a:ext>
                </a:extLst>
              </a:tr>
              <a:tr h="33636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4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6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7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</a:t>
                      </a:r>
                      <a:r>
                        <a:rPr lang="en-GB" sz="800" b="1" baseline="0" dirty="0"/>
                        <a:t> 8</a:t>
                      </a:r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9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10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11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12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13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14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Week 15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07935"/>
                  </a:ext>
                </a:extLst>
              </a:tr>
              <a:tr h="588034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 smtClean="0"/>
                        <a:t>Theme</a:t>
                      </a:r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about me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Myself,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My family, My Home &amp; My feelings.</a:t>
                      </a:r>
                      <a:endParaRPr lang="en-GB" sz="1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Autumn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What changes happen in Autumn?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 smtClean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Halloween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 smtClean="0"/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Festivals and</a:t>
                      </a:r>
                      <a:r>
                        <a:rPr lang="en-GB" sz="1000" b="1" baseline="0" dirty="0" smtClean="0"/>
                        <a:t> Celebrations </a:t>
                      </a:r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Winter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What do</a:t>
                      </a:r>
                      <a:r>
                        <a:rPr lang="en-GB" sz="1000" b="1" baseline="0" dirty="0" smtClean="0"/>
                        <a:t> we wear in winter?</a:t>
                      </a:r>
                      <a:endParaRPr lang="en-GB" sz="1000" b="1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Christmas/Toys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Half term after week 7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845847"/>
                  </a:ext>
                </a:extLst>
              </a:tr>
              <a:tr h="876330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Colour Monster, All about me</a:t>
                      </a:r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Leaf </a:t>
                      </a:r>
                      <a:r>
                        <a:rPr lang="en-GB" sz="1000" b="0" dirty="0" smtClean="0"/>
                        <a:t>Man</a:t>
                      </a:r>
                      <a:r>
                        <a:rPr lang="en-GB" sz="1000" b="0" baseline="0" dirty="0" smtClean="0"/>
                        <a:t>, </a:t>
                      </a:r>
                      <a:r>
                        <a:rPr lang="en-GB" sz="1000" b="0" baseline="0" dirty="0" smtClean="0"/>
                        <a:t>Hedgehog House, Squirrels Autumn Search</a:t>
                      </a:r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 smtClean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Room on the Broom, Pumpkin Soup</a:t>
                      </a:r>
                      <a:endParaRPr lang="en-GB" sz="1000" b="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baseline="0" dirty="0" smtClean="0"/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Birthdays,</a:t>
                      </a:r>
                      <a:r>
                        <a:rPr lang="en-GB" sz="1000" b="1" baseline="0" dirty="0" smtClean="0"/>
                        <a:t> Bonfire Night, Diwali, Children in Need, Remembrance Day</a:t>
                      </a:r>
                      <a:endParaRPr lang="en-GB" sz="1000" b="0" dirty="0" smtClean="0"/>
                    </a:p>
                    <a:p>
                      <a:pPr algn="l"/>
                      <a:r>
                        <a:rPr lang="en-GB" sz="1000" b="0" dirty="0" smtClean="0"/>
                        <a:t>Rama and Sita,</a:t>
                      </a:r>
                      <a:r>
                        <a:rPr lang="en-GB" sz="1000" b="0" baseline="0" dirty="0" smtClean="0"/>
                        <a:t> The story of Diwali, Fireman Sam</a:t>
                      </a:r>
                    </a:p>
                    <a:p>
                      <a:pPr algn="l"/>
                      <a:endParaRPr lang="en-GB" sz="1000" b="0" baseline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0" baseline="0" dirty="0" smtClean="0"/>
                        <a:t>Frozen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Stick Man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Snow Bear</a:t>
                      </a:r>
                    </a:p>
                    <a:p>
                      <a:pPr algn="l"/>
                      <a:endParaRPr lang="en-GB" sz="1000" b="0" baseline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0" baseline="0" dirty="0" smtClean="0"/>
                        <a:t>Elf on the Shelf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You Choose 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Terrific Toys in the past</a:t>
                      </a:r>
                    </a:p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685771"/>
                  </a:ext>
                </a:extLst>
              </a:tr>
              <a:tr h="958266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English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RWI Picture cards</a:t>
                      </a:r>
                    </a:p>
                    <a:p>
                      <a:pPr algn="l"/>
                      <a:r>
                        <a:rPr lang="en-GB" sz="1000" b="0" dirty="0" smtClean="0"/>
                        <a:t>Stories, songs</a:t>
                      </a:r>
                      <a:r>
                        <a:rPr lang="en-GB" sz="1000" b="0" baseline="0" dirty="0" smtClean="0"/>
                        <a:t> &amp; rhymes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show interest in illustrations and print in books and print in the environment</a:t>
                      </a:r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dirty="0" smtClean="0"/>
                        <a:t>Self Portraits</a:t>
                      </a:r>
                    </a:p>
                    <a:p>
                      <a:pPr algn="l"/>
                      <a:r>
                        <a:rPr lang="en-GB" sz="1000" dirty="0" smtClean="0"/>
                        <a:t>Family portraits</a:t>
                      </a:r>
                    </a:p>
                    <a:p>
                      <a:pPr algn="l"/>
                      <a:r>
                        <a:rPr lang="en-GB" sz="1000" dirty="0" smtClean="0"/>
                        <a:t>Draw &amp; Write</a:t>
                      </a:r>
                    </a:p>
                    <a:p>
                      <a:pPr algn="l"/>
                      <a:r>
                        <a:rPr lang="en-GB" sz="1000" dirty="0" smtClean="0"/>
                        <a:t>Name</a:t>
                      </a:r>
                      <a:r>
                        <a:rPr lang="en-GB" sz="1000" baseline="0" dirty="0" smtClean="0"/>
                        <a:t> Writing</a:t>
                      </a:r>
                      <a:endParaRPr lang="en-GB" sz="1000" dirty="0" smtClean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RWI Picture cards</a:t>
                      </a:r>
                    </a:p>
                    <a:p>
                      <a:pPr algn="l"/>
                      <a:r>
                        <a:rPr lang="en-GB" sz="1000" b="0" dirty="0" smtClean="0"/>
                        <a:t>Stories, songs</a:t>
                      </a:r>
                      <a:r>
                        <a:rPr lang="en-GB" sz="1000" b="0" baseline="0" dirty="0" smtClean="0"/>
                        <a:t> &amp; rhymes</a:t>
                      </a:r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show interest in illustrations and print in books and print in the environment</a:t>
                      </a:r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dirty="0" smtClean="0"/>
                        <a:t>Draw &amp; Write</a:t>
                      </a:r>
                    </a:p>
                    <a:p>
                      <a:pPr algn="l"/>
                      <a:r>
                        <a:rPr lang="en-GB" sz="1000" dirty="0" smtClean="0"/>
                        <a:t>Name</a:t>
                      </a:r>
                      <a:r>
                        <a:rPr lang="en-GB" sz="1000" baseline="0" dirty="0" smtClean="0"/>
                        <a:t> Writing</a:t>
                      </a:r>
                    </a:p>
                    <a:p>
                      <a:pPr algn="l"/>
                      <a:r>
                        <a:rPr lang="en-GB" sz="1000" baseline="0" dirty="0" smtClean="0"/>
                        <a:t>Letter to Santa</a:t>
                      </a:r>
                    </a:p>
                    <a:p>
                      <a:pPr algn="l"/>
                      <a:r>
                        <a:rPr lang="en-GB" sz="1000" baseline="0" dirty="0" smtClean="0"/>
                        <a:t>Marks in glitter/snow</a:t>
                      </a:r>
                      <a:endParaRPr lang="en-GB" sz="1000" dirty="0" smtClean="0"/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dirty="0" smtClean="0"/>
                    </a:p>
                  </a:txBody>
                  <a:tcPr marL="118169" marR="118169" marT="59086" marB="5908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140578"/>
                  </a:ext>
                </a:extLst>
              </a:tr>
              <a:tr h="1196933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Develop Number Awareness </a:t>
                      </a:r>
                    </a:p>
                    <a:p>
                      <a:pPr algn="l"/>
                      <a:r>
                        <a:rPr lang="en-GB" sz="1000" b="0" dirty="0" smtClean="0"/>
                        <a:t>Number</a:t>
                      </a:r>
                      <a:r>
                        <a:rPr lang="en-GB" sz="1000" b="0" baseline="0" dirty="0" smtClean="0"/>
                        <a:t> of the week – 0,1,2,3,4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Talk about 2D shapes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Use informal language – pointy, blobby etc. 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Create ABAB </a:t>
                      </a:r>
                      <a:r>
                        <a:rPr lang="en-GB" sz="1000" b="0" baseline="0" dirty="0" smtClean="0"/>
                        <a:t>Patterns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Sequencing events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/>
                        <a:t>Wow Moments </a:t>
                      </a:r>
                    </a:p>
                    <a:p>
                      <a:pPr algn="l"/>
                      <a:r>
                        <a:rPr lang="en-GB" sz="1050" b="0" baseline="0" dirty="0" smtClean="0"/>
                        <a:t>Trip to Hardwick Park</a:t>
                      </a:r>
                    </a:p>
                    <a:p>
                      <a:pPr algn="ctr"/>
                      <a:endParaRPr lang="en-GB" sz="13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Number</a:t>
                      </a:r>
                      <a:r>
                        <a:rPr lang="en-GB" sz="1000" b="0" baseline="0" dirty="0" smtClean="0"/>
                        <a:t> of the week – 5,6,7,8,9,10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Develop fast recognition of numbers up to 5.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Say 1 number for each item counted.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To know that the last number reached tells the total. </a:t>
                      </a:r>
                    </a:p>
                    <a:p>
                      <a:pPr algn="l"/>
                      <a:r>
                        <a:rPr lang="en-GB" sz="1000" b="0" dirty="0" smtClean="0"/>
                        <a:t>Talk about patterns around them.</a:t>
                      </a:r>
                    </a:p>
                    <a:p>
                      <a:pPr algn="l"/>
                      <a:r>
                        <a:rPr lang="en-GB" sz="1000" b="0" dirty="0" smtClean="0"/>
                        <a:t>Talk about 2D</a:t>
                      </a:r>
                      <a:r>
                        <a:rPr lang="en-GB" sz="1000" b="0" baseline="0" dirty="0" smtClean="0"/>
                        <a:t> shapes</a:t>
                      </a:r>
                      <a:r>
                        <a:rPr lang="en-GB" sz="1000" b="0" baseline="0" dirty="0" smtClean="0"/>
                        <a:t>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Sequencing events</a:t>
                      </a:r>
                      <a:endParaRPr lang="en-GB" sz="1000" b="0" dirty="0" smtClean="0"/>
                    </a:p>
                    <a:p>
                      <a:pPr algn="l"/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/>
                        <a:t>Wow Moments </a:t>
                      </a:r>
                    </a:p>
                    <a:p>
                      <a:pPr algn="l"/>
                      <a:r>
                        <a:rPr lang="en-GB" sz="1050" b="0" baseline="0" dirty="0" smtClean="0"/>
                        <a:t>Visit/Message from Elsa</a:t>
                      </a:r>
                    </a:p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246048"/>
                  </a:ext>
                </a:extLst>
              </a:tr>
              <a:tr h="315235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</a:t>
                      </a:r>
                    </a:p>
                    <a:p>
                      <a:pPr algn="ctr"/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 – My Family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have I changed since I was a Baby? (Personal History) </a:t>
                      </a:r>
                    </a:p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</a:t>
                      </a: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/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Inside our home.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Tools</a:t>
                      </a:r>
                    </a:p>
                    <a:p>
                      <a:pPr algn="l"/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Scissors, glue, tape, hole punch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- Natural Elements</a:t>
                      </a:r>
                    </a:p>
                    <a:p>
                      <a:pPr algn="l"/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Forest school faces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- Food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 range of practical cooking skills – mixing ingredients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Evolution &amp; Inheritance.</a:t>
                      </a:r>
                    </a:p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Listening – listen to sounds.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PSHE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Families &amp; Friendships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Regulation &amp; Understanding Emotions.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Painting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Artist Jackson Pollock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Transient art.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History: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 clothes for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 times of year?</a:t>
                      </a:r>
                    </a:p>
                    <a:p>
                      <a:pPr lvl="0" algn="l"/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Natural Elements – Autumn collage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Living things &amp; their habitats.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Evolution &amp; Inheritance.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Seasonal Changes.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Listening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stories.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-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Printing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Healthy Active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Lives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Lets find out about Harvest</a:t>
                      </a: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Weaving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  changing food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2D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History-</a:t>
                      </a:r>
                      <a:endParaRPr lang="en-GB" sz="1000" b="1" dirty="0"/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Experience Celebrations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Stories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events of people in the past.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PSHE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Respecting ourselves and others.</a:t>
                      </a:r>
                    </a:p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Understanding why questions.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 rules, develop sense of community.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 Listening – Song of the day, Singing - leading to xmas performance. 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Painting with tools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Food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Baking a cake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Tools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palm drill</a:t>
                      </a:r>
                      <a:b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(Making poppy medals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RE- Lets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find out about Diwali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Lets find out about the Christmas Story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History-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 smtClean="0"/>
                        <a:t>Different</a:t>
                      </a:r>
                      <a:r>
                        <a:rPr lang="en-GB" sz="1000" b="0" baseline="0" dirty="0" smtClean="0"/>
                        <a:t> clothing for different times of year. </a:t>
                      </a:r>
                      <a:endParaRPr lang="en-GB" sz="1000" b="0" dirty="0" smtClean="0"/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Works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3D, creating sculptures.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Properties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changes of material.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States of Matter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Seasonal Changes.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 elements in weather photos.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Joining materials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Temperature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warm/cold</a:t>
                      </a:r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History -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Toys: Old &amp; New</a:t>
                      </a:r>
                    </a:p>
                    <a:p>
                      <a:pPr algn="l"/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Joining Materials</a:t>
                      </a:r>
                    </a:p>
                    <a:p>
                      <a:pPr algn="l"/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</a:t>
                      </a: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Compose</a:t>
                      </a:r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366456"/>
                  </a:ext>
                </a:extLst>
              </a:tr>
              <a:tr h="876330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Continuous Provision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DT/Toolbox Talk  -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</a:rPr>
                        <a:t>Introduce 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general tools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DT/Food –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Explore and discuss a wide variety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 of foods with different smells and textures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Art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Produce, Explore, Record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Physical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Physical activity and competence</a:t>
                      </a:r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4895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2583" y="285128"/>
            <a:ext cx="667936" cy="66793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71811" y="72186"/>
            <a:ext cx="12401550" cy="9529014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3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621147"/>
              </p:ext>
            </p:extLst>
          </p:nvPr>
        </p:nvGraphicFramePr>
        <p:xfrm>
          <a:off x="120464" y="1332728"/>
          <a:ext cx="12431490" cy="8759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363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750363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750363">
                  <a:extLst>
                    <a:ext uri="{9D8B030D-6E8A-4147-A177-3AD203B41FA5}">
                      <a16:colId xmlns:a16="http://schemas.microsoft.com/office/drawing/2014/main" val="3886250757"/>
                    </a:ext>
                  </a:extLst>
                </a:gridCol>
                <a:gridCol w="750363">
                  <a:extLst>
                    <a:ext uri="{9D8B030D-6E8A-4147-A177-3AD203B41FA5}">
                      <a16:colId xmlns:a16="http://schemas.microsoft.com/office/drawing/2014/main" val="564546485"/>
                    </a:ext>
                  </a:extLst>
                </a:gridCol>
                <a:gridCol w="375183">
                  <a:extLst>
                    <a:ext uri="{9D8B030D-6E8A-4147-A177-3AD203B41FA5}">
                      <a16:colId xmlns:a16="http://schemas.microsoft.com/office/drawing/2014/main" val="3318043987"/>
                    </a:ext>
                  </a:extLst>
                </a:gridCol>
                <a:gridCol w="375181">
                  <a:extLst>
                    <a:ext uri="{9D8B030D-6E8A-4147-A177-3AD203B41FA5}">
                      <a16:colId xmlns:a16="http://schemas.microsoft.com/office/drawing/2014/main" val="3819060761"/>
                    </a:ext>
                  </a:extLst>
                </a:gridCol>
                <a:gridCol w="750364">
                  <a:extLst>
                    <a:ext uri="{9D8B030D-6E8A-4147-A177-3AD203B41FA5}">
                      <a16:colId xmlns:a16="http://schemas.microsoft.com/office/drawing/2014/main" val="31436958"/>
                    </a:ext>
                  </a:extLst>
                </a:gridCol>
                <a:gridCol w="750363">
                  <a:extLst>
                    <a:ext uri="{9D8B030D-6E8A-4147-A177-3AD203B41FA5}">
                      <a16:colId xmlns:a16="http://schemas.microsoft.com/office/drawing/2014/main" val="2396593462"/>
                    </a:ext>
                  </a:extLst>
                </a:gridCol>
                <a:gridCol w="750364">
                  <a:extLst>
                    <a:ext uri="{9D8B030D-6E8A-4147-A177-3AD203B41FA5}">
                      <a16:colId xmlns:a16="http://schemas.microsoft.com/office/drawing/2014/main" val="2260121395"/>
                    </a:ext>
                  </a:extLst>
                </a:gridCol>
                <a:gridCol w="405307">
                  <a:extLst>
                    <a:ext uri="{9D8B030D-6E8A-4147-A177-3AD203B41FA5}">
                      <a16:colId xmlns:a16="http://schemas.microsoft.com/office/drawing/2014/main" val="3191160719"/>
                    </a:ext>
                  </a:extLst>
                </a:gridCol>
                <a:gridCol w="488625">
                  <a:extLst>
                    <a:ext uri="{9D8B030D-6E8A-4147-A177-3AD203B41FA5}">
                      <a16:colId xmlns:a16="http://schemas.microsoft.com/office/drawing/2014/main" val="463917610"/>
                    </a:ext>
                  </a:extLst>
                </a:gridCol>
                <a:gridCol w="750363">
                  <a:extLst>
                    <a:ext uri="{9D8B030D-6E8A-4147-A177-3AD203B41FA5}">
                      <a16:colId xmlns:a16="http://schemas.microsoft.com/office/drawing/2014/main" val="2280477883"/>
                    </a:ext>
                  </a:extLst>
                </a:gridCol>
                <a:gridCol w="822150">
                  <a:extLst>
                    <a:ext uri="{9D8B030D-6E8A-4147-A177-3AD203B41FA5}">
                      <a16:colId xmlns:a16="http://schemas.microsoft.com/office/drawing/2014/main" val="3146685755"/>
                    </a:ext>
                  </a:extLst>
                </a:gridCol>
                <a:gridCol w="240903">
                  <a:extLst>
                    <a:ext uri="{9D8B030D-6E8A-4147-A177-3AD203B41FA5}">
                      <a16:colId xmlns:a16="http://schemas.microsoft.com/office/drawing/2014/main" val="969576128"/>
                    </a:ext>
                  </a:extLst>
                </a:gridCol>
                <a:gridCol w="728281">
                  <a:extLst>
                    <a:ext uri="{9D8B030D-6E8A-4147-A177-3AD203B41FA5}">
                      <a16:colId xmlns:a16="http://schemas.microsoft.com/office/drawing/2014/main" val="3640371247"/>
                    </a:ext>
                  </a:extLst>
                </a:gridCol>
                <a:gridCol w="750364">
                  <a:extLst>
                    <a:ext uri="{9D8B030D-6E8A-4147-A177-3AD203B41FA5}">
                      <a16:colId xmlns:a16="http://schemas.microsoft.com/office/drawing/2014/main" val="65668484"/>
                    </a:ext>
                  </a:extLst>
                </a:gridCol>
                <a:gridCol w="563684">
                  <a:extLst>
                    <a:ext uri="{9D8B030D-6E8A-4147-A177-3AD203B41FA5}">
                      <a16:colId xmlns:a16="http://schemas.microsoft.com/office/drawing/2014/main" val="1672269246"/>
                    </a:ext>
                  </a:extLst>
                </a:gridCol>
                <a:gridCol w="665019">
                  <a:extLst>
                    <a:ext uri="{9D8B030D-6E8A-4147-A177-3AD203B41FA5}">
                      <a16:colId xmlns:a16="http://schemas.microsoft.com/office/drawing/2014/main" val="1059527052"/>
                    </a:ext>
                  </a:extLst>
                </a:gridCol>
                <a:gridCol w="272024">
                  <a:extLst>
                    <a:ext uri="{9D8B030D-6E8A-4147-A177-3AD203B41FA5}">
                      <a16:colId xmlns:a16="http://schemas.microsoft.com/office/drawing/2014/main" val="1845190943"/>
                    </a:ext>
                  </a:extLst>
                </a:gridCol>
                <a:gridCol w="307810">
                  <a:extLst>
                    <a:ext uri="{9D8B030D-6E8A-4147-A177-3AD203B41FA5}">
                      <a16:colId xmlns:a16="http://schemas.microsoft.com/office/drawing/2014/main" val="3231118915"/>
                    </a:ext>
                  </a:extLst>
                </a:gridCol>
                <a:gridCol w="434053">
                  <a:extLst>
                    <a:ext uri="{9D8B030D-6E8A-4147-A177-3AD203B41FA5}">
                      <a16:colId xmlns:a16="http://schemas.microsoft.com/office/drawing/2014/main" val="1903294723"/>
                    </a:ext>
                  </a:extLst>
                </a:gridCol>
              </a:tblGrid>
              <a:tr h="294591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0">
                  <a:txBody>
                    <a:bodyPr/>
                    <a:lstStyle/>
                    <a:p>
                      <a:pPr algn="l"/>
                      <a:r>
                        <a:rPr lang="en-GB" sz="1100" b="1" dirty="0"/>
                        <a:t>Spring Term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80996"/>
                  </a:ext>
                </a:extLst>
              </a:tr>
              <a:tr h="324417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3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4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5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6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</a:t>
                      </a:r>
                      <a:r>
                        <a:rPr lang="en-GB" sz="1100" b="1" baseline="0" dirty="0"/>
                        <a:t> </a:t>
                      </a:r>
                      <a:r>
                        <a:rPr lang="en-GB" sz="1100" b="1" baseline="0" dirty="0" smtClean="0"/>
                        <a:t>7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8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9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10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11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</a:t>
                      </a:r>
                      <a:r>
                        <a:rPr lang="en-GB" sz="1100" b="1" dirty="0" smtClean="0"/>
                        <a:t>12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7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695999"/>
                  </a:ext>
                </a:extLst>
              </a:tr>
              <a:tr h="294591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 smtClean="0"/>
                        <a:t>Theme</a:t>
                      </a:r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Journeys from home…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Gingerbread Man goes Around the World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Space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Easter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6"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/>
                        <a:t>Easter Holiday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pPr algn="ctr"/>
                      <a:endParaRPr lang="en-GB" sz="4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657963"/>
                  </a:ext>
                </a:extLst>
              </a:tr>
              <a:tr h="861283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 Text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/>
                      <a:r>
                        <a:rPr lang="en-GB" sz="1000" dirty="0" smtClean="0"/>
                        <a:t>Gingerbread Man,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dirty="0" smtClean="0"/>
                        <a:t>Chinese New Year – Animal Race,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dirty="0" smtClean="0"/>
                        <a:t>Madeline – France</a:t>
                      </a:r>
                    </a:p>
                    <a:p>
                      <a:pPr algn="l"/>
                      <a:r>
                        <a:rPr lang="en-GB" sz="1000" dirty="0" smtClean="0"/>
                        <a:t>Katie in London,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dirty="0" smtClean="0"/>
                        <a:t>Take me back to Italy,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dirty="0" smtClean="0"/>
                        <a:t>Explore Egypt – non fiction</a:t>
                      </a:r>
                    </a:p>
                    <a:p>
                      <a:pPr algn="l"/>
                      <a:endParaRPr lang="en-GB" sz="1000" dirty="0" smtClean="0"/>
                    </a:p>
                    <a:p>
                      <a:pPr algn="l"/>
                      <a:r>
                        <a:rPr lang="en-GB" sz="1000" b="1" dirty="0" smtClean="0"/>
                        <a:t>Story  </a:t>
                      </a:r>
                      <a:r>
                        <a:rPr lang="en-GB" sz="1000" b="1" baseline="0" dirty="0" smtClean="0"/>
                        <a:t>                France               China                  Italy                 Egypt               London</a:t>
                      </a:r>
                      <a:endParaRPr lang="en-GB" sz="1000" b="1" dirty="0"/>
                    </a:p>
                    <a:p>
                      <a:pPr algn="l"/>
                      <a:r>
                        <a:rPr lang="en-GB" sz="1000" b="1" dirty="0" smtClean="0"/>
                        <a:t>Whill</a:t>
                      </a:r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Aliens love underpants</a:t>
                      </a:r>
                    </a:p>
                    <a:p>
                      <a:pPr algn="l"/>
                      <a:r>
                        <a:rPr lang="en-GB" sz="1000" b="0" dirty="0" smtClean="0"/>
                        <a:t>How to catch a star</a:t>
                      </a:r>
                    </a:p>
                    <a:p>
                      <a:pPr algn="l"/>
                      <a:r>
                        <a:rPr lang="en-GB" sz="1000" b="0" dirty="0" smtClean="0"/>
                        <a:t>Man on the moon</a:t>
                      </a:r>
                    </a:p>
                    <a:p>
                      <a:pPr algn="l"/>
                      <a:r>
                        <a:rPr lang="en-GB" sz="1000" b="0" dirty="0" smtClean="0"/>
                        <a:t>Whatever Next</a:t>
                      </a:r>
                    </a:p>
                    <a:p>
                      <a:pPr algn="l"/>
                      <a:r>
                        <a:rPr lang="en-GB" sz="1000" b="0" dirty="0" smtClean="0"/>
                        <a:t>Dinosaur that pooped a planet</a:t>
                      </a:r>
                    </a:p>
                    <a:p>
                      <a:pPr algn="l"/>
                      <a:r>
                        <a:rPr lang="en-GB" sz="1000" b="0" dirty="0" smtClean="0"/>
                        <a:t>Explore space</a:t>
                      </a:r>
                      <a:r>
                        <a:rPr lang="en-GB" sz="1000" b="0" baseline="0" dirty="0" smtClean="0"/>
                        <a:t> – non fiction</a:t>
                      </a:r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000" dirty="0" smtClean="0"/>
                        <a:t>The Easter story</a:t>
                      </a:r>
                    </a:p>
                    <a:p>
                      <a:r>
                        <a:rPr lang="en-GB" sz="1000" dirty="0" smtClean="0"/>
                        <a:t>The Rhyming Rabbit</a:t>
                      </a:r>
                    </a:p>
                    <a:p>
                      <a:r>
                        <a:rPr lang="en-GB" sz="1000" dirty="0" smtClean="0"/>
                        <a:t>Were</a:t>
                      </a:r>
                      <a:r>
                        <a:rPr lang="en-GB" sz="1000" baseline="0" dirty="0" smtClean="0"/>
                        <a:t> going on an egg hunt.</a:t>
                      </a:r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591619"/>
                  </a:ext>
                </a:extLst>
              </a:tr>
              <a:tr h="1010412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English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RWI initial</a:t>
                      </a:r>
                      <a:r>
                        <a:rPr lang="en-GB" sz="1000" b="0" baseline="0" dirty="0" smtClean="0"/>
                        <a:t> sound activities. </a:t>
                      </a:r>
                      <a:endParaRPr lang="en-GB" sz="1000" b="0" dirty="0" smtClean="0"/>
                    </a:p>
                    <a:p>
                      <a:pPr algn="l"/>
                      <a:r>
                        <a:rPr lang="en-GB" sz="1000" b="0" dirty="0" smtClean="0"/>
                        <a:t>Stories, songs</a:t>
                      </a:r>
                      <a:r>
                        <a:rPr lang="en-GB" sz="1000" b="0" baseline="0" dirty="0" smtClean="0"/>
                        <a:t> &amp; rhymes</a:t>
                      </a:r>
                      <a:endParaRPr lang="en-GB" sz="1000" b="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build vocabulary that reflects their experiences.</a:t>
                      </a:r>
                    </a:p>
                    <a:p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Comparing,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contrasting and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commenting.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dirty="0" smtClean="0"/>
                        <a:t>Draw &amp; Write</a:t>
                      </a:r>
                    </a:p>
                    <a:p>
                      <a:pPr algn="l"/>
                      <a:r>
                        <a:rPr lang="en-GB" sz="1000" dirty="0" smtClean="0"/>
                        <a:t>Name</a:t>
                      </a:r>
                      <a:r>
                        <a:rPr lang="en-GB" sz="1000" baseline="0" dirty="0" smtClean="0"/>
                        <a:t> Writing</a:t>
                      </a:r>
                    </a:p>
                    <a:p>
                      <a:pPr algn="l"/>
                      <a:r>
                        <a:rPr lang="en-GB" sz="1000" baseline="0" dirty="0" smtClean="0"/>
                        <a:t>Postcards</a:t>
                      </a:r>
                    </a:p>
                    <a:p>
                      <a:pPr algn="l"/>
                      <a:r>
                        <a:rPr lang="en-GB" sz="1000" baseline="0" dirty="0" smtClean="0"/>
                        <a:t>Model Writing </a:t>
                      </a:r>
                      <a:endParaRPr lang="en-GB" sz="1000" dirty="0" smtClean="0"/>
                    </a:p>
                    <a:p>
                      <a:pPr algn="l"/>
                      <a:r>
                        <a:rPr lang="en-GB" sz="1000" dirty="0" smtClean="0"/>
                        <a:t>Recipes 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RWI initial</a:t>
                      </a:r>
                      <a:r>
                        <a:rPr lang="en-GB" sz="1000" b="0" baseline="0" dirty="0" smtClean="0"/>
                        <a:t> sound activities. </a:t>
                      </a:r>
                      <a:endParaRPr lang="en-GB" sz="1000" b="0" dirty="0" smtClean="0"/>
                    </a:p>
                    <a:p>
                      <a:pPr algn="l"/>
                      <a:r>
                        <a:rPr lang="en-GB" sz="1000" b="0" dirty="0" smtClean="0"/>
                        <a:t>Stories, songs</a:t>
                      </a:r>
                      <a:r>
                        <a:rPr lang="en-GB" sz="1000" b="0" baseline="0" dirty="0" smtClean="0"/>
                        <a:t> &amp; rhymes</a:t>
                      </a:r>
                      <a:endParaRPr lang="en-GB" sz="1000" b="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build vocabulary that reflects their experiences.</a:t>
                      </a:r>
                    </a:p>
                    <a:p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Comparing,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contrasting and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commenting.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dirty="0" smtClean="0"/>
                        <a:t>Draw &amp; Write</a:t>
                      </a:r>
                    </a:p>
                    <a:p>
                      <a:pPr algn="l"/>
                      <a:r>
                        <a:rPr lang="en-GB" sz="1000" dirty="0" smtClean="0"/>
                        <a:t>Name</a:t>
                      </a:r>
                      <a:r>
                        <a:rPr lang="en-GB" sz="1000" baseline="0" dirty="0" smtClean="0"/>
                        <a:t> Writing</a:t>
                      </a:r>
                    </a:p>
                    <a:p>
                      <a:pPr algn="l"/>
                      <a:r>
                        <a:rPr lang="en-GB" sz="1000" baseline="0" dirty="0" smtClean="0"/>
                        <a:t>Alien stories</a:t>
                      </a:r>
                      <a:endParaRPr lang="en-GB" sz="100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ctr"/>
                      <a:endParaRPr lang="en-GB" sz="4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GB" sz="4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188085"/>
                  </a:ext>
                </a:extLst>
              </a:tr>
              <a:tr h="1010412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Develop Number Awareness </a:t>
                      </a:r>
                    </a:p>
                    <a:p>
                      <a:pPr algn="l"/>
                      <a:r>
                        <a:rPr lang="en-GB" sz="1000" b="0" dirty="0" smtClean="0"/>
                        <a:t>Number</a:t>
                      </a:r>
                      <a:r>
                        <a:rPr lang="en-GB" sz="1000" b="0" baseline="0" dirty="0" smtClean="0"/>
                        <a:t> of the week – 0,1,2,3,4,5,6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Recite numbers past 10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Show fingers up to 5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Experiment with own symbols and marks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Understand position 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Describe a familiar route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Discuss routes and locations</a:t>
                      </a:r>
                      <a:r>
                        <a:rPr lang="en-GB" sz="1000" b="0" baseline="0" dirty="0" smtClean="0"/>
                        <a:t>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Sequencing events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/>
                        <a:t>Wow Moments </a:t>
                      </a:r>
                    </a:p>
                    <a:p>
                      <a:pPr algn="l"/>
                      <a:r>
                        <a:rPr lang="en-GB" sz="1050" b="0" baseline="0" dirty="0" smtClean="0"/>
                        <a:t>Weekly postcards and packages from gingerbread man.</a:t>
                      </a:r>
                    </a:p>
                    <a:p>
                      <a:pPr algn="l"/>
                      <a:r>
                        <a:rPr lang="en-GB" sz="1050" b="0" baseline="0" dirty="0" smtClean="0"/>
                        <a:t>Afternoon Tea Party for the King.</a:t>
                      </a:r>
                      <a:endParaRPr lang="en-GB" sz="1050" b="0" baseline="0" dirty="0" smtClean="0"/>
                    </a:p>
                    <a:p>
                      <a:pPr algn="l"/>
                      <a:r>
                        <a:rPr lang="en-GB" sz="1050" b="0" baseline="0" dirty="0" smtClean="0"/>
                        <a:t>Chinese New Year Banquet</a:t>
                      </a:r>
                    </a:p>
                    <a:p>
                      <a:pPr algn="l"/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Develop Number Awareness </a:t>
                      </a:r>
                    </a:p>
                    <a:p>
                      <a:pPr algn="l"/>
                      <a:r>
                        <a:rPr lang="en-GB" sz="1000" b="0" dirty="0" smtClean="0"/>
                        <a:t>Number</a:t>
                      </a:r>
                      <a:r>
                        <a:rPr lang="en-GB" sz="1000" b="0" baseline="0" dirty="0" smtClean="0"/>
                        <a:t> of the week – 7,8,9,10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Link numerals and amounts</a:t>
                      </a:r>
                      <a:endParaRPr lang="en-GB" sz="1000" b="1" dirty="0"/>
                    </a:p>
                    <a:p>
                      <a:pPr algn="l"/>
                      <a:r>
                        <a:rPr lang="en-GB" sz="1000" b="0" baseline="0" dirty="0" smtClean="0"/>
                        <a:t>Talk about 3D shapes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Weight/Capacity </a:t>
                      </a:r>
                      <a:endParaRPr lang="en-GB" sz="1000" b="0" baseline="0" dirty="0" smtClean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Sequencing events</a:t>
                      </a:r>
                      <a:endParaRPr lang="en-GB" sz="1000" b="0" dirty="0" smtClean="0"/>
                    </a:p>
                    <a:p>
                      <a:pPr algn="l"/>
                      <a:endParaRPr lang="en-GB" sz="1000" b="0" dirty="0" smtClean="0"/>
                    </a:p>
                    <a:p>
                      <a:pPr algn="ctr"/>
                      <a:endParaRPr lang="en-GB" sz="1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/>
                        <a:t>Wow Moments </a:t>
                      </a:r>
                    </a:p>
                    <a:p>
                      <a:pPr algn="l"/>
                      <a:r>
                        <a:rPr lang="en-GB" sz="1050" b="0" baseline="0" dirty="0" smtClean="0"/>
                        <a:t>Role play space station</a:t>
                      </a:r>
                    </a:p>
                    <a:p>
                      <a:pPr algn="l"/>
                      <a:r>
                        <a:rPr lang="en-GB" sz="1050" b="0" baseline="0" dirty="0" err="1" smtClean="0"/>
                        <a:t>Kosmic</a:t>
                      </a:r>
                      <a:r>
                        <a:rPr lang="en-GB" sz="1050" b="0" baseline="0" dirty="0" smtClean="0"/>
                        <a:t> Kingdom</a:t>
                      </a:r>
                      <a:endParaRPr lang="en-GB" sz="1050" b="0" baseline="0" dirty="0" smtClean="0"/>
                    </a:p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90499"/>
                  </a:ext>
                </a:extLst>
              </a:tr>
              <a:tr h="2329072">
                <a:tc row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</a:t>
                      </a:r>
                    </a:p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Journeys from home, name places visited. Journeys to school.</a:t>
                      </a:r>
                    </a:p>
                    <a:p>
                      <a:pPr algn="l"/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in local area.</a:t>
                      </a:r>
                    </a:p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Stories and events of people in the past.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Pizzas &amp; Ice Cream</a:t>
                      </a:r>
                    </a:p>
                    <a:p>
                      <a:pPr algn="l"/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 &amp; Stability - Landmarks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Movement of vehicles.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Wood, wood, wood – Aeroplanes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talk to connect ideas.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Sound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States of Matter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Textiles – A range of materials to collage.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Painting – Own ideas to represent experiences. 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Printing, developing patterns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PSHE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Belonging to a community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45721" marB="45721" vert="vert27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Earth and Space in pictures.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Cause and effect events – Beebots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 &amp; Stability – Rockets &amp; Aliens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Properties of materials – dark den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Forces &amp; Magnets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Earth and space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Rocks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Electricity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Drawing, range of media.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Painting, a variety of tools and surfaces. 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PSHE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Belonging to a community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/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– Lets find out about the Easter story</a:t>
                      </a: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07008"/>
                  </a:ext>
                </a:extLst>
              </a:tr>
              <a:tr h="11165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Continuous Provision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DT/Food –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</a:rPr>
                        <a:t>Explore and discuss a wide variety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 of foods with different smells and textures.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Art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Produce, Explore, Record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Physical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Physical activity and competence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 to what they hear, express feelings.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instruments</a:t>
                      </a: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962047"/>
                  </a:ext>
                </a:extLst>
              </a:tr>
              <a:tr h="491442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2539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3580" y="591242"/>
            <a:ext cx="4773486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</a:t>
            </a:r>
            <a:r>
              <a:rPr lang="en-GB" sz="1422" u="sng" dirty="0" smtClean="0"/>
              <a:t>Nursery</a:t>
            </a:r>
            <a:endParaRPr lang="en-GB" sz="1422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71" y="296221"/>
            <a:ext cx="919576" cy="9195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0402" y="296220"/>
            <a:ext cx="12401550" cy="9549238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983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3580" y="591242"/>
            <a:ext cx="4773486" cy="3111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22" u="sng" dirty="0"/>
              <a:t>Wheatley Hill Primary School – Long Term Overview – </a:t>
            </a:r>
            <a:r>
              <a:rPr lang="en-GB" sz="1422" u="sng" dirty="0" smtClean="0"/>
              <a:t>Nursery</a:t>
            </a:r>
            <a:endParaRPr lang="en-GB" sz="1422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7571" y="296221"/>
            <a:ext cx="919576" cy="9195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00025" y="227306"/>
            <a:ext cx="12457196" cy="9146588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95585"/>
              </p:ext>
            </p:extLst>
          </p:nvPr>
        </p:nvGraphicFramePr>
        <p:xfrm>
          <a:off x="443580" y="1284713"/>
          <a:ext cx="12076043" cy="7814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6437">
                  <a:extLst>
                    <a:ext uri="{9D8B030D-6E8A-4147-A177-3AD203B41FA5}">
                      <a16:colId xmlns:a16="http://schemas.microsoft.com/office/drawing/2014/main" val="1515145842"/>
                    </a:ext>
                  </a:extLst>
                </a:gridCol>
                <a:gridCol w="716972">
                  <a:extLst>
                    <a:ext uri="{9D8B030D-6E8A-4147-A177-3AD203B41FA5}">
                      <a16:colId xmlns:a16="http://schemas.microsoft.com/office/drawing/2014/main" val="2801019361"/>
                    </a:ext>
                  </a:extLst>
                </a:gridCol>
                <a:gridCol w="493757">
                  <a:extLst>
                    <a:ext uri="{9D8B030D-6E8A-4147-A177-3AD203B41FA5}">
                      <a16:colId xmlns:a16="http://schemas.microsoft.com/office/drawing/2014/main" val="3886250757"/>
                    </a:ext>
                  </a:extLst>
                </a:gridCol>
                <a:gridCol w="304265">
                  <a:extLst>
                    <a:ext uri="{9D8B030D-6E8A-4147-A177-3AD203B41FA5}">
                      <a16:colId xmlns:a16="http://schemas.microsoft.com/office/drawing/2014/main" val="1140015923"/>
                    </a:ext>
                  </a:extLst>
                </a:gridCol>
                <a:gridCol w="839585">
                  <a:extLst>
                    <a:ext uri="{9D8B030D-6E8A-4147-A177-3AD203B41FA5}">
                      <a16:colId xmlns:a16="http://schemas.microsoft.com/office/drawing/2014/main" val="3215943998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3895456334"/>
                    </a:ext>
                  </a:extLst>
                </a:gridCol>
                <a:gridCol w="865563">
                  <a:extLst>
                    <a:ext uri="{9D8B030D-6E8A-4147-A177-3AD203B41FA5}">
                      <a16:colId xmlns:a16="http://schemas.microsoft.com/office/drawing/2014/main" val="1237839511"/>
                    </a:ext>
                  </a:extLst>
                </a:gridCol>
                <a:gridCol w="847898">
                  <a:extLst>
                    <a:ext uri="{9D8B030D-6E8A-4147-A177-3AD203B41FA5}">
                      <a16:colId xmlns:a16="http://schemas.microsoft.com/office/drawing/2014/main" val="3148906617"/>
                    </a:ext>
                  </a:extLst>
                </a:gridCol>
                <a:gridCol w="698269">
                  <a:extLst>
                    <a:ext uri="{9D8B030D-6E8A-4147-A177-3AD203B41FA5}">
                      <a16:colId xmlns:a16="http://schemas.microsoft.com/office/drawing/2014/main" val="2396593462"/>
                    </a:ext>
                  </a:extLst>
                </a:gridCol>
                <a:gridCol w="806335">
                  <a:extLst>
                    <a:ext uri="{9D8B030D-6E8A-4147-A177-3AD203B41FA5}">
                      <a16:colId xmlns:a16="http://schemas.microsoft.com/office/drawing/2014/main" val="2260121395"/>
                    </a:ext>
                  </a:extLst>
                </a:gridCol>
                <a:gridCol w="714894">
                  <a:extLst>
                    <a:ext uri="{9D8B030D-6E8A-4147-A177-3AD203B41FA5}">
                      <a16:colId xmlns:a16="http://schemas.microsoft.com/office/drawing/2014/main" val="2029911418"/>
                    </a:ext>
                  </a:extLst>
                </a:gridCol>
                <a:gridCol w="332510">
                  <a:extLst>
                    <a:ext uri="{9D8B030D-6E8A-4147-A177-3AD203B41FA5}">
                      <a16:colId xmlns:a16="http://schemas.microsoft.com/office/drawing/2014/main" val="3632166526"/>
                    </a:ext>
                  </a:extLst>
                </a:gridCol>
                <a:gridCol w="415636">
                  <a:extLst>
                    <a:ext uri="{9D8B030D-6E8A-4147-A177-3AD203B41FA5}">
                      <a16:colId xmlns:a16="http://schemas.microsoft.com/office/drawing/2014/main" val="3506811035"/>
                    </a:ext>
                  </a:extLst>
                </a:gridCol>
                <a:gridCol w="798022">
                  <a:extLst>
                    <a:ext uri="{9D8B030D-6E8A-4147-A177-3AD203B41FA5}">
                      <a16:colId xmlns:a16="http://schemas.microsoft.com/office/drawing/2014/main" val="3308453183"/>
                    </a:ext>
                  </a:extLst>
                </a:gridCol>
                <a:gridCol w="152467">
                  <a:extLst>
                    <a:ext uri="{9D8B030D-6E8A-4147-A177-3AD203B41FA5}">
                      <a16:colId xmlns:a16="http://schemas.microsoft.com/office/drawing/2014/main" val="2552853947"/>
                    </a:ext>
                  </a:extLst>
                </a:gridCol>
                <a:gridCol w="562428">
                  <a:extLst>
                    <a:ext uri="{9D8B030D-6E8A-4147-A177-3AD203B41FA5}">
                      <a16:colId xmlns:a16="http://schemas.microsoft.com/office/drawing/2014/main" val="671588823"/>
                    </a:ext>
                  </a:extLst>
                </a:gridCol>
                <a:gridCol w="143569">
                  <a:extLst>
                    <a:ext uri="{9D8B030D-6E8A-4147-A177-3AD203B41FA5}">
                      <a16:colId xmlns:a16="http://schemas.microsoft.com/office/drawing/2014/main" val="1149093962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3150271063"/>
                    </a:ext>
                  </a:extLst>
                </a:gridCol>
                <a:gridCol w="884798">
                  <a:extLst>
                    <a:ext uri="{9D8B030D-6E8A-4147-A177-3AD203B41FA5}">
                      <a16:colId xmlns:a16="http://schemas.microsoft.com/office/drawing/2014/main" val="1672269246"/>
                    </a:ext>
                  </a:extLst>
                </a:gridCol>
                <a:gridCol w="261738">
                  <a:extLst>
                    <a:ext uri="{9D8B030D-6E8A-4147-A177-3AD203B41FA5}">
                      <a16:colId xmlns:a16="http://schemas.microsoft.com/office/drawing/2014/main" val="1845190943"/>
                    </a:ext>
                  </a:extLst>
                </a:gridCol>
                <a:gridCol w="261738">
                  <a:extLst>
                    <a:ext uri="{9D8B030D-6E8A-4147-A177-3AD203B41FA5}">
                      <a16:colId xmlns:a16="http://schemas.microsoft.com/office/drawing/2014/main" val="3231118915"/>
                    </a:ext>
                  </a:extLst>
                </a:gridCol>
              </a:tblGrid>
              <a:tr h="293145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0">
                  <a:txBody>
                    <a:bodyPr/>
                    <a:lstStyle/>
                    <a:p>
                      <a:r>
                        <a:rPr lang="en-GB" sz="1100" b="1" dirty="0"/>
                        <a:t>Summer Term 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0625399"/>
                  </a:ext>
                </a:extLst>
              </a:tr>
              <a:tr h="496348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Week 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3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4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5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6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7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</a:t>
                      </a:r>
                      <a:r>
                        <a:rPr lang="en-GB" sz="1100" b="1" baseline="0" dirty="0"/>
                        <a:t> 8</a:t>
                      </a:r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9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10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11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12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Week 13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" b="1" dirty="0"/>
                        <a:t>Week 14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" b="1" dirty="0"/>
                        <a:t>Week 15</a:t>
                      </a:r>
                    </a:p>
                  </a:txBody>
                  <a:tcPr marL="118169" marR="118169" marT="59086" marB="5908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143350"/>
                  </a:ext>
                </a:extLst>
              </a:tr>
              <a:tr h="340037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 smtClean="0"/>
                        <a:t>Theme</a:t>
                      </a:r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Growing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Plants</a:t>
                      </a:r>
                      <a:r>
                        <a:rPr lang="en-GB" sz="1100" b="1" baseline="0" dirty="0" smtClean="0">
                          <a:solidFill>
                            <a:schemeClr val="tx1"/>
                          </a:solidFill>
                        </a:rPr>
                        <a:t> &amp; Life cycles</a:t>
                      </a:r>
                      <a:endParaRPr lang="en-GB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Animals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Minibeasts, farm &amp; under the sea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457934"/>
                  </a:ext>
                </a:extLst>
              </a:tr>
              <a:tr h="880172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Class</a:t>
                      </a:r>
                      <a:r>
                        <a:rPr lang="en-GB" sz="900" b="1" baseline="0" dirty="0"/>
                        <a:t> Text </a:t>
                      </a:r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GB" sz="1000" b="0" baseline="0" dirty="0" smtClean="0"/>
                        <a:t>Jack &amp; the Beanstalk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Frog life cycle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Lulu’s flowers</a:t>
                      </a:r>
                      <a:endParaRPr lang="en-GB" sz="1000" b="1" baseline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/>
                        <a:t>Wow Moments 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Trip to garden centre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Visit to pond to collect frogspawn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baseline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/>
                        <a:t>Farm </a:t>
                      </a:r>
                      <a:r>
                        <a:rPr lang="en-GB" sz="1000" baseline="0" dirty="0" smtClean="0"/>
                        <a:t>– What the ladybird heard, Old McDonald, Flip Farm.</a:t>
                      </a:r>
                    </a:p>
                    <a:p>
                      <a:r>
                        <a:rPr lang="en-GB" sz="1000" b="1" baseline="0" dirty="0" smtClean="0"/>
                        <a:t>Minibeasts</a:t>
                      </a:r>
                      <a:r>
                        <a:rPr lang="en-GB" sz="1000" baseline="0" dirty="0" smtClean="0"/>
                        <a:t> - Minibeast Bop, What the Ladybird Heard Next, Mad about minibeasts. Spinderella</a:t>
                      </a:r>
                    </a:p>
                    <a:p>
                      <a:r>
                        <a:rPr lang="en-GB" sz="1000" b="1" baseline="0" dirty="0" smtClean="0"/>
                        <a:t>Under the </a:t>
                      </a:r>
                      <a:r>
                        <a:rPr lang="en-GB" sz="1000" b="1" baseline="0" smtClean="0"/>
                        <a:t>Sea </a:t>
                      </a:r>
                      <a:r>
                        <a:rPr lang="en-GB" sz="1000" baseline="0" smtClean="0"/>
                        <a:t>– </a:t>
                      </a:r>
                      <a:r>
                        <a:rPr lang="en-GB" sz="1000" baseline="0" dirty="0" smtClean="0"/>
                        <a:t>Singing Mermaid, Barry the fish with fingers, What the ladybird heard at the seaside.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/>
                        <a:t>Wow Moments 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Visit from the farm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Trip to the seaside</a:t>
                      </a:r>
                    </a:p>
                    <a:p>
                      <a:endParaRPr lang="en-GB" sz="1000" baseline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206498"/>
                  </a:ext>
                </a:extLst>
              </a:tr>
              <a:tr h="1054719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English </a:t>
                      </a: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RWI speed</a:t>
                      </a:r>
                      <a:r>
                        <a:rPr lang="en-GB" sz="1000" b="0" baseline="0" dirty="0" smtClean="0"/>
                        <a:t> sound lesson</a:t>
                      </a:r>
                      <a:endParaRPr lang="en-GB" sz="1000" b="0" dirty="0" smtClean="0"/>
                    </a:p>
                    <a:p>
                      <a:pPr algn="l"/>
                      <a:r>
                        <a:rPr lang="en-GB" sz="1000" b="0" dirty="0" smtClean="0"/>
                        <a:t>Stories, songs</a:t>
                      </a:r>
                      <a:r>
                        <a:rPr lang="en-GB" sz="1000" b="0" baseline="0" dirty="0" smtClean="0"/>
                        <a:t> &amp; rhymes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Understanding and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correcting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inaccuracies.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Comparing,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contrasting and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commenting.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Poetry and Performance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dirty="0" smtClean="0"/>
                        <a:t>Draw &amp; Write</a:t>
                      </a:r>
                    </a:p>
                    <a:p>
                      <a:pPr algn="l"/>
                      <a:r>
                        <a:rPr lang="en-GB" sz="1000" dirty="0" smtClean="0"/>
                        <a:t>Name</a:t>
                      </a:r>
                      <a:r>
                        <a:rPr lang="en-GB" sz="1000" baseline="0" dirty="0" smtClean="0"/>
                        <a:t> Writing</a:t>
                      </a:r>
                    </a:p>
                    <a:p>
                      <a:pPr algn="l"/>
                      <a:r>
                        <a:rPr lang="en-GB" sz="1000" baseline="0" dirty="0" smtClean="0"/>
                        <a:t>Stories</a:t>
                      </a:r>
                    </a:p>
                    <a:p>
                      <a:pPr algn="l"/>
                      <a:r>
                        <a:rPr lang="en-GB" sz="1000" baseline="0" dirty="0" smtClean="0"/>
                        <a:t>Life Cycles </a:t>
                      </a:r>
                      <a:endParaRPr lang="en-GB" sz="100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Phonics</a:t>
                      </a:r>
                    </a:p>
                    <a:p>
                      <a:pPr algn="l"/>
                      <a:r>
                        <a:rPr lang="en-GB" sz="1000" b="0" dirty="0" smtClean="0"/>
                        <a:t>RWI speed</a:t>
                      </a:r>
                      <a:r>
                        <a:rPr lang="en-GB" sz="1000" b="0" baseline="0" dirty="0" smtClean="0"/>
                        <a:t> sound lesson</a:t>
                      </a:r>
                      <a:endParaRPr lang="en-GB" sz="1000" b="0" dirty="0" smtClean="0"/>
                    </a:p>
                    <a:p>
                      <a:pPr algn="l"/>
                      <a:r>
                        <a:rPr lang="en-GB" sz="1000" b="0" dirty="0" smtClean="0"/>
                        <a:t>Stories, songs</a:t>
                      </a:r>
                      <a:r>
                        <a:rPr lang="en-GB" sz="1000" b="0" baseline="0" dirty="0" smtClean="0"/>
                        <a:t> &amp; rhymes</a:t>
                      </a:r>
                      <a:endParaRPr lang="en-GB" sz="1000" b="0" dirty="0" smtClean="0"/>
                    </a:p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Reading</a:t>
                      </a:r>
                    </a:p>
                    <a:p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Understanding and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correcting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inaccuracies.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Comparing,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contrasting and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commenting.</a:t>
                      </a:r>
                    </a:p>
                    <a:p>
                      <a:endParaRPr lang="en-GB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GB" sz="1000" b="1" dirty="0" smtClean="0"/>
                        <a:t>Writing</a:t>
                      </a:r>
                    </a:p>
                    <a:p>
                      <a:pPr algn="l"/>
                      <a:r>
                        <a:rPr lang="en-GB" sz="1000" dirty="0" smtClean="0"/>
                        <a:t>Draw &amp; Write</a:t>
                      </a:r>
                    </a:p>
                    <a:p>
                      <a:pPr algn="l"/>
                      <a:r>
                        <a:rPr lang="en-GB" sz="1000" dirty="0" smtClean="0"/>
                        <a:t>Name</a:t>
                      </a:r>
                      <a:r>
                        <a:rPr lang="en-GB" sz="1000" baseline="0" dirty="0" smtClean="0"/>
                        <a:t> Writing</a:t>
                      </a:r>
                    </a:p>
                    <a:p>
                      <a:r>
                        <a:rPr lang="en-GB" sz="1000" dirty="0" smtClean="0"/>
                        <a:t>Stories</a:t>
                      </a:r>
                    </a:p>
                    <a:p>
                      <a:r>
                        <a:rPr lang="en-GB" sz="1000" dirty="0" smtClean="0"/>
                        <a:t>CVC</a:t>
                      </a:r>
                      <a:r>
                        <a:rPr lang="en-GB" sz="1000" baseline="0" dirty="0" smtClean="0"/>
                        <a:t> words – Word Building</a:t>
                      </a: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118169" marR="118169" marT="59086" marB="590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438187"/>
                  </a:ext>
                </a:extLst>
              </a:tr>
              <a:tr h="1027802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endParaRPr lang="en-GB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Develop Number Awareness </a:t>
                      </a:r>
                    </a:p>
                    <a:p>
                      <a:pPr algn="l"/>
                      <a:r>
                        <a:rPr lang="en-GB" sz="1000" b="0" dirty="0" smtClean="0"/>
                        <a:t>Number</a:t>
                      </a:r>
                      <a:r>
                        <a:rPr lang="en-GB" sz="1000" b="0" baseline="0" dirty="0" smtClean="0"/>
                        <a:t> of the week – 0,1,2,3,4,5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Compare quantities – more/fewer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Selects shapes appropriately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Combines shapes to make </a:t>
                      </a:r>
                      <a:r>
                        <a:rPr lang="en-GB" sz="1000" b="0" baseline="0" dirty="0" smtClean="0"/>
                        <a:t>new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Sequencing events</a:t>
                      </a:r>
                      <a:endParaRPr lang="en-GB" sz="1000" b="0" dirty="0" smtClean="0"/>
                    </a:p>
                    <a:p>
                      <a:pPr algn="ctr"/>
                      <a:endParaRPr lang="en-GB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400" b="1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marT="45721" marB="45721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baseline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l"/>
                      <a:r>
                        <a:rPr lang="en-GB" sz="1000" b="0" dirty="0" smtClean="0"/>
                        <a:t>Develop Number Awareness </a:t>
                      </a:r>
                    </a:p>
                    <a:p>
                      <a:pPr algn="l"/>
                      <a:r>
                        <a:rPr lang="en-GB" sz="1000" b="0" dirty="0" smtClean="0"/>
                        <a:t>Number</a:t>
                      </a:r>
                      <a:r>
                        <a:rPr lang="en-GB" sz="1000" b="0" baseline="0" dirty="0" smtClean="0"/>
                        <a:t> of the week – 6,7,8,9,10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Solve real world math problems up to 5.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Make comparisons between objects</a:t>
                      </a:r>
                    </a:p>
                    <a:p>
                      <a:pPr algn="l"/>
                      <a:r>
                        <a:rPr lang="en-GB" sz="1000" b="0" baseline="0" dirty="0" smtClean="0"/>
                        <a:t>Length, height, weight</a:t>
                      </a:r>
                      <a:r>
                        <a:rPr lang="en-GB" sz="1000" b="0" baseline="0" dirty="0" smtClean="0"/>
                        <a:t>.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baseline="0" dirty="0" smtClean="0"/>
                        <a:t>Sequencing events</a:t>
                      </a:r>
                      <a:endParaRPr lang="en-GB" sz="1000" b="0" dirty="0" smtClean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70"/>
                  </a:ext>
                </a:extLst>
              </a:tr>
              <a:tr h="179457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 Subjects</a:t>
                      </a:r>
                    </a:p>
                  </a:txBody>
                  <a:tcPr marL="118169" marR="118169" marT="59086" marB="59086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History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over time (tadpoles to frogs)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  <a:r>
                        <a:rPr lang="en-GB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Forest school tools – using mallets</a:t>
                      </a: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Express point of view and tell a long story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PSED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Becoming more outgoing with unfamiliar people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Plants (Beanstalks &amp; Sunflowers)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Sound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Sound &amp; Pitch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Printing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Drawing based on observations – Artist Van Gogh, express opinions.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PSHE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Growing and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– Lets hear some stories about Jesus</a:t>
                      </a:r>
                      <a:endParaRPr lang="en-GB" sz="10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l"/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Geography – 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Awareness of places linked to animals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Animal habitats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 – Food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Meat &amp; Fish (Making fish fingers)</a:t>
                      </a:r>
                      <a:endParaRPr lang="en-GB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CLL –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 conversations, talk about books.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Animals including humans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Seasonal changes.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Animals and their young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Living things and their habitats.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3D Forms, making sculptures using tools.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Drawing based on observations.</a:t>
                      </a:r>
                    </a:p>
                    <a:p>
                      <a:pPr algn="l"/>
                      <a:r>
                        <a:rPr lang="en-GB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PSHE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Growing and changing</a:t>
                      </a:r>
                    </a:p>
                    <a:p>
                      <a:pPr algn="ctr"/>
                      <a:endParaRPr lang="en-GB" sz="1000" b="0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394758"/>
                  </a:ext>
                </a:extLst>
              </a:tr>
              <a:tr h="606005">
                <a:tc>
                  <a:txBody>
                    <a:bodyPr/>
                    <a:lstStyle/>
                    <a:p>
                      <a:pPr lvl="0" algn="ctr"/>
                      <a:endParaRPr lang="en-GB" sz="900" b="1" dirty="0"/>
                    </a:p>
                  </a:txBody>
                  <a:tcPr marL="118169" marR="118169" marT="59086" marB="590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Continuous Provision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DT/Food – </a:t>
                      </a:r>
                      <a:r>
                        <a:rPr lang="en-GB" sz="1000" b="0" dirty="0" smtClean="0">
                          <a:solidFill>
                            <a:schemeClr val="tx1"/>
                          </a:solidFill>
                        </a:rPr>
                        <a:t>Explore and discuss a wide variety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 of foods with different smells and textures.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Art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Produce, Explore, Record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Physical – 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Physical activity and competence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Music – </a:t>
                      </a: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 to what they hear, express feelings.</a:t>
                      </a: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instruments</a:t>
                      </a:r>
                      <a:endParaRPr lang="en-GB" sz="1000" b="1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en-GB" sz="1000" b="1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118169" marR="118169" marT="59086" marB="590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760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561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3630</TotalTime>
  <Words>1661</Words>
  <Application>Microsoft Office PowerPoint</Application>
  <PresentationFormat>A3 Paper (297x420 mm)</PresentationFormat>
  <Paragraphs>372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kdobson</dc:creator>
  <cp:lastModifiedBy>L. Wilkinson [ Wheatley Hill Primary School ]</cp:lastModifiedBy>
  <cp:revision>144</cp:revision>
  <cp:lastPrinted>2020-06-30T14:03:36Z</cp:lastPrinted>
  <dcterms:created xsi:type="dcterms:W3CDTF">2020-06-30T14:01:22Z</dcterms:created>
  <dcterms:modified xsi:type="dcterms:W3CDTF">2023-07-21T10:05:01Z</dcterms:modified>
</cp:coreProperties>
</file>