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24" r:id="rId2"/>
    <p:sldId id="433" r:id="rId3"/>
    <p:sldId id="434" r:id="rId4"/>
    <p:sldId id="437" r:id="rId5"/>
    <p:sldId id="444" r:id="rId6"/>
    <p:sldId id="435" r:id="rId7"/>
    <p:sldId id="438" r:id="rId8"/>
    <p:sldId id="442" r:id="rId9"/>
    <p:sldId id="441" r:id="rId10"/>
    <p:sldId id="436" r:id="rId11"/>
    <p:sldId id="445" r:id="rId12"/>
    <p:sldId id="257" r:id="rId13"/>
    <p:sldId id="401" r:id="rId14"/>
    <p:sldId id="325" r:id="rId15"/>
    <p:sldId id="403" r:id="rId16"/>
    <p:sldId id="404" r:id="rId17"/>
    <p:sldId id="405" r:id="rId18"/>
    <p:sldId id="260" r:id="rId19"/>
    <p:sldId id="261" r:id="rId20"/>
    <p:sldId id="262" r:id="rId21"/>
    <p:sldId id="270" r:id="rId22"/>
    <p:sldId id="406" r:id="rId23"/>
    <p:sldId id="272" r:id="rId24"/>
    <p:sldId id="407" r:id="rId25"/>
    <p:sldId id="409" r:id="rId26"/>
    <p:sldId id="333" r:id="rId27"/>
    <p:sldId id="263" r:id="rId28"/>
    <p:sldId id="402" r:id="rId29"/>
    <p:sldId id="411" r:id="rId30"/>
    <p:sldId id="414" r:id="rId31"/>
    <p:sldId id="413" r:id="rId32"/>
    <p:sldId id="416" r:id="rId33"/>
    <p:sldId id="417" r:id="rId34"/>
    <p:sldId id="418" r:id="rId35"/>
    <p:sldId id="289" r:id="rId36"/>
    <p:sldId id="291" r:id="rId37"/>
    <p:sldId id="419" r:id="rId38"/>
    <p:sldId id="420" r:id="rId39"/>
    <p:sldId id="421" r:id="rId40"/>
    <p:sldId id="280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429" r:id="rId49"/>
    <p:sldId id="430" r:id="rId50"/>
    <p:sldId id="306" r:id="rId51"/>
    <p:sldId id="431" r:id="rId52"/>
    <p:sldId id="307" r:id="rId53"/>
    <p:sldId id="432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7CD5-F2DB-4B12-B0B2-04E1F6C822D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4A7-9EDD-4802-9E5E-77F2A5EF4A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7CD5-F2DB-4B12-B0B2-04E1F6C822D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4A7-9EDD-4802-9E5E-77F2A5EF4A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7CD5-F2DB-4B12-B0B2-04E1F6C822D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4A7-9EDD-4802-9E5E-77F2A5EF4A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7CD5-F2DB-4B12-B0B2-04E1F6C822D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4A7-9EDD-4802-9E5E-77F2A5EF4A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7CD5-F2DB-4B12-B0B2-04E1F6C822D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4A7-9EDD-4802-9E5E-77F2A5EF4A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7CD5-F2DB-4B12-B0B2-04E1F6C822D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4A7-9EDD-4802-9E5E-77F2A5EF4A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7CD5-F2DB-4B12-B0B2-04E1F6C822D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4A7-9EDD-4802-9E5E-77F2A5EF4A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7CD5-F2DB-4B12-B0B2-04E1F6C822D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4A7-9EDD-4802-9E5E-77F2A5EF4A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7CD5-F2DB-4B12-B0B2-04E1F6C822D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4A7-9EDD-4802-9E5E-77F2A5EF4A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7CD5-F2DB-4B12-B0B2-04E1F6C822D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4A7-9EDD-4802-9E5E-77F2A5EF4A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7CD5-F2DB-4B12-B0B2-04E1F6C822D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4A7-9EDD-4802-9E5E-77F2A5EF4A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67CD5-F2DB-4B12-B0B2-04E1F6C822DD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F4A7-9EDD-4802-9E5E-77F2A5EF4AE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adding-using-the-column-method-when-multiple-columns-require-regrouping-cmwpc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ssroom.thenational.academy/lessons/to-recognise-and-describe-repeating-patterns-6hjk4c?step=1&amp;activity=vide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subtracting-using-the-column-method-when-multiple-columns-require-regrouping-6xh34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8B7D9C-9DB9-4258-8C36-A6711F54D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70926"/>
            <a:ext cx="11915954" cy="67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3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C8E0-4E9D-4A19-BD2F-32EE1DB3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0"/>
            <a:ext cx="10991850" cy="1325563"/>
          </a:xfrm>
        </p:spPr>
        <p:txBody>
          <a:bodyPr/>
          <a:lstStyle/>
          <a:p>
            <a:r>
              <a:rPr lang="en-GB" dirty="0"/>
              <a:t>Find the odd one out by matching the numbers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340AC4-15C5-4EDE-938E-5F58D89E7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C14EE3-C688-42AD-9389-04BA596E0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39" y="1058129"/>
            <a:ext cx="7944959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584B-9382-4262-B1B6-3901F6DE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challenges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F31DD7-2A40-4F28-986F-607CB53DB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8A3F27-B651-4705-A902-F96BDEDE057D}"/>
              </a:ext>
            </a:extLst>
          </p:cNvPr>
          <p:cNvSpPr/>
          <p:nvPr/>
        </p:nvSpPr>
        <p:spPr>
          <a:xfrm>
            <a:off x="449079" y="1856664"/>
            <a:ext cx="4020094" cy="4858461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6D4F14-81F8-459E-92A9-421E90FB3852}"/>
              </a:ext>
            </a:extLst>
          </p:cNvPr>
          <p:cNvSpPr/>
          <p:nvPr/>
        </p:nvSpPr>
        <p:spPr>
          <a:xfrm>
            <a:off x="6351885" y="2025182"/>
            <a:ext cx="4097039" cy="3967585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C1162-F7E9-47CD-A5CB-6AE37D5B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78" y="2066924"/>
            <a:ext cx="3782695" cy="4111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5C231A-D36A-4908-9BAE-C73706C69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550" y="2130287"/>
            <a:ext cx="3762900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4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22.6.2021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use column addition to add numbers </a:t>
            </a:r>
            <a:endParaRPr lang="en-US" alt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8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You can also copy and paste this link if you would prefer:</a:t>
            </a:r>
          </a:p>
          <a:p>
            <a:r>
              <a:rPr lang="en-GB" dirty="0">
                <a:hlinkClick r:id="rId4"/>
              </a:rPr>
              <a:t>https://classroom.thenational.academy/lessons/adding-using-the-column-method-when-multiple-columns-require-regrouping-cmwpcr</a:t>
            </a:r>
          </a:p>
        </p:txBody>
      </p:sp>
    </p:spTree>
    <p:extLst>
      <p:ext uri="{BB962C8B-B14F-4D97-AF65-F5344CB8AC3E}">
        <p14:creationId xmlns:p14="http://schemas.microsoft.com/office/powerpoint/2010/main" val="249740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Lets warm our brains up first! Can you work out the answers to the questions in your head?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2937"/>
            <a:ext cx="1816223" cy="39040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75+5=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62+8=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91+9=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14+6=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33+7=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8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did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2937"/>
            <a:ext cx="2508682" cy="39040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75+5=80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62+8=70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91+9=100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14+6=20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33+7=40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3D2E-D6BD-4282-ACAB-8BA04970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we use column addition we always start with the 1s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A9F4A-788D-4872-A142-0056CCE1F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BDA723F-007F-47CD-B0B8-FA8231874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26408"/>
              </p:ext>
            </p:extLst>
          </p:nvPr>
        </p:nvGraphicFramePr>
        <p:xfrm>
          <a:off x="700349" y="2142439"/>
          <a:ext cx="8128000" cy="329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698685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040238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52876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8115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Thousands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98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8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63748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127CC5D-E05E-4615-84C5-98A52D1AD851}"/>
              </a:ext>
            </a:extLst>
          </p:cNvPr>
          <p:cNvSpPr/>
          <p:nvPr/>
        </p:nvSpPr>
        <p:spPr>
          <a:xfrm>
            <a:off x="7048870" y="267569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1F186D-2293-4FCE-A681-198BDAD8381F}"/>
              </a:ext>
            </a:extLst>
          </p:cNvPr>
          <p:cNvSpPr/>
          <p:nvPr/>
        </p:nvSpPr>
        <p:spPr>
          <a:xfrm>
            <a:off x="7682144" y="267569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EE1B21-18F2-47B3-9E77-CA4C1F3BE551}"/>
              </a:ext>
            </a:extLst>
          </p:cNvPr>
          <p:cNvSpPr/>
          <p:nvPr/>
        </p:nvSpPr>
        <p:spPr>
          <a:xfrm>
            <a:off x="8314431" y="2675690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C1982A-D60F-495F-BF17-571551289F6E}"/>
              </a:ext>
            </a:extLst>
          </p:cNvPr>
          <p:cNvSpPr/>
          <p:nvPr/>
        </p:nvSpPr>
        <p:spPr>
          <a:xfrm>
            <a:off x="7037772" y="4101828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44776A-E598-4AE4-9AD2-0A82FBF7E60E}"/>
              </a:ext>
            </a:extLst>
          </p:cNvPr>
          <p:cNvSpPr/>
          <p:nvPr/>
        </p:nvSpPr>
        <p:spPr>
          <a:xfrm>
            <a:off x="4990237" y="254400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E7FAE1-59C9-4DCA-A6D3-B503F479C102}"/>
              </a:ext>
            </a:extLst>
          </p:cNvPr>
          <p:cNvSpPr/>
          <p:nvPr/>
        </p:nvSpPr>
        <p:spPr>
          <a:xfrm>
            <a:off x="5623511" y="254400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7A58D3-63AF-4599-A85A-2F75838EEFAD}"/>
              </a:ext>
            </a:extLst>
          </p:cNvPr>
          <p:cNvSpPr/>
          <p:nvPr/>
        </p:nvSpPr>
        <p:spPr>
          <a:xfrm>
            <a:off x="6255798" y="254400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72C39A-AD4B-48B8-A0CD-7649C53BA259}"/>
              </a:ext>
            </a:extLst>
          </p:cNvPr>
          <p:cNvSpPr/>
          <p:nvPr/>
        </p:nvSpPr>
        <p:spPr>
          <a:xfrm>
            <a:off x="4990237" y="301761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88A962-B536-4D9A-BBCB-209363647B93}"/>
              </a:ext>
            </a:extLst>
          </p:cNvPr>
          <p:cNvSpPr/>
          <p:nvPr/>
        </p:nvSpPr>
        <p:spPr>
          <a:xfrm>
            <a:off x="5623511" y="301761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D06468-5AE2-4187-8924-1BD279D23FC7}"/>
              </a:ext>
            </a:extLst>
          </p:cNvPr>
          <p:cNvSpPr/>
          <p:nvPr/>
        </p:nvSpPr>
        <p:spPr>
          <a:xfrm>
            <a:off x="6255798" y="301761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7DB386-BDE8-4514-8DF0-DC5E933BDD21}"/>
              </a:ext>
            </a:extLst>
          </p:cNvPr>
          <p:cNvSpPr/>
          <p:nvPr/>
        </p:nvSpPr>
        <p:spPr>
          <a:xfrm>
            <a:off x="4830439" y="411370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FC984D-3D1A-486C-ADF6-23E5FDB52BE0}"/>
              </a:ext>
            </a:extLst>
          </p:cNvPr>
          <p:cNvSpPr/>
          <p:nvPr/>
        </p:nvSpPr>
        <p:spPr>
          <a:xfrm>
            <a:off x="5620058" y="411476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F4CD3F-F159-49C2-8F66-3B0015BCE833}"/>
              </a:ext>
            </a:extLst>
          </p:cNvPr>
          <p:cNvSpPr/>
          <p:nvPr/>
        </p:nvSpPr>
        <p:spPr>
          <a:xfrm>
            <a:off x="6274786" y="411370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6E1C48-F95C-47BB-AA4D-1572F3861291}"/>
              </a:ext>
            </a:extLst>
          </p:cNvPr>
          <p:cNvSpPr/>
          <p:nvPr/>
        </p:nvSpPr>
        <p:spPr>
          <a:xfrm>
            <a:off x="2931604" y="261907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112C0A-5C40-4C33-90BD-6D062B0462E3}"/>
              </a:ext>
            </a:extLst>
          </p:cNvPr>
          <p:cNvSpPr/>
          <p:nvPr/>
        </p:nvSpPr>
        <p:spPr>
          <a:xfrm>
            <a:off x="3564878" y="261907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B1626E-69FE-4D76-8D3D-A8BA99A57CC0}"/>
              </a:ext>
            </a:extLst>
          </p:cNvPr>
          <p:cNvSpPr/>
          <p:nvPr/>
        </p:nvSpPr>
        <p:spPr>
          <a:xfrm>
            <a:off x="2916684" y="418637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F8A90F-E563-4567-A859-237801F99612}"/>
              </a:ext>
            </a:extLst>
          </p:cNvPr>
          <p:cNvSpPr/>
          <p:nvPr/>
        </p:nvSpPr>
        <p:spPr>
          <a:xfrm>
            <a:off x="3549958" y="418637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3A00AF-10B8-4168-AE13-73EF1F1D5661}"/>
              </a:ext>
            </a:extLst>
          </p:cNvPr>
          <p:cNvSpPr/>
          <p:nvPr/>
        </p:nvSpPr>
        <p:spPr>
          <a:xfrm>
            <a:off x="4182245" y="418637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D4DD66-18B6-4579-A50D-08E00D51DF4A}"/>
              </a:ext>
            </a:extLst>
          </p:cNvPr>
          <p:cNvSpPr/>
          <p:nvPr/>
        </p:nvSpPr>
        <p:spPr>
          <a:xfrm>
            <a:off x="872971" y="274375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DCCD74B-8F8D-4AA1-959B-0C217281723E}"/>
              </a:ext>
            </a:extLst>
          </p:cNvPr>
          <p:cNvSpPr/>
          <p:nvPr/>
        </p:nvSpPr>
        <p:spPr>
          <a:xfrm>
            <a:off x="1506245" y="274375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BDF0E6-D7DA-4164-ACA4-0C095F7B8247}"/>
              </a:ext>
            </a:extLst>
          </p:cNvPr>
          <p:cNvSpPr/>
          <p:nvPr/>
        </p:nvSpPr>
        <p:spPr>
          <a:xfrm>
            <a:off x="2138532" y="2743750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C5DB53D-F73D-4EC0-92D1-BDC3868CB2E0}"/>
              </a:ext>
            </a:extLst>
          </p:cNvPr>
          <p:cNvSpPr/>
          <p:nvPr/>
        </p:nvSpPr>
        <p:spPr>
          <a:xfrm>
            <a:off x="885054" y="412070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05604A3-3B9A-45D2-9064-7A2B8C00E418}"/>
              </a:ext>
            </a:extLst>
          </p:cNvPr>
          <p:cNvSpPr/>
          <p:nvPr/>
        </p:nvSpPr>
        <p:spPr>
          <a:xfrm>
            <a:off x="1518328" y="412070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A3BDAD-69C2-4A73-8C4E-B40C51FED40F}"/>
              </a:ext>
            </a:extLst>
          </p:cNvPr>
          <p:cNvSpPr/>
          <p:nvPr/>
        </p:nvSpPr>
        <p:spPr>
          <a:xfrm>
            <a:off x="2150615" y="4120702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5B2CD3-7EF0-4417-BD7F-685D9EEC0B15}"/>
              </a:ext>
            </a:extLst>
          </p:cNvPr>
          <p:cNvSpPr txBox="1"/>
          <p:nvPr/>
        </p:nvSpPr>
        <p:spPr>
          <a:xfrm>
            <a:off x="8979784" y="2924948"/>
            <a:ext cx="258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263+331=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35F13E-021B-40AE-80AC-3679B1239CCE}"/>
              </a:ext>
            </a:extLst>
          </p:cNvPr>
          <p:cNvSpPr/>
          <p:nvPr/>
        </p:nvSpPr>
        <p:spPr>
          <a:xfrm>
            <a:off x="661262" y="1873188"/>
            <a:ext cx="2061099" cy="36753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3ECFCF-8CD5-4C90-AA6A-107533322017}"/>
              </a:ext>
            </a:extLst>
          </p:cNvPr>
          <p:cNvSpPr txBox="1"/>
          <p:nvPr/>
        </p:nvSpPr>
        <p:spPr>
          <a:xfrm>
            <a:off x="2134537" y="363213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11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3D2E-D6BD-4282-ACAB-8BA04970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we use column addition we always start with the 1s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A9F4A-788D-4872-A142-0056CCE1F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BDA723F-007F-47CD-B0B8-FA82318742EB}"/>
              </a:ext>
            </a:extLst>
          </p:cNvPr>
          <p:cNvGraphicFramePr>
            <a:graphicFrameLocks noGrp="1"/>
          </p:cNvGraphicFramePr>
          <p:nvPr/>
        </p:nvGraphicFramePr>
        <p:xfrm>
          <a:off x="700349" y="2142439"/>
          <a:ext cx="8128000" cy="329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698685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040238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52876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8115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98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8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63748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127CC5D-E05E-4615-84C5-98A52D1AD851}"/>
              </a:ext>
            </a:extLst>
          </p:cNvPr>
          <p:cNvSpPr/>
          <p:nvPr/>
        </p:nvSpPr>
        <p:spPr>
          <a:xfrm>
            <a:off x="7048870" y="267569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1F186D-2293-4FCE-A681-198BDAD8381F}"/>
              </a:ext>
            </a:extLst>
          </p:cNvPr>
          <p:cNvSpPr/>
          <p:nvPr/>
        </p:nvSpPr>
        <p:spPr>
          <a:xfrm>
            <a:off x="7682144" y="267569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EE1B21-18F2-47B3-9E77-CA4C1F3BE551}"/>
              </a:ext>
            </a:extLst>
          </p:cNvPr>
          <p:cNvSpPr/>
          <p:nvPr/>
        </p:nvSpPr>
        <p:spPr>
          <a:xfrm>
            <a:off x="8314431" y="2675690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C1982A-D60F-495F-BF17-571551289F6E}"/>
              </a:ext>
            </a:extLst>
          </p:cNvPr>
          <p:cNvSpPr/>
          <p:nvPr/>
        </p:nvSpPr>
        <p:spPr>
          <a:xfrm>
            <a:off x="7037772" y="4101828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44776A-E598-4AE4-9AD2-0A82FBF7E60E}"/>
              </a:ext>
            </a:extLst>
          </p:cNvPr>
          <p:cNvSpPr/>
          <p:nvPr/>
        </p:nvSpPr>
        <p:spPr>
          <a:xfrm>
            <a:off x="4990237" y="254400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E7FAE1-59C9-4DCA-A6D3-B503F479C102}"/>
              </a:ext>
            </a:extLst>
          </p:cNvPr>
          <p:cNvSpPr/>
          <p:nvPr/>
        </p:nvSpPr>
        <p:spPr>
          <a:xfrm>
            <a:off x="5623511" y="254400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7A58D3-63AF-4599-A85A-2F75838EEFAD}"/>
              </a:ext>
            </a:extLst>
          </p:cNvPr>
          <p:cNvSpPr/>
          <p:nvPr/>
        </p:nvSpPr>
        <p:spPr>
          <a:xfrm>
            <a:off x="6255798" y="254400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72C39A-AD4B-48B8-A0CD-7649C53BA259}"/>
              </a:ext>
            </a:extLst>
          </p:cNvPr>
          <p:cNvSpPr/>
          <p:nvPr/>
        </p:nvSpPr>
        <p:spPr>
          <a:xfrm>
            <a:off x="4990237" y="301761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88A962-B536-4D9A-BBCB-209363647B93}"/>
              </a:ext>
            </a:extLst>
          </p:cNvPr>
          <p:cNvSpPr/>
          <p:nvPr/>
        </p:nvSpPr>
        <p:spPr>
          <a:xfrm>
            <a:off x="5623511" y="301761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D06468-5AE2-4187-8924-1BD279D23FC7}"/>
              </a:ext>
            </a:extLst>
          </p:cNvPr>
          <p:cNvSpPr/>
          <p:nvPr/>
        </p:nvSpPr>
        <p:spPr>
          <a:xfrm>
            <a:off x="6255798" y="301761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7DB386-BDE8-4514-8DF0-DC5E933BDD21}"/>
              </a:ext>
            </a:extLst>
          </p:cNvPr>
          <p:cNvSpPr/>
          <p:nvPr/>
        </p:nvSpPr>
        <p:spPr>
          <a:xfrm>
            <a:off x="4830439" y="411370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FC984D-3D1A-486C-ADF6-23E5FDB52BE0}"/>
              </a:ext>
            </a:extLst>
          </p:cNvPr>
          <p:cNvSpPr/>
          <p:nvPr/>
        </p:nvSpPr>
        <p:spPr>
          <a:xfrm>
            <a:off x="5620058" y="411476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F4CD3F-F159-49C2-8F66-3B0015BCE833}"/>
              </a:ext>
            </a:extLst>
          </p:cNvPr>
          <p:cNvSpPr/>
          <p:nvPr/>
        </p:nvSpPr>
        <p:spPr>
          <a:xfrm>
            <a:off x="6274786" y="411370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6E1C48-F95C-47BB-AA4D-1572F3861291}"/>
              </a:ext>
            </a:extLst>
          </p:cNvPr>
          <p:cNvSpPr/>
          <p:nvPr/>
        </p:nvSpPr>
        <p:spPr>
          <a:xfrm>
            <a:off x="2931604" y="261907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112C0A-5C40-4C33-90BD-6D062B0462E3}"/>
              </a:ext>
            </a:extLst>
          </p:cNvPr>
          <p:cNvSpPr/>
          <p:nvPr/>
        </p:nvSpPr>
        <p:spPr>
          <a:xfrm>
            <a:off x="3564878" y="261907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B1626E-69FE-4D76-8D3D-A8BA99A57CC0}"/>
              </a:ext>
            </a:extLst>
          </p:cNvPr>
          <p:cNvSpPr/>
          <p:nvPr/>
        </p:nvSpPr>
        <p:spPr>
          <a:xfrm>
            <a:off x="2916684" y="418637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F8A90F-E563-4567-A859-237801F99612}"/>
              </a:ext>
            </a:extLst>
          </p:cNvPr>
          <p:cNvSpPr/>
          <p:nvPr/>
        </p:nvSpPr>
        <p:spPr>
          <a:xfrm>
            <a:off x="3549958" y="418637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3A00AF-10B8-4168-AE13-73EF1F1D5661}"/>
              </a:ext>
            </a:extLst>
          </p:cNvPr>
          <p:cNvSpPr/>
          <p:nvPr/>
        </p:nvSpPr>
        <p:spPr>
          <a:xfrm>
            <a:off x="4182245" y="418637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D4DD66-18B6-4579-A50D-08E00D51DF4A}"/>
              </a:ext>
            </a:extLst>
          </p:cNvPr>
          <p:cNvSpPr/>
          <p:nvPr/>
        </p:nvSpPr>
        <p:spPr>
          <a:xfrm>
            <a:off x="872971" y="274375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DCCD74B-8F8D-4AA1-959B-0C217281723E}"/>
              </a:ext>
            </a:extLst>
          </p:cNvPr>
          <p:cNvSpPr/>
          <p:nvPr/>
        </p:nvSpPr>
        <p:spPr>
          <a:xfrm>
            <a:off x="1506245" y="274375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BDF0E6-D7DA-4164-ACA4-0C095F7B8247}"/>
              </a:ext>
            </a:extLst>
          </p:cNvPr>
          <p:cNvSpPr/>
          <p:nvPr/>
        </p:nvSpPr>
        <p:spPr>
          <a:xfrm>
            <a:off x="2138532" y="2743750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C5DB53D-F73D-4EC0-92D1-BDC3868CB2E0}"/>
              </a:ext>
            </a:extLst>
          </p:cNvPr>
          <p:cNvSpPr/>
          <p:nvPr/>
        </p:nvSpPr>
        <p:spPr>
          <a:xfrm>
            <a:off x="885054" y="412070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05604A3-3B9A-45D2-9064-7A2B8C00E418}"/>
              </a:ext>
            </a:extLst>
          </p:cNvPr>
          <p:cNvSpPr/>
          <p:nvPr/>
        </p:nvSpPr>
        <p:spPr>
          <a:xfrm>
            <a:off x="1518328" y="412070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A3BDAD-69C2-4A73-8C4E-B40C51FED40F}"/>
              </a:ext>
            </a:extLst>
          </p:cNvPr>
          <p:cNvSpPr/>
          <p:nvPr/>
        </p:nvSpPr>
        <p:spPr>
          <a:xfrm>
            <a:off x="2150615" y="4120702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5B2CD3-7EF0-4417-BD7F-685D9EEC0B15}"/>
              </a:ext>
            </a:extLst>
          </p:cNvPr>
          <p:cNvSpPr txBox="1"/>
          <p:nvPr/>
        </p:nvSpPr>
        <p:spPr>
          <a:xfrm>
            <a:off x="8979784" y="2924948"/>
            <a:ext cx="298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263+331=594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73140-5E9A-49B1-9755-0BED9F0636D4}"/>
              </a:ext>
            </a:extLst>
          </p:cNvPr>
          <p:cNvSpPr txBox="1"/>
          <p:nvPr/>
        </p:nvSpPr>
        <p:spPr>
          <a:xfrm>
            <a:off x="1192567" y="5497654"/>
            <a:ext cx="688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		    5 		      9 		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A08C05-90F9-4061-9445-8E5C7C9F4CEC}"/>
              </a:ext>
            </a:extLst>
          </p:cNvPr>
          <p:cNvSpPr/>
          <p:nvPr/>
        </p:nvSpPr>
        <p:spPr>
          <a:xfrm>
            <a:off x="661262" y="1873188"/>
            <a:ext cx="2061099" cy="36753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3ECFCF-8CD5-4C90-AA6A-107533322017}"/>
              </a:ext>
            </a:extLst>
          </p:cNvPr>
          <p:cNvSpPr txBox="1"/>
          <p:nvPr/>
        </p:nvSpPr>
        <p:spPr>
          <a:xfrm>
            <a:off x="2180527" y="359499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93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Can you use the place value counters in the grid to work out the answer and write the calculation? Remember to start with the ones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19438"/>
            <a:ext cx="7508024" cy="2182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4528B-3E34-4101-BA17-210D61044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762" y="5988005"/>
            <a:ext cx="905001" cy="6477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C40973-513E-4893-ACDF-F9525F089680}"/>
              </a:ext>
            </a:extLst>
          </p:cNvPr>
          <p:cNvSpPr/>
          <p:nvPr/>
        </p:nvSpPr>
        <p:spPr>
          <a:xfrm>
            <a:off x="661262" y="1873188"/>
            <a:ext cx="2061099" cy="36753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157548" y="3310810"/>
            <a:ext cx="133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803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you do?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5118"/>
            <a:ext cx="6968834" cy="2025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7265" y="4744589"/>
            <a:ext cx="370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242+213=455</a:t>
            </a:r>
          </a:p>
        </p:txBody>
      </p:sp>
      <p:sp>
        <p:nvSpPr>
          <p:cNvPr id="7" name="Rectangle 6"/>
          <p:cNvSpPr/>
          <p:nvPr/>
        </p:nvSpPr>
        <p:spPr>
          <a:xfrm>
            <a:off x="8087265" y="2044826"/>
            <a:ext cx="2265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  H  T O</a:t>
            </a:r>
          </a:p>
          <a:p>
            <a:r>
              <a:rPr lang="en-GB" sz="2800" dirty="0"/>
              <a:t>   2  4  2</a:t>
            </a:r>
          </a:p>
          <a:p>
            <a:r>
              <a:rPr lang="en-GB" sz="2800" dirty="0"/>
              <a:t>   2  1  3</a:t>
            </a:r>
          </a:p>
          <a:p>
            <a:r>
              <a:rPr lang="en-GB" sz="2800" dirty="0"/>
              <a:t>   4  5  5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266443" y="3812119"/>
            <a:ext cx="12714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66444" y="3401758"/>
            <a:ext cx="1271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83710" y="2693574"/>
            <a:ext cx="133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716AEE-FE1D-4C8C-8D37-F208206EA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762" y="5988005"/>
            <a:ext cx="905001" cy="6477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BCF7F8-BF6C-40FB-A5B3-1F2DF2C88A98}"/>
              </a:ext>
            </a:extLst>
          </p:cNvPr>
          <p:cNvSpPr/>
          <p:nvPr/>
        </p:nvSpPr>
        <p:spPr>
          <a:xfrm>
            <a:off x="557969" y="1690688"/>
            <a:ext cx="1960837" cy="3517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30821" y="2869277"/>
            <a:ext cx="133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53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22.6.2021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use mentally add and subtract numbers </a:t>
            </a:r>
            <a:endParaRPr lang="en-US" alt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66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 to always set out the numbers correctly in column addition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134466"/>
            <a:ext cx="2599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  T O</a:t>
            </a:r>
          </a:p>
          <a:p>
            <a:r>
              <a:rPr lang="en-GB" sz="2400" dirty="0"/>
              <a:t>  7  2  1</a:t>
            </a:r>
          </a:p>
          <a:p>
            <a:r>
              <a:rPr lang="en-GB" sz="2400" dirty="0"/>
              <a:t>  2  3  5</a:t>
            </a:r>
          </a:p>
          <a:p>
            <a:r>
              <a:rPr lang="en-GB" sz="2400" dirty="0"/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88423" y="3344092"/>
            <a:ext cx="11495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88423" y="3718561"/>
            <a:ext cx="11495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4254139"/>
            <a:ext cx="1606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H  T  O</a:t>
            </a:r>
          </a:p>
          <a:p>
            <a:r>
              <a:rPr lang="en-GB" sz="2400" dirty="0"/>
              <a:t>   4   2  1</a:t>
            </a:r>
          </a:p>
          <a:p>
            <a:r>
              <a:rPr lang="en-GB" sz="2400" dirty="0"/>
              <a:t>   3   4  8</a:t>
            </a:r>
          </a:p>
          <a:p>
            <a:endParaRPr lang="en-GB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8421" y="5823799"/>
            <a:ext cx="11495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8422" y="5413438"/>
            <a:ext cx="11495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7017" y="2720845"/>
            <a:ext cx="125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+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64024" y="4821419"/>
            <a:ext cx="125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+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19006" y="2028347"/>
            <a:ext cx="20769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H  T O</a:t>
            </a:r>
          </a:p>
          <a:p>
            <a:r>
              <a:rPr lang="en-GB" sz="2400" dirty="0"/>
              <a:t>    7  2  1</a:t>
            </a:r>
          </a:p>
          <a:p>
            <a:r>
              <a:rPr lang="en-GB" sz="2400" dirty="0"/>
              <a:t>    2  3  5</a:t>
            </a:r>
          </a:p>
          <a:p>
            <a:r>
              <a:rPr lang="en-GB" sz="2400" dirty="0"/>
              <a:t>    9  5  6</a:t>
            </a:r>
          </a:p>
          <a:p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214948" y="3182511"/>
            <a:ext cx="11495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14947" y="3600995"/>
            <a:ext cx="11495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19006" y="429348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  H  T  O</a:t>
            </a:r>
          </a:p>
          <a:p>
            <a:r>
              <a:rPr lang="en-GB" sz="2400" dirty="0"/>
              <a:t>  4   2  1</a:t>
            </a:r>
          </a:p>
          <a:p>
            <a:r>
              <a:rPr lang="en-GB" sz="2400" dirty="0"/>
              <a:t>  3   4  8</a:t>
            </a:r>
          </a:p>
          <a:p>
            <a:r>
              <a:rPr lang="en-GB" sz="2400" dirty="0"/>
              <a:t>  7   6   9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214947" y="5823799"/>
            <a:ext cx="12714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14948" y="5413438"/>
            <a:ext cx="1271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44932" y="2919296"/>
            <a:ext cx="13824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44932" y="5054118"/>
            <a:ext cx="13824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F426378-7240-437C-8AAD-33760E103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762" y="5988005"/>
            <a:ext cx="90500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37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8548" y="491818"/>
            <a:ext cx="11869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Often column addition involves exchanging numbers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6155" y="3253356"/>
            <a:ext cx="766020" cy="3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71896" y="3253356"/>
            <a:ext cx="653550" cy="3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2398ADF-859C-49C3-AB62-32B56AFB5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9"/>
          <a:stretch/>
        </p:blipFill>
        <p:spPr>
          <a:xfrm>
            <a:off x="1686757" y="1649027"/>
            <a:ext cx="1850410" cy="2495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A26816-71FF-47A7-829A-D34A98E93D44}"/>
              </a:ext>
            </a:extLst>
          </p:cNvPr>
          <p:cNvSpPr txBox="1"/>
          <p:nvPr/>
        </p:nvSpPr>
        <p:spPr>
          <a:xfrm>
            <a:off x="3861786" y="1917577"/>
            <a:ext cx="7754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In the ones column 5+7=12 </a:t>
            </a:r>
          </a:p>
          <a:p>
            <a:r>
              <a:rPr lang="en-GB" sz="2800" dirty="0"/>
              <a:t>We therefore need to exchange 10 ones into 1 ten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AB611-5A6F-4001-9C09-D4B4939B85AB}"/>
              </a:ext>
            </a:extLst>
          </p:cNvPr>
          <p:cNvSpPr txBox="1"/>
          <p:nvPr/>
        </p:nvSpPr>
        <p:spPr>
          <a:xfrm>
            <a:off x="2413484" y="3321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44CCC-BE72-4703-8660-083FD39EF8AD}"/>
              </a:ext>
            </a:extLst>
          </p:cNvPr>
          <p:cNvSpPr txBox="1"/>
          <p:nvPr/>
        </p:nvSpPr>
        <p:spPr>
          <a:xfrm>
            <a:off x="2065114" y="2896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A526F-22B7-4F68-AA29-5CFC8FECC744}"/>
              </a:ext>
            </a:extLst>
          </p:cNvPr>
          <p:cNvSpPr txBox="1"/>
          <p:nvPr/>
        </p:nvSpPr>
        <p:spPr>
          <a:xfrm>
            <a:off x="2111798" y="4399218"/>
            <a:ext cx="4733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Remember to add the extra 10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0DE50D6-158E-40B3-9E9C-C5A24279CBC0}"/>
              </a:ext>
            </a:extLst>
          </p:cNvPr>
          <p:cNvCxnSpPr>
            <a:cxnSpLocks/>
          </p:cNvCxnSpPr>
          <p:nvPr/>
        </p:nvCxnSpPr>
        <p:spPr>
          <a:xfrm flipH="1" flipV="1">
            <a:off x="2359165" y="3266134"/>
            <a:ext cx="356005" cy="1209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8DCC6309-0BD1-4FAE-95D4-9772A8FB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2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8548" y="491818"/>
            <a:ext cx="11869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Once you have exchanged you can continue to complete the sum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6155" y="3253356"/>
            <a:ext cx="766020" cy="3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71896" y="3253356"/>
            <a:ext cx="653550" cy="3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2398ADF-859C-49C3-AB62-32B56AFB5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1"/>
          <a:stretch/>
        </p:blipFill>
        <p:spPr>
          <a:xfrm>
            <a:off x="1722267" y="1649027"/>
            <a:ext cx="1814899" cy="2495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2AB611-5A6F-4001-9C09-D4B4939B85AB}"/>
              </a:ext>
            </a:extLst>
          </p:cNvPr>
          <p:cNvSpPr txBox="1"/>
          <p:nvPr/>
        </p:nvSpPr>
        <p:spPr>
          <a:xfrm>
            <a:off x="2413484" y="3321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44CCC-BE72-4703-8660-083FD39EF8AD}"/>
              </a:ext>
            </a:extLst>
          </p:cNvPr>
          <p:cNvSpPr txBox="1"/>
          <p:nvPr/>
        </p:nvSpPr>
        <p:spPr>
          <a:xfrm>
            <a:off x="2065114" y="2896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25CFF-1B87-4405-BA68-5EFF2B45A0D4}"/>
              </a:ext>
            </a:extLst>
          </p:cNvPr>
          <p:cNvSpPr txBox="1"/>
          <p:nvPr/>
        </p:nvSpPr>
        <p:spPr>
          <a:xfrm>
            <a:off x="1461229" y="334100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   5   7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40785-F9CF-4B85-8B58-2D8CE8086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80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0" y="2095500"/>
            <a:ext cx="422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506</a:t>
            </a:r>
          </a:p>
          <a:p>
            <a:r>
              <a:rPr lang="en-GB" sz="3600" dirty="0"/>
              <a:t>245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47750" y="3295829"/>
            <a:ext cx="13525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47750" y="3714929"/>
            <a:ext cx="13525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285750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Have a try at this calculation – you will need to exchange in the ones column.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2526388"/>
            <a:ext cx="384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587A2-E9B2-416A-A50D-328372CCC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762" y="5988005"/>
            <a:ext cx="90500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14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0" y="2095500"/>
            <a:ext cx="422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506</a:t>
            </a:r>
          </a:p>
          <a:p>
            <a:r>
              <a:rPr lang="en-GB" sz="3600" dirty="0"/>
              <a:t>245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47750" y="3295829"/>
            <a:ext cx="13525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47750" y="3714929"/>
            <a:ext cx="13525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285750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Have a try at this calculation – you will need to exchange in the ones column.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2526388"/>
            <a:ext cx="384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829049-BC68-4E1E-8153-BCE08493F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53"/>
          <a:stretch/>
        </p:blipFill>
        <p:spPr>
          <a:xfrm>
            <a:off x="4350058" y="1960610"/>
            <a:ext cx="1536392" cy="2191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D7559F-AC38-4858-993F-5D3A7957ACED}"/>
              </a:ext>
            </a:extLst>
          </p:cNvPr>
          <p:cNvSpPr txBox="1"/>
          <p:nvPr/>
        </p:nvSpPr>
        <p:spPr>
          <a:xfrm>
            <a:off x="3722001" y="3311135"/>
            <a:ext cx="17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7   5  1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B25B4-E313-4375-9325-990A39213064}"/>
              </a:ext>
            </a:extLst>
          </p:cNvPr>
          <p:cNvSpPr txBox="1"/>
          <p:nvPr/>
        </p:nvSpPr>
        <p:spPr>
          <a:xfrm>
            <a:off x="4476750" y="2992856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15EDB-9161-4A8F-99ED-A4C4044CEDB6}"/>
              </a:ext>
            </a:extLst>
          </p:cNvPr>
          <p:cNvSpPr txBox="1"/>
          <p:nvPr/>
        </p:nvSpPr>
        <p:spPr>
          <a:xfrm>
            <a:off x="6514507" y="1838694"/>
            <a:ext cx="43440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There are now 11 ones so we need to exchange 10 ones for one ten and then add them together – remember to add the one you have exchanged also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628826-0CF8-4C83-B064-CE8D517CC477}"/>
              </a:ext>
            </a:extLst>
          </p:cNvPr>
          <p:cNvCxnSpPr/>
          <p:nvPr/>
        </p:nvCxnSpPr>
        <p:spPr>
          <a:xfrm flipH="1">
            <a:off x="5038359" y="2601157"/>
            <a:ext cx="612240" cy="827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2823B84-43BE-488C-90BD-A5DD68CF4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762" y="5988005"/>
            <a:ext cx="905001" cy="6477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51C80A-27C1-4C2D-A935-1F45077142EF}"/>
              </a:ext>
            </a:extLst>
          </p:cNvPr>
          <p:cNvSpPr txBox="1"/>
          <p:nvPr/>
        </p:nvSpPr>
        <p:spPr>
          <a:xfrm>
            <a:off x="3771900" y="2416343"/>
            <a:ext cx="384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9130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ECCC-A881-4921-A09A-66F3970A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 the column addition method to solve the calculations. Questions 4 to 10 involve exchanges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BE9C-CD29-48B2-8D14-E88551AFE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421+436=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225+412=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520+410=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205+206=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258+351=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874+135=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108+356=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289+422=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511+199=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259+458=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16C83-2D61-427D-B4E0-F7E0A7B8C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34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challenges.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B74CF8-04FF-4FBC-B439-7C292CA53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97" y="1636514"/>
            <a:ext cx="3451885" cy="2934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A735A5-087E-4E95-9AF6-A71963596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148" y="1592328"/>
            <a:ext cx="4356084" cy="27955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B94232-00B9-4232-814D-9935E0746FE1}"/>
              </a:ext>
            </a:extLst>
          </p:cNvPr>
          <p:cNvSpPr/>
          <p:nvPr/>
        </p:nvSpPr>
        <p:spPr>
          <a:xfrm>
            <a:off x="511222" y="1430536"/>
            <a:ext cx="4034146" cy="3558714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EDD091-4EBB-4FA8-A0B2-7F0E4982E510}"/>
              </a:ext>
            </a:extLst>
          </p:cNvPr>
          <p:cNvSpPr/>
          <p:nvPr/>
        </p:nvSpPr>
        <p:spPr>
          <a:xfrm>
            <a:off x="5564095" y="1430536"/>
            <a:ext cx="4884921" cy="3140081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57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23.6.2021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56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use column subtraction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You can also copy and paste this link if you would prefer:</a:t>
            </a:r>
          </a:p>
          <a:p>
            <a:r>
              <a:rPr lang="en-GB" sz="1600" dirty="0"/>
              <a:t>https://classroom.thenational.academy/lessons/subtracting-using-the-column-method-when-multiple-columns-require-regrouping-6xh34c</a:t>
            </a:r>
          </a:p>
        </p:txBody>
      </p:sp>
    </p:spTree>
    <p:extLst>
      <p:ext uri="{BB962C8B-B14F-4D97-AF65-F5344CB8AC3E}">
        <p14:creationId xmlns:p14="http://schemas.microsoft.com/office/powerpoint/2010/main" val="3547610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Lets warm our brains up first! Can you work out the answers to the questions in your head?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2937"/>
            <a:ext cx="1816223" cy="39040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75-5=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68-8=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91-7=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14-12=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33-9=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9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E0B9-26DD-4BB0-9D9C-83E86D78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you add 10s mentally you need to look at the tens column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03C5278-7F26-4511-850D-A2C156D85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716077"/>
              </p:ext>
            </p:extLst>
          </p:nvPr>
        </p:nvGraphicFramePr>
        <p:xfrm>
          <a:off x="838200" y="2209355"/>
          <a:ext cx="10515600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54263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1923115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082539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74071216"/>
                    </a:ext>
                  </a:extLst>
                </a:gridCol>
              </a:tblGrid>
              <a:tr h="335173">
                <a:tc>
                  <a:txBody>
                    <a:bodyPr/>
                    <a:lstStyle/>
                    <a:p>
                      <a:r>
                        <a:rPr lang="en-GB" dirty="0"/>
                        <a:t>Thousands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14819"/>
                  </a:ext>
                </a:extLst>
              </a:tr>
              <a:tr h="1021080">
                <a:tc rowSpan="2">
                  <a:txBody>
                    <a:bodyPr/>
                    <a:lstStyle/>
                    <a:p>
                      <a:r>
                        <a:rPr lang="en-GB" sz="3200" dirty="0"/>
                        <a:t>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         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      2</a:t>
                      </a:r>
                    </a:p>
                    <a:p>
                      <a:endParaRPr lang="en-GB" sz="3200" dirty="0"/>
                    </a:p>
                    <a:p>
                      <a:endParaRPr lang="en-GB" sz="3200" dirty="0"/>
                    </a:p>
                    <a:p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879552"/>
                  </a:ext>
                </a:extLst>
              </a:tr>
              <a:tr h="1021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        </a:t>
                      </a:r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 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4616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F5C0A9B-6B89-4E97-9D44-B6A681621C6B}"/>
              </a:ext>
            </a:extLst>
          </p:cNvPr>
          <p:cNvSpPr txBox="1"/>
          <p:nvPr/>
        </p:nvSpPr>
        <p:spPr>
          <a:xfrm>
            <a:off x="3500699" y="5887197"/>
            <a:ext cx="776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six hundred and seventy two add ten is four six hundred and eighty two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14820-8ACE-4BB9-88F5-FE0ABC810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E01A8D-A20D-4E4A-ADE5-2E46AF9A4546}"/>
              </a:ext>
            </a:extLst>
          </p:cNvPr>
          <p:cNvSpPr/>
          <p:nvPr/>
        </p:nvSpPr>
        <p:spPr>
          <a:xfrm>
            <a:off x="568171" y="1757779"/>
            <a:ext cx="2846649" cy="4412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8681A-061C-4046-B11A-1E91138A7581}"/>
              </a:ext>
            </a:extLst>
          </p:cNvPr>
          <p:cNvSpPr txBox="1"/>
          <p:nvPr/>
        </p:nvSpPr>
        <p:spPr>
          <a:xfrm>
            <a:off x="2979197" y="4403324"/>
            <a:ext cx="52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92017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did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2937"/>
            <a:ext cx="8332433" cy="39040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75-5=70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68-8=60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91-7=84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14-12=2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33-9=24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4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3D2E-D6BD-4282-ACAB-8BA04970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we use column subtraction we always start with the 1s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A9F4A-788D-4872-A142-0056CCE1F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BDA723F-007F-47CD-B0B8-FA82318742EB}"/>
              </a:ext>
            </a:extLst>
          </p:cNvPr>
          <p:cNvGraphicFramePr>
            <a:graphicFrameLocks noGrp="1"/>
          </p:cNvGraphicFramePr>
          <p:nvPr/>
        </p:nvGraphicFramePr>
        <p:xfrm>
          <a:off x="700349" y="2142439"/>
          <a:ext cx="8128000" cy="329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698685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040238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52876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8115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98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8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63748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127CC5D-E05E-4615-84C5-98A52D1AD851}"/>
              </a:ext>
            </a:extLst>
          </p:cNvPr>
          <p:cNvSpPr/>
          <p:nvPr/>
        </p:nvSpPr>
        <p:spPr>
          <a:xfrm>
            <a:off x="7048870" y="267569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1F186D-2293-4FCE-A681-198BDAD8381F}"/>
              </a:ext>
            </a:extLst>
          </p:cNvPr>
          <p:cNvSpPr/>
          <p:nvPr/>
        </p:nvSpPr>
        <p:spPr>
          <a:xfrm>
            <a:off x="7682144" y="267569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EE1B21-18F2-47B3-9E77-CA4C1F3BE551}"/>
              </a:ext>
            </a:extLst>
          </p:cNvPr>
          <p:cNvSpPr/>
          <p:nvPr/>
        </p:nvSpPr>
        <p:spPr>
          <a:xfrm>
            <a:off x="8314431" y="2675690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C1982A-D60F-495F-BF17-571551289F6E}"/>
              </a:ext>
            </a:extLst>
          </p:cNvPr>
          <p:cNvSpPr/>
          <p:nvPr/>
        </p:nvSpPr>
        <p:spPr>
          <a:xfrm>
            <a:off x="7037772" y="4101828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44776A-E598-4AE4-9AD2-0A82FBF7E60E}"/>
              </a:ext>
            </a:extLst>
          </p:cNvPr>
          <p:cNvSpPr/>
          <p:nvPr/>
        </p:nvSpPr>
        <p:spPr>
          <a:xfrm>
            <a:off x="4990237" y="254400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E7FAE1-59C9-4DCA-A6D3-B503F479C102}"/>
              </a:ext>
            </a:extLst>
          </p:cNvPr>
          <p:cNvSpPr/>
          <p:nvPr/>
        </p:nvSpPr>
        <p:spPr>
          <a:xfrm>
            <a:off x="5623511" y="254400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7A58D3-63AF-4599-A85A-2F75838EEFAD}"/>
              </a:ext>
            </a:extLst>
          </p:cNvPr>
          <p:cNvSpPr/>
          <p:nvPr/>
        </p:nvSpPr>
        <p:spPr>
          <a:xfrm>
            <a:off x="6255798" y="254400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72C39A-AD4B-48B8-A0CD-7649C53BA259}"/>
              </a:ext>
            </a:extLst>
          </p:cNvPr>
          <p:cNvSpPr/>
          <p:nvPr/>
        </p:nvSpPr>
        <p:spPr>
          <a:xfrm>
            <a:off x="4990237" y="301761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88A962-B536-4D9A-BBCB-209363647B93}"/>
              </a:ext>
            </a:extLst>
          </p:cNvPr>
          <p:cNvSpPr/>
          <p:nvPr/>
        </p:nvSpPr>
        <p:spPr>
          <a:xfrm>
            <a:off x="5623511" y="301761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D06468-5AE2-4187-8924-1BD279D23FC7}"/>
              </a:ext>
            </a:extLst>
          </p:cNvPr>
          <p:cNvSpPr/>
          <p:nvPr/>
        </p:nvSpPr>
        <p:spPr>
          <a:xfrm>
            <a:off x="6255798" y="301761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7DB386-BDE8-4514-8DF0-DC5E933BDD21}"/>
              </a:ext>
            </a:extLst>
          </p:cNvPr>
          <p:cNvSpPr/>
          <p:nvPr/>
        </p:nvSpPr>
        <p:spPr>
          <a:xfrm>
            <a:off x="4830439" y="411370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FC984D-3D1A-486C-ADF6-23E5FDB52BE0}"/>
              </a:ext>
            </a:extLst>
          </p:cNvPr>
          <p:cNvSpPr/>
          <p:nvPr/>
        </p:nvSpPr>
        <p:spPr>
          <a:xfrm>
            <a:off x="5620058" y="411476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F4CD3F-F159-49C2-8F66-3B0015BCE833}"/>
              </a:ext>
            </a:extLst>
          </p:cNvPr>
          <p:cNvSpPr/>
          <p:nvPr/>
        </p:nvSpPr>
        <p:spPr>
          <a:xfrm>
            <a:off x="6274786" y="411370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6E1C48-F95C-47BB-AA4D-1572F3861291}"/>
              </a:ext>
            </a:extLst>
          </p:cNvPr>
          <p:cNvSpPr/>
          <p:nvPr/>
        </p:nvSpPr>
        <p:spPr>
          <a:xfrm>
            <a:off x="2931604" y="261907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112C0A-5C40-4C33-90BD-6D062B0462E3}"/>
              </a:ext>
            </a:extLst>
          </p:cNvPr>
          <p:cNvSpPr/>
          <p:nvPr/>
        </p:nvSpPr>
        <p:spPr>
          <a:xfrm>
            <a:off x="3564878" y="261907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B1626E-69FE-4D76-8D3D-A8BA99A57CC0}"/>
              </a:ext>
            </a:extLst>
          </p:cNvPr>
          <p:cNvSpPr/>
          <p:nvPr/>
        </p:nvSpPr>
        <p:spPr>
          <a:xfrm>
            <a:off x="2916684" y="418637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D4DD66-18B6-4579-A50D-08E00D51DF4A}"/>
              </a:ext>
            </a:extLst>
          </p:cNvPr>
          <p:cNvSpPr/>
          <p:nvPr/>
        </p:nvSpPr>
        <p:spPr>
          <a:xfrm>
            <a:off x="872971" y="274375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DCCD74B-8F8D-4AA1-959B-0C217281723E}"/>
              </a:ext>
            </a:extLst>
          </p:cNvPr>
          <p:cNvSpPr/>
          <p:nvPr/>
        </p:nvSpPr>
        <p:spPr>
          <a:xfrm>
            <a:off x="1506245" y="274375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BDF0E6-D7DA-4164-ACA4-0C095F7B8247}"/>
              </a:ext>
            </a:extLst>
          </p:cNvPr>
          <p:cNvSpPr/>
          <p:nvPr/>
        </p:nvSpPr>
        <p:spPr>
          <a:xfrm>
            <a:off x="2138532" y="2743750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C5DB53D-F73D-4EC0-92D1-BDC3868CB2E0}"/>
              </a:ext>
            </a:extLst>
          </p:cNvPr>
          <p:cNvSpPr/>
          <p:nvPr/>
        </p:nvSpPr>
        <p:spPr>
          <a:xfrm>
            <a:off x="885054" y="412070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05604A3-3B9A-45D2-9064-7A2B8C00E418}"/>
              </a:ext>
            </a:extLst>
          </p:cNvPr>
          <p:cNvSpPr/>
          <p:nvPr/>
        </p:nvSpPr>
        <p:spPr>
          <a:xfrm>
            <a:off x="1518328" y="412070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5B2CD3-7EF0-4417-BD7F-685D9EEC0B15}"/>
              </a:ext>
            </a:extLst>
          </p:cNvPr>
          <p:cNvSpPr txBox="1"/>
          <p:nvPr/>
        </p:nvSpPr>
        <p:spPr>
          <a:xfrm>
            <a:off x="8979784" y="2924948"/>
            <a:ext cx="258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263- 131=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D81136-BC9E-4D03-8BA2-17F09D2726F9}"/>
              </a:ext>
            </a:extLst>
          </p:cNvPr>
          <p:cNvSpPr/>
          <p:nvPr/>
        </p:nvSpPr>
        <p:spPr>
          <a:xfrm>
            <a:off x="661262" y="1873188"/>
            <a:ext cx="2061099" cy="36753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3ECFCF-8CD5-4C90-AA6A-107533322017}"/>
              </a:ext>
            </a:extLst>
          </p:cNvPr>
          <p:cNvSpPr txBox="1"/>
          <p:nvPr/>
        </p:nvSpPr>
        <p:spPr>
          <a:xfrm>
            <a:off x="2306883" y="3448168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625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3D2E-D6BD-4282-ACAB-8BA04970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we use column subtraction we always start with the 1s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A9F4A-788D-4872-A142-0056CCE1F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BDA723F-007F-47CD-B0B8-FA82318742EB}"/>
              </a:ext>
            </a:extLst>
          </p:cNvPr>
          <p:cNvGraphicFramePr>
            <a:graphicFrameLocks noGrp="1"/>
          </p:cNvGraphicFramePr>
          <p:nvPr/>
        </p:nvGraphicFramePr>
        <p:xfrm>
          <a:off x="700349" y="2142439"/>
          <a:ext cx="8128000" cy="329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698685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040238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52876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8115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98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8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63748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127CC5D-E05E-4615-84C5-98A52D1AD851}"/>
              </a:ext>
            </a:extLst>
          </p:cNvPr>
          <p:cNvSpPr/>
          <p:nvPr/>
        </p:nvSpPr>
        <p:spPr>
          <a:xfrm>
            <a:off x="7048870" y="267569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1F186D-2293-4FCE-A681-198BDAD8381F}"/>
              </a:ext>
            </a:extLst>
          </p:cNvPr>
          <p:cNvSpPr/>
          <p:nvPr/>
        </p:nvSpPr>
        <p:spPr>
          <a:xfrm>
            <a:off x="7682144" y="267569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EE1B21-18F2-47B3-9E77-CA4C1F3BE551}"/>
              </a:ext>
            </a:extLst>
          </p:cNvPr>
          <p:cNvSpPr/>
          <p:nvPr/>
        </p:nvSpPr>
        <p:spPr>
          <a:xfrm>
            <a:off x="8314431" y="2675690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C1982A-D60F-495F-BF17-571551289F6E}"/>
              </a:ext>
            </a:extLst>
          </p:cNvPr>
          <p:cNvSpPr/>
          <p:nvPr/>
        </p:nvSpPr>
        <p:spPr>
          <a:xfrm>
            <a:off x="7037772" y="4101828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44776A-E598-4AE4-9AD2-0A82FBF7E60E}"/>
              </a:ext>
            </a:extLst>
          </p:cNvPr>
          <p:cNvSpPr/>
          <p:nvPr/>
        </p:nvSpPr>
        <p:spPr>
          <a:xfrm>
            <a:off x="4990237" y="254400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E7FAE1-59C9-4DCA-A6D3-B503F479C102}"/>
              </a:ext>
            </a:extLst>
          </p:cNvPr>
          <p:cNvSpPr/>
          <p:nvPr/>
        </p:nvSpPr>
        <p:spPr>
          <a:xfrm>
            <a:off x="5623511" y="254400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7A58D3-63AF-4599-A85A-2F75838EEFAD}"/>
              </a:ext>
            </a:extLst>
          </p:cNvPr>
          <p:cNvSpPr/>
          <p:nvPr/>
        </p:nvSpPr>
        <p:spPr>
          <a:xfrm>
            <a:off x="6255798" y="254400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72C39A-AD4B-48B8-A0CD-7649C53BA259}"/>
              </a:ext>
            </a:extLst>
          </p:cNvPr>
          <p:cNvSpPr/>
          <p:nvPr/>
        </p:nvSpPr>
        <p:spPr>
          <a:xfrm>
            <a:off x="4990237" y="301761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88A962-B536-4D9A-BBCB-209363647B93}"/>
              </a:ext>
            </a:extLst>
          </p:cNvPr>
          <p:cNvSpPr/>
          <p:nvPr/>
        </p:nvSpPr>
        <p:spPr>
          <a:xfrm>
            <a:off x="5623511" y="3017615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D06468-5AE2-4187-8924-1BD279D23FC7}"/>
              </a:ext>
            </a:extLst>
          </p:cNvPr>
          <p:cNvSpPr/>
          <p:nvPr/>
        </p:nvSpPr>
        <p:spPr>
          <a:xfrm>
            <a:off x="6255798" y="301761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7DB386-BDE8-4514-8DF0-DC5E933BDD21}"/>
              </a:ext>
            </a:extLst>
          </p:cNvPr>
          <p:cNvSpPr/>
          <p:nvPr/>
        </p:nvSpPr>
        <p:spPr>
          <a:xfrm>
            <a:off x="4830439" y="411370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FC984D-3D1A-486C-ADF6-23E5FDB52BE0}"/>
              </a:ext>
            </a:extLst>
          </p:cNvPr>
          <p:cNvSpPr/>
          <p:nvPr/>
        </p:nvSpPr>
        <p:spPr>
          <a:xfrm>
            <a:off x="5620058" y="411476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F4CD3F-F159-49C2-8F66-3B0015BCE833}"/>
              </a:ext>
            </a:extLst>
          </p:cNvPr>
          <p:cNvSpPr/>
          <p:nvPr/>
        </p:nvSpPr>
        <p:spPr>
          <a:xfrm>
            <a:off x="6274786" y="411370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6E1C48-F95C-47BB-AA4D-1572F3861291}"/>
              </a:ext>
            </a:extLst>
          </p:cNvPr>
          <p:cNvSpPr/>
          <p:nvPr/>
        </p:nvSpPr>
        <p:spPr>
          <a:xfrm>
            <a:off x="2931604" y="261907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112C0A-5C40-4C33-90BD-6D062B0462E3}"/>
              </a:ext>
            </a:extLst>
          </p:cNvPr>
          <p:cNvSpPr/>
          <p:nvPr/>
        </p:nvSpPr>
        <p:spPr>
          <a:xfrm>
            <a:off x="3564878" y="261907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B1626E-69FE-4D76-8D3D-A8BA99A57CC0}"/>
              </a:ext>
            </a:extLst>
          </p:cNvPr>
          <p:cNvSpPr/>
          <p:nvPr/>
        </p:nvSpPr>
        <p:spPr>
          <a:xfrm>
            <a:off x="2916684" y="4186374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D4DD66-18B6-4579-A50D-08E00D51DF4A}"/>
              </a:ext>
            </a:extLst>
          </p:cNvPr>
          <p:cNvSpPr/>
          <p:nvPr/>
        </p:nvSpPr>
        <p:spPr>
          <a:xfrm>
            <a:off x="872971" y="274375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DCCD74B-8F8D-4AA1-959B-0C217281723E}"/>
              </a:ext>
            </a:extLst>
          </p:cNvPr>
          <p:cNvSpPr/>
          <p:nvPr/>
        </p:nvSpPr>
        <p:spPr>
          <a:xfrm>
            <a:off x="1506245" y="2743751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BDF0E6-D7DA-4164-ACA4-0C095F7B8247}"/>
              </a:ext>
            </a:extLst>
          </p:cNvPr>
          <p:cNvSpPr/>
          <p:nvPr/>
        </p:nvSpPr>
        <p:spPr>
          <a:xfrm>
            <a:off x="2138532" y="2743750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C5DB53D-F73D-4EC0-92D1-BDC3868CB2E0}"/>
              </a:ext>
            </a:extLst>
          </p:cNvPr>
          <p:cNvSpPr/>
          <p:nvPr/>
        </p:nvSpPr>
        <p:spPr>
          <a:xfrm>
            <a:off x="885054" y="412070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05604A3-3B9A-45D2-9064-7A2B8C00E418}"/>
              </a:ext>
            </a:extLst>
          </p:cNvPr>
          <p:cNvSpPr/>
          <p:nvPr/>
        </p:nvSpPr>
        <p:spPr>
          <a:xfrm>
            <a:off x="1518328" y="4120703"/>
            <a:ext cx="319596" cy="39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5B2CD3-7EF0-4417-BD7F-685D9EEC0B15}"/>
              </a:ext>
            </a:extLst>
          </p:cNvPr>
          <p:cNvSpPr txBox="1"/>
          <p:nvPr/>
        </p:nvSpPr>
        <p:spPr>
          <a:xfrm>
            <a:off x="8979784" y="2924948"/>
            <a:ext cx="284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263- 131= 132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57E0A-E583-4315-80A9-46BE25E5D716}"/>
              </a:ext>
            </a:extLst>
          </p:cNvPr>
          <p:cNvSpPr txBox="1"/>
          <p:nvPr/>
        </p:nvSpPr>
        <p:spPr>
          <a:xfrm>
            <a:off x="1269507" y="5603278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		       1			3		2		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A5147A-B38C-4CBC-B5B8-0ED31EB138EF}"/>
              </a:ext>
            </a:extLst>
          </p:cNvPr>
          <p:cNvSpPr/>
          <p:nvPr/>
        </p:nvSpPr>
        <p:spPr>
          <a:xfrm>
            <a:off x="661262" y="1873188"/>
            <a:ext cx="2061099" cy="36753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3ECFCF-8CD5-4C90-AA6A-107533322017}"/>
              </a:ext>
            </a:extLst>
          </p:cNvPr>
          <p:cNvSpPr txBox="1"/>
          <p:nvPr/>
        </p:nvSpPr>
        <p:spPr>
          <a:xfrm>
            <a:off x="2287248" y="3429000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032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B78D3-E3E7-42B3-A3FA-192F8A0B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with the 1s column work out the calculation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D05DDC-A71F-434C-97DC-A654477B9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762" y="5988005"/>
            <a:ext cx="905001" cy="6477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2DEFB2-53D2-4997-BC4D-04B81301DDE5}"/>
              </a:ext>
            </a:extLst>
          </p:cNvPr>
          <p:cNvSpPr/>
          <p:nvPr/>
        </p:nvSpPr>
        <p:spPr>
          <a:xfrm>
            <a:off x="629172" y="1800225"/>
            <a:ext cx="2061099" cy="41486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57646-98F3-49D5-9E6B-0B94F91A0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12170"/>
            <a:ext cx="3133725" cy="28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B78D3-E3E7-42B3-A3FA-192F8A0B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you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9FE98-94B5-4A69-8DE3-735EE38A3923}"/>
              </a:ext>
            </a:extLst>
          </p:cNvPr>
          <p:cNvSpPr txBox="1"/>
          <p:nvPr/>
        </p:nvSpPr>
        <p:spPr>
          <a:xfrm>
            <a:off x="1876425" y="3524250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3 0 1 3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71C84-AFD7-4BA3-B0D0-C64FED222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762" y="5988005"/>
            <a:ext cx="905001" cy="647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1D3C9B-1D60-437B-8A17-C7DD317CD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12170"/>
            <a:ext cx="3133725" cy="2869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467CB1-2A03-4F66-818E-A88EB66C6ECB}"/>
              </a:ext>
            </a:extLst>
          </p:cNvPr>
          <p:cNvSpPr txBox="1"/>
          <p:nvPr/>
        </p:nvSpPr>
        <p:spPr>
          <a:xfrm>
            <a:off x="1766170" y="4238120"/>
            <a:ext cx="2002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2     5    4</a:t>
            </a:r>
          </a:p>
        </p:txBody>
      </p:sp>
    </p:spTree>
    <p:extLst>
      <p:ext uri="{BB962C8B-B14F-4D97-AF65-F5344CB8AC3E}">
        <p14:creationId xmlns:p14="http://schemas.microsoft.com/office/powerpoint/2010/main" val="1155129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72" y="484595"/>
            <a:ext cx="11808655" cy="1325563"/>
          </a:xfrm>
        </p:spPr>
        <p:txBody>
          <a:bodyPr>
            <a:noAutofit/>
          </a:bodyPr>
          <a:lstStyle/>
          <a:p>
            <a:r>
              <a:rPr lang="en-GB" sz="3200" dirty="0"/>
              <a:t>Sometimes when we subtract we need to exchange. Look carefully at the ones. There aren’t enough ones to subtract from so we need to exchange 1 ten for 10 ones. So instead of 2-4 it changes to 12-4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37190" r="21687" b="11193"/>
          <a:stretch/>
        </p:blipFill>
        <p:spPr>
          <a:xfrm>
            <a:off x="8445866" y="2033474"/>
            <a:ext cx="1394849" cy="17342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38027" y="3163966"/>
            <a:ext cx="185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   2  0  8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2418" y="3873843"/>
            <a:ext cx="326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4 ones be taken away from 2 ones?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73346" y="3802361"/>
            <a:ext cx="326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can’t so we need to exchange 1 ten for 10 ones.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55020" y="3759627"/>
            <a:ext cx="326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rest of the calculation can now be completed.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54544" r="1"/>
          <a:stretch/>
        </p:blipFill>
        <p:spPr>
          <a:xfrm>
            <a:off x="1308105" y="2041490"/>
            <a:ext cx="1043180" cy="17608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41436"/>
          <a:stretch/>
        </p:blipFill>
        <p:spPr>
          <a:xfrm>
            <a:off x="5095782" y="2027734"/>
            <a:ext cx="1394849" cy="177462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31393" y="5317109"/>
            <a:ext cx="11523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Always remember that you cannot subtract a lager number from a smaller number. You need to exchange</a:t>
            </a:r>
            <a:r>
              <a:rPr lang="en-GB" sz="2000" dirty="0"/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BD985A-41AA-40CC-B107-423DDE898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7655D6-182C-4201-A4F2-F1C8128383FF}"/>
              </a:ext>
            </a:extLst>
          </p:cNvPr>
          <p:cNvSpPr txBox="1"/>
          <p:nvPr/>
        </p:nvSpPr>
        <p:spPr>
          <a:xfrm>
            <a:off x="966345" y="2395203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-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FABA8F-6D6A-413A-8D82-68DA45A7B049}"/>
              </a:ext>
            </a:extLst>
          </p:cNvPr>
          <p:cNvSpPr txBox="1"/>
          <p:nvPr/>
        </p:nvSpPr>
        <p:spPr>
          <a:xfrm>
            <a:off x="4598157" y="2395203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-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CA9518-27C4-41BC-8EA3-AEEA00003493}"/>
              </a:ext>
            </a:extLst>
          </p:cNvPr>
          <p:cNvSpPr txBox="1"/>
          <p:nvPr/>
        </p:nvSpPr>
        <p:spPr>
          <a:xfrm>
            <a:off x="7900187" y="2407420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773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3723" y="464234"/>
            <a:ext cx="10756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Have a try of this calculation using the same method. You will need to exchange in the ones column.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4C6E40-5F2C-48F7-A463-9756EDD2B4B3}"/>
              </a:ext>
            </a:extLst>
          </p:cNvPr>
          <p:cNvSpPr txBox="1"/>
          <p:nvPr/>
        </p:nvSpPr>
        <p:spPr>
          <a:xfrm>
            <a:off x="1085850" y="2219325"/>
            <a:ext cx="12378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823</a:t>
            </a:r>
          </a:p>
          <a:p>
            <a:r>
              <a:rPr lang="en-GB" sz="5400" dirty="0"/>
              <a:t>204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2F136E-1EF1-46F4-8825-6132A047B348}"/>
              </a:ext>
            </a:extLst>
          </p:cNvPr>
          <p:cNvCxnSpPr/>
          <p:nvPr/>
        </p:nvCxnSpPr>
        <p:spPr>
          <a:xfrm>
            <a:off x="890797" y="3973651"/>
            <a:ext cx="19790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F62FAD-1434-4AF4-BFAD-F4AD93C03E0E}"/>
              </a:ext>
            </a:extLst>
          </p:cNvPr>
          <p:cNvCxnSpPr/>
          <p:nvPr/>
        </p:nvCxnSpPr>
        <p:spPr>
          <a:xfrm>
            <a:off x="890797" y="4463403"/>
            <a:ext cx="19790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DBF4990-D15D-41F0-9E5F-7B1E353C1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762" y="5988005"/>
            <a:ext cx="905001" cy="647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C517A4-AEDD-4504-9ED4-EDE3ED06C3BD}"/>
              </a:ext>
            </a:extLst>
          </p:cNvPr>
          <p:cNvSpPr txBox="1"/>
          <p:nvPr/>
        </p:nvSpPr>
        <p:spPr>
          <a:xfrm>
            <a:off x="831683" y="2648484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322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3723" y="464234"/>
            <a:ext cx="10756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Have a try of this calculation using the same method. You will need to exchange in the ones column.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4C6E40-5F2C-48F7-A463-9756EDD2B4B3}"/>
              </a:ext>
            </a:extLst>
          </p:cNvPr>
          <p:cNvSpPr txBox="1"/>
          <p:nvPr/>
        </p:nvSpPr>
        <p:spPr>
          <a:xfrm>
            <a:off x="1085850" y="2219325"/>
            <a:ext cx="12378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823</a:t>
            </a:r>
          </a:p>
          <a:p>
            <a:r>
              <a:rPr lang="en-GB" sz="5400" dirty="0"/>
              <a:t>204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2F136E-1EF1-46F4-8825-6132A047B348}"/>
              </a:ext>
            </a:extLst>
          </p:cNvPr>
          <p:cNvCxnSpPr/>
          <p:nvPr/>
        </p:nvCxnSpPr>
        <p:spPr>
          <a:xfrm>
            <a:off x="890797" y="3973651"/>
            <a:ext cx="19790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F62FAD-1434-4AF4-BFAD-F4AD93C03E0E}"/>
              </a:ext>
            </a:extLst>
          </p:cNvPr>
          <p:cNvCxnSpPr/>
          <p:nvPr/>
        </p:nvCxnSpPr>
        <p:spPr>
          <a:xfrm>
            <a:off x="890797" y="4463403"/>
            <a:ext cx="19790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046D3C9-2674-4EAE-B99B-77E61D56A812}"/>
              </a:ext>
            </a:extLst>
          </p:cNvPr>
          <p:cNvSpPr txBox="1"/>
          <p:nvPr/>
        </p:nvSpPr>
        <p:spPr>
          <a:xfrm>
            <a:off x="523783" y="4728237"/>
            <a:ext cx="2503502" cy="123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can’t subtract 4 from 3 to you need to exchange 1 ten for 10 ones.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2490D4-31B6-41B0-BBD3-66244501D695}"/>
              </a:ext>
            </a:extLst>
          </p:cNvPr>
          <p:cNvCxnSpPr/>
          <p:nvPr/>
        </p:nvCxnSpPr>
        <p:spPr>
          <a:xfrm flipV="1">
            <a:off x="2041864" y="3231472"/>
            <a:ext cx="346229" cy="1496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A1DD13-1F70-4B15-92C4-23A4FB854683}"/>
              </a:ext>
            </a:extLst>
          </p:cNvPr>
          <p:cNvSpPr txBox="1"/>
          <p:nvPr/>
        </p:nvSpPr>
        <p:spPr>
          <a:xfrm>
            <a:off x="5419633" y="2125264"/>
            <a:ext cx="12378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823</a:t>
            </a:r>
          </a:p>
          <a:p>
            <a:r>
              <a:rPr lang="en-GB" sz="5400" dirty="0"/>
              <a:t>204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A39E4D-4CEB-4A83-B5D6-671EAE12640A}"/>
              </a:ext>
            </a:extLst>
          </p:cNvPr>
          <p:cNvCxnSpPr/>
          <p:nvPr/>
        </p:nvCxnSpPr>
        <p:spPr>
          <a:xfrm>
            <a:off x="5224580" y="3879590"/>
            <a:ext cx="19790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4454F0-E9FF-4734-9662-51C251301598}"/>
              </a:ext>
            </a:extLst>
          </p:cNvPr>
          <p:cNvCxnSpPr/>
          <p:nvPr/>
        </p:nvCxnSpPr>
        <p:spPr>
          <a:xfrm>
            <a:off x="5224580" y="4369342"/>
            <a:ext cx="19790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48B9BF-61EF-49FF-BF82-BE46BA95FACE}"/>
              </a:ext>
            </a:extLst>
          </p:cNvPr>
          <p:cNvCxnSpPr/>
          <p:nvPr/>
        </p:nvCxnSpPr>
        <p:spPr>
          <a:xfrm>
            <a:off x="3249227" y="3231472"/>
            <a:ext cx="17489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5D9877-EFAD-4055-9210-F5027F802B9E}"/>
              </a:ext>
            </a:extLst>
          </p:cNvPr>
          <p:cNvCxnSpPr/>
          <p:nvPr/>
        </p:nvCxnSpPr>
        <p:spPr>
          <a:xfrm>
            <a:off x="5812694" y="2245869"/>
            <a:ext cx="482353" cy="799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4FF3435-5A1B-478C-8617-68A601E187AD}"/>
              </a:ext>
            </a:extLst>
          </p:cNvPr>
          <p:cNvSpPr txBox="1"/>
          <p:nvPr/>
        </p:nvSpPr>
        <p:spPr>
          <a:xfrm>
            <a:off x="6058050" y="2448429"/>
            <a:ext cx="32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D5C780-1E33-4B50-8972-46222B25E4B9}"/>
              </a:ext>
            </a:extLst>
          </p:cNvPr>
          <p:cNvSpPr txBox="1"/>
          <p:nvPr/>
        </p:nvSpPr>
        <p:spPr>
          <a:xfrm>
            <a:off x="5725396" y="2027628"/>
            <a:ext cx="32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02FC3B-DD6C-4301-9D20-9414B4A1F0D5}"/>
              </a:ext>
            </a:extLst>
          </p:cNvPr>
          <p:cNvSpPr txBox="1"/>
          <p:nvPr/>
        </p:nvSpPr>
        <p:spPr>
          <a:xfrm>
            <a:off x="5557421" y="3913166"/>
            <a:ext cx="14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6     1    9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D18AF0-338F-45BD-8B9B-39C012BE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762" y="5988005"/>
            <a:ext cx="90500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81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9ACF-2DBA-4A5C-AC89-E48AAC13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Complete the calculations using column subtraction. Questions 4 to 10 involve exchanges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13EB2-7298-4916-9B69-F87086E3B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561-240=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584-234=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266-155=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442-314=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698-339=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652=523=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478-259=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614-233=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287-192=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302-111=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32972-2C27-418C-8DAD-8EDF786D2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08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0312-D943-41D1-987C-5FECBD96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challenges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1475E-6038-4465-A89A-29508EA89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68D7DF-EAFF-40B4-BBC6-AF2A7CE44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3242"/>
            <a:ext cx="4224958" cy="3116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1C3ED8-509E-4FCB-A86D-3046EEAC3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640" y="2602215"/>
            <a:ext cx="3715268" cy="21720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7DA4DB-F5D9-4321-B929-D9F5FAE084D4}"/>
              </a:ext>
            </a:extLst>
          </p:cNvPr>
          <p:cNvSpPr/>
          <p:nvPr/>
        </p:nvSpPr>
        <p:spPr>
          <a:xfrm>
            <a:off x="523875" y="1895475"/>
            <a:ext cx="5133975" cy="379095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985A62-6BE8-42D0-A00F-A5BDADF4A460}"/>
              </a:ext>
            </a:extLst>
          </p:cNvPr>
          <p:cNvSpPr/>
          <p:nvPr/>
        </p:nvSpPr>
        <p:spPr>
          <a:xfrm>
            <a:off x="6219825" y="2283242"/>
            <a:ext cx="4273581" cy="2706008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17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E83D-D87B-4662-9376-4757AB72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you add 10s mentally you need to look at the tens column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5121-0677-4951-9F7F-1120A0730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68" y="2553594"/>
            <a:ext cx="3675356" cy="380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5</a:t>
            </a:r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dirty="0"/>
              <a:t>8+</a:t>
            </a:r>
            <a:r>
              <a:rPr lang="en-GB" dirty="0">
                <a:solidFill>
                  <a:srgbClr val="FF0000"/>
                </a:solidFill>
              </a:rPr>
              <a:t>2 tens</a:t>
            </a:r>
            <a:r>
              <a:rPr lang="en-GB" dirty="0"/>
              <a:t>= 5</a:t>
            </a:r>
            <a:r>
              <a:rPr lang="en-GB" dirty="0">
                <a:solidFill>
                  <a:srgbClr val="FF0000"/>
                </a:solidFill>
              </a:rPr>
              <a:t>4</a:t>
            </a:r>
            <a:r>
              <a:rPr lang="en-GB" dirty="0"/>
              <a:t>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</a:t>
            </a:r>
            <a:r>
              <a:rPr lang="en-GB" dirty="0">
                <a:solidFill>
                  <a:srgbClr val="FF0000"/>
                </a:solidFill>
              </a:rPr>
              <a:t>4</a:t>
            </a:r>
            <a:r>
              <a:rPr lang="en-GB" dirty="0"/>
              <a:t>1 + </a:t>
            </a:r>
            <a:r>
              <a:rPr lang="en-GB" dirty="0">
                <a:solidFill>
                  <a:srgbClr val="FF0000"/>
                </a:solidFill>
              </a:rPr>
              <a:t>3 tens </a:t>
            </a:r>
            <a:r>
              <a:rPr lang="en-GB" dirty="0"/>
              <a:t>= 2</a:t>
            </a:r>
            <a:r>
              <a:rPr lang="en-GB" dirty="0">
                <a:solidFill>
                  <a:srgbClr val="FF0000"/>
                </a:solidFill>
              </a:rPr>
              <a:t>7</a:t>
            </a:r>
            <a:r>
              <a:rPr lang="en-GB" dirty="0"/>
              <a:t>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</a:t>
            </a:r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dirty="0"/>
              <a:t>4 + </a:t>
            </a:r>
            <a:r>
              <a:rPr lang="en-GB" dirty="0">
                <a:solidFill>
                  <a:srgbClr val="FF0000"/>
                </a:solidFill>
              </a:rPr>
              <a:t>5 tens </a:t>
            </a:r>
            <a:r>
              <a:rPr lang="en-GB" dirty="0"/>
              <a:t>= 5</a:t>
            </a:r>
            <a:r>
              <a:rPr lang="en-GB" dirty="0">
                <a:solidFill>
                  <a:srgbClr val="FF0000"/>
                </a:solidFill>
              </a:rPr>
              <a:t>7</a:t>
            </a:r>
            <a:r>
              <a:rPr lang="en-GB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91172-7A37-4026-BD20-C629EF82EF61}"/>
              </a:ext>
            </a:extLst>
          </p:cNvPr>
          <p:cNvSpPr txBox="1"/>
          <p:nvPr/>
        </p:nvSpPr>
        <p:spPr>
          <a:xfrm>
            <a:off x="5019326" y="2694097"/>
            <a:ext cx="4240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Note that because we are not exchanging in this lesson today that only the tens column changes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79B85-8AAE-49D1-86E7-7D5AECE0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83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24.6.2021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solve problems involving addition and subtraction.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DBC2-208A-4AA5-B6BA-7F93668E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we have problems to solve in maths it’s important to break down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6779-9184-417C-BECD-1B1DC918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320" y="1825625"/>
            <a:ext cx="571648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first thing we need to do is identify what number Alex has made and what number Teddy has made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613CF-7A51-42EA-8554-ACC854E1B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87" y="1522513"/>
            <a:ext cx="3791479" cy="5410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03BF6-92A0-4CC8-845E-0B6D2EB21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36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DBC2-208A-4AA5-B6BA-7F93668E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we have problems to solve in maths it’s important to break down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6779-9184-417C-BECD-1B1DC918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320" y="1825625"/>
            <a:ext cx="571648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Alex has made 432</a:t>
            </a:r>
          </a:p>
          <a:p>
            <a:pPr marL="0" indent="0">
              <a:buNone/>
            </a:pPr>
            <a:r>
              <a:rPr lang="en-GB" dirty="0"/>
              <a:t>Teddy has made 234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613CF-7A51-42EA-8554-ACC854E1B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87" y="1522513"/>
            <a:ext cx="3791479" cy="5410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43ABA-1167-431F-9D73-E556BD988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15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DBC2-208A-4AA5-B6BA-7F93668E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we have problems to solve in maths it’s important to break down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6779-9184-417C-BECD-1B1DC918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320" y="1825625"/>
            <a:ext cx="571648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Next we need to add those numbers together using column addition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4 3 2</a:t>
            </a:r>
          </a:p>
          <a:p>
            <a:pPr marL="0" indent="0">
              <a:buNone/>
            </a:pPr>
            <a:r>
              <a:rPr lang="en-GB" dirty="0"/>
              <a:t>+ 2 3 4</a:t>
            </a:r>
          </a:p>
          <a:p>
            <a:pPr marL="0" indent="0">
              <a:buNone/>
            </a:pPr>
            <a:r>
              <a:rPr lang="en-GB" dirty="0"/>
              <a:t>   6 6 6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613CF-7A51-42EA-8554-ACC854E1B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87" y="1522513"/>
            <a:ext cx="3791479" cy="541095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6253D4-3516-488B-9F18-BA7090F965B2}"/>
              </a:ext>
            </a:extLst>
          </p:cNvPr>
          <p:cNvCxnSpPr/>
          <p:nvPr/>
        </p:nvCxnSpPr>
        <p:spPr>
          <a:xfrm>
            <a:off x="5832629" y="4172505"/>
            <a:ext cx="1207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71ABC7-CE19-432E-B20C-5A5591315281}"/>
              </a:ext>
            </a:extLst>
          </p:cNvPr>
          <p:cNvCxnSpPr/>
          <p:nvPr/>
        </p:nvCxnSpPr>
        <p:spPr>
          <a:xfrm>
            <a:off x="5832629" y="4688889"/>
            <a:ext cx="1207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C1B67E2-478D-44CC-9F8C-BD87C77E9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85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17C4-E869-4D1A-B12C-51310A1E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we have problems to solve in maths it’s important to break down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CD48A-2062-4601-B0C6-8B0FB794B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268" y="1690688"/>
            <a:ext cx="495891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first thing we need to do here is work out the calculation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21831-E9C3-42F0-BF85-CC8FF1AD0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48" y="1825625"/>
            <a:ext cx="3448531" cy="3600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5D725C-5820-4CD0-B154-EE11D7900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76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17C4-E869-4D1A-B12C-51310A1E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we have problems to solve in maths it’s important to break down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CD48A-2062-4601-B0C6-8B0FB794B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189" y="2758482"/>
            <a:ext cx="3331345" cy="1176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Next we need to look at what Jack did to identify where he went wrong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369E5-6749-480B-A76B-158E106484A1}"/>
              </a:ext>
            </a:extLst>
          </p:cNvPr>
          <p:cNvSpPr txBox="1"/>
          <p:nvPr/>
        </p:nvSpPr>
        <p:spPr>
          <a:xfrm>
            <a:off x="692459" y="2334827"/>
            <a:ext cx="3435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5 0 6</a:t>
            </a:r>
          </a:p>
          <a:p>
            <a:r>
              <a:rPr lang="en-GB" sz="4000" dirty="0"/>
              <a:t>2 4 3</a:t>
            </a:r>
          </a:p>
          <a:p>
            <a:r>
              <a:rPr lang="en-GB" sz="4000" dirty="0"/>
              <a:t>7 4 9</a:t>
            </a:r>
          </a:p>
          <a:p>
            <a:endParaRPr lang="en-GB" sz="4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2690BC-E771-48CD-A8A4-545EC99BB28F}"/>
              </a:ext>
            </a:extLst>
          </p:cNvPr>
          <p:cNvCxnSpPr/>
          <p:nvPr/>
        </p:nvCxnSpPr>
        <p:spPr>
          <a:xfrm>
            <a:off x="585926" y="3613212"/>
            <a:ext cx="13316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8476DF-4028-45A4-8EFB-6ACF08E51A50}"/>
              </a:ext>
            </a:extLst>
          </p:cNvPr>
          <p:cNvCxnSpPr/>
          <p:nvPr/>
        </p:nvCxnSpPr>
        <p:spPr>
          <a:xfrm>
            <a:off x="585926" y="4307149"/>
            <a:ext cx="13316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309212C-B4FA-473F-8197-707E73B5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566" y="1930385"/>
            <a:ext cx="3448531" cy="3600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746CC5-9EBB-4ED6-8A6D-719FAFEFA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78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17C4-E869-4D1A-B12C-51310A1E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we have problems to solve in maths it’s important to break down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CD48A-2062-4601-B0C6-8B0FB794B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787" y="2267736"/>
            <a:ext cx="3038757" cy="3600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Jack hasn’t used zero as a place value holder in the tens column. The correct answer is 749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369E5-6749-480B-A76B-158E106484A1}"/>
              </a:ext>
            </a:extLst>
          </p:cNvPr>
          <p:cNvSpPr txBox="1"/>
          <p:nvPr/>
        </p:nvSpPr>
        <p:spPr>
          <a:xfrm>
            <a:off x="692459" y="2334827"/>
            <a:ext cx="3435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5 0 6</a:t>
            </a:r>
          </a:p>
          <a:p>
            <a:r>
              <a:rPr lang="en-GB" sz="4000" dirty="0"/>
              <a:t>2 4 3</a:t>
            </a:r>
          </a:p>
          <a:p>
            <a:r>
              <a:rPr lang="en-GB" sz="4000" dirty="0"/>
              <a:t>7 4 9</a:t>
            </a:r>
          </a:p>
          <a:p>
            <a:endParaRPr lang="en-GB" sz="4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2690BC-E771-48CD-A8A4-545EC99BB28F}"/>
              </a:ext>
            </a:extLst>
          </p:cNvPr>
          <p:cNvCxnSpPr/>
          <p:nvPr/>
        </p:nvCxnSpPr>
        <p:spPr>
          <a:xfrm>
            <a:off x="585926" y="3568824"/>
            <a:ext cx="13316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8476DF-4028-45A4-8EFB-6ACF08E51A50}"/>
              </a:ext>
            </a:extLst>
          </p:cNvPr>
          <p:cNvCxnSpPr/>
          <p:nvPr/>
        </p:nvCxnSpPr>
        <p:spPr>
          <a:xfrm>
            <a:off x="585926" y="4191740"/>
            <a:ext cx="13316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309212C-B4FA-473F-8197-707E73B5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94" y="2267736"/>
            <a:ext cx="3448531" cy="3600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F30A48-81B3-4603-AD7F-68522633D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27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68B4-5AD4-4057-9CC5-255E1ADC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use the method of breaking down the question to solve the problems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4FF1C-548C-44B4-8667-E2EB5CCB6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5446A-3C29-4A02-9ECA-DA5F1B48C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50" y="2080922"/>
            <a:ext cx="3762900" cy="4163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FAB1BB-12F8-48FE-910B-B0D0544D2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680" y="1690688"/>
            <a:ext cx="3386395" cy="50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9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FD39-CC69-449F-8926-69C36CA8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use the method of breaking down the question to solve the problems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89C433-58A5-4345-8823-F07995708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3572" y="2147653"/>
            <a:ext cx="3791479" cy="317226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2A5EA7-7B57-477E-8940-B41C68C0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29" y="2147653"/>
            <a:ext cx="3581900" cy="3362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696D73-7E56-4D20-BCE0-2A4CC78F9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69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2FB3-32A8-4B57-85F8-C3EBA34D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use the method of breaking down the question to solve the problems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02AAE-4B60-4B2C-9CEA-D018E19EA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09978"/>
            <a:ext cx="4778441" cy="2609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8B3F3-9DA7-475F-8234-7D733D53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60" y="2014292"/>
            <a:ext cx="3791479" cy="3515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B0EE42-E195-4288-9553-0DD80EBC8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5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E83D-D87B-4662-9376-4757AB72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you subtract 10s mentally you need to look at the tens column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5121-0677-4951-9F7F-1120A0730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68" y="2553594"/>
            <a:ext cx="3675356" cy="380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5</a:t>
            </a:r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dirty="0"/>
              <a:t>8 - </a:t>
            </a:r>
            <a:r>
              <a:rPr lang="en-GB" dirty="0">
                <a:solidFill>
                  <a:srgbClr val="FF0000"/>
                </a:solidFill>
              </a:rPr>
              <a:t>2 tens</a:t>
            </a:r>
            <a:r>
              <a:rPr lang="en-GB" dirty="0"/>
              <a:t>= 5</a:t>
            </a:r>
            <a:r>
              <a:rPr lang="en-GB" dirty="0">
                <a:solidFill>
                  <a:srgbClr val="FF0000"/>
                </a:solidFill>
              </a:rPr>
              <a:t>0</a:t>
            </a:r>
            <a:r>
              <a:rPr lang="en-GB" dirty="0"/>
              <a:t>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</a:t>
            </a:r>
            <a:r>
              <a:rPr lang="en-GB" dirty="0">
                <a:solidFill>
                  <a:srgbClr val="FF0000"/>
                </a:solidFill>
              </a:rPr>
              <a:t>4</a:t>
            </a:r>
            <a:r>
              <a:rPr lang="en-GB" dirty="0"/>
              <a:t>1 - </a:t>
            </a:r>
            <a:r>
              <a:rPr lang="en-GB" dirty="0">
                <a:solidFill>
                  <a:srgbClr val="FF0000"/>
                </a:solidFill>
              </a:rPr>
              <a:t>3 tens </a:t>
            </a:r>
            <a:r>
              <a:rPr lang="en-GB" dirty="0"/>
              <a:t>= 2</a:t>
            </a:r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/>
              <a:t>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</a:t>
            </a:r>
            <a:r>
              <a:rPr lang="en-GB" dirty="0">
                <a:solidFill>
                  <a:srgbClr val="FF0000"/>
                </a:solidFill>
              </a:rPr>
              <a:t>7</a:t>
            </a:r>
            <a:r>
              <a:rPr lang="en-GB" dirty="0"/>
              <a:t>4 - </a:t>
            </a:r>
            <a:r>
              <a:rPr lang="en-GB" dirty="0">
                <a:solidFill>
                  <a:srgbClr val="FF0000"/>
                </a:solidFill>
              </a:rPr>
              <a:t>5 tens </a:t>
            </a:r>
            <a:r>
              <a:rPr lang="en-GB" dirty="0"/>
              <a:t>= 5</a:t>
            </a:r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91172-7A37-4026-BD20-C629EF82EF61}"/>
              </a:ext>
            </a:extLst>
          </p:cNvPr>
          <p:cNvSpPr txBox="1"/>
          <p:nvPr/>
        </p:nvSpPr>
        <p:spPr>
          <a:xfrm>
            <a:off x="5019326" y="2694097"/>
            <a:ext cx="4240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Note that because we are not exchanging in this lesson today that only the tens column changes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79B85-8AAE-49D1-86E7-7D5AECE0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972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28.6.2021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count in multiples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43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B262-F7A0-47ED-8676-371E5E7B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we count in multiples we need to start at zero and count in equal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469D5-4A2B-4F2F-BC4D-3C26C7048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975" y="1863683"/>
            <a:ext cx="34290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Use the number square and colour in all the multiples of 4.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do the same using a different colour to identify the multiples of 8?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70D74-DA1B-472A-AFC0-11C36A67E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06" y="1690688"/>
            <a:ext cx="5829300" cy="4697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CABC6-6D63-403D-980A-73DB75B34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002527-ABFF-47E8-A959-9FF37912781E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24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Subject</a:t>
            </a:r>
            <a:r>
              <a:rPr lang="en-GB" dirty="0">
                <a:solidFill>
                  <a:prstClr val="black"/>
                </a:solidFill>
              </a:rPr>
              <a:t>: </a:t>
            </a:r>
            <a:r>
              <a:rPr lang="en-GB" sz="2400" dirty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6" y="313509"/>
            <a:ext cx="1021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number sequences by counting on in jumps of  8 or 4.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130" y="1319348"/>
            <a:ext cx="6108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XCCW Joined 4a" panose="03050602040000000000" pitchFamily="66" charset="0"/>
              </a:rPr>
              <a:t>1.  ______ 8 12 _______ ________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>
                <a:latin typeface="XCCW Joined 4a" panose="03050602040000000000" pitchFamily="66" charset="0"/>
              </a:rPr>
              <a:t>2.  8 ______ _______ 20 ______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>
                <a:latin typeface="XCCW Joined 4a" panose="03050602040000000000" pitchFamily="66" charset="0"/>
              </a:rPr>
              <a:t>3.  _______ _______ 60 _______ _______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>
                <a:latin typeface="XCCW Joined 4a" panose="03050602040000000000" pitchFamily="66" charset="0"/>
              </a:rPr>
              <a:t>4.  24 _______ 16 ______ ______ ______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>
                <a:latin typeface="XCCW Joined 4a" panose="03050602040000000000" pitchFamily="66" charset="0"/>
              </a:rPr>
              <a:t>5.  48 ________ 32 ______ ______ ______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2240" y="1267097"/>
            <a:ext cx="53949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XCCW Joined 4a" panose="03050602040000000000" pitchFamily="66" charset="0"/>
              </a:rPr>
              <a:t>6.  96 ______ 80 ______ ______ ______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>
                <a:latin typeface="XCCW Joined 4a" panose="03050602040000000000" pitchFamily="66" charset="0"/>
              </a:rPr>
              <a:t>7.  72 ______ ______ 48 _______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>
                <a:latin typeface="XCCW Joined 4a" panose="03050602040000000000" pitchFamily="66" charset="0"/>
              </a:rPr>
              <a:t>8. 48 ______ 40______  _______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>
                <a:latin typeface="XCCW Joined 4a" panose="03050602040000000000" pitchFamily="66" charset="0"/>
              </a:rPr>
              <a:t>9. 72 ______ 56 ______ ______ ______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>
                <a:latin typeface="XCCW Joined 4a" panose="03050602040000000000" pitchFamily="66" charset="0"/>
              </a:rPr>
              <a:t>10</a:t>
            </a:r>
            <a:r>
              <a:rPr lang="en-GB" dirty="0">
                <a:latin typeface="XCCW Joined 4a" panose="03050602040000000000" pitchFamily="66" charset="0"/>
              </a:rPr>
              <a:t>. </a:t>
            </a:r>
            <a:r>
              <a:rPr lang="en-GB" sz="2400" dirty="0">
                <a:latin typeface="XCCW Joined 4a" panose="03050602040000000000" pitchFamily="66" charset="0"/>
              </a:rPr>
              <a:t>88 ______ 72 </a:t>
            </a:r>
            <a:r>
              <a:rPr lang="en-GB" sz="2200" dirty="0">
                <a:latin typeface="XCCW Joined 4a" panose="03050602040000000000" pitchFamily="66" charset="0"/>
              </a:rPr>
              <a:t>______ ______ ______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375" y="4843373"/>
            <a:ext cx="1146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</a:rPr>
              <a:t>Tip: Count on or back from the last number. Use the number square on the last page to help.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5F11B2-F2ED-428A-AFFE-B32E430A2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683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D14B-68AD-46DD-83D9-CEE3D74B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use your knowledge of counting in multiples to complete the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ED7B-C89F-4612-89B6-30EDD3798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6 x _____ = 48			6. _____x _____ = 80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5 x _____ = 20			7. _____x _____ = 48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7 x _____ = 56			8. _____x _____ = 96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9 x _____ = 36			9. _____x _____ = 28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 x _____ = 16		         10. _____x _____ = 64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E0409-10F9-4DBE-94D8-DB6DBE3D5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1880F4-7011-4BDA-A480-FB72F551B654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6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E0B9-26DD-4BB0-9D9C-83E86D78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you add 100s mentally you need to look at the hundreds column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03C5278-7F26-4511-850D-A2C156D85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718747"/>
              </p:ext>
            </p:extLst>
          </p:nvPr>
        </p:nvGraphicFramePr>
        <p:xfrm>
          <a:off x="838200" y="2209355"/>
          <a:ext cx="10515600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54263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1923115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082539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74071216"/>
                    </a:ext>
                  </a:extLst>
                </a:gridCol>
              </a:tblGrid>
              <a:tr h="335173">
                <a:tc>
                  <a:txBody>
                    <a:bodyPr/>
                    <a:lstStyle/>
                    <a:p>
                      <a:r>
                        <a:rPr lang="en-GB" dirty="0"/>
                        <a:t>Thousands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14819"/>
                  </a:ext>
                </a:extLst>
              </a:tr>
              <a:tr h="1021080">
                <a:tc rowSpan="2">
                  <a:txBody>
                    <a:bodyPr/>
                    <a:lstStyle/>
                    <a:p>
                      <a:r>
                        <a:rPr lang="en-GB" sz="3200" dirty="0"/>
                        <a:t>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         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      2</a:t>
                      </a:r>
                    </a:p>
                    <a:p>
                      <a:endParaRPr lang="en-GB" sz="3200" dirty="0"/>
                    </a:p>
                    <a:p>
                      <a:endParaRPr lang="en-GB" sz="3200" dirty="0"/>
                    </a:p>
                    <a:p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879552"/>
                  </a:ext>
                </a:extLst>
              </a:tr>
              <a:tr h="1021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          0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    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0238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F5C0A9B-6B89-4E97-9D44-B6A681621C6B}"/>
              </a:ext>
            </a:extLst>
          </p:cNvPr>
          <p:cNvSpPr txBox="1"/>
          <p:nvPr/>
        </p:nvSpPr>
        <p:spPr>
          <a:xfrm>
            <a:off x="3506680" y="5891111"/>
            <a:ext cx="7847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six hundred and seventy two add two hundred is four thousand, eight hundred and seventy two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1A384-50CA-4ACA-BBB8-E00CE0B88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44F971-910F-488D-9B7F-B360F8554773}"/>
              </a:ext>
            </a:extLst>
          </p:cNvPr>
          <p:cNvSpPr/>
          <p:nvPr/>
        </p:nvSpPr>
        <p:spPr>
          <a:xfrm>
            <a:off x="514905" y="1873187"/>
            <a:ext cx="2885243" cy="3737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E83D-D87B-4662-9376-4757AB72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you add 100s mentally you need to look at the hundreds column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5121-0677-4951-9F7F-1120A0730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67" y="2553594"/>
            <a:ext cx="5507599" cy="380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5</a:t>
            </a:r>
            <a:r>
              <a:rPr lang="en-GB" dirty="0"/>
              <a:t>62 + </a:t>
            </a:r>
            <a:r>
              <a:rPr lang="en-GB" dirty="0">
                <a:solidFill>
                  <a:srgbClr val="FF0000"/>
                </a:solidFill>
              </a:rPr>
              <a:t>3 hundreds </a:t>
            </a:r>
            <a:r>
              <a:rPr lang="en-GB" dirty="0"/>
              <a:t>= </a:t>
            </a:r>
            <a:r>
              <a:rPr lang="en-GB" dirty="0">
                <a:solidFill>
                  <a:srgbClr val="FF0000"/>
                </a:solidFill>
              </a:rPr>
              <a:t>8</a:t>
            </a:r>
            <a:r>
              <a:rPr lang="en-GB" dirty="0"/>
              <a:t>62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dirty="0"/>
              <a:t>54 + </a:t>
            </a:r>
            <a:r>
              <a:rPr lang="en-GB" dirty="0">
                <a:solidFill>
                  <a:srgbClr val="FF0000"/>
                </a:solidFill>
              </a:rPr>
              <a:t>6 hundreds </a:t>
            </a:r>
            <a:r>
              <a:rPr lang="en-GB" dirty="0"/>
              <a:t>= </a:t>
            </a:r>
            <a:r>
              <a:rPr lang="en-GB" dirty="0">
                <a:solidFill>
                  <a:srgbClr val="FF0000"/>
                </a:solidFill>
              </a:rPr>
              <a:t>8</a:t>
            </a:r>
            <a:r>
              <a:rPr lang="en-GB" dirty="0"/>
              <a:t>54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3</a:t>
            </a:r>
            <a:r>
              <a:rPr lang="en-GB" dirty="0"/>
              <a:t>58 + </a:t>
            </a:r>
            <a:r>
              <a:rPr lang="en-GB" dirty="0">
                <a:solidFill>
                  <a:srgbClr val="FF0000"/>
                </a:solidFill>
              </a:rPr>
              <a:t>4 hundreds</a:t>
            </a:r>
            <a:r>
              <a:rPr lang="en-GB" dirty="0"/>
              <a:t> = </a:t>
            </a:r>
            <a:r>
              <a:rPr lang="en-GB" dirty="0">
                <a:solidFill>
                  <a:srgbClr val="FF0000"/>
                </a:solidFill>
              </a:rPr>
              <a:t>7</a:t>
            </a:r>
            <a:r>
              <a:rPr lang="en-GB" dirty="0"/>
              <a:t>58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91172-7A37-4026-BD20-C629EF82EF61}"/>
              </a:ext>
            </a:extLst>
          </p:cNvPr>
          <p:cNvSpPr txBox="1"/>
          <p:nvPr/>
        </p:nvSpPr>
        <p:spPr>
          <a:xfrm>
            <a:off x="6235567" y="2436645"/>
            <a:ext cx="4240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Note that because we are not exchanging in this lesson today that only the hundreds column changes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79B85-8AAE-49D1-86E7-7D5AECE0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0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E83D-D87B-4662-9376-4757AB72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you subtract 100s mentally you need to look at the hundreds column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5121-0677-4951-9F7F-1120A0730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67" y="2553594"/>
            <a:ext cx="5507599" cy="380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5</a:t>
            </a:r>
            <a:r>
              <a:rPr lang="en-GB" dirty="0"/>
              <a:t>62 - </a:t>
            </a:r>
            <a:r>
              <a:rPr lang="en-GB" dirty="0">
                <a:solidFill>
                  <a:srgbClr val="FF0000"/>
                </a:solidFill>
              </a:rPr>
              <a:t>3 hundreds </a:t>
            </a:r>
            <a:r>
              <a:rPr lang="en-GB" dirty="0"/>
              <a:t>= </a:t>
            </a:r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dirty="0"/>
              <a:t>62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dirty="0"/>
              <a:t>54 - </a:t>
            </a:r>
            <a:r>
              <a:rPr lang="en-GB" dirty="0">
                <a:solidFill>
                  <a:srgbClr val="FF0000"/>
                </a:solidFill>
              </a:rPr>
              <a:t> 1 hundred </a:t>
            </a:r>
            <a:r>
              <a:rPr lang="en-GB" dirty="0"/>
              <a:t>= </a:t>
            </a:r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/>
              <a:t>54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9</a:t>
            </a:r>
            <a:r>
              <a:rPr lang="en-GB" dirty="0"/>
              <a:t>58 - </a:t>
            </a:r>
            <a:r>
              <a:rPr lang="en-GB" dirty="0">
                <a:solidFill>
                  <a:srgbClr val="FF0000"/>
                </a:solidFill>
              </a:rPr>
              <a:t>4 hundreds</a:t>
            </a:r>
            <a:r>
              <a:rPr lang="en-GB" dirty="0"/>
              <a:t> = </a:t>
            </a:r>
            <a:r>
              <a:rPr lang="en-GB" dirty="0">
                <a:solidFill>
                  <a:srgbClr val="FF0000"/>
                </a:solidFill>
              </a:rPr>
              <a:t>5</a:t>
            </a:r>
            <a:r>
              <a:rPr lang="en-GB" dirty="0"/>
              <a:t>58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91172-7A37-4026-BD20-C629EF82EF61}"/>
              </a:ext>
            </a:extLst>
          </p:cNvPr>
          <p:cNvSpPr txBox="1"/>
          <p:nvPr/>
        </p:nvSpPr>
        <p:spPr>
          <a:xfrm>
            <a:off x="6235567" y="2436645"/>
            <a:ext cx="4240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Note that because we are not exchanging in this lesson today that only the hundreds column changes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79B85-8AAE-49D1-86E7-7D5AECE0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0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ED45-025E-47BC-B0C8-D783BAF3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calculations mentally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5BAD-097F-41CC-B2B6-93F27DBE9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Six hundred and twenty two add 2 tens =</a:t>
            </a:r>
          </a:p>
          <a:p>
            <a:pPr marL="0" indent="0">
              <a:buNone/>
            </a:pPr>
            <a:r>
              <a:rPr lang="en-GB" dirty="0"/>
              <a:t>Eight hundred and eleven add 3 tens =</a:t>
            </a:r>
          </a:p>
          <a:p>
            <a:pPr marL="0" indent="0">
              <a:buNone/>
            </a:pPr>
            <a:r>
              <a:rPr lang="en-GB" dirty="0"/>
              <a:t>Two hundred and fifty three subtract 4 tens =</a:t>
            </a:r>
          </a:p>
          <a:p>
            <a:pPr marL="0" indent="0">
              <a:buNone/>
            </a:pPr>
            <a:r>
              <a:rPr lang="en-GB" dirty="0"/>
              <a:t>Four hundred and twenty five add 4 hundreds =</a:t>
            </a:r>
          </a:p>
          <a:p>
            <a:pPr marL="0" indent="0">
              <a:buNone/>
            </a:pPr>
            <a:r>
              <a:rPr lang="en-GB" dirty="0"/>
              <a:t>Six hundred and forty five subtract 4 hundreds = </a:t>
            </a:r>
          </a:p>
          <a:p>
            <a:pPr marL="0" indent="0">
              <a:buNone/>
            </a:pPr>
            <a:r>
              <a:rPr lang="en-GB" dirty="0"/>
              <a:t>Six hundred eighteen subtract 1 thousands = </a:t>
            </a:r>
          </a:p>
          <a:p>
            <a:pPr marL="0" indent="0">
              <a:buNone/>
            </a:pPr>
            <a:r>
              <a:rPr lang="en-GB" dirty="0"/>
              <a:t>Three hundred and ninety three subtract 3 tens =</a:t>
            </a:r>
          </a:p>
          <a:p>
            <a:pPr marL="0" indent="0">
              <a:buNone/>
            </a:pPr>
            <a:r>
              <a:rPr lang="en-GB" dirty="0"/>
              <a:t>Eight hundred and sixty two subtract 4 hundreds =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E2E20-5FDC-495A-83CA-DF33D810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1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1916</Words>
  <Application>Microsoft Office PowerPoint</Application>
  <PresentationFormat>Widescreen</PresentationFormat>
  <Paragraphs>340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XCCW Joined 4a</vt:lpstr>
      <vt:lpstr>Office Theme</vt:lpstr>
      <vt:lpstr>PowerPoint Presentation</vt:lpstr>
      <vt:lpstr>PowerPoint Presentation</vt:lpstr>
      <vt:lpstr>When you add 10s mentally you need to look at the tens column </vt:lpstr>
      <vt:lpstr>When you add 10s mentally you need to look at the tens column </vt:lpstr>
      <vt:lpstr>When you subtract 10s mentally you need to look at the tens column </vt:lpstr>
      <vt:lpstr>When you add 100s mentally you need to look at the hundreds column </vt:lpstr>
      <vt:lpstr>When you add 100s mentally you need to look at the hundreds column </vt:lpstr>
      <vt:lpstr>When you subtract 100s mentally you need to look at the hundreds column </vt:lpstr>
      <vt:lpstr>Complete the calculations mentally</vt:lpstr>
      <vt:lpstr>Find the odd one out by matching the numbers</vt:lpstr>
      <vt:lpstr>Complete the challenges </vt:lpstr>
      <vt:lpstr>PowerPoint Presentation</vt:lpstr>
      <vt:lpstr>PowerPoint Presentation</vt:lpstr>
      <vt:lpstr>Lets warm our brains up first! Can you work out the answers to the questions in your head?</vt:lpstr>
      <vt:lpstr>How did you do?</vt:lpstr>
      <vt:lpstr>When we use column addition we always start with the 1s column</vt:lpstr>
      <vt:lpstr>When we use column addition we always start with the 1s column</vt:lpstr>
      <vt:lpstr>Can you use the place value counters in the grid to work out the answer and write the calculation? Remember to start with the ones</vt:lpstr>
      <vt:lpstr>How did you do?</vt:lpstr>
      <vt:lpstr>Remember to always set out the numbers correctly in column addition </vt:lpstr>
      <vt:lpstr>PowerPoint Presentation</vt:lpstr>
      <vt:lpstr>PowerPoint Presentation</vt:lpstr>
      <vt:lpstr>PowerPoint Presentation</vt:lpstr>
      <vt:lpstr>PowerPoint Presentation</vt:lpstr>
      <vt:lpstr>Use the column addition method to solve the calculations. Questions 4 to 10 involve exchanges</vt:lpstr>
      <vt:lpstr>Complete the challenges. </vt:lpstr>
      <vt:lpstr>PowerPoint Presentation</vt:lpstr>
      <vt:lpstr>PowerPoint Presentation</vt:lpstr>
      <vt:lpstr>Lets warm our brains up first! Can you work out the answers to the questions in your head?</vt:lpstr>
      <vt:lpstr>How did you do?</vt:lpstr>
      <vt:lpstr>When we use column subtraction we always start with the 1s column</vt:lpstr>
      <vt:lpstr>When we use column subtraction we always start with the 1s column</vt:lpstr>
      <vt:lpstr>Starting with the 1s column work out the calculation</vt:lpstr>
      <vt:lpstr>How did you do?</vt:lpstr>
      <vt:lpstr>Sometimes when we subtract we need to exchange. Look carefully at the ones. There aren’t enough ones to subtract from so we need to exchange 1 ten for 10 ones. So instead of 2-4 it changes to 12-4 </vt:lpstr>
      <vt:lpstr>PowerPoint Presentation</vt:lpstr>
      <vt:lpstr>PowerPoint Presentation</vt:lpstr>
      <vt:lpstr>Complete the calculations using column subtraction. Questions 4 to 10 involve exchanges</vt:lpstr>
      <vt:lpstr>Complete the challenges </vt:lpstr>
      <vt:lpstr>PowerPoint Presentation</vt:lpstr>
      <vt:lpstr>When we have problems to solve in maths it’s important to break down the question</vt:lpstr>
      <vt:lpstr>When we have problems to solve in maths it’s important to break down the question</vt:lpstr>
      <vt:lpstr>When we have problems to solve in maths it’s important to break down the question</vt:lpstr>
      <vt:lpstr>When we have problems to solve in maths it’s important to break down the question</vt:lpstr>
      <vt:lpstr>When we have problems to solve in maths it’s important to break down the question</vt:lpstr>
      <vt:lpstr>When we have problems to solve in maths it’s important to break down the question</vt:lpstr>
      <vt:lpstr>Can you use the method of breaking down the question to solve the problems </vt:lpstr>
      <vt:lpstr>Can you use the method of breaking down the question to solve the problems </vt:lpstr>
      <vt:lpstr>Can you use the method of breaking down the question to solve the problems </vt:lpstr>
      <vt:lpstr>PowerPoint Presentation</vt:lpstr>
      <vt:lpstr>When we count in multiples we need to start at zero and count in equal steps</vt:lpstr>
      <vt:lpstr>PowerPoint Presentation</vt:lpstr>
      <vt:lpstr>Can you use your knowledge of counting in multiples to complete the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Whprimary5@outlook.com</dc:creator>
  <cp:lastModifiedBy>S.Harkness [ Wheatley Hill Community Primary School ]</cp:lastModifiedBy>
  <cp:revision>165</cp:revision>
  <dcterms:created xsi:type="dcterms:W3CDTF">2021-02-03T21:02:28Z</dcterms:created>
  <dcterms:modified xsi:type="dcterms:W3CDTF">2021-06-21T15:32:51Z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1033-3.1.1.5096</vt:lpwstr>
  </property>
</Properties>
</file>