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320" r:id="rId4"/>
    <p:sldId id="323" r:id="rId5"/>
    <p:sldId id="334" r:id="rId6"/>
    <p:sldId id="324" r:id="rId7"/>
    <p:sldId id="319" r:id="rId8"/>
    <p:sldId id="325" r:id="rId9"/>
    <p:sldId id="303" r:id="rId10"/>
    <p:sldId id="304" r:id="rId11"/>
    <p:sldId id="326" r:id="rId12"/>
    <p:sldId id="327" r:id="rId13"/>
    <p:sldId id="328" r:id="rId14"/>
    <p:sldId id="335" r:id="rId15"/>
    <p:sldId id="336" r:id="rId16"/>
    <p:sldId id="318"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282" r:id="rId33"/>
    <p:sldId id="283" r:id="rId34"/>
    <p:sldId id="316" r:id="rId35"/>
    <p:sldId id="32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12ED63-5CA1-4733-B0F0-04025D6492D4}">
          <p14:sldIdLst>
            <p14:sldId id="257"/>
            <p14:sldId id="258"/>
            <p14:sldId id="320"/>
            <p14:sldId id="323"/>
            <p14:sldId id="334"/>
            <p14:sldId id="324"/>
            <p14:sldId id="319"/>
            <p14:sldId id="325"/>
            <p14:sldId id="303"/>
            <p14:sldId id="304"/>
            <p14:sldId id="326"/>
            <p14:sldId id="327"/>
            <p14:sldId id="328"/>
            <p14:sldId id="335"/>
            <p14:sldId id="336"/>
            <p14:sldId id="318"/>
            <p14:sldId id="337"/>
            <p14:sldId id="338"/>
            <p14:sldId id="339"/>
            <p14:sldId id="340"/>
            <p14:sldId id="341"/>
            <p14:sldId id="342"/>
            <p14:sldId id="343"/>
            <p14:sldId id="344"/>
            <p14:sldId id="345"/>
            <p14:sldId id="346"/>
            <p14:sldId id="347"/>
            <p14:sldId id="348"/>
            <p14:sldId id="349"/>
            <p14:sldId id="350"/>
            <p14:sldId id="351"/>
            <p14:sldId id="282"/>
            <p14:sldId id="283"/>
            <p14:sldId id="316"/>
            <p14:sldId id="329"/>
          </p14:sldIdLst>
        </p14:section>
        <p14:section name="Untitled Section" id="{C2D6923E-1F04-4E31-8C12-835C9A4618D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AFABD-0C68-F86F-4533-5D6AAD6DF5F6}" v="466" dt="2021-06-26T08:11:02.129"/>
    <p1510:client id="{C78D6B1C-6E8B-414A-6E41-B717E992AEE4}" v="1120" dt="2021-06-26T07:57:55.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99" d="100"/>
          <a:sy n="99" d="100"/>
        </p:scale>
        <p:origin x="9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Graham [ Wheatley Hill Community Primary School ]" userId="S::k.graham315@whprimary.com::28938513-fcdf-4eed-8d1c-d8e694656955" providerId="AD" clId="Web-{C78D6B1C-6E8B-414A-6E41-B717E992AEE4}"/>
    <pc:docChg chg="addSld delSld modSld sldOrd modSection">
      <pc:chgData name="K.Graham [ Wheatley Hill Community Primary School ]" userId="S::k.graham315@whprimary.com::28938513-fcdf-4eed-8d1c-d8e694656955" providerId="AD" clId="Web-{C78D6B1C-6E8B-414A-6E41-B717E992AEE4}" dt="2021-06-26T07:57:55.371" v="632"/>
      <pc:docMkLst>
        <pc:docMk/>
      </pc:docMkLst>
      <pc:sldChg chg="modSp">
        <pc:chgData name="K.Graham [ Wheatley Hill Community Primary School ]" userId="S::k.graham315@whprimary.com::28938513-fcdf-4eed-8d1c-d8e694656955" providerId="AD" clId="Web-{C78D6B1C-6E8B-414A-6E41-B717E992AEE4}" dt="2021-06-26T07:32:07.442" v="4" actId="20577"/>
        <pc:sldMkLst>
          <pc:docMk/>
          <pc:sldMk cId="1677315977" sldId="257"/>
        </pc:sldMkLst>
        <pc:spChg chg="mod">
          <ac:chgData name="K.Graham [ Wheatley Hill Community Primary School ]" userId="S::k.graham315@whprimary.com::28938513-fcdf-4eed-8d1c-d8e694656955" providerId="AD" clId="Web-{C78D6B1C-6E8B-414A-6E41-B717E992AEE4}" dt="2021-06-26T07:32:07.442" v="4" actId="20577"/>
          <ac:spMkLst>
            <pc:docMk/>
            <pc:sldMk cId="1677315977" sldId="257"/>
            <ac:spMk id="12" creationId="{00000000-0000-0000-0000-000000000000}"/>
          </ac:spMkLst>
        </pc:spChg>
      </pc:sldChg>
      <pc:sldChg chg="modSp ord">
        <pc:chgData name="K.Graham [ Wheatley Hill Community Primary School ]" userId="S::k.graham315@whprimary.com::28938513-fcdf-4eed-8d1c-d8e694656955" providerId="AD" clId="Web-{C78D6B1C-6E8B-414A-6E41-B717E992AEE4}" dt="2021-06-26T07:55:38.376" v="615"/>
        <pc:sldMkLst>
          <pc:docMk/>
          <pc:sldMk cId="158548797" sldId="282"/>
        </pc:sldMkLst>
        <pc:spChg chg="mod">
          <ac:chgData name="K.Graham [ Wheatley Hill Community Primary School ]" userId="S::k.graham315@whprimary.com::28938513-fcdf-4eed-8d1c-d8e694656955" providerId="AD" clId="Web-{C78D6B1C-6E8B-414A-6E41-B717E992AEE4}" dt="2021-06-26T07:55:03.453" v="603" actId="20577"/>
          <ac:spMkLst>
            <pc:docMk/>
            <pc:sldMk cId="158548797" sldId="282"/>
            <ac:spMk id="7" creationId="{00000000-0000-0000-0000-000000000000}"/>
          </ac:spMkLst>
        </pc:spChg>
        <pc:spChg chg="mod">
          <ac:chgData name="K.Graham [ Wheatley Hill Community Primary School ]" userId="S::k.graham315@whprimary.com::28938513-fcdf-4eed-8d1c-d8e694656955" providerId="AD" clId="Web-{C78D6B1C-6E8B-414A-6E41-B717E992AEE4}" dt="2021-06-26T07:55:21.985" v="611" actId="20577"/>
          <ac:spMkLst>
            <pc:docMk/>
            <pc:sldMk cId="158548797" sldId="282"/>
            <ac:spMk id="9" creationId="{00000000-0000-0000-0000-000000000000}"/>
          </ac:spMkLst>
        </pc:spChg>
      </pc:sldChg>
      <pc:sldChg chg="modSp ord">
        <pc:chgData name="K.Graham [ Wheatley Hill Community Primary School ]" userId="S::k.graham315@whprimary.com::28938513-fcdf-4eed-8d1c-d8e694656955" providerId="AD" clId="Web-{C78D6B1C-6E8B-414A-6E41-B717E992AEE4}" dt="2021-06-26T07:56:20.103" v="626" actId="20577"/>
        <pc:sldMkLst>
          <pc:docMk/>
          <pc:sldMk cId="3320148696" sldId="283"/>
        </pc:sldMkLst>
        <pc:spChg chg="mod">
          <ac:chgData name="K.Graham [ Wheatley Hill Community Primary School ]" userId="S::k.graham315@whprimary.com::28938513-fcdf-4eed-8d1c-d8e694656955" providerId="AD" clId="Web-{C78D6B1C-6E8B-414A-6E41-B717E992AEE4}" dt="2021-06-26T07:56:20.103" v="626" actId="20577"/>
          <ac:spMkLst>
            <pc:docMk/>
            <pc:sldMk cId="3320148696" sldId="283"/>
            <ac:spMk id="9" creationId="{00000000-0000-0000-0000-000000000000}"/>
          </ac:spMkLst>
        </pc:spChg>
      </pc:sldChg>
      <pc:sldChg chg="del">
        <pc:chgData name="K.Graham [ Wheatley Hill Community Primary School ]" userId="S::k.graham315@whprimary.com::28938513-fcdf-4eed-8d1c-d8e694656955" providerId="AD" clId="Web-{C78D6B1C-6E8B-414A-6E41-B717E992AEE4}" dt="2021-06-26T07:57:51.965" v="627"/>
        <pc:sldMkLst>
          <pc:docMk/>
          <pc:sldMk cId="3230688661" sldId="285"/>
        </pc:sldMkLst>
      </pc:sldChg>
      <pc:sldChg chg="del">
        <pc:chgData name="K.Graham [ Wheatley Hill Community Primary School ]" userId="S::k.graham315@whprimary.com::28938513-fcdf-4eed-8d1c-d8e694656955" providerId="AD" clId="Web-{C78D6B1C-6E8B-414A-6E41-B717E992AEE4}" dt="2021-06-26T07:57:53.386" v="628"/>
        <pc:sldMkLst>
          <pc:docMk/>
          <pc:sldMk cId="1742995142" sldId="292"/>
        </pc:sldMkLst>
      </pc:sldChg>
      <pc:sldChg chg="ord">
        <pc:chgData name="K.Graham [ Wheatley Hill Community Primary School ]" userId="S::k.graham315@whprimary.com::28938513-fcdf-4eed-8d1c-d8e694656955" providerId="AD" clId="Web-{C78D6B1C-6E8B-414A-6E41-B717E992AEE4}" dt="2021-06-26T07:55:38.376" v="613"/>
        <pc:sldMkLst>
          <pc:docMk/>
          <pc:sldMk cId="146278020" sldId="316"/>
        </pc:sldMkLst>
      </pc:sldChg>
      <pc:sldChg chg="modSp">
        <pc:chgData name="K.Graham [ Wheatley Hill Community Primary School ]" userId="S::k.graham315@whprimary.com::28938513-fcdf-4eed-8d1c-d8e694656955" providerId="AD" clId="Web-{C78D6B1C-6E8B-414A-6E41-B717E992AEE4}" dt="2021-06-26T07:50:04.134" v="520" actId="14100"/>
        <pc:sldMkLst>
          <pc:docMk/>
          <pc:sldMk cId="1834360550" sldId="318"/>
        </pc:sldMkLst>
        <pc:spChg chg="mod">
          <ac:chgData name="K.Graham [ Wheatley Hill Community Primary School ]" userId="S::k.graham315@whprimary.com::28938513-fcdf-4eed-8d1c-d8e694656955" providerId="AD" clId="Web-{C78D6B1C-6E8B-414A-6E41-B717E992AEE4}" dt="2021-06-26T07:50:04.134" v="520" actId="14100"/>
          <ac:spMkLst>
            <pc:docMk/>
            <pc:sldMk cId="1834360550" sldId="318"/>
            <ac:spMk id="6" creationId="{00000000-0000-0000-0000-000000000000}"/>
          </ac:spMkLst>
        </pc:spChg>
      </pc:sldChg>
      <pc:sldChg chg="addSp delSp modSp">
        <pc:chgData name="K.Graham [ Wheatley Hill Community Primary School ]" userId="S::k.graham315@whprimary.com::28938513-fcdf-4eed-8d1c-d8e694656955" providerId="AD" clId="Web-{C78D6B1C-6E8B-414A-6E41-B717E992AEE4}" dt="2021-06-26T07:33:06.991" v="43" actId="20577"/>
        <pc:sldMkLst>
          <pc:docMk/>
          <pc:sldMk cId="2678288885" sldId="320"/>
        </pc:sldMkLst>
        <pc:spChg chg="add">
          <ac:chgData name="K.Graham [ Wheatley Hill Community Primary School ]" userId="S::k.graham315@whprimary.com::28938513-fcdf-4eed-8d1c-d8e694656955" providerId="AD" clId="Web-{C78D6B1C-6E8B-414A-6E41-B717E992AEE4}" dt="2021-06-26T07:32:21.583" v="5"/>
          <ac:spMkLst>
            <pc:docMk/>
            <pc:sldMk cId="2678288885" sldId="320"/>
            <ac:spMk id="2" creationId="{E00100B8-758C-4E9F-8A9B-4929AD31E21E}"/>
          </ac:spMkLst>
        </pc:spChg>
        <pc:spChg chg="del">
          <ac:chgData name="K.Graham [ Wheatley Hill Community Primary School ]" userId="S::k.graham315@whprimary.com::28938513-fcdf-4eed-8d1c-d8e694656955" providerId="AD" clId="Web-{C78D6B1C-6E8B-414A-6E41-B717E992AEE4}" dt="2021-06-26T07:32:38.364" v="15"/>
          <ac:spMkLst>
            <pc:docMk/>
            <pc:sldMk cId="2678288885" sldId="320"/>
            <ac:spMk id="4" creationId="{00000000-0000-0000-0000-000000000000}"/>
          </ac:spMkLst>
        </pc:spChg>
        <pc:spChg chg="del">
          <ac:chgData name="K.Graham [ Wheatley Hill Community Primary School ]" userId="S::k.graham315@whprimary.com::28938513-fcdf-4eed-8d1c-d8e694656955" providerId="AD" clId="Web-{C78D6B1C-6E8B-414A-6E41-B717E992AEE4}" dt="2021-06-26T07:32:43.708" v="17"/>
          <ac:spMkLst>
            <pc:docMk/>
            <pc:sldMk cId="2678288885" sldId="320"/>
            <ac:spMk id="5" creationId="{00000000-0000-0000-0000-000000000000}"/>
          </ac:spMkLst>
        </pc:spChg>
        <pc:spChg chg="mod">
          <ac:chgData name="K.Graham [ Wheatley Hill Community Primary School ]" userId="S::k.graham315@whprimary.com::28938513-fcdf-4eed-8d1c-d8e694656955" providerId="AD" clId="Web-{C78D6B1C-6E8B-414A-6E41-B717E992AEE4}" dt="2021-06-26T07:32:31.645" v="13" actId="20577"/>
          <ac:spMkLst>
            <pc:docMk/>
            <pc:sldMk cId="2678288885" sldId="320"/>
            <ac:spMk id="6" creationId="{00000000-0000-0000-0000-000000000000}"/>
          </ac:spMkLst>
        </pc:spChg>
        <pc:spChg chg="del">
          <ac:chgData name="K.Graham [ Wheatley Hill Community Primary School ]" userId="S::k.graham315@whprimary.com::28938513-fcdf-4eed-8d1c-d8e694656955" providerId="AD" clId="Web-{C78D6B1C-6E8B-414A-6E41-B717E992AEE4}" dt="2021-06-26T07:32:34.583" v="14"/>
          <ac:spMkLst>
            <pc:docMk/>
            <pc:sldMk cId="2678288885" sldId="320"/>
            <ac:spMk id="7" creationId="{00000000-0000-0000-0000-000000000000}"/>
          </ac:spMkLst>
        </pc:spChg>
        <pc:spChg chg="mod">
          <ac:chgData name="K.Graham [ Wheatley Hill Community Primary School ]" userId="S::k.graham315@whprimary.com::28938513-fcdf-4eed-8d1c-d8e694656955" providerId="AD" clId="Web-{C78D6B1C-6E8B-414A-6E41-B717E992AEE4}" dt="2021-06-26T07:32:41.177" v="16" actId="1076"/>
          <ac:spMkLst>
            <pc:docMk/>
            <pc:sldMk cId="2678288885" sldId="320"/>
            <ac:spMk id="8" creationId="{00000000-0000-0000-0000-000000000000}"/>
          </ac:spMkLst>
        </pc:spChg>
        <pc:spChg chg="mod">
          <ac:chgData name="K.Graham [ Wheatley Hill Community Primary School ]" userId="S::k.graham315@whprimary.com::28938513-fcdf-4eed-8d1c-d8e694656955" providerId="AD" clId="Web-{C78D6B1C-6E8B-414A-6E41-B717E992AEE4}" dt="2021-06-26T07:32:47.786" v="18" actId="1076"/>
          <ac:spMkLst>
            <pc:docMk/>
            <pc:sldMk cId="2678288885" sldId="320"/>
            <ac:spMk id="9" creationId="{00000000-0000-0000-0000-000000000000}"/>
          </ac:spMkLst>
        </pc:spChg>
        <pc:spChg chg="mod">
          <ac:chgData name="K.Graham [ Wheatley Hill Community Primary School ]" userId="S::k.graham315@whprimary.com::28938513-fcdf-4eed-8d1c-d8e694656955" providerId="AD" clId="Web-{C78D6B1C-6E8B-414A-6E41-B717E992AEE4}" dt="2021-06-26T07:33:06.991" v="43" actId="20577"/>
          <ac:spMkLst>
            <pc:docMk/>
            <pc:sldMk cId="2678288885" sldId="320"/>
            <ac:spMk id="10" creationId="{00000000-0000-0000-0000-000000000000}"/>
          </ac:spMkLst>
        </pc:spChg>
      </pc:sldChg>
      <pc:sldChg chg="del">
        <pc:chgData name="K.Graham [ Wheatley Hill Community Primary School ]" userId="S::k.graham315@whprimary.com::28938513-fcdf-4eed-8d1c-d8e694656955" providerId="AD" clId="Web-{C78D6B1C-6E8B-414A-6E41-B717E992AEE4}" dt="2021-06-26T07:33:10.678" v="44"/>
        <pc:sldMkLst>
          <pc:docMk/>
          <pc:sldMk cId="1027722186" sldId="321"/>
        </pc:sldMkLst>
      </pc:sldChg>
      <pc:sldChg chg="del">
        <pc:chgData name="K.Graham [ Wheatley Hill Community Primary School ]" userId="S::k.graham315@whprimary.com::28938513-fcdf-4eed-8d1c-d8e694656955" providerId="AD" clId="Web-{C78D6B1C-6E8B-414A-6E41-B717E992AEE4}" dt="2021-06-26T07:35:23.764" v="98"/>
        <pc:sldMkLst>
          <pc:docMk/>
          <pc:sldMk cId="3779274423" sldId="322"/>
        </pc:sldMkLst>
      </pc:sldChg>
      <pc:sldChg chg="delSp modSp ord">
        <pc:chgData name="K.Graham [ Wheatley Hill Community Primary School ]" userId="S::k.graham315@whprimary.com::28938513-fcdf-4eed-8d1c-d8e694656955" providerId="AD" clId="Web-{C78D6B1C-6E8B-414A-6E41-B717E992AEE4}" dt="2021-06-26T07:34:11.200" v="58" actId="1076"/>
        <pc:sldMkLst>
          <pc:docMk/>
          <pc:sldMk cId="1598737766" sldId="323"/>
        </pc:sldMkLst>
        <pc:spChg chg="mod">
          <ac:chgData name="K.Graham [ Wheatley Hill Community Primary School ]" userId="S::k.graham315@whprimary.com::28938513-fcdf-4eed-8d1c-d8e694656955" providerId="AD" clId="Web-{C78D6B1C-6E8B-414A-6E41-B717E992AEE4}" dt="2021-06-26T07:34:05.934" v="57" actId="1076"/>
          <ac:spMkLst>
            <pc:docMk/>
            <pc:sldMk cId="1598737766" sldId="323"/>
            <ac:spMk id="5" creationId="{00000000-0000-0000-0000-000000000000}"/>
          </ac:spMkLst>
        </pc:spChg>
        <pc:spChg chg="del">
          <ac:chgData name="K.Graham [ Wheatley Hill Community Primary School ]" userId="S::k.graham315@whprimary.com::28938513-fcdf-4eed-8d1c-d8e694656955" providerId="AD" clId="Web-{C78D6B1C-6E8B-414A-6E41-B717E992AEE4}" dt="2021-06-26T07:34:00.824" v="56"/>
          <ac:spMkLst>
            <pc:docMk/>
            <pc:sldMk cId="1598737766" sldId="323"/>
            <ac:spMk id="6" creationId="{00000000-0000-0000-0000-000000000000}"/>
          </ac:spMkLst>
        </pc:spChg>
        <pc:spChg chg="mod">
          <ac:chgData name="K.Graham [ Wheatley Hill Community Primary School ]" userId="S::k.graham315@whprimary.com::28938513-fcdf-4eed-8d1c-d8e694656955" providerId="AD" clId="Web-{C78D6B1C-6E8B-414A-6E41-B717E992AEE4}" dt="2021-06-26T07:34:11.200" v="58" actId="1076"/>
          <ac:spMkLst>
            <pc:docMk/>
            <pc:sldMk cId="1598737766" sldId="323"/>
            <ac:spMk id="13" creationId="{00000000-0000-0000-0000-000000000000}"/>
          </ac:spMkLst>
        </pc:spChg>
      </pc:sldChg>
      <pc:sldChg chg="modSp">
        <pc:chgData name="K.Graham [ Wheatley Hill Community Primary School ]" userId="S::k.graham315@whprimary.com::28938513-fcdf-4eed-8d1c-d8e694656955" providerId="AD" clId="Web-{C78D6B1C-6E8B-414A-6E41-B717E992AEE4}" dt="2021-06-26T07:38:06.768" v="151" actId="1076"/>
        <pc:sldMkLst>
          <pc:docMk/>
          <pc:sldMk cId="2759785302" sldId="324"/>
        </pc:sldMkLst>
        <pc:spChg chg="mod">
          <ac:chgData name="K.Graham [ Wheatley Hill Community Primary School ]" userId="S::k.graham315@whprimary.com::28938513-fcdf-4eed-8d1c-d8e694656955" providerId="AD" clId="Web-{C78D6B1C-6E8B-414A-6E41-B717E992AEE4}" dt="2021-06-26T07:38:06.768" v="151" actId="1076"/>
          <ac:spMkLst>
            <pc:docMk/>
            <pc:sldMk cId="2759785302" sldId="324"/>
            <ac:spMk id="17" creationId="{00000000-0000-0000-0000-000000000000}"/>
          </ac:spMkLst>
        </pc:spChg>
        <pc:grpChg chg="mod">
          <ac:chgData name="K.Graham [ Wheatley Hill Community Primary School ]" userId="S::k.graham315@whprimary.com::28938513-fcdf-4eed-8d1c-d8e694656955" providerId="AD" clId="Web-{C78D6B1C-6E8B-414A-6E41-B717E992AEE4}" dt="2021-06-26T07:38:00.486" v="150" actId="1076"/>
          <ac:grpSpMkLst>
            <pc:docMk/>
            <pc:sldMk cId="2759785302" sldId="324"/>
            <ac:grpSpMk id="14" creationId="{00000000-0000-0000-0000-000000000000}"/>
          </ac:grpSpMkLst>
        </pc:grpChg>
      </pc:sldChg>
      <pc:sldChg chg="addSp delSp modSp delAnim">
        <pc:chgData name="K.Graham [ Wheatley Hill Community Primary School ]" userId="S::k.graham315@whprimary.com::28938513-fcdf-4eed-8d1c-d8e694656955" providerId="AD" clId="Web-{C78D6B1C-6E8B-414A-6E41-B717E992AEE4}" dt="2021-06-26T07:41:18.917" v="247" actId="1076"/>
        <pc:sldMkLst>
          <pc:docMk/>
          <pc:sldMk cId="751671417" sldId="325"/>
        </pc:sldMkLst>
        <pc:spChg chg="mod">
          <ac:chgData name="K.Graham [ Wheatley Hill Community Primary School ]" userId="S::k.graham315@whprimary.com::28938513-fcdf-4eed-8d1c-d8e694656955" providerId="AD" clId="Web-{C78D6B1C-6E8B-414A-6E41-B717E992AEE4}" dt="2021-06-26T07:41:18.917" v="247" actId="1076"/>
          <ac:spMkLst>
            <pc:docMk/>
            <pc:sldMk cId="751671417" sldId="325"/>
            <ac:spMk id="2" creationId="{00000000-0000-0000-0000-000000000000}"/>
          </ac:spMkLst>
        </pc:spChg>
        <pc:spChg chg="add mod">
          <ac:chgData name="K.Graham [ Wheatley Hill Community Primary School ]" userId="S::k.graham315@whprimary.com::28938513-fcdf-4eed-8d1c-d8e694656955" providerId="AD" clId="Web-{C78D6B1C-6E8B-414A-6E41-B717E992AEE4}" dt="2021-06-26T07:40:15.197" v="208" actId="20577"/>
          <ac:spMkLst>
            <pc:docMk/>
            <pc:sldMk cId="751671417" sldId="325"/>
            <ac:spMk id="3" creationId="{754AF37A-628D-4CCD-9DFE-6EC6F7DE5DA6}"/>
          </ac:spMkLst>
        </pc:spChg>
        <pc:spChg chg="del">
          <ac:chgData name="K.Graham [ Wheatley Hill Community Primary School ]" userId="S::k.graham315@whprimary.com::28938513-fcdf-4eed-8d1c-d8e694656955" providerId="AD" clId="Web-{C78D6B1C-6E8B-414A-6E41-B717E992AEE4}" dt="2021-06-26T07:40:24.369" v="218"/>
          <ac:spMkLst>
            <pc:docMk/>
            <pc:sldMk cId="751671417" sldId="325"/>
            <ac:spMk id="4" creationId="{00000000-0000-0000-0000-000000000000}"/>
          </ac:spMkLst>
        </pc:spChg>
        <pc:spChg chg="del">
          <ac:chgData name="K.Graham [ Wheatley Hill Community Primary School ]" userId="S::k.graham315@whprimary.com::28938513-fcdf-4eed-8d1c-d8e694656955" providerId="AD" clId="Web-{C78D6B1C-6E8B-414A-6E41-B717E992AEE4}" dt="2021-06-26T07:40:24.369" v="217"/>
          <ac:spMkLst>
            <pc:docMk/>
            <pc:sldMk cId="751671417" sldId="325"/>
            <ac:spMk id="5" creationId="{00000000-0000-0000-0000-000000000000}"/>
          </ac:spMkLst>
        </pc:spChg>
        <pc:spChg chg="del">
          <ac:chgData name="K.Graham [ Wheatley Hill Community Primary School ]" userId="S::k.graham315@whprimary.com::28938513-fcdf-4eed-8d1c-d8e694656955" providerId="AD" clId="Web-{C78D6B1C-6E8B-414A-6E41-B717E992AEE4}" dt="2021-06-26T07:40:24.369" v="216"/>
          <ac:spMkLst>
            <pc:docMk/>
            <pc:sldMk cId="751671417" sldId="325"/>
            <ac:spMk id="6" creationId="{00000000-0000-0000-0000-000000000000}"/>
          </ac:spMkLst>
        </pc:spChg>
        <pc:spChg chg="del">
          <ac:chgData name="K.Graham [ Wheatley Hill Community Primary School ]" userId="S::k.graham315@whprimary.com::28938513-fcdf-4eed-8d1c-d8e694656955" providerId="AD" clId="Web-{C78D6B1C-6E8B-414A-6E41-B717E992AEE4}" dt="2021-06-26T07:40:24.369" v="215"/>
          <ac:spMkLst>
            <pc:docMk/>
            <pc:sldMk cId="751671417" sldId="325"/>
            <ac:spMk id="7" creationId="{00000000-0000-0000-0000-000000000000}"/>
          </ac:spMkLst>
        </pc:spChg>
        <pc:spChg chg="del">
          <ac:chgData name="K.Graham [ Wheatley Hill Community Primary School ]" userId="S::k.graham315@whprimary.com::28938513-fcdf-4eed-8d1c-d8e694656955" providerId="AD" clId="Web-{C78D6B1C-6E8B-414A-6E41-B717E992AEE4}" dt="2021-06-26T07:40:24.369" v="214"/>
          <ac:spMkLst>
            <pc:docMk/>
            <pc:sldMk cId="751671417" sldId="325"/>
            <ac:spMk id="8" creationId="{00000000-0000-0000-0000-000000000000}"/>
          </ac:spMkLst>
        </pc:spChg>
        <pc:spChg chg="del">
          <ac:chgData name="K.Graham [ Wheatley Hill Community Primary School ]" userId="S::k.graham315@whprimary.com::28938513-fcdf-4eed-8d1c-d8e694656955" providerId="AD" clId="Web-{C78D6B1C-6E8B-414A-6E41-B717E992AEE4}" dt="2021-06-26T07:40:24.369" v="213"/>
          <ac:spMkLst>
            <pc:docMk/>
            <pc:sldMk cId="751671417" sldId="325"/>
            <ac:spMk id="9" creationId="{00000000-0000-0000-0000-000000000000}"/>
          </ac:spMkLst>
        </pc:spChg>
        <pc:spChg chg="del">
          <ac:chgData name="K.Graham [ Wheatley Hill Community Primary School ]" userId="S::k.graham315@whprimary.com::28938513-fcdf-4eed-8d1c-d8e694656955" providerId="AD" clId="Web-{C78D6B1C-6E8B-414A-6E41-B717E992AEE4}" dt="2021-06-26T07:40:24.369" v="212"/>
          <ac:spMkLst>
            <pc:docMk/>
            <pc:sldMk cId="751671417" sldId="325"/>
            <ac:spMk id="10" creationId="{00000000-0000-0000-0000-000000000000}"/>
          </ac:spMkLst>
        </pc:spChg>
        <pc:spChg chg="del">
          <ac:chgData name="K.Graham [ Wheatley Hill Community Primary School ]" userId="S::k.graham315@whprimary.com::28938513-fcdf-4eed-8d1c-d8e694656955" providerId="AD" clId="Web-{C78D6B1C-6E8B-414A-6E41-B717E992AEE4}" dt="2021-06-26T07:40:24.369" v="211"/>
          <ac:spMkLst>
            <pc:docMk/>
            <pc:sldMk cId="751671417" sldId="325"/>
            <ac:spMk id="11" creationId="{00000000-0000-0000-0000-000000000000}"/>
          </ac:spMkLst>
        </pc:spChg>
        <pc:spChg chg="del">
          <ac:chgData name="K.Graham [ Wheatley Hill Community Primary School ]" userId="S::k.graham315@whprimary.com::28938513-fcdf-4eed-8d1c-d8e694656955" providerId="AD" clId="Web-{C78D6B1C-6E8B-414A-6E41-B717E992AEE4}" dt="2021-06-26T07:40:24.369" v="210"/>
          <ac:spMkLst>
            <pc:docMk/>
            <pc:sldMk cId="751671417" sldId="325"/>
            <ac:spMk id="12" creationId="{00000000-0000-0000-0000-000000000000}"/>
          </ac:spMkLst>
        </pc:spChg>
        <pc:spChg chg="del">
          <ac:chgData name="K.Graham [ Wheatley Hill Community Primary School ]" userId="S::k.graham315@whprimary.com::28938513-fcdf-4eed-8d1c-d8e694656955" providerId="AD" clId="Web-{C78D6B1C-6E8B-414A-6E41-B717E992AEE4}" dt="2021-06-26T07:40:24.369" v="209"/>
          <ac:spMkLst>
            <pc:docMk/>
            <pc:sldMk cId="751671417" sldId="325"/>
            <ac:spMk id="13" creationId="{00000000-0000-0000-0000-000000000000}"/>
          </ac:spMkLst>
        </pc:spChg>
      </pc:sldChg>
      <pc:sldChg chg="addSp delSp modSp">
        <pc:chgData name="K.Graham [ Wheatley Hill Community Primary School ]" userId="S::k.graham315@whprimary.com::28938513-fcdf-4eed-8d1c-d8e694656955" providerId="AD" clId="Web-{C78D6B1C-6E8B-414A-6E41-B717E992AEE4}" dt="2021-06-26T07:44:22.047" v="315" actId="20577"/>
        <pc:sldMkLst>
          <pc:docMk/>
          <pc:sldMk cId="3842758278" sldId="326"/>
        </pc:sldMkLst>
        <pc:spChg chg="add del">
          <ac:chgData name="K.Graham [ Wheatley Hill Community Primary School ]" userId="S::k.graham315@whprimary.com::28938513-fcdf-4eed-8d1c-d8e694656955" providerId="AD" clId="Web-{C78D6B1C-6E8B-414A-6E41-B717E992AEE4}" dt="2021-06-26T07:42:11.715" v="253"/>
          <ac:spMkLst>
            <pc:docMk/>
            <pc:sldMk cId="3842758278" sldId="326"/>
            <ac:spMk id="2" creationId="{CCD90B6D-84F9-4D4E-8825-F5F3DBD3F2D7}"/>
          </ac:spMkLst>
        </pc:spChg>
        <pc:spChg chg="add del">
          <ac:chgData name="K.Graham [ Wheatley Hill Community Primary School ]" userId="S::k.graham315@whprimary.com::28938513-fcdf-4eed-8d1c-d8e694656955" providerId="AD" clId="Web-{C78D6B1C-6E8B-414A-6E41-B717E992AEE4}" dt="2021-06-26T07:42:08.278" v="251"/>
          <ac:spMkLst>
            <pc:docMk/>
            <pc:sldMk cId="3842758278" sldId="326"/>
            <ac:spMk id="3" creationId="{CEB672BA-8E29-48E4-AFFA-926F83EA269C}"/>
          </ac:spMkLst>
        </pc:spChg>
        <pc:spChg chg="add del">
          <ac:chgData name="K.Graham [ Wheatley Hill Community Primary School ]" userId="S::k.graham315@whprimary.com::28938513-fcdf-4eed-8d1c-d8e694656955" providerId="AD" clId="Web-{C78D6B1C-6E8B-414A-6E41-B717E992AEE4}" dt="2021-06-26T07:42:10.731" v="252"/>
          <ac:spMkLst>
            <pc:docMk/>
            <pc:sldMk cId="3842758278" sldId="326"/>
            <ac:spMk id="4" creationId="{00000000-0000-0000-0000-000000000000}"/>
          </ac:spMkLst>
        </pc:spChg>
        <pc:spChg chg="mod">
          <ac:chgData name="K.Graham [ Wheatley Hill Community Primary School ]" userId="S::k.graham315@whprimary.com::28938513-fcdf-4eed-8d1c-d8e694656955" providerId="AD" clId="Web-{C78D6B1C-6E8B-414A-6E41-B717E992AEE4}" dt="2021-06-26T07:42:59.107" v="275" actId="20577"/>
          <ac:spMkLst>
            <pc:docMk/>
            <pc:sldMk cId="3842758278" sldId="326"/>
            <ac:spMk id="6" creationId="{00000000-0000-0000-0000-000000000000}"/>
          </ac:spMkLst>
        </pc:spChg>
        <pc:spChg chg="mod">
          <ac:chgData name="K.Graham [ Wheatley Hill Community Primary School ]" userId="S::k.graham315@whprimary.com::28938513-fcdf-4eed-8d1c-d8e694656955" providerId="AD" clId="Web-{C78D6B1C-6E8B-414A-6E41-B717E992AEE4}" dt="2021-06-26T07:44:22.047" v="315" actId="20577"/>
          <ac:spMkLst>
            <pc:docMk/>
            <pc:sldMk cId="3842758278" sldId="326"/>
            <ac:spMk id="7" creationId="{00000000-0000-0000-0000-000000000000}"/>
          </ac:spMkLst>
        </pc:spChg>
      </pc:sldChg>
      <pc:sldChg chg="addSp delSp modSp">
        <pc:chgData name="K.Graham [ Wheatley Hill Community Primary School ]" userId="S::k.graham315@whprimary.com::28938513-fcdf-4eed-8d1c-d8e694656955" providerId="AD" clId="Web-{C78D6B1C-6E8B-414A-6E41-B717E992AEE4}" dt="2021-06-26T07:48:04.240" v="434"/>
        <pc:sldMkLst>
          <pc:docMk/>
          <pc:sldMk cId="2683468487" sldId="327"/>
        </pc:sldMkLst>
        <pc:spChg chg="mod">
          <ac:chgData name="K.Graham [ Wheatley Hill Community Primary School ]" userId="S::k.graham315@whprimary.com::28938513-fcdf-4eed-8d1c-d8e694656955" providerId="AD" clId="Web-{C78D6B1C-6E8B-414A-6E41-B717E992AEE4}" dt="2021-06-26T07:44:47.875" v="321" actId="1076"/>
          <ac:spMkLst>
            <pc:docMk/>
            <pc:sldMk cId="2683468487" sldId="327"/>
            <ac:spMk id="4" creationId="{00000000-0000-0000-0000-000000000000}"/>
          </ac:spMkLst>
        </pc:spChg>
        <pc:spChg chg="add del mod">
          <ac:chgData name="K.Graham [ Wheatley Hill Community Primary School ]" userId="S::k.graham315@whprimary.com::28938513-fcdf-4eed-8d1c-d8e694656955" providerId="AD" clId="Web-{C78D6B1C-6E8B-414A-6E41-B717E992AEE4}" dt="2021-06-26T07:48:04.240" v="434"/>
          <ac:spMkLst>
            <pc:docMk/>
            <pc:sldMk cId="2683468487" sldId="327"/>
            <ac:spMk id="5" creationId="{00000000-0000-0000-0000-000000000000}"/>
          </ac:spMkLst>
        </pc:spChg>
        <pc:spChg chg="del">
          <ac:chgData name="K.Graham [ Wheatley Hill Community Primary School ]" userId="S::k.graham315@whprimary.com::28938513-fcdf-4eed-8d1c-d8e694656955" providerId="AD" clId="Web-{C78D6B1C-6E8B-414A-6E41-B717E992AEE4}" dt="2021-06-26T07:44:36.375" v="318"/>
          <ac:spMkLst>
            <pc:docMk/>
            <pc:sldMk cId="2683468487" sldId="327"/>
            <ac:spMk id="6" creationId="{00000000-0000-0000-0000-000000000000}"/>
          </ac:spMkLst>
        </pc:spChg>
        <pc:spChg chg="del">
          <ac:chgData name="K.Graham [ Wheatley Hill Community Primary School ]" userId="S::k.graham315@whprimary.com::28938513-fcdf-4eed-8d1c-d8e694656955" providerId="AD" clId="Web-{C78D6B1C-6E8B-414A-6E41-B717E992AEE4}" dt="2021-06-26T07:44:38.609" v="319"/>
          <ac:spMkLst>
            <pc:docMk/>
            <pc:sldMk cId="2683468487" sldId="327"/>
            <ac:spMk id="7" creationId="{00000000-0000-0000-0000-000000000000}"/>
          </ac:spMkLst>
        </pc:spChg>
        <pc:spChg chg="del">
          <ac:chgData name="K.Graham [ Wheatley Hill Community Primary School ]" userId="S::k.graham315@whprimary.com::28938513-fcdf-4eed-8d1c-d8e694656955" providerId="AD" clId="Web-{C78D6B1C-6E8B-414A-6E41-B717E992AEE4}" dt="2021-06-26T07:44:40.578" v="320"/>
          <ac:spMkLst>
            <pc:docMk/>
            <pc:sldMk cId="2683468487" sldId="327"/>
            <ac:spMk id="8" creationId="{00000000-0000-0000-0000-000000000000}"/>
          </ac:spMkLst>
        </pc:spChg>
      </pc:sldChg>
      <pc:sldChg chg="ord">
        <pc:chgData name="K.Graham [ Wheatley Hill Community Primary School ]" userId="S::k.graham315@whprimary.com::28938513-fcdf-4eed-8d1c-d8e694656955" providerId="AD" clId="Web-{C78D6B1C-6E8B-414A-6E41-B717E992AEE4}" dt="2021-06-26T07:55:38.376" v="612"/>
        <pc:sldMkLst>
          <pc:docMk/>
          <pc:sldMk cId="3820695321" sldId="329"/>
        </pc:sldMkLst>
      </pc:sldChg>
      <pc:sldChg chg="del">
        <pc:chgData name="K.Graham [ Wheatley Hill Community Primary School ]" userId="S::k.graham315@whprimary.com::28938513-fcdf-4eed-8d1c-d8e694656955" providerId="AD" clId="Web-{C78D6B1C-6E8B-414A-6E41-B717E992AEE4}" dt="2021-06-26T07:57:53.683" v="629"/>
        <pc:sldMkLst>
          <pc:docMk/>
          <pc:sldMk cId="3786224990" sldId="330"/>
        </pc:sldMkLst>
      </pc:sldChg>
      <pc:sldChg chg="del">
        <pc:chgData name="K.Graham [ Wheatley Hill Community Primary School ]" userId="S::k.graham315@whprimary.com::28938513-fcdf-4eed-8d1c-d8e694656955" providerId="AD" clId="Web-{C78D6B1C-6E8B-414A-6E41-B717E992AEE4}" dt="2021-06-26T07:57:54.293" v="630"/>
        <pc:sldMkLst>
          <pc:docMk/>
          <pc:sldMk cId="3541186281" sldId="331"/>
        </pc:sldMkLst>
      </pc:sldChg>
      <pc:sldChg chg="del ord">
        <pc:chgData name="K.Graham [ Wheatley Hill Community Primary School ]" userId="S::k.graham315@whprimary.com::28938513-fcdf-4eed-8d1c-d8e694656955" providerId="AD" clId="Web-{C78D6B1C-6E8B-414A-6E41-B717E992AEE4}" dt="2021-06-26T07:57:54.668" v="631"/>
        <pc:sldMkLst>
          <pc:docMk/>
          <pc:sldMk cId="3450735793" sldId="332"/>
        </pc:sldMkLst>
      </pc:sldChg>
      <pc:sldChg chg="del ord">
        <pc:chgData name="K.Graham [ Wheatley Hill Community Primary School ]" userId="S::k.graham315@whprimary.com::28938513-fcdf-4eed-8d1c-d8e694656955" providerId="AD" clId="Web-{C78D6B1C-6E8B-414A-6E41-B717E992AEE4}" dt="2021-06-26T07:57:55.371" v="632"/>
        <pc:sldMkLst>
          <pc:docMk/>
          <pc:sldMk cId="3821078983" sldId="333"/>
        </pc:sldMkLst>
      </pc:sldChg>
      <pc:sldChg chg="addSp delSp modSp add replId addAnim delAnim">
        <pc:chgData name="K.Graham [ Wheatley Hill Community Primary School ]" userId="S::k.graham315@whprimary.com::28938513-fcdf-4eed-8d1c-d8e694656955" providerId="AD" clId="Web-{C78D6B1C-6E8B-414A-6E41-B717E992AEE4}" dt="2021-06-26T07:37:43.751" v="149" actId="1076"/>
        <pc:sldMkLst>
          <pc:docMk/>
          <pc:sldMk cId="2441410850" sldId="334"/>
        </pc:sldMkLst>
        <pc:spChg chg="add mod">
          <ac:chgData name="K.Graham [ Wheatley Hill Community Primary School ]" userId="S::k.graham315@whprimary.com::28938513-fcdf-4eed-8d1c-d8e694656955" providerId="AD" clId="Web-{C78D6B1C-6E8B-414A-6E41-B717E992AEE4}" dt="2021-06-26T07:35:18.248" v="88" actId="1076"/>
          <ac:spMkLst>
            <pc:docMk/>
            <pc:sldMk cId="2441410850" sldId="334"/>
            <ac:spMk id="3" creationId="{A50C4CA9-59AE-486C-AD4E-7BD118965358}"/>
          </ac:spMkLst>
        </pc:spChg>
        <pc:spChg chg="add mod">
          <ac:chgData name="K.Graham [ Wheatley Hill Community Primary School ]" userId="S::k.graham315@whprimary.com::28938513-fcdf-4eed-8d1c-d8e694656955" providerId="AD" clId="Web-{C78D6B1C-6E8B-414A-6E41-B717E992AEE4}" dt="2021-06-26T07:35:18.264" v="89" actId="1076"/>
          <ac:spMkLst>
            <pc:docMk/>
            <pc:sldMk cId="2441410850" sldId="334"/>
            <ac:spMk id="4" creationId="{AAB49E31-CBD8-459B-9779-3D622CFCA4BB}"/>
          </ac:spMkLst>
        </pc:spChg>
        <pc:spChg chg="add mod">
          <ac:chgData name="K.Graham [ Wheatley Hill Community Primary School ]" userId="S::k.graham315@whprimary.com::28938513-fcdf-4eed-8d1c-d8e694656955" providerId="AD" clId="Web-{C78D6B1C-6E8B-414A-6E41-B717E992AEE4}" dt="2021-06-26T07:35:18.279" v="90" actId="1076"/>
          <ac:spMkLst>
            <pc:docMk/>
            <pc:sldMk cId="2441410850" sldId="334"/>
            <ac:spMk id="5" creationId="{2421F4EA-6767-427C-B34D-DA8111A266E1}"/>
          </ac:spMkLst>
        </pc:spChg>
        <pc:spChg chg="mod">
          <ac:chgData name="K.Graham [ Wheatley Hill Community Primary School ]" userId="S::k.graham315@whprimary.com::28938513-fcdf-4eed-8d1c-d8e694656955" providerId="AD" clId="Web-{C78D6B1C-6E8B-414A-6E41-B717E992AEE4}" dt="2021-06-26T07:34:35.216" v="72" actId="20577"/>
          <ac:spMkLst>
            <pc:docMk/>
            <pc:sldMk cId="2441410850" sldId="334"/>
            <ac:spMk id="6" creationId="{00000000-0000-0000-0000-000000000000}"/>
          </ac:spMkLst>
        </pc:spChg>
        <pc:spChg chg="del">
          <ac:chgData name="K.Graham [ Wheatley Hill Community Primary School ]" userId="S::k.graham315@whprimary.com::28938513-fcdf-4eed-8d1c-d8e694656955" providerId="AD" clId="Web-{C78D6B1C-6E8B-414A-6E41-B717E992AEE4}" dt="2021-06-26T07:34:37.091" v="73"/>
          <ac:spMkLst>
            <pc:docMk/>
            <pc:sldMk cId="2441410850" sldId="334"/>
            <ac:spMk id="8" creationId="{00000000-0000-0000-0000-000000000000}"/>
          </ac:spMkLst>
        </pc:spChg>
        <pc:spChg chg="del">
          <ac:chgData name="K.Graham [ Wheatley Hill Community Primary School ]" userId="S::k.graham315@whprimary.com::28938513-fcdf-4eed-8d1c-d8e694656955" providerId="AD" clId="Web-{C78D6B1C-6E8B-414A-6E41-B717E992AEE4}" dt="2021-06-26T07:33:27.538" v="46"/>
          <ac:spMkLst>
            <pc:docMk/>
            <pc:sldMk cId="2441410850" sldId="334"/>
            <ac:spMk id="9" creationId="{00000000-0000-0000-0000-000000000000}"/>
          </ac:spMkLst>
        </pc:spChg>
        <pc:spChg chg="mod">
          <ac:chgData name="K.Graham [ Wheatley Hill Community Primary School ]" userId="S::k.graham315@whprimary.com::28938513-fcdf-4eed-8d1c-d8e694656955" providerId="AD" clId="Web-{C78D6B1C-6E8B-414A-6E41-B717E992AEE4}" dt="2021-06-26T07:35:13.092" v="77" actId="1076"/>
          <ac:spMkLst>
            <pc:docMk/>
            <pc:sldMk cId="2441410850" sldId="334"/>
            <ac:spMk id="10" creationId="{00000000-0000-0000-0000-000000000000}"/>
          </ac:spMkLst>
        </pc:spChg>
        <pc:spChg chg="add mod">
          <ac:chgData name="K.Graham [ Wheatley Hill Community Primary School ]" userId="S::k.graham315@whprimary.com::28938513-fcdf-4eed-8d1c-d8e694656955" providerId="AD" clId="Web-{C78D6B1C-6E8B-414A-6E41-B717E992AEE4}" dt="2021-06-26T07:35:18.279" v="91" actId="1076"/>
          <ac:spMkLst>
            <pc:docMk/>
            <pc:sldMk cId="2441410850" sldId="334"/>
            <ac:spMk id="14" creationId="{614CB80B-0775-4E86-8D3A-DCDB228D471F}"/>
          </ac:spMkLst>
        </pc:spChg>
        <pc:spChg chg="add mod">
          <ac:chgData name="K.Graham [ Wheatley Hill Community Primary School ]" userId="S::k.graham315@whprimary.com::28938513-fcdf-4eed-8d1c-d8e694656955" providerId="AD" clId="Web-{C78D6B1C-6E8B-414A-6E41-B717E992AEE4}" dt="2021-06-26T07:35:18.295" v="92" actId="1076"/>
          <ac:spMkLst>
            <pc:docMk/>
            <pc:sldMk cId="2441410850" sldId="334"/>
            <ac:spMk id="16" creationId="{77D6D5ED-BB2D-43F9-8E5D-B25FCD0253B2}"/>
          </ac:spMkLst>
        </pc:spChg>
        <pc:spChg chg="add mod">
          <ac:chgData name="K.Graham [ Wheatley Hill Community Primary School ]" userId="S::k.graham315@whprimary.com::28938513-fcdf-4eed-8d1c-d8e694656955" providerId="AD" clId="Web-{C78D6B1C-6E8B-414A-6E41-B717E992AEE4}" dt="2021-06-26T07:35:18.311" v="93" actId="1076"/>
          <ac:spMkLst>
            <pc:docMk/>
            <pc:sldMk cId="2441410850" sldId="334"/>
            <ac:spMk id="18" creationId="{25482CDD-000F-4B51-9BBE-327E73A6A3C9}"/>
          </ac:spMkLst>
        </pc:spChg>
        <pc:spChg chg="add mod">
          <ac:chgData name="K.Graham [ Wheatley Hill Community Primary School ]" userId="S::k.graham315@whprimary.com::28938513-fcdf-4eed-8d1c-d8e694656955" providerId="AD" clId="Web-{C78D6B1C-6E8B-414A-6E41-B717E992AEE4}" dt="2021-06-26T07:35:18.326" v="94" actId="1076"/>
          <ac:spMkLst>
            <pc:docMk/>
            <pc:sldMk cId="2441410850" sldId="334"/>
            <ac:spMk id="20" creationId="{37AFFBCB-46D4-4890-A88B-57A0A25C9B81}"/>
          </ac:spMkLst>
        </pc:spChg>
        <pc:spChg chg="add mod">
          <ac:chgData name="K.Graham [ Wheatley Hill Community Primary School ]" userId="S::k.graham315@whprimary.com::28938513-fcdf-4eed-8d1c-d8e694656955" providerId="AD" clId="Web-{C78D6B1C-6E8B-414A-6E41-B717E992AEE4}" dt="2021-06-26T07:35:18.342" v="95" actId="1076"/>
          <ac:spMkLst>
            <pc:docMk/>
            <pc:sldMk cId="2441410850" sldId="334"/>
            <ac:spMk id="22" creationId="{48F13021-3451-431E-98C9-ABDE348F1917}"/>
          </ac:spMkLst>
        </pc:spChg>
        <pc:spChg chg="add mod">
          <ac:chgData name="K.Graham [ Wheatley Hill Community Primary School ]" userId="S::k.graham315@whprimary.com::28938513-fcdf-4eed-8d1c-d8e694656955" providerId="AD" clId="Web-{C78D6B1C-6E8B-414A-6E41-B717E992AEE4}" dt="2021-06-26T07:35:18.342" v="96" actId="1076"/>
          <ac:spMkLst>
            <pc:docMk/>
            <pc:sldMk cId="2441410850" sldId="334"/>
            <ac:spMk id="24" creationId="{57571D44-DC1A-4D04-83C5-411CED342332}"/>
          </ac:spMkLst>
        </pc:spChg>
        <pc:spChg chg="add mod">
          <ac:chgData name="K.Graham [ Wheatley Hill Community Primary School ]" userId="S::k.graham315@whprimary.com::28938513-fcdf-4eed-8d1c-d8e694656955" providerId="AD" clId="Web-{C78D6B1C-6E8B-414A-6E41-B717E992AEE4}" dt="2021-06-26T07:35:18.357" v="97" actId="1076"/>
          <ac:spMkLst>
            <pc:docMk/>
            <pc:sldMk cId="2441410850" sldId="334"/>
            <ac:spMk id="26" creationId="{22682AE1-9749-43B1-8E38-F612467D3F21}"/>
          </ac:spMkLst>
        </pc:spChg>
        <pc:spChg chg="add mod">
          <ac:chgData name="K.Graham [ Wheatley Hill Community Primary School ]" userId="S::k.graham315@whprimary.com::28938513-fcdf-4eed-8d1c-d8e694656955" providerId="AD" clId="Web-{C78D6B1C-6E8B-414A-6E41-B717E992AEE4}" dt="2021-06-26T07:36:20.937" v="120" actId="20577"/>
          <ac:spMkLst>
            <pc:docMk/>
            <pc:sldMk cId="2441410850" sldId="334"/>
            <ac:spMk id="27" creationId="{44BF106D-31AA-4EFB-904D-8D01E2ADAD0F}"/>
          </ac:spMkLst>
        </pc:spChg>
        <pc:spChg chg="add del mod">
          <ac:chgData name="K.Graham [ Wheatley Hill Community Primary School ]" userId="S::k.graham315@whprimary.com::28938513-fcdf-4eed-8d1c-d8e694656955" providerId="AD" clId="Web-{C78D6B1C-6E8B-414A-6E41-B717E992AEE4}" dt="2021-06-26T07:36:24.703" v="121"/>
          <ac:spMkLst>
            <pc:docMk/>
            <pc:sldMk cId="2441410850" sldId="334"/>
            <ac:spMk id="28" creationId="{E15B10EA-4E92-4CB0-B262-43D4858D9D24}"/>
          </ac:spMkLst>
        </pc:spChg>
        <pc:spChg chg="add mod">
          <ac:chgData name="K.Graham [ Wheatley Hill Community Primary School ]" userId="S::k.graham315@whprimary.com::28938513-fcdf-4eed-8d1c-d8e694656955" providerId="AD" clId="Web-{C78D6B1C-6E8B-414A-6E41-B717E992AEE4}" dt="2021-06-26T07:37:23.985" v="145" actId="14100"/>
          <ac:spMkLst>
            <pc:docMk/>
            <pc:sldMk cId="2441410850" sldId="334"/>
            <ac:spMk id="29" creationId="{8014F98B-88B5-472D-972F-945D47E662B0}"/>
          </ac:spMkLst>
        </pc:spChg>
        <pc:spChg chg="add mod">
          <ac:chgData name="K.Graham [ Wheatley Hill Community Primary School ]" userId="S::k.graham315@whprimary.com::28938513-fcdf-4eed-8d1c-d8e694656955" providerId="AD" clId="Web-{C78D6B1C-6E8B-414A-6E41-B717E992AEE4}" dt="2021-06-26T07:37:17.016" v="143" actId="14100"/>
          <ac:spMkLst>
            <pc:docMk/>
            <pc:sldMk cId="2441410850" sldId="334"/>
            <ac:spMk id="30" creationId="{6DACAA1F-E5E0-4CBA-8EB7-FD9EF7BD5450}"/>
          </ac:spMkLst>
        </pc:spChg>
        <pc:spChg chg="add mod">
          <ac:chgData name="K.Graham [ Wheatley Hill Community Primary School ]" userId="S::k.graham315@whprimary.com::28938513-fcdf-4eed-8d1c-d8e694656955" providerId="AD" clId="Web-{C78D6B1C-6E8B-414A-6E41-B717E992AEE4}" dt="2021-06-26T07:37:11.469" v="141" actId="14100"/>
          <ac:spMkLst>
            <pc:docMk/>
            <pc:sldMk cId="2441410850" sldId="334"/>
            <ac:spMk id="31" creationId="{51E006A9-4C9A-436E-83EC-A0BAEEAB6838}"/>
          </ac:spMkLst>
        </pc:spChg>
        <pc:spChg chg="add mod">
          <ac:chgData name="K.Graham [ Wheatley Hill Community Primary School ]" userId="S::k.graham315@whprimary.com::28938513-fcdf-4eed-8d1c-d8e694656955" providerId="AD" clId="Web-{C78D6B1C-6E8B-414A-6E41-B717E992AEE4}" dt="2021-06-26T07:37:04.329" v="139" actId="14100"/>
          <ac:spMkLst>
            <pc:docMk/>
            <pc:sldMk cId="2441410850" sldId="334"/>
            <ac:spMk id="32" creationId="{1208D7A3-3BD2-48C5-9A5E-A1D687ADDE90}"/>
          </ac:spMkLst>
        </pc:spChg>
        <pc:spChg chg="add mod">
          <ac:chgData name="K.Graham [ Wheatley Hill Community Primary School ]" userId="S::k.graham315@whprimary.com::28938513-fcdf-4eed-8d1c-d8e694656955" providerId="AD" clId="Web-{C78D6B1C-6E8B-414A-6E41-B717E992AEE4}" dt="2021-06-26T07:36:57.938" v="137" actId="14100"/>
          <ac:spMkLst>
            <pc:docMk/>
            <pc:sldMk cId="2441410850" sldId="334"/>
            <ac:spMk id="33" creationId="{6BA19B8D-895B-41E7-8698-673D725D370A}"/>
          </ac:spMkLst>
        </pc:spChg>
        <pc:spChg chg="add mod">
          <ac:chgData name="K.Graham [ Wheatley Hill Community Primary School ]" userId="S::k.graham315@whprimary.com::28938513-fcdf-4eed-8d1c-d8e694656955" providerId="AD" clId="Web-{C78D6B1C-6E8B-414A-6E41-B717E992AEE4}" dt="2021-06-26T07:36:51.797" v="135" actId="14100"/>
          <ac:spMkLst>
            <pc:docMk/>
            <pc:sldMk cId="2441410850" sldId="334"/>
            <ac:spMk id="34" creationId="{5E70BCA9-4D7C-45A5-873B-28CD61C9081C}"/>
          </ac:spMkLst>
        </pc:spChg>
        <pc:spChg chg="add mod">
          <ac:chgData name="K.Graham [ Wheatley Hill Community Primary School ]" userId="S::k.graham315@whprimary.com::28938513-fcdf-4eed-8d1c-d8e694656955" providerId="AD" clId="Web-{C78D6B1C-6E8B-414A-6E41-B717E992AEE4}" dt="2021-06-26T07:36:45.938" v="133" actId="14100"/>
          <ac:spMkLst>
            <pc:docMk/>
            <pc:sldMk cId="2441410850" sldId="334"/>
            <ac:spMk id="35" creationId="{84BB5FCF-C08B-4912-9EE2-23E1314F1E2C}"/>
          </ac:spMkLst>
        </pc:spChg>
        <pc:spChg chg="add mod">
          <ac:chgData name="K.Graham [ Wheatley Hill Community Primary School ]" userId="S::k.graham315@whprimary.com::28938513-fcdf-4eed-8d1c-d8e694656955" providerId="AD" clId="Web-{C78D6B1C-6E8B-414A-6E41-B717E992AEE4}" dt="2021-06-26T07:36:40.828" v="131" actId="14100"/>
          <ac:spMkLst>
            <pc:docMk/>
            <pc:sldMk cId="2441410850" sldId="334"/>
            <ac:spMk id="36" creationId="{BCBD3C76-3BE3-4037-B52D-37D0FC189006}"/>
          </ac:spMkLst>
        </pc:spChg>
        <pc:spChg chg="add mod">
          <ac:chgData name="K.Graham [ Wheatley Hill Community Primary School ]" userId="S::k.graham315@whprimary.com::28938513-fcdf-4eed-8d1c-d8e694656955" providerId="AD" clId="Web-{C78D6B1C-6E8B-414A-6E41-B717E992AEE4}" dt="2021-06-26T07:37:43.751" v="149" actId="1076"/>
          <ac:spMkLst>
            <pc:docMk/>
            <pc:sldMk cId="2441410850" sldId="334"/>
            <ac:spMk id="37" creationId="{C537E33E-233E-4E73-9CC8-175D3E974587}"/>
          </ac:spMkLst>
        </pc:spChg>
      </pc:sldChg>
      <pc:sldChg chg="modSp add replId">
        <pc:chgData name="K.Graham [ Wheatley Hill Community Primary School ]" userId="S::k.graham315@whprimary.com::28938513-fcdf-4eed-8d1c-d8e694656955" providerId="AD" clId="Web-{C78D6B1C-6E8B-414A-6E41-B717E992AEE4}" dt="2021-06-26T07:49:49.571" v="519" actId="20577"/>
        <pc:sldMkLst>
          <pc:docMk/>
          <pc:sldMk cId="755710561" sldId="335"/>
        </pc:sldMkLst>
        <pc:spChg chg="mod">
          <ac:chgData name="K.Graham [ Wheatley Hill Community Primary School ]" userId="S::k.graham315@whprimary.com::28938513-fcdf-4eed-8d1c-d8e694656955" providerId="AD" clId="Web-{C78D6B1C-6E8B-414A-6E41-B717E992AEE4}" dt="2021-06-26T07:49:38.180" v="516" actId="20577"/>
          <ac:spMkLst>
            <pc:docMk/>
            <pc:sldMk cId="755710561" sldId="335"/>
            <ac:spMk id="2" creationId="{00000000-0000-0000-0000-000000000000}"/>
          </ac:spMkLst>
        </pc:spChg>
        <pc:spChg chg="mod">
          <ac:chgData name="K.Graham [ Wheatley Hill Community Primary School ]" userId="S::k.graham315@whprimary.com::28938513-fcdf-4eed-8d1c-d8e694656955" providerId="AD" clId="Web-{C78D6B1C-6E8B-414A-6E41-B717E992AEE4}" dt="2021-06-26T07:49:49.571" v="519" actId="20577"/>
          <ac:spMkLst>
            <pc:docMk/>
            <pc:sldMk cId="755710561" sldId="335"/>
            <ac:spMk id="3" creationId="{00000000-0000-0000-0000-000000000000}"/>
          </ac:spMkLst>
        </pc:spChg>
      </pc:sldChg>
      <pc:sldChg chg="addSp delSp modSp new">
        <pc:chgData name="K.Graham [ Wheatley Hill Community Primary School ]" userId="S::k.graham315@whprimary.com::28938513-fcdf-4eed-8d1c-d8e694656955" providerId="AD" clId="Web-{C78D6B1C-6E8B-414A-6E41-B717E992AEE4}" dt="2021-06-26T07:54:28.218" v="600" actId="1076"/>
        <pc:sldMkLst>
          <pc:docMk/>
          <pc:sldMk cId="3812786492" sldId="336"/>
        </pc:sldMkLst>
        <pc:spChg chg="mod">
          <ac:chgData name="K.Graham [ Wheatley Hill Community Primary School ]" userId="S::k.graham315@whprimary.com::28938513-fcdf-4eed-8d1c-d8e694656955" providerId="AD" clId="Web-{C78D6B1C-6E8B-414A-6E41-B717E992AEE4}" dt="2021-06-26T07:51:52.183" v="576" actId="14100"/>
          <ac:spMkLst>
            <pc:docMk/>
            <pc:sldMk cId="3812786492" sldId="336"/>
            <ac:spMk id="2" creationId="{0A0FE261-D0AA-4C07-B5C2-F2FDB022E7BD}"/>
          </ac:spMkLst>
        </pc:spChg>
        <pc:spChg chg="del">
          <ac:chgData name="K.Graham [ Wheatley Hill Community Primary School ]" userId="S::k.graham315@whprimary.com::28938513-fcdf-4eed-8d1c-d8e694656955" providerId="AD" clId="Web-{C78D6B1C-6E8B-414A-6E41-B717E992AEE4}" dt="2021-06-26T07:51:56.417" v="577"/>
          <ac:spMkLst>
            <pc:docMk/>
            <pc:sldMk cId="3812786492" sldId="336"/>
            <ac:spMk id="3" creationId="{B6F243A7-A4F3-494D-BD7D-0C7774E4A5AF}"/>
          </ac:spMkLst>
        </pc:spChg>
        <pc:picChg chg="add mod modCrop">
          <ac:chgData name="K.Graham [ Wheatley Hill Community Primary School ]" userId="S::k.graham315@whprimary.com::28938513-fcdf-4eed-8d1c-d8e694656955" providerId="AD" clId="Web-{C78D6B1C-6E8B-414A-6E41-B717E992AEE4}" dt="2021-06-26T07:53:09.122" v="589" actId="1076"/>
          <ac:picMkLst>
            <pc:docMk/>
            <pc:sldMk cId="3812786492" sldId="336"/>
            <ac:picMk id="4" creationId="{4ADB56B0-5DAA-4CC6-903B-661F4A4C006A}"/>
          </ac:picMkLst>
        </pc:picChg>
        <pc:picChg chg="add mod modCrop">
          <ac:chgData name="K.Graham [ Wheatley Hill Community Primary School ]" userId="S::k.graham315@whprimary.com::28938513-fcdf-4eed-8d1c-d8e694656955" providerId="AD" clId="Web-{C78D6B1C-6E8B-414A-6E41-B717E992AEE4}" dt="2021-06-26T07:54:28.218" v="600" actId="1076"/>
          <ac:picMkLst>
            <pc:docMk/>
            <pc:sldMk cId="3812786492" sldId="336"/>
            <ac:picMk id="5" creationId="{9FC0CE8E-517E-482F-9E19-03788636786F}"/>
          </ac:picMkLst>
        </pc:picChg>
      </pc:sldChg>
    </pc:docChg>
  </pc:docChgLst>
  <pc:docChgLst>
    <pc:chgData name="K.Graham [ Wheatley Hill Community Primary School ]" userId="S::k.graham315@whprimary.com::28938513-fcdf-4eed-8d1c-d8e694656955" providerId="AD" clId="Web-{859AFABD-0C68-F86F-4533-5D6AAD6DF5F6}"/>
    <pc:docChg chg="delSld modSld modSection">
      <pc:chgData name="K.Graham [ Wheatley Hill Community Primary School ]" userId="S::k.graham315@whprimary.com::28938513-fcdf-4eed-8d1c-d8e694656955" providerId="AD" clId="Web-{859AFABD-0C68-F86F-4533-5D6AAD6DF5F6}" dt="2021-06-26T08:11:02.129" v="251"/>
      <pc:docMkLst>
        <pc:docMk/>
      </pc:docMkLst>
      <pc:sldChg chg="modSp">
        <pc:chgData name="K.Graham [ Wheatley Hill Community Primary School ]" userId="S::k.graham315@whprimary.com::28938513-fcdf-4eed-8d1c-d8e694656955" providerId="AD" clId="Web-{859AFABD-0C68-F86F-4533-5D6AAD6DF5F6}" dt="2021-06-26T08:04:01.993" v="11" actId="20577"/>
        <pc:sldMkLst>
          <pc:docMk/>
          <pc:sldMk cId="3990255827" sldId="337"/>
        </pc:sldMkLst>
        <pc:spChg chg="mod">
          <ac:chgData name="K.Graham [ Wheatley Hill Community Primary School ]" userId="S::k.graham315@whprimary.com::28938513-fcdf-4eed-8d1c-d8e694656955" providerId="AD" clId="Web-{859AFABD-0C68-F86F-4533-5D6AAD6DF5F6}" dt="2021-06-26T08:04:01.993" v="11" actId="20577"/>
          <ac:spMkLst>
            <pc:docMk/>
            <pc:sldMk cId="3990255827" sldId="337"/>
            <ac:spMk id="16" creationId="{00000000-0000-0000-0000-000000000000}"/>
          </ac:spMkLst>
        </pc:spChg>
      </pc:sldChg>
      <pc:sldChg chg="modSp">
        <pc:chgData name="K.Graham [ Wheatley Hill Community Primary School ]" userId="S::k.graham315@whprimary.com::28938513-fcdf-4eed-8d1c-d8e694656955" providerId="AD" clId="Web-{859AFABD-0C68-F86F-4533-5D6AAD6DF5F6}" dt="2021-06-26T08:04:15.134" v="14" actId="20577"/>
        <pc:sldMkLst>
          <pc:docMk/>
          <pc:sldMk cId="3164467907" sldId="343"/>
        </pc:sldMkLst>
        <pc:spChg chg="mod">
          <ac:chgData name="K.Graham [ Wheatley Hill Community Primary School ]" userId="S::k.graham315@whprimary.com::28938513-fcdf-4eed-8d1c-d8e694656955" providerId="AD" clId="Web-{859AFABD-0C68-F86F-4533-5D6AAD6DF5F6}" dt="2021-06-26T08:04:15.134" v="14" actId="20577"/>
          <ac:spMkLst>
            <pc:docMk/>
            <pc:sldMk cId="3164467907" sldId="343"/>
            <ac:spMk id="16" creationId="{00000000-0000-0000-0000-000000000000}"/>
          </ac:spMkLst>
        </pc:spChg>
      </pc:sldChg>
      <pc:sldChg chg="modSp">
        <pc:chgData name="K.Graham [ Wheatley Hill Community Primary School ]" userId="S::k.graham315@whprimary.com::28938513-fcdf-4eed-8d1c-d8e694656955" providerId="AD" clId="Web-{859AFABD-0C68-F86F-4533-5D6AAD6DF5F6}" dt="2021-06-26T08:07:27.726" v="202" actId="20577"/>
        <pc:sldMkLst>
          <pc:docMk/>
          <pc:sldMk cId="1322584540" sldId="350"/>
        </pc:sldMkLst>
        <pc:spChg chg="mod">
          <ac:chgData name="K.Graham [ Wheatley Hill Community Primary School ]" userId="S::k.graham315@whprimary.com::28938513-fcdf-4eed-8d1c-d8e694656955" providerId="AD" clId="Web-{859AFABD-0C68-F86F-4533-5D6AAD6DF5F6}" dt="2021-06-26T08:07:27.726" v="202" actId="20577"/>
          <ac:spMkLst>
            <pc:docMk/>
            <pc:sldMk cId="1322584540" sldId="350"/>
            <ac:spMk id="3" creationId="{00000000-0000-0000-0000-000000000000}"/>
          </ac:spMkLst>
        </pc:spChg>
      </pc:sldChg>
      <pc:sldChg chg="addSp delSp modSp">
        <pc:chgData name="K.Graham [ Wheatley Hill Community Primary School ]" userId="S::k.graham315@whprimary.com::28938513-fcdf-4eed-8d1c-d8e694656955" providerId="AD" clId="Web-{859AFABD-0C68-F86F-4533-5D6AAD6DF5F6}" dt="2021-06-26T08:10:37.987" v="247" actId="14100"/>
        <pc:sldMkLst>
          <pc:docMk/>
          <pc:sldMk cId="2459374941" sldId="351"/>
        </pc:sldMkLst>
        <pc:spChg chg="mod">
          <ac:chgData name="K.Graham [ Wheatley Hill Community Primary School ]" userId="S::k.graham315@whprimary.com::28938513-fcdf-4eed-8d1c-d8e694656955" providerId="AD" clId="Web-{859AFABD-0C68-F86F-4533-5D6AAD6DF5F6}" dt="2021-06-26T08:08:21.761" v="233" actId="1076"/>
          <ac:spMkLst>
            <pc:docMk/>
            <pc:sldMk cId="2459374941" sldId="351"/>
            <ac:spMk id="2" creationId="{00000000-0000-0000-0000-000000000000}"/>
          </ac:spMkLst>
        </pc:spChg>
        <pc:spChg chg="del mod">
          <ac:chgData name="K.Graham [ Wheatley Hill Community Primary School ]" userId="S::k.graham315@whprimary.com::28938513-fcdf-4eed-8d1c-d8e694656955" providerId="AD" clId="Web-{859AFABD-0C68-F86F-4533-5D6AAD6DF5F6}" dt="2021-06-26T08:07:36.055" v="204"/>
          <ac:spMkLst>
            <pc:docMk/>
            <pc:sldMk cId="2459374941" sldId="351"/>
            <ac:spMk id="3" creationId="{00000000-0000-0000-0000-000000000000}"/>
          </ac:spMkLst>
        </pc:spChg>
        <pc:spChg chg="mod">
          <ac:chgData name="K.Graham [ Wheatley Hill Community Primary School ]" userId="S::k.graham315@whprimary.com::28938513-fcdf-4eed-8d1c-d8e694656955" providerId="AD" clId="Web-{859AFABD-0C68-F86F-4533-5D6AAD6DF5F6}" dt="2021-06-26T08:08:33.746" v="237" actId="1076"/>
          <ac:spMkLst>
            <pc:docMk/>
            <pc:sldMk cId="2459374941" sldId="351"/>
            <ac:spMk id="4" creationId="{00000000-0000-0000-0000-000000000000}"/>
          </ac:spMkLst>
        </pc:spChg>
        <pc:spChg chg="add del mod">
          <ac:chgData name="K.Graham [ Wheatley Hill Community Primary School ]" userId="S::k.graham315@whprimary.com::28938513-fcdf-4eed-8d1c-d8e694656955" providerId="AD" clId="Web-{859AFABD-0C68-F86F-4533-5D6AAD6DF5F6}" dt="2021-06-26T08:07:42.680" v="205"/>
          <ac:spMkLst>
            <pc:docMk/>
            <pc:sldMk cId="2459374941" sldId="351"/>
            <ac:spMk id="6" creationId="{72F0418D-B850-4C08-ABDF-B7A5F06C5D96}"/>
          </ac:spMkLst>
        </pc:spChg>
        <pc:picChg chg="add mod">
          <ac:chgData name="K.Graham [ Wheatley Hill Community Primary School ]" userId="S::k.graham315@whprimary.com::28938513-fcdf-4eed-8d1c-d8e694656955" providerId="AD" clId="Web-{859AFABD-0C68-F86F-4533-5D6AAD6DF5F6}" dt="2021-06-26T08:09:16.654" v="240" actId="1076"/>
          <ac:picMkLst>
            <pc:docMk/>
            <pc:sldMk cId="2459374941" sldId="351"/>
            <ac:picMk id="7" creationId="{DF79429C-DD43-4E14-BFA7-D4881F91F0E0}"/>
          </ac:picMkLst>
        </pc:picChg>
        <pc:picChg chg="add mod">
          <ac:chgData name="K.Graham [ Wheatley Hill Community Primary School ]" userId="S::k.graham315@whprimary.com::28938513-fcdf-4eed-8d1c-d8e694656955" providerId="AD" clId="Web-{859AFABD-0C68-F86F-4533-5D6AAD6DF5F6}" dt="2021-06-26T08:10:17.330" v="243" actId="14100"/>
          <ac:picMkLst>
            <pc:docMk/>
            <pc:sldMk cId="2459374941" sldId="351"/>
            <ac:picMk id="8" creationId="{546C0C51-084A-44A3-B533-5191173975F4}"/>
          </ac:picMkLst>
        </pc:picChg>
        <pc:picChg chg="add mod">
          <ac:chgData name="K.Graham [ Wheatley Hill Community Primary School ]" userId="S::k.graham315@whprimary.com::28938513-fcdf-4eed-8d1c-d8e694656955" providerId="AD" clId="Web-{859AFABD-0C68-F86F-4533-5D6AAD6DF5F6}" dt="2021-06-26T08:10:37.987" v="247" actId="14100"/>
          <ac:picMkLst>
            <pc:docMk/>
            <pc:sldMk cId="2459374941" sldId="351"/>
            <ac:picMk id="9" creationId="{F5842FC4-4662-4207-AF98-59154C33D2BB}"/>
          </ac:picMkLst>
        </pc:picChg>
      </pc:sldChg>
      <pc:sldChg chg="del">
        <pc:chgData name="K.Graham [ Wheatley Hill Community Primary School ]" userId="S::k.graham315@whprimary.com::28938513-fcdf-4eed-8d1c-d8e694656955" providerId="AD" clId="Web-{859AFABD-0C68-F86F-4533-5D6AAD6DF5F6}" dt="2021-06-26T08:10:58.692" v="248"/>
        <pc:sldMkLst>
          <pc:docMk/>
          <pc:sldMk cId="1469131744" sldId="352"/>
        </pc:sldMkLst>
      </pc:sldChg>
      <pc:sldChg chg="del">
        <pc:chgData name="K.Graham [ Wheatley Hill Community Primary School ]" userId="S::k.graham315@whprimary.com::28938513-fcdf-4eed-8d1c-d8e694656955" providerId="AD" clId="Web-{859AFABD-0C68-F86F-4533-5D6AAD6DF5F6}" dt="2021-06-26T08:11:00.020" v="249"/>
        <pc:sldMkLst>
          <pc:docMk/>
          <pc:sldMk cId="3261845472" sldId="353"/>
        </pc:sldMkLst>
      </pc:sldChg>
      <pc:sldChg chg="del">
        <pc:chgData name="K.Graham [ Wheatley Hill Community Primary School ]" userId="S::k.graham315@whprimary.com::28938513-fcdf-4eed-8d1c-d8e694656955" providerId="AD" clId="Web-{859AFABD-0C68-F86F-4533-5D6AAD6DF5F6}" dt="2021-06-26T08:11:01.176" v="250"/>
        <pc:sldMkLst>
          <pc:docMk/>
          <pc:sldMk cId="3911086468" sldId="354"/>
        </pc:sldMkLst>
      </pc:sldChg>
      <pc:sldChg chg="del">
        <pc:chgData name="K.Graham [ Wheatley Hill Community Primary School ]" userId="S::k.graham315@whprimary.com::28938513-fcdf-4eed-8d1c-d8e694656955" providerId="AD" clId="Web-{859AFABD-0C68-F86F-4533-5D6AAD6DF5F6}" dt="2021-06-26T08:11:02.129" v="251"/>
        <pc:sldMkLst>
          <pc:docMk/>
          <pc:sldMk cId="1581055806" sldId="355"/>
        </pc:sldMkLst>
      </pc:sldChg>
    </pc:docChg>
  </pc:docChgLst>
  <pc:docChgLst>
    <pc:chgData clId="Web-{C78D6B1C-6E8B-414A-6E41-B717E992AEE4}"/>
    <pc:docChg chg="modSld">
      <pc:chgData name="" userId="" providerId="" clId="Web-{C78D6B1C-6E8B-414A-6E41-B717E992AEE4}" dt="2021-06-26T07:31:59.675" v="4" actId="20577"/>
      <pc:docMkLst>
        <pc:docMk/>
      </pc:docMkLst>
      <pc:sldChg chg="modSp">
        <pc:chgData name="" userId="" providerId="" clId="Web-{C78D6B1C-6E8B-414A-6E41-B717E992AEE4}" dt="2021-06-26T07:31:59.675" v="4" actId="20577"/>
        <pc:sldMkLst>
          <pc:docMk/>
          <pc:sldMk cId="1677315977" sldId="257"/>
        </pc:sldMkLst>
        <pc:spChg chg="mod">
          <ac:chgData name="" userId="" providerId="" clId="Web-{C78D6B1C-6E8B-414A-6E41-B717E992AEE4}" dt="2021-06-26T07:31:59.675" v="4" actId="20577"/>
          <ac:spMkLst>
            <pc:docMk/>
            <pc:sldMk cId="1677315977" sldId="257"/>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89145-C3EF-42F0-B2C5-8FAF7C1F087A}" type="datetimeFigureOut">
              <a:rPr lang="en-GB" smtClean="0"/>
              <a:t>26/06/2021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E6454-8FA1-4390-954B-1AF5A294A8D3}" type="slidenum">
              <a:rPr lang="en-GB" smtClean="0"/>
              <a:t>‹#›</a:t>
            </a:fld>
            <a:endParaRPr lang="en-GB"/>
          </a:p>
        </p:txBody>
      </p:sp>
    </p:spTree>
    <p:extLst>
      <p:ext uri="{BB962C8B-B14F-4D97-AF65-F5344CB8AC3E}">
        <p14:creationId xmlns:p14="http://schemas.microsoft.com/office/powerpoint/2010/main" val="91583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98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76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99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08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59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2822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13369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52426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99211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89375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2282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26/06/2021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69383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26/06/2021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68759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26/06/2021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32420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1401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19522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26/06/2021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2056293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99953"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Monday 28th June 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lIns="91440" tIns="45720" rIns="91440" bIns="45720" rtlCol="0" anchor="t">
            <a:spAutoFit/>
          </a:bodyPr>
          <a:lstStyle/>
          <a:p>
            <a:pPr>
              <a:defRPr/>
            </a:pPr>
            <a:r>
              <a:rPr kumimoji="0" lang="en-GB" sz="4000" b="0" i="0" u="none" strike="noStrike" kern="1200" cap="none" spc="0" normalizeH="0" baseline="0" noProof="0" dirty="0">
                <a:ln>
                  <a:noFill/>
                </a:ln>
                <a:effectLst/>
                <a:uLnTx/>
                <a:uFillTx/>
                <a:latin typeface="Calibri" panose="020F0502020204030204"/>
                <a:ea typeface="+mn-ea"/>
                <a:cs typeface="+mn-cs"/>
              </a:rPr>
              <a:t>L.O: To be able to</a:t>
            </a:r>
            <a:r>
              <a:rPr kumimoji="0" lang="en-GB" sz="4000" b="0" i="0" u="none" strike="noStrike" kern="1200" cap="none" spc="0" normalizeH="0" noProof="0" dirty="0">
                <a:ln>
                  <a:noFill/>
                </a:ln>
                <a:effectLst/>
                <a:uLnTx/>
                <a:uFillTx/>
                <a:latin typeface="Calibri" panose="020F0502020204030204"/>
                <a:ea typeface="+mn-ea"/>
                <a:cs typeface="+mn-cs"/>
              </a:rPr>
              <a:t> write using </a:t>
            </a:r>
            <a:r>
              <a:rPr lang="en-GB" sz="4000" dirty="0">
                <a:latin typeface="Calibri" panose="020F0502020204030204"/>
              </a:rPr>
              <a:t>subordinate conjunctions</a:t>
            </a:r>
            <a:r>
              <a:rPr kumimoji="0" lang="en-GB" sz="4000" b="0" i="0" u="none" strike="noStrike" kern="1200" cap="none" spc="0" normalizeH="0" noProof="0" dirty="0">
                <a:ln>
                  <a:noFill/>
                </a:ln>
                <a:effectLst/>
                <a:uLnTx/>
                <a:uFillTx/>
                <a:latin typeface="Calibri" panose="020F0502020204030204"/>
                <a:ea typeface="+mn-ea"/>
                <a:cs typeface="+mn-cs"/>
              </a:rPr>
              <a:t>.</a:t>
            </a:r>
            <a:r>
              <a:rPr lang="en-GB" sz="4000" dirty="0">
                <a:latin typeface="Calibri" panose="020F0502020204030204"/>
              </a:rPr>
              <a:t> </a:t>
            </a:r>
            <a:endParaRPr kumimoji="0" lang="en-GB" sz="4000" b="0" i="0" u="none" strike="noStrike" kern="1200" cap="none" spc="0" normalizeH="0" baseline="0" noProof="0" dirty="0">
              <a:ln>
                <a:noFill/>
              </a:ln>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
        <p:nvSpPr>
          <p:cNvPr id="13" name="Rectangle 12"/>
          <p:cNvSpPr/>
          <p:nvPr/>
        </p:nvSpPr>
        <p:spPr>
          <a:xfrm>
            <a:off x="6005726" y="584248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6680321" y="5970440"/>
            <a:ext cx="40283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Word</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of the week: </a:t>
            </a:r>
            <a:r>
              <a:rPr lang="en-GB" sz="2400" dirty="0">
                <a:solidFill>
                  <a:prstClr val="black"/>
                </a:solidFill>
                <a:latin typeface="Calibri" panose="020F0502020204030204"/>
              </a:rPr>
              <a:t>Memorable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1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dirty="0">
                <a:solidFill>
                  <a:prstClr val="black"/>
                </a:solidFill>
                <a:latin typeface="Calibri" panose="020F0502020204030204"/>
              </a:rPr>
              <a:t>Tuesday</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3200" dirty="0">
                <a:solidFill>
                  <a:prstClr val="black"/>
                </a:solidFill>
                <a:latin typeface="Calibri" panose="020F0502020204030204"/>
              </a:rPr>
              <a:t>29th</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June.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9871" y="1110343"/>
            <a:ext cx="10612654" cy="543041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01541526"/>
              </p:ext>
            </p:extLst>
          </p:nvPr>
        </p:nvGraphicFramePr>
        <p:xfrm>
          <a:off x="668680" y="1198632"/>
          <a:ext cx="10415036" cy="4906245"/>
        </p:xfrm>
        <a:graphic>
          <a:graphicData uri="http://schemas.openxmlformats.org/drawingml/2006/table">
            <a:tbl>
              <a:tblPr firstRow="1" bandRow="1">
                <a:tableStyleId>{5C22544A-7EE6-4342-B048-85BDC9FD1C3A}</a:tableStyleId>
              </a:tblPr>
              <a:tblGrid>
                <a:gridCol w="244669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717984">
                <a:tc>
                  <a:txBody>
                    <a:bodyPr/>
                    <a:lstStyle/>
                    <a:p>
                      <a:pPr algn="ctr"/>
                      <a:endParaRPr lang="en-GB" b="0" dirty="0">
                        <a:ln>
                          <a:solidFill>
                            <a:schemeClr val="tx1"/>
                          </a:solidFill>
                        </a:ln>
                        <a:solidFill>
                          <a:schemeClr val="accent1">
                            <a:lumMod val="50000"/>
                          </a:schemeClr>
                        </a:solidFill>
                      </a:endParaRPr>
                    </a:p>
                    <a:p>
                      <a:pPr algn="ctr"/>
                      <a:r>
                        <a:rPr lang="en-GB" b="0" dirty="0">
                          <a:ln>
                            <a:solidFill>
                              <a:schemeClr val="tx1"/>
                            </a:solidFill>
                          </a:ln>
                          <a:solidFill>
                            <a:schemeClr val="accent1">
                              <a:lumMod val="50000"/>
                            </a:schemeClr>
                          </a:solidFill>
                        </a:rPr>
                        <a:t>What Work?</a:t>
                      </a: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2400" b="0" u="sng" dirty="0">
                          <a:ln>
                            <a:solidFill>
                              <a:schemeClr val="tx1"/>
                            </a:solidFill>
                          </a:ln>
                          <a:solidFill>
                            <a:schemeClr val="accent1">
                              <a:lumMod val="50000"/>
                            </a:schemeClr>
                          </a:solidFill>
                        </a:rPr>
                        <a:t>L.O:</a:t>
                      </a:r>
                      <a:r>
                        <a:rPr lang="en-US" sz="2400" b="0" u="sng" baseline="0" dirty="0">
                          <a:ln>
                            <a:solidFill>
                              <a:schemeClr val="tx1"/>
                            </a:solidFill>
                          </a:ln>
                          <a:solidFill>
                            <a:schemeClr val="accent1">
                              <a:lumMod val="50000"/>
                            </a:schemeClr>
                          </a:solidFill>
                        </a:rPr>
                        <a:t> To be able </a:t>
                      </a:r>
                      <a:r>
                        <a:rPr lang="en-GB" sz="2400" b="0" u="sng" baseline="0" dirty="0">
                          <a:ln>
                            <a:solidFill>
                              <a:schemeClr val="tx1"/>
                            </a:solidFill>
                          </a:ln>
                          <a:solidFill>
                            <a:schemeClr val="accent1">
                              <a:lumMod val="50000"/>
                            </a:schemeClr>
                          </a:solidFill>
                        </a:rPr>
                        <a:t>to write sentences using subordinate clauses. </a:t>
                      </a:r>
                      <a:endParaRPr lang="en-GB" sz="2400" b="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46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How</a:t>
                      </a:r>
                      <a:r>
                        <a:rPr lang="en-GB" baseline="0" dirty="0">
                          <a:ln>
                            <a:solidFill>
                              <a:schemeClr val="tx1"/>
                            </a:solidFill>
                          </a:ln>
                          <a:solidFill>
                            <a:schemeClr val="accent1">
                              <a:lumMod val="50000"/>
                            </a:schemeClr>
                          </a:solidFill>
                        </a:rPr>
                        <a:t> Much Work</a:t>
                      </a:r>
                      <a:r>
                        <a:rPr lang="en-GB" dirty="0">
                          <a:ln>
                            <a:solidFill>
                              <a:schemeClr val="tx1"/>
                            </a:solidFill>
                          </a:ln>
                          <a:solidFill>
                            <a:schemeClr val="accent1">
                              <a:lumMod val="50000"/>
                            </a:schemeClr>
                          </a:solidFill>
                        </a:rPr>
                        <a: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p>
                      <a:pPr marL="285750" indent="-285750">
                        <a:buFont typeface="Wingdings" panose="05000000000000000000" pitchFamily="2" charset="2"/>
                        <a:buChar char="q"/>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30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ln>
                            <a:solidFill>
                              <a:schemeClr val="tx1"/>
                            </a:solidFill>
                          </a:ln>
                          <a:solidFill>
                            <a:schemeClr val="accent1">
                              <a:lumMod val="50000"/>
                            </a:schemeClr>
                          </a:solidFill>
                        </a:rPr>
                        <a:t>My work is Finished when...</a:t>
                      </a:r>
                      <a:endParaRPr lang="en-GB" dirty="0">
                        <a:ln>
                          <a:solidFill>
                            <a:schemeClr val="tx1"/>
                          </a:solidFill>
                        </a:ln>
                        <a:solidFill>
                          <a:schemeClr val="accent1">
                            <a:lumMod val="50000"/>
                          </a:schemeClr>
                        </a:solidFill>
                      </a:endParaRP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1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Next?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2"/>
          <a:stretch>
            <a:fillRect/>
          </a:stretch>
        </p:blipFill>
        <p:spPr>
          <a:xfrm>
            <a:off x="3194614" y="5254150"/>
            <a:ext cx="962025" cy="742950"/>
          </a:xfrm>
          <a:prstGeom prst="rect">
            <a:avLst/>
          </a:prstGeom>
        </p:spPr>
      </p:pic>
      <p:pic>
        <p:nvPicPr>
          <p:cNvPr id="13" name="Picture 12"/>
          <p:cNvPicPr>
            <a:picLocks noChangeAspect="1"/>
          </p:cNvPicPr>
          <p:nvPr/>
        </p:nvPicPr>
        <p:blipFill>
          <a:blip r:embed="rId3"/>
          <a:stretch>
            <a:fillRect/>
          </a:stretch>
        </p:blipFill>
        <p:spPr>
          <a:xfrm>
            <a:off x="4126818" y="5254150"/>
            <a:ext cx="962025" cy="742950"/>
          </a:xfrm>
          <a:prstGeom prst="rect">
            <a:avLst/>
          </a:prstGeom>
        </p:spPr>
      </p:pic>
      <p:pic>
        <p:nvPicPr>
          <p:cNvPr id="14" name="Picture 13"/>
          <p:cNvPicPr>
            <a:picLocks noChangeAspect="1"/>
          </p:cNvPicPr>
          <p:nvPr/>
        </p:nvPicPr>
        <p:blipFill>
          <a:blip r:embed="rId4"/>
          <a:stretch>
            <a:fillRect/>
          </a:stretch>
        </p:blipFill>
        <p:spPr>
          <a:xfrm>
            <a:off x="5088843" y="5254150"/>
            <a:ext cx="962025" cy="742950"/>
          </a:xfrm>
          <a:prstGeom prst="rect">
            <a:avLst/>
          </a:prstGeom>
        </p:spPr>
      </p:pic>
      <p:pic>
        <p:nvPicPr>
          <p:cNvPr id="15" name="Picture 14"/>
          <p:cNvPicPr>
            <a:picLocks noChangeAspect="1"/>
          </p:cNvPicPr>
          <p:nvPr/>
        </p:nvPicPr>
        <p:blipFill>
          <a:blip r:embed="rId5"/>
          <a:stretch>
            <a:fillRect/>
          </a:stretch>
        </p:blipFill>
        <p:spPr>
          <a:xfrm>
            <a:off x="3190148" y="2992007"/>
            <a:ext cx="1028700" cy="771525"/>
          </a:xfrm>
          <a:prstGeom prst="rect">
            <a:avLst/>
          </a:prstGeom>
        </p:spPr>
      </p:pic>
      <p:pic>
        <p:nvPicPr>
          <p:cNvPr id="16" name="Picture 15"/>
          <p:cNvPicPr>
            <a:picLocks noChangeAspect="1"/>
          </p:cNvPicPr>
          <p:nvPr/>
        </p:nvPicPr>
        <p:blipFill>
          <a:blip r:embed="rId6"/>
          <a:stretch>
            <a:fillRect/>
          </a:stretch>
        </p:blipFill>
        <p:spPr>
          <a:xfrm>
            <a:off x="4268778" y="2972778"/>
            <a:ext cx="1009650" cy="771525"/>
          </a:xfrm>
          <a:prstGeom prst="rect">
            <a:avLst/>
          </a:prstGeom>
        </p:spPr>
      </p:pic>
      <p:pic>
        <p:nvPicPr>
          <p:cNvPr id="17" name="Picture 16"/>
          <p:cNvPicPr>
            <a:picLocks noChangeAspect="1"/>
          </p:cNvPicPr>
          <p:nvPr/>
        </p:nvPicPr>
        <p:blipFill>
          <a:blip r:embed="rId7"/>
          <a:stretch>
            <a:fillRect/>
          </a:stretch>
        </p:blipFill>
        <p:spPr>
          <a:xfrm>
            <a:off x="6422701" y="2992007"/>
            <a:ext cx="1009650" cy="771525"/>
          </a:xfrm>
          <a:prstGeom prst="rect">
            <a:avLst/>
          </a:prstGeom>
        </p:spPr>
      </p:pic>
      <p:pic>
        <p:nvPicPr>
          <p:cNvPr id="18" name="Picture 17"/>
          <p:cNvPicPr>
            <a:picLocks noChangeAspect="1"/>
          </p:cNvPicPr>
          <p:nvPr/>
        </p:nvPicPr>
        <p:blipFill>
          <a:blip r:embed="rId8"/>
          <a:stretch>
            <a:fillRect/>
          </a:stretch>
        </p:blipFill>
        <p:spPr>
          <a:xfrm>
            <a:off x="5328358" y="2980654"/>
            <a:ext cx="1009650" cy="771525"/>
          </a:xfrm>
          <a:prstGeom prst="rect">
            <a:avLst/>
          </a:prstGeom>
        </p:spPr>
      </p:pic>
      <p:pic>
        <p:nvPicPr>
          <p:cNvPr id="19" name="Picture 18"/>
          <p:cNvPicPr>
            <a:picLocks noChangeAspect="1"/>
          </p:cNvPicPr>
          <p:nvPr/>
        </p:nvPicPr>
        <p:blipFill>
          <a:blip r:embed="rId9"/>
          <a:stretch>
            <a:fillRect/>
          </a:stretch>
        </p:blipFill>
        <p:spPr>
          <a:xfrm>
            <a:off x="3199673" y="3841403"/>
            <a:ext cx="1009650" cy="771525"/>
          </a:xfrm>
          <a:prstGeom prst="rect">
            <a:avLst/>
          </a:prstGeom>
        </p:spPr>
      </p:pic>
      <p:pic>
        <p:nvPicPr>
          <p:cNvPr id="20" name="Picture 19"/>
          <p:cNvPicPr>
            <a:picLocks noChangeAspect="1"/>
          </p:cNvPicPr>
          <p:nvPr/>
        </p:nvPicPr>
        <p:blipFill>
          <a:blip r:embed="rId10"/>
          <a:stretch>
            <a:fillRect/>
          </a:stretch>
        </p:blipFill>
        <p:spPr>
          <a:xfrm>
            <a:off x="4309183" y="3825550"/>
            <a:ext cx="1019175" cy="762000"/>
          </a:xfrm>
          <a:prstGeom prst="rect">
            <a:avLst/>
          </a:prstGeom>
        </p:spPr>
      </p:pic>
      <p:pic>
        <p:nvPicPr>
          <p:cNvPr id="21" name="Picture 20"/>
          <p:cNvPicPr>
            <a:picLocks noChangeAspect="1"/>
          </p:cNvPicPr>
          <p:nvPr/>
        </p:nvPicPr>
        <p:blipFill>
          <a:blip r:embed="rId11"/>
          <a:stretch>
            <a:fillRect/>
          </a:stretch>
        </p:blipFill>
        <p:spPr>
          <a:xfrm>
            <a:off x="3285245" y="2083391"/>
            <a:ext cx="2047875" cy="762000"/>
          </a:xfrm>
          <a:prstGeom prst="rect">
            <a:avLst/>
          </a:prstGeom>
        </p:spPr>
      </p:pic>
    </p:spTree>
    <p:extLst>
      <p:ext uri="{BB962C8B-B14F-4D97-AF65-F5344CB8AC3E}">
        <p14:creationId xmlns:p14="http://schemas.microsoft.com/office/powerpoint/2010/main" val="355199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8672" y="1488033"/>
            <a:ext cx="6045200" cy="160178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Aft>
                <a:spcPts val="0"/>
              </a:spcAft>
              <a:defRPr/>
            </a:pPr>
            <a:r>
              <a:rPr lang="en-GB" altLang="en-US" dirty="0">
                <a:cs typeface="Arial" panose="020B0604020202020204" pitchFamily="34" charset="0"/>
              </a:rPr>
              <a:t>A clause is a group of words that </a:t>
            </a:r>
          </a:p>
          <a:p>
            <a:pPr algn="ctr" eaLnBrk="1" fontAlgn="auto" hangingPunct="1">
              <a:spcAft>
                <a:spcPts val="0"/>
              </a:spcAft>
              <a:defRPr/>
            </a:pPr>
            <a:r>
              <a:rPr lang="en-GB" altLang="en-US" dirty="0">
                <a:cs typeface="Arial" panose="020B0604020202020204" pitchFamily="34" charset="0"/>
              </a:rPr>
              <a:t>includes a subject and a verb.</a:t>
            </a:r>
          </a:p>
          <a:p>
            <a:pPr algn="ctr" eaLnBrk="1" fontAlgn="auto" hangingPunct="1">
              <a:spcAft>
                <a:spcPts val="0"/>
              </a:spcAft>
              <a:defRPr/>
            </a:pPr>
            <a:endParaRPr lang="en-GB" altLang="en-US" dirty="0">
              <a:cs typeface="Arial" panose="020B0604020202020204" pitchFamily="34" charset="0"/>
            </a:endParaRPr>
          </a:p>
          <a:p>
            <a:pPr algn="ctr" eaLnBrk="1" fontAlgn="auto" hangingPunct="1">
              <a:spcAft>
                <a:spcPts val="0"/>
              </a:spcAft>
              <a:defRPr/>
            </a:pPr>
            <a:r>
              <a:rPr lang="en-GB" altLang="en-US" dirty="0">
                <a:cs typeface="Arial" panose="020B0604020202020204" pitchFamily="34" charset="0"/>
              </a:rPr>
              <a:t>There are two types of clauses,</a:t>
            </a:r>
          </a:p>
          <a:p>
            <a:pPr algn="ctr" eaLnBrk="1" fontAlgn="auto" hangingPunct="1">
              <a:spcAft>
                <a:spcPts val="0"/>
              </a:spcAft>
              <a:defRPr/>
            </a:pPr>
            <a:r>
              <a:rPr lang="en-GB" altLang="en-US" b="1" dirty="0">
                <a:solidFill>
                  <a:srgbClr val="CA4692"/>
                </a:solidFill>
                <a:cs typeface="Arial" panose="020B0604020202020204" pitchFamily="34" charset="0"/>
              </a:rPr>
              <a:t>independent clauses </a:t>
            </a:r>
            <a:r>
              <a:rPr lang="en-GB" altLang="en-US" dirty="0">
                <a:cs typeface="Arial" panose="020B0604020202020204" pitchFamily="34" charset="0"/>
              </a:rPr>
              <a:t>and </a:t>
            </a:r>
            <a:r>
              <a:rPr lang="en-GB" altLang="en-US" b="1" dirty="0">
                <a:solidFill>
                  <a:srgbClr val="FAB001"/>
                </a:solidFill>
                <a:cs typeface="Arial" panose="020B0604020202020204" pitchFamily="34" charset="0"/>
              </a:rPr>
              <a:t>subordinate clauses</a:t>
            </a:r>
            <a:r>
              <a:rPr lang="en-GB" altLang="en-US" dirty="0">
                <a:solidFill>
                  <a:schemeClr val="bg1"/>
                </a:solidFill>
                <a:cs typeface="Arial" panose="020B0604020202020204" pitchFamily="34" charset="0"/>
              </a:rPr>
              <a:t>.</a:t>
            </a:r>
          </a:p>
        </p:txBody>
      </p:sp>
      <p:sp>
        <p:nvSpPr>
          <p:cNvPr id="5" name="Title 20"/>
          <p:cNvSpPr>
            <a:spLocks noGrp="1"/>
          </p:cNvSpPr>
          <p:nvPr>
            <p:ph type="title"/>
          </p:nvPr>
        </p:nvSpPr>
        <p:spPr>
          <a:xfrm>
            <a:off x="3850957" y="275772"/>
            <a:ext cx="3940629" cy="993775"/>
          </a:xfrm>
        </p:spPr>
        <p:txBody>
          <a:bodyPr/>
          <a:lstStyle/>
          <a:p>
            <a:r>
              <a:rPr lang="en-AU" altLang="en-US" sz="3600" dirty="0">
                <a:latin typeface="Twinkl SemiBold"/>
              </a:rPr>
              <a:t>What is a clause?</a:t>
            </a:r>
            <a:endParaRPr lang="en-GB" altLang="en-US" sz="3600" dirty="0">
              <a:latin typeface="Twinkl SemiBold"/>
            </a:endParaRPr>
          </a:p>
        </p:txBody>
      </p:sp>
      <p:sp>
        <p:nvSpPr>
          <p:cNvPr id="6" name="Rectangle 5"/>
          <p:cNvSpPr/>
          <p:nvPr/>
        </p:nvSpPr>
        <p:spPr>
          <a:xfrm>
            <a:off x="2009684" y="3386683"/>
            <a:ext cx="3756025" cy="2711450"/>
          </a:xfrm>
          <a:prstGeom prst="rect">
            <a:avLst/>
          </a:prstGeom>
          <a:solidFill>
            <a:srgbClr val="CB45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altLang="en-US" dirty="0">
                <a:solidFill>
                  <a:schemeClr val="bg1"/>
                </a:solidFill>
              </a:rPr>
              <a:t>The </a:t>
            </a:r>
            <a:r>
              <a:rPr lang="en-GB" altLang="en-US" b="1" dirty="0">
                <a:solidFill>
                  <a:schemeClr val="bg1"/>
                </a:solidFill>
              </a:rPr>
              <a:t>independent clause </a:t>
            </a:r>
            <a:r>
              <a:rPr lang="en-GB" altLang="en-US" dirty="0">
                <a:solidFill>
                  <a:schemeClr val="bg1"/>
                </a:solidFill>
              </a:rPr>
              <a:t>makes sense on its own because it is a complete thought.</a:t>
            </a:r>
          </a:p>
          <a:p>
            <a:pPr algn="ctr" eaLnBrk="1" fontAlgn="auto" hangingPunct="1">
              <a:spcBef>
                <a:spcPts val="0"/>
              </a:spcBef>
              <a:spcAft>
                <a:spcPts val="0"/>
              </a:spcAft>
              <a:defRPr/>
            </a:pPr>
            <a:endParaRPr lang="en-AU" altLang="en-US" dirty="0">
              <a:solidFill>
                <a:schemeClr val="bg1"/>
              </a:solidFill>
            </a:endParaRPr>
          </a:p>
          <a:p>
            <a:pPr algn="ctr" eaLnBrk="1" fontAlgn="auto" hangingPunct="1">
              <a:spcBef>
                <a:spcPts val="0"/>
              </a:spcBef>
              <a:spcAft>
                <a:spcPts val="0"/>
              </a:spcAft>
              <a:defRPr/>
            </a:pPr>
            <a:endParaRPr lang="en-GB" altLang="en-US" dirty="0">
              <a:solidFill>
                <a:schemeClr val="bg1"/>
              </a:solidFill>
            </a:endParaRPr>
          </a:p>
          <a:p>
            <a:pPr algn="ctr" eaLnBrk="1" fontAlgn="auto" hangingPunct="1">
              <a:spcBef>
                <a:spcPts val="0"/>
              </a:spcBef>
              <a:spcAft>
                <a:spcPts val="0"/>
              </a:spcAft>
              <a:defRPr/>
            </a:pPr>
            <a:endParaRPr lang="en-GB" altLang="en-US" dirty="0">
              <a:solidFill>
                <a:schemeClr val="bg1"/>
              </a:solidFill>
            </a:endParaRPr>
          </a:p>
          <a:p>
            <a:pPr algn="ctr" eaLnBrk="1" fontAlgn="auto" hangingPunct="1">
              <a:spcBef>
                <a:spcPts val="0"/>
              </a:spcBef>
              <a:spcAft>
                <a:spcPts val="0"/>
              </a:spcAft>
              <a:defRPr/>
            </a:pPr>
            <a:r>
              <a:rPr lang="en-GB" altLang="en-US" dirty="0">
                <a:solidFill>
                  <a:schemeClr val="bg1"/>
                </a:solidFill>
              </a:rPr>
              <a:t> For example:</a:t>
            </a:r>
          </a:p>
          <a:p>
            <a:pPr algn="ctr">
              <a:defRPr/>
            </a:pPr>
            <a:r>
              <a:rPr lang="en-GB" altLang="en-US" dirty="0">
                <a:solidFill>
                  <a:schemeClr val="bg1"/>
                </a:solidFill>
              </a:rPr>
              <a:t>Germany were in the war.</a:t>
            </a:r>
            <a:endParaRPr lang="en-GB" altLang="en-US" dirty="0">
              <a:solidFill>
                <a:schemeClr val="bg1"/>
              </a:solidFill>
              <a:cs typeface="Calibri"/>
            </a:endParaRPr>
          </a:p>
          <a:p>
            <a:pPr algn="ctr">
              <a:defRPr/>
            </a:pPr>
            <a:r>
              <a:rPr lang="en-GB" altLang="en-US" dirty="0">
                <a:solidFill>
                  <a:schemeClr val="bg1"/>
                </a:solidFill>
              </a:rPr>
              <a:t>The war was terrifying.</a:t>
            </a:r>
            <a:endParaRPr lang="en-GB" altLang="en-US" dirty="0">
              <a:solidFill>
                <a:schemeClr val="bg1"/>
              </a:solidFill>
              <a:cs typeface="Calibri"/>
            </a:endParaRPr>
          </a:p>
        </p:txBody>
      </p:sp>
      <p:sp>
        <p:nvSpPr>
          <p:cNvPr id="7" name="Rectangle 6"/>
          <p:cNvSpPr/>
          <p:nvPr/>
        </p:nvSpPr>
        <p:spPr>
          <a:xfrm>
            <a:off x="5886359" y="3386683"/>
            <a:ext cx="3756025" cy="2711450"/>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solidFill>
                  <a:schemeClr val="bg1"/>
                </a:solidFill>
              </a:rPr>
              <a:t>A </a:t>
            </a:r>
            <a:r>
              <a:rPr lang="en-GB" b="1" dirty="0">
                <a:solidFill>
                  <a:schemeClr val="bg1"/>
                </a:solidFill>
              </a:rPr>
              <a:t>subordinate clause </a:t>
            </a:r>
            <a:r>
              <a:rPr lang="en-GB" dirty="0">
                <a:solidFill>
                  <a:schemeClr val="bg1"/>
                </a:solidFill>
              </a:rPr>
              <a:t>supports the independent clause. The opening words of subordinate clauses show that they are dependent on the independent clause.</a:t>
            </a:r>
          </a:p>
          <a:p>
            <a:pPr algn="ctr" eaLnBrk="1" fontAlgn="auto" hangingPunct="1">
              <a:spcBef>
                <a:spcPts val="0"/>
              </a:spcBef>
              <a:spcAft>
                <a:spcPts val="0"/>
              </a:spcAft>
              <a:defRPr/>
            </a:pPr>
            <a:endParaRPr lang="en-GB" dirty="0">
              <a:solidFill>
                <a:schemeClr val="bg1"/>
              </a:solidFill>
            </a:endParaRPr>
          </a:p>
          <a:p>
            <a:pPr algn="ctr" eaLnBrk="1" fontAlgn="auto" hangingPunct="1">
              <a:spcBef>
                <a:spcPts val="0"/>
              </a:spcBef>
              <a:spcAft>
                <a:spcPts val="0"/>
              </a:spcAft>
              <a:defRPr/>
            </a:pPr>
            <a:r>
              <a:rPr lang="en-GB" dirty="0">
                <a:solidFill>
                  <a:schemeClr val="bg1"/>
                </a:solidFill>
              </a:rPr>
              <a:t>For example:</a:t>
            </a:r>
          </a:p>
          <a:p>
            <a:pPr algn="ctr">
              <a:defRPr/>
            </a:pPr>
            <a:r>
              <a:rPr lang="en-GB" dirty="0">
                <a:solidFill>
                  <a:schemeClr val="bg1"/>
                </a:solidFill>
                <a:cs typeface="Calibri"/>
              </a:rPr>
              <a:t>which </a:t>
            </a:r>
            <a:r>
              <a:rPr lang="en-GB" u="sng" dirty="0">
                <a:solidFill>
                  <a:schemeClr val="bg1"/>
                </a:solidFill>
                <a:cs typeface="Calibri"/>
              </a:rPr>
              <a:t>began with </a:t>
            </a:r>
            <a:r>
              <a:rPr lang="en-GB" u="sng" dirty="0" err="1">
                <a:solidFill>
                  <a:schemeClr val="bg1"/>
                </a:solidFill>
                <a:cs typeface="Calibri"/>
              </a:rPr>
              <a:t>poland</a:t>
            </a:r>
            <a:r>
              <a:rPr lang="en-GB" u="sng" dirty="0">
                <a:solidFill>
                  <a:schemeClr val="bg1"/>
                </a:solidFill>
                <a:cs typeface="Calibri"/>
              </a:rPr>
              <a:t>.</a:t>
            </a:r>
          </a:p>
          <a:p>
            <a:pPr algn="ctr">
              <a:defRPr/>
            </a:pPr>
            <a:r>
              <a:rPr lang="en-GB" dirty="0">
                <a:solidFill>
                  <a:schemeClr val="bg1"/>
                </a:solidFill>
              </a:rPr>
              <a:t>because </a:t>
            </a:r>
            <a:r>
              <a:rPr lang="en-GB" u="sng" dirty="0">
                <a:solidFill>
                  <a:schemeClr val="bg1"/>
                </a:solidFill>
              </a:rPr>
              <a:t>there were bombs going off.</a:t>
            </a:r>
            <a:endParaRPr lang="en-GB" u="sng" dirty="0">
              <a:solidFill>
                <a:schemeClr val="bg1"/>
              </a:solidFill>
              <a:cs typeface="Calibri"/>
            </a:endParaRPr>
          </a:p>
        </p:txBody>
      </p:sp>
    </p:spTree>
    <p:extLst>
      <p:ext uri="{BB962C8B-B14F-4D97-AF65-F5344CB8AC3E}">
        <p14:creationId xmlns:p14="http://schemas.microsoft.com/office/powerpoint/2010/main" val="384275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3252380" y="361950"/>
            <a:ext cx="5181600" cy="993775"/>
          </a:xfrm>
        </p:spPr>
        <p:txBody>
          <a:bodyPr/>
          <a:lstStyle/>
          <a:p>
            <a:r>
              <a:rPr lang="en-AU" altLang="en-US" sz="3600" dirty="0">
                <a:latin typeface="Twinkl SemiBold"/>
              </a:rPr>
              <a:t>The Subordinate Clause</a:t>
            </a:r>
            <a:endParaRPr lang="en-GB" altLang="en-US" sz="3600" dirty="0">
              <a:latin typeface="Twinkl SemiBold"/>
            </a:endParaRPr>
          </a:p>
        </p:txBody>
      </p:sp>
      <p:sp>
        <p:nvSpPr>
          <p:cNvPr id="5" name="Rectangle 4"/>
          <p:cNvSpPr/>
          <p:nvPr/>
        </p:nvSpPr>
        <p:spPr>
          <a:xfrm>
            <a:off x="1960699" y="1074604"/>
            <a:ext cx="7632700" cy="5204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Aft>
                <a:spcPts val="0"/>
              </a:spcAft>
              <a:defRPr/>
            </a:pPr>
            <a:r>
              <a:rPr lang="en-GB" altLang="en-US" dirty="0">
                <a:solidFill>
                  <a:schemeClr val="tx1"/>
                </a:solidFill>
                <a:cs typeface="Arial" panose="020B0604020202020204" pitchFamily="34" charset="0"/>
              </a:rPr>
              <a:t>A subordinate clause can come at various points in a sentence.</a:t>
            </a:r>
          </a:p>
          <a:p>
            <a:pPr algn="ctr">
              <a:spcAft>
                <a:spcPts val="0"/>
              </a:spcAft>
              <a:defRPr/>
            </a:pPr>
            <a:endParaRPr lang="en-GB" altLang="en-US" dirty="0">
              <a:solidFill>
                <a:schemeClr val="tx1"/>
              </a:solidFill>
              <a:cs typeface="Arial" panose="020B0604020202020204" pitchFamily="34" charset="0"/>
            </a:endParaRPr>
          </a:p>
          <a:p>
            <a:pPr algn="ctr">
              <a:defRPr/>
            </a:pPr>
            <a:endParaRPr lang="en-GB" altLang="en-US" dirty="0">
              <a:solidFill>
                <a:schemeClr val="tx1"/>
              </a:solidFill>
              <a:cs typeface="Arial" panose="020B0604020202020204" pitchFamily="34" charset="0"/>
            </a:endParaRPr>
          </a:p>
          <a:p>
            <a:pPr algn="ctr">
              <a:defRPr/>
            </a:pPr>
            <a:endParaRPr lang="en-GB" altLang="en-US" dirty="0">
              <a:solidFill>
                <a:schemeClr val="tx1"/>
              </a:solidFill>
              <a:cs typeface="Arial" panose="020B0604020202020204" pitchFamily="34" charset="0"/>
            </a:endParaRPr>
          </a:p>
          <a:p>
            <a:pPr marL="285750" indent="-285750" algn="ctr">
              <a:buFont typeface="Arial"/>
              <a:buChar char="•"/>
              <a:defRPr/>
            </a:pPr>
            <a:r>
              <a:rPr lang="en-GB" altLang="en-US" b="1" dirty="0">
                <a:solidFill>
                  <a:schemeClr val="tx1"/>
                </a:solidFill>
                <a:cs typeface="Arial"/>
              </a:rPr>
              <a:t>You might use one at the front of a sentence. </a:t>
            </a:r>
            <a:endParaRPr lang="en-GB" altLang="en-US" b="1" dirty="0">
              <a:solidFill>
                <a:schemeClr val="tx1"/>
              </a:solidFill>
              <a:cs typeface="Arial" panose="020B0604020202020204" pitchFamily="34" charset="0"/>
            </a:endParaRPr>
          </a:p>
          <a:p>
            <a:pPr algn="ctr">
              <a:defRPr/>
            </a:pPr>
            <a:endParaRPr lang="en-GB" altLang="en-US" dirty="0">
              <a:solidFill>
                <a:schemeClr val="tx1"/>
              </a:solidFill>
              <a:cs typeface="Arial"/>
            </a:endParaRPr>
          </a:p>
          <a:p>
            <a:pPr algn="ctr" eaLnBrk="1" fontAlgn="auto" hangingPunct="1">
              <a:spcAft>
                <a:spcPts val="0"/>
              </a:spcAft>
              <a:defRPr/>
            </a:pPr>
            <a:r>
              <a:rPr lang="en-GB" altLang="en-US" dirty="0">
                <a:solidFill>
                  <a:schemeClr val="tx1"/>
                </a:solidFill>
                <a:cs typeface="Arial" panose="020B0604020202020204" pitchFamily="34" charset="0"/>
              </a:rPr>
              <a:t>For example, a </a:t>
            </a:r>
            <a:r>
              <a:rPr lang="en-GB" altLang="en-US" b="1" dirty="0">
                <a:solidFill>
                  <a:srgbClr val="F08213"/>
                </a:solidFill>
                <a:cs typeface="Arial" panose="020B0604020202020204" pitchFamily="34" charset="0"/>
              </a:rPr>
              <a:t>fronted adverbial </a:t>
            </a:r>
            <a:r>
              <a:rPr lang="en-GB" altLang="en-US" dirty="0">
                <a:solidFill>
                  <a:schemeClr val="tx1"/>
                </a:solidFill>
                <a:cs typeface="Arial" panose="020B0604020202020204" pitchFamily="34" charset="0"/>
              </a:rPr>
              <a:t>can be a type of subordinate clause:</a:t>
            </a:r>
          </a:p>
          <a:p>
            <a:pPr algn="ctr" eaLnBrk="1" fontAlgn="auto" hangingPunct="1">
              <a:spcAft>
                <a:spcPts val="0"/>
              </a:spcAft>
              <a:defRPr/>
            </a:pPr>
            <a:endParaRPr lang="en-AU" dirty="0">
              <a:solidFill>
                <a:schemeClr val="tx1"/>
              </a:solidFill>
              <a:cs typeface="Arial" panose="020B0604020202020204" pitchFamily="34" charset="0"/>
            </a:endParaRPr>
          </a:p>
          <a:p>
            <a:pPr algn="ctr">
              <a:defRPr/>
            </a:pPr>
            <a:r>
              <a:rPr lang="en-GB" altLang="en-US" b="1" dirty="0">
                <a:solidFill>
                  <a:srgbClr val="F08213"/>
                </a:solidFill>
                <a:cs typeface="Arial"/>
              </a:rPr>
              <a:t>Like a bullet speeding through the air</a:t>
            </a:r>
            <a:r>
              <a:rPr lang="en-GB" altLang="en-US" dirty="0">
                <a:solidFill>
                  <a:schemeClr val="tx1"/>
                </a:solidFill>
                <a:cs typeface="Arial"/>
              </a:rPr>
              <a:t>, the solider ran into the trenches. </a:t>
            </a:r>
            <a:endParaRPr lang="en-GB" altLang="en-US" dirty="0">
              <a:solidFill>
                <a:schemeClr val="tx1"/>
              </a:solidFill>
              <a:cs typeface="Arial" panose="020B0604020202020204" pitchFamily="34" charset="0"/>
            </a:endParaRPr>
          </a:p>
          <a:p>
            <a:pPr algn="ctr" eaLnBrk="1" fontAlgn="auto" hangingPunct="1">
              <a:spcAft>
                <a:spcPts val="0"/>
              </a:spcAft>
              <a:defRPr/>
            </a:pPr>
            <a:endParaRPr lang="en-AU" altLang="en-US" dirty="0">
              <a:solidFill>
                <a:schemeClr val="tx1"/>
              </a:solidFill>
              <a:cs typeface="Arial" panose="020B0604020202020204" pitchFamily="34" charset="0"/>
            </a:endParaRPr>
          </a:p>
          <a:p>
            <a:pPr marL="285750" indent="-285750" algn="ctr" eaLnBrk="1" fontAlgn="auto" hangingPunct="1">
              <a:spcAft>
                <a:spcPts val="0"/>
              </a:spcAft>
              <a:buFont typeface="Arial"/>
              <a:buChar char="•"/>
              <a:defRPr/>
            </a:pPr>
            <a:r>
              <a:rPr lang="en-GB" altLang="en-US" b="1" dirty="0">
                <a:solidFill>
                  <a:schemeClr val="tx1"/>
                </a:solidFill>
                <a:cs typeface="Arial"/>
              </a:rPr>
              <a:t>You might want to use one at the </a:t>
            </a:r>
            <a:r>
              <a:rPr lang="en-GB" altLang="en-US" b="1" dirty="0">
                <a:solidFill>
                  <a:srgbClr val="699126"/>
                </a:solidFill>
                <a:cs typeface="Arial"/>
              </a:rPr>
              <a:t>end</a:t>
            </a:r>
            <a:r>
              <a:rPr lang="en-GB" altLang="en-US" b="1" dirty="0">
                <a:solidFill>
                  <a:schemeClr val="tx1"/>
                </a:solidFill>
                <a:cs typeface="Arial"/>
              </a:rPr>
              <a:t> of the sentence:</a:t>
            </a:r>
          </a:p>
          <a:p>
            <a:pPr marL="285750" indent="-285750" algn="ctr">
              <a:buFont typeface="Arial"/>
              <a:buChar char="•"/>
              <a:defRPr/>
            </a:pPr>
            <a:endParaRPr lang="en-GB" altLang="en-US" b="1" dirty="0">
              <a:solidFill>
                <a:schemeClr val="tx1"/>
              </a:solidFill>
              <a:cs typeface="Arial"/>
            </a:endParaRPr>
          </a:p>
          <a:p>
            <a:pPr algn="ctr">
              <a:defRPr/>
            </a:pPr>
            <a:r>
              <a:rPr lang="en-GB" altLang="en-US" dirty="0">
                <a:solidFill>
                  <a:schemeClr val="tx1"/>
                </a:solidFill>
                <a:cs typeface="Arial"/>
              </a:rPr>
              <a:t>Anne frank hid in a secret annex </a:t>
            </a:r>
            <a:r>
              <a:rPr lang="en-GB" altLang="en-US" b="1" dirty="0">
                <a:solidFill>
                  <a:srgbClr val="699126"/>
                </a:solidFill>
                <a:cs typeface="Arial"/>
              </a:rPr>
              <a:t> because there was a war.</a:t>
            </a:r>
            <a:endParaRPr lang="en-GB" altLang="en-US" dirty="0">
              <a:solidFill>
                <a:srgbClr val="000000"/>
              </a:solidFill>
              <a:cs typeface="Arial" panose="020B0604020202020204" pitchFamily="34" charset="0"/>
            </a:endParaRPr>
          </a:p>
          <a:p>
            <a:pPr algn="ctr" eaLnBrk="1" fontAlgn="auto" hangingPunct="1">
              <a:spcAft>
                <a:spcPts val="0"/>
              </a:spcAft>
              <a:defRPr/>
            </a:pPr>
            <a:endParaRPr lang="en-AU" altLang="en-US" b="1" dirty="0">
              <a:solidFill>
                <a:srgbClr val="699126"/>
              </a:solidFill>
              <a:cs typeface="Arial" panose="020B0604020202020204" pitchFamily="34" charset="0"/>
            </a:endParaRPr>
          </a:p>
          <a:p>
            <a:pPr marL="285750" indent="-285750" algn="ctr" eaLnBrk="1" fontAlgn="auto" hangingPunct="1">
              <a:spcAft>
                <a:spcPts val="0"/>
              </a:spcAft>
              <a:buFont typeface="Arial"/>
              <a:buChar char="•"/>
              <a:defRPr/>
            </a:pPr>
            <a:r>
              <a:rPr lang="en-GB" altLang="en-US" b="1" dirty="0">
                <a:solidFill>
                  <a:schemeClr val="tx1"/>
                </a:solidFill>
                <a:cs typeface="Arial"/>
              </a:rPr>
              <a:t>Sometimes they even come in the </a:t>
            </a:r>
            <a:r>
              <a:rPr lang="en-GB" altLang="en-US" b="1" dirty="0">
                <a:solidFill>
                  <a:srgbClr val="4DB1E3"/>
                </a:solidFill>
                <a:cs typeface="Arial"/>
              </a:rPr>
              <a:t>middle</a:t>
            </a:r>
            <a:r>
              <a:rPr lang="en-GB" altLang="en-US" b="1" dirty="0">
                <a:solidFill>
                  <a:schemeClr val="tx1"/>
                </a:solidFill>
                <a:cs typeface="Arial"/>
              </a:rPr>
              <a:t> of sentences:</a:t>
            </a:r>
          </a:p>
          <a:p>
            <a:pPr algn="ctr">
              <a:defRPr/>
            </a:pPr>
            <a:endParaRPr lang="en-GB" altLang="en-US" dirty="0">
              <a:solidFill>
                <a:schemeClr val="tx1"/>
              </a:solidFill>
              <a:cs typeface="Arial"/>
            </a:endParaRPr>
          </a:p>
          <a:p>
            <a:pPr algn="ctr">
              <a:defRPr/>
            </a:pPr>
            <a:r>
              <a:rPr lang="en-GB" altLang="en-US" dirty="0">
                <a:solidFill>
                  <a:schemeClr val="tx1"/>
                </a:solidFill>
                <a:cs typeface="Arial"/>
              </a:rPr>
              <a:t>The soldiers, </a:t>
            </a:r>
            <a:r>
              <a:rPr lang="en-GB" altLang="en-US" b="1" dirty="0">
                <a:solidFill>
                  <a:srgbClr val="4DB1E3"/>
                </a:solidFill>
                <a:cs typeface="Arial"/>
              </a:rPr>
              <a:t>who were at war</a:t>
            </a:r>
            <a:r>
              <a:rPr lang="en-GB" altLang="en-US" dirty="0">
                <a:solidFill>
                  <a:schemeClr val="tx1"/>
                </a:solidFill>
                <a:cs typeface="Arial"/>
              </a:rPr>
              <a:t>, </a:t>
            </a:r>
            <a:br>
              <a:rPr lang="en-GB" altLang="en-US" dirty="0">
                <a:cs typeface="Arial" panose="020B0604020202020204" pitchFamily="34" charset="0"/>
              </a:rPr>
            </a:br>
            <a:r>
              <a:rPr lang="en-GB" altLang="en-US" dirty="0">
                <a:solidFill>
                  <a:schemeClr val="tx1"/>
                </a:solidFill>
                <a:cs typeface="Arial"/>
              </a:rPr>
              <a:t>hoped to go home for Christmas.</a:t>
            </a:r>
            <a:endParaRPr lang="en-GB" altLang="en-US" b="1">
              <a:solidFill>
                <a:schemeClr val="tx1"/>
              </a:solidFill>
              <a:cs typeface="Arial" panose="020B0604020202020204" pitchFamily="34" charset="0"/>
            </a:endParaRPr>
          </a:p>
        </p:txBody>
      </p:sp>
    </p:spTree>
    <p:extLst>
      <p:ext uri="{BB962C8B-B14F-4D97-AF65-F5344CB8AC3E}">
        <p14:creationId xmlns:p14="http://schemas.microsoft.com/office/powerpoint/2010/main" val="268346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if I start a sentence …….</a:t>
            </a:r>
          </a:p>
        </p:txBody>
      </p:sp>
      <p:sp>
        <p:nvSpPr>
          <p:cNvPr id="3" name="Content Placeholder 2"/>
          <p:cNvSpPr>
            <a:spLocks noGrp="1"/>
          </p:cNvSpPr>
          <p:nvPr>
            <p:ph idx="1"/>
          </p:nvPr>
        </p:nvSpPr>
        <p:spPr/>
        <p:txBody>
          <a:bodyPr/>
          <a:lstStyle/>
          <a:p>
            <a:pPr marL="0" indent="0">
              <a:buNone/>
            </a:pPr>
            <a:r>
              <a:rPr lang="en-GB" dirty="0"/>
              <a:t>The evacuees moved to the country …..</a:t>
            </a:r>
          </a:p>
          <a:p>
            <a:pPr marL="0" indent="0">
              <a:buNone/>
            </a:pPr>
            <a:endParaRPr lang="en-GB" dirty="0"/>
          </a:p>
          <a:p>
            <a:pPr marL="0" indent="0" algn="ctr">
              <a:buNone/>
            </a:pPr>
            <a:r>
              <a:rPr lang="en-GB" dirty="0"/>
              <a:t>What extra information can we add to make a subordinate clause?</a:t>
            </a:r>
          </a:p>
        </p:txBody>
      </p:sp>
    </p:spTree>
    <p:extLst>
      <p:ext uri="{BB962C8B-B14F-4D97-AF65-F5344CB8AC3E}">
        <p14:creationId xmlns:p14="http://schemas.microsoft.com/office/powerpoint/2010/main" val="258551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possible subordinate clauses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The evacuees moved to the country …..</a:t>
            </a:r>
          </a:p>
          <a:p>
            <a:pPr marL="0" indent="0">
              <a:buNone/>
            </a:pPr>
            <a:endParaRPr lang="en-GB" dirty="0"/>
          </a:p>
          <a:p>
            <a:pPr marL="0" indent="0" algn="ctr">
              <a:buNone/>
            </a:pPr>
            <a:r>
              <a:rPr lang="en-GB" dirty="0">
                <a:cs typeface="Calibri" panose="020F0502020204030204"/>
              </a:rPr>
              <a:t>…. to make sure they were safe whilst there was a war. </a:t>
            </a:r>
          </a:p>
          <a:p>
            <a:pPr marL="0" indent="0" algn="ctr">
              <a:buNone/>
            </a:pPr>
            <a:endParaRPr lang="en-GB" dirty="0">
              <a:cs typeface="Calibri" panose="020F0502020204030204"/>
            </a:endParaRPr>
          </a:p>
          <a:p>
            <a:pPr marL="0" indent="0" algn="ctr">
              <a:buNone/>
            </a:pPr>
            <a:r>
              <a:rPr lang="en-GB" dirty="0">
                <a:cs typeface="Calibri" panose="020F0502020204030204"/>
              </a:rPr>
              <a:t>…. because they lived in a town which might be bombed. </a:t>
            </a:r>
          </a:p>
        </p:txBody>
      </p:sp>
    </p:spTree>
    <p:extLst>
      <p:ext uri="{BB962C8B-B14F-4D97-AF65-F5344CB8AC3E}">
        <p14:creationId xmlns:p14="http://schemas.microsoft.com/office/powerpoint/2010/main" val="75571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E261-D0AA-4C07-B5C2-F2FDB022E7BD}"/>
              </a:ext>
            </a:extLst>
          </p:cNvPr>
          <p:cNvSpPr>
            <a:spLocks noGrp="1"/>
          </p:cNvSpPr>
          <p:nvPr>
            <p:ph type="title"/>
          </p:nvPr>
        </p:nvSpPr>
        <p:spPr>
          <a:xfrm>
            <a:off x="838200" y="365125"/>
            <a:ext cx="10515600" cy="782638"/>
          </a:xfrm>
        </p:spPr>
        <p:txBody>
          <a:bodyPr>
            <a:normAutofit/>
          </a:bodyPr>
          <a:lstStyle/>
          <a:p>
            <a:pPr algn="ctr"/>
            <a:r>
              <a:rPr lang="en-GB" sz="2000" dirty="0">
                <a:cs typeface="Calibri Light"/>
              </a:rPr>
              <a:t>Re-read the information research sheet on Anne Frank then use it to help you add subordinate clauses to your scaffolding sheet. </a:t>
            </a:r>
          </a:p>
        </p:txBody>
      </p:sp>
      <p:pic>
        <p:nvPicPr>
          <p:cNvPr id="4" name="Picture 4" descr="A picture containing text&#10;&#10;Description automatically generated">
            <a:extLst>
              <a:ext uri="{FF2B5EF4-FFF2-40B4-BE49-F238E27FC236}">
                <a16:creationId xmlns:a16="http://schemas.microsoft.com/office/drawing/2014/main" id="{4ADB56B0-5DAA-4CC6-903B-661F4A4C006A}"/>
              </a:ext>
            </a:extLst>
          </p:cNvPr>
          <p:cNvPicPr>
            <a:picLocks noChangeAspect="1"/>
          </p:cNvPicPr>
          <p:nvPr/>
        </p:nvPicPr>
        <p:blipFill rotWithShape="1">
          <a:blip r:embed="rId2"/>
          <a:srcRect l="45018" t="17011" r="26334" b="7631"/>
          <a:stretch/>
        </p:blipFill>
        <p:spPr>
          <a:xfrm>
            <a:off x="267223" y="799448"/>
            <a:ext cx="4042660" cy="5938071"/>
          </a:xfrm>
          <a:prstGeom prst="rect">
            <a:avLst/>
          </a:prstGeom>
        </p:spPr>
      </p:pic>
      <p:pic>
        <p:nvPicPr>
          <p:cNvPr id="5" name="Picture 5" descr="Text&#10;&#10;Description automatically generated">
            <a:extLst>
              <a:ext uri="{FF2B5EF4-FFF2-40B4-BE49-F238E27FC236}">
                <a16:creationId xmlns:a16="http://schemas.microsoft.com/office/drawing/2014/main" id="{9FC0CE8E-517E-482F-9E19-03788636786F}"/>
              </a:ext>
            </a:extLst>
          </p:cNvPr>
          <p:cNvPicPr>
            <a:picLocks noChangeAspect="1"/>
          </p:cNvPicPr>
          <p:nvPr/>
        </p:nvPicPr>
        <p:blipFill rotWithShape="1">
          <a:blip r:embed="rId3"/>
          <a:srcRect l="44716" t="16878" r="26815" b="14594"/>
          <a:stretch/>
        </p:blipFill>
        <p:spPr>
          <a:xfrm>
            <a:off x="7124569" y="1024525"/>
            <a:ext cx="4132100" cy="5641349"/>
          </a:xfrm>
          <a:prstGeom prst="rect">
            <a:avLst/>
          </a:prstGeom>
        </p:spPr>
      </p:pic>
    </p:spTree>
    <p:extLst>
      <p:ext uri="{BB962C8B-B14F-4D97-AF65-F5344CB8AC3E}">
        <p14:creationId xmlns:p14="http://schemas.microsoft.com/office/powerpoint/2010/main" val="381278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Scaffolding.</a:t>
            </a:r>
          </a:p>
        </p:txBody>
      </p:sp>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5543" y="388191"/>
            <a:ext cx="1114964" cy="1114964"/>
          </a:xfrm>
          <a:prstGeom prst="rect">
            <a:avLst/>
          </a:prstGeom>
        </p:spPr>
      </p:pic>
      <p:sp>
        <p:nvSpPr>
          <p:cNvPr id="6" name="TextBox 3"/>
          <p:cNvSpPr txBox="1">
            <a:spLocks noChangeArrowheads="1"/>
          </p:cNvSpPr>
          <p:nvPr/>
        </p:nvSpPr>
        <p:spPr bwMode="auto">
          <a:xfrm>
            <a:off x="838200" y="1700213"/>
            <a:ext cx="951275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Anne Frank lived in a secret Annex ________________</a:t>
            </a:r>
          </a:p>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____________________________________________.</a:t>
            </a:r>
          </a:p>
          <a:p>
            <a:pPr>
              <a:spcBef>
                <a:spcPct val="0"/>
              </a:spcBef>
              <a:buFont typeface="Arial" panose="020B0604020202020204" pitchFamily="34" charset="0"/>
              <a:buNone/>
            </a:pPr>
            <a:endParaRPr lang="en-GB" altLang="en-US" sz="1800" dirty="0">
              <a:latin typeface="Twinkl" pitchFamily="2" charset="0"/>
              <a:cs typeface="Arial" panose="020B0604020202020204" pitchFamily="34" charset="0"/>
            </a:endParaRPr>
          </a:p>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She hid there for a long time _____________________ ____________________________________________.</a:t>
            </a:r>
          </a:p>
          <a:p>
            <a:pPr>
              <a:spcBef>
                <a:spcPct val="0"/>
              </a:spcBef>
              <a:buFont typeface="Arial" panose="020B0604020202020204" pitchFamily="34" charset="0"/>
              <a:buNone/>
            </a:pPr>
            <a:endParaRPr lang="en-GB" altLang="en-US" sz="1800" dirty="0">
              <a:latin typeface="Twinkl" pitchFamily="2" charset="0"/>
              <a:cs typeface="Arial" panose="020B0604020202020204" pitchFamily="34" charset="0"/>
            </a:endParaRPr>
          </a:p>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Just before the end of the war she was found ________</a:t>
            </a:r>
          </a:p>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____________________________________________.</a:t>
            </a:r>
          </a:p>
          <a:p>
            <a:pPr>
              <a:spcBef>
                <a:spcPct val="0"/>
              </a:spcBef>
              <a:buFont typeface="Arial" panose="020B0604020202020204" pitchFamily="34" charset="0"/>
              <a:buNone/>
            </a:pPr>
            <a:endParaRPr lang="en-GB" altLang="en-US" sz="1800" dirty="0">
              <a:latin typeface="Twinkl" pitchFamily="2" charset="0"/>
              <a:cs typeface="Arial" panose="020B0604020202020204" pitchFamily="34" charset="0"/>
            </a:endParaRPr>
          </a:p>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Anne died of a disease called Typhus ______________</a:t>
            </a:r>
          </a:p>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____________________________________________.</a:t>
            </a:r>
          </a:p>
          <a:p>
            <a:pPr>
              <a:spcBef>
                <a:spcPct val="0"/>
              </a:spcBef>
              <a:buFont typeface="Arial" panose="020B0604020202020204" pitchFamily="34" charset="0"/>
              <a:buNone/>
            </a:pPr>
            <a:endParaRPr lang="en-GB" altLang="en-US" sz="1800" dirty="0">
              <a:latin typeface="Twinkl" pitchFamily="2" charset="0"/>
              <a:cs typeface="Arial" panose="020B0604020202020204" pitchFamily="34" charset="0"/>
            </a:endParaRPr>
          </a:p>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Anne’s story made me feel _______________________</a:t>
            </a:r>
          </a:p>
          <a:p>
            <a:pPr>
              <a:spcBef>
                <a:spcPct val="0"/>
              </a:spcBef>
              <a:buFont typeface="Arial" panose="020B0604020202020204" pitchFamily="34" charset="0"/>
              <a:buNone/>
            </a:pPr>
            <a:r>
              <a:rPr lang="en-GB" altLang="en-US" sz="1800" dirty="0">
                <a:latin typeface="Twinkl" pitchFamily="2" charset="0"/>
                <a:cs typeface="Arial" panose="020B0604020202020204" pitchFamily="34" charset="0"/>
              </a:rPr>
              <a:t>_____________________________________________. </a:t>
            </a:r>
          </a:p>
        </p:txBody>
      </p:sp>
    </p:spTree>
    <p:extLst>
      <p:ext uri="{BB962C8B-B14F-4D97-AF65-F5344CB8AC3E}">
        <p14:creationId xmlns:p14="http://schemas.microsoft.com/office/powerpoint/2010/main" val="183436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noProof="0" dirty="0">
                <a:solidFill>
                  <a:prstClr val="black"/>
                </a:solidFill>
                <a:latin typeface="Calibri" panose="020F0502020204030204"/>
              </a:rPr>
              <a:t>Wednesday</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30th June 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write sentences using time openers.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
        <p:nvSpPr>
          <p:cNvPr id="13" name="Rectangle 12"/>
          <p:cNvSpPr/>
          <p:nvPr/>
        </p:nvSpPr>
        <p:spPr>
          <a:xfrm>
            <a:off x="6005726" y="584248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6680321" y="5970440"/>
            <a:ext cx="4028302" cy="461665"/>
          </a:xfrm>
          <a:prstGeom prst="rect">
            <a:avLst/>
          </a:prstGeom>
          <a:noFill/>
        </p:spPr>
        <p:txBody>
          <a:bodyPr wrap="square" lIns="91440" tIns="45720" rIns="91440" bIns="45720" rtlCol="0" anchor="t">
            <a:spAutoFit/>
          </a:bodyPr>
          <a:lstStyle/>
          <a:p>
            <a:pPr algn="ctr">
              <a:defRPr/>
            </a:pPr>
            <a:r>
              <a:rPr kumimoji="0" lang="en-GB" sz="2400" b="0" i="0" u="none" strike="noStrike" kern="1200" cap="none" spc="0" normalizeH="0" baseline="0" noProof="0" dirty="0">
                <a:ln>
                  <a:noFill/>
                </a:ln>
                <a:effectLst/>
                <a:uLnTx/>
                <a:uFillTx/>
                <a:latin typeface="Calibri" panose="020F0502020204030204"/>
                <a:ea typeface="+mn-ea"/>
                <a:cs typeface="+mn-cs"/>
              </a:rPr>
              <a:t>Word</a:t>
            </a:r>
            <a:r>
              <a:rPr kumimoji="0" lang="en-GB" sz="2400" b="0" i="0" u="none" strike="noStrike" kern="1200" cap="none" spc="0" normalizeH="0" noProof="0" dirty="0">
                <a:ln>
                  <a:noFill/>
                </a:ln>
                <a:effectLst/>
                <a:uLnTx/>
                <a:uFillTx/>
                <a:latin typeface="Calibri" panose="020F0502020204030204"/>
                <a:ea typeface="+mn-ea"/>
                <a:cs typeface="+mn-cs"/>
              </a:rPr>
              <a:t> of the week: </a:t>
            </a:r>
            <a:r>
              <a:rPr lang="en-GB" sz="2400" dirty="0">
                <a:latin typeface="Calibri" panose="020F0502020204030204"/>
              </a:rPr>
              <a:t>Memorable</a:t>
            </a:r>
            <a:endParaRPr lang="en-GB" sz="2400" dirty="0">
              <a:cs typeface="Calibri"/>
            </a:endParaRPr>
          </a:p>
        </p:txBody>
      </p:sp>
    </p:spTree>
    <p:extLst>
      <p:ext uri="{BB962C8B-B14F-4D97-AF65-F5344CB8AC3E}">
        <p14:creationId xmlns:p14="http://schemas.microsoft.com/office/powerpoint/2010/main" val="399025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noProof="0" dirty="0">
                <a:solidFill>
                  <a:prstClr val="black"/>
                </a:solidFill>
                <a:latin typeface="Calibri" panose="020F0502020204030204"/>
              </a:rPr>
              <a:t>Wednesday</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30th June.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9871" y="1110343"/>
            <a:ext cx="10612654" cy="543041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668680" y="1198632"/>
          <a:ext cx="10415036" cy="4906245"/>
        </p:xfrm>
        <a:graphic>
          <a:graphicData uri="http://schemas.openxmlformats.org/drawingml/2006/table">
            <a:tbl>
              <a:tblPr firstRow="1" bandRow="1">
                <a:tableStyleId>{5C22544A-7EE6-4342-B048-85BDC9FD1C3A}</a:tableStyleId>
              </a:tblPr>
              <a:tblGrid>
                <a:gridCol w="244669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717984">
                <a:tc>
                  <a:txBody>
                    <a:bodyPr/>
                    <a:lstStyle/>
                    <a:p>
                      <a:pPr algn="ctr"/>
                      <a:endParaRPr lang="en-GB" b="0" dirty="0">
                        <a:ln>
                          <a:solidFill>
                            <a:schemeClr val="tx1"/>
                          </a:solidFill>
                        </a:ln>
                        <a:solidFill>
                          <a:schemeClr val="accent1">
                            <a:lumMod val="50000"/>
                          </a:schemeClr>
                        </a:solidFill>
                      </a:endParaRPr>
                    </a:p>
                    <a:p>
                      <a:pPr algn="ctr"/>
                      <a:r>
                        <a:rPr lang="en-GB" b="0" dirty="0">
                          <a:ln>
                            <a:solidFill>
                              <a:schemeClr val="tx1"/>
                            </a:solidFill>
                          </a:ln>
                          <a:solidFill>
                            <a:schemeClr val="accent1">
                              <a:lumMod val="50000"/>
                            </a:schemeClr>
                          </a:solidFill>
                        </a:rPr>
                        <a:t>What Work?</a:t>
                      </a: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2400" b="0" u="sng" dirty="0">
                          <a:ln>
                            <a:solidFill>
                              <a:schemeClr val="tx1"/>
                            </a:solidFill>
                          </a:ln>
                          <a:solidFill>
                            <a:schemeClr val="accent1">
                              <a:lumMod val="50000"/>
                            </a:schemeClr>
                          </a:solidFill>
                        </a:rPr>
                        <a:t>L.O:</a:t>
                      </a:r>
                      <a:r>
                        <a:rPr lang="en-US" sz="2400" b="0" u="sng" baseline="0" dirty="0">
                          <a:ln>
                            <a:solidFill>
                              <a:schemeClr val="tx1"/>
                            </a:solidFill>
                          </a:ln>
                          <a:solidFill>
                            <a:schemeClr val="accent1">
                              <a:lumMod val="50000"/>
                            </a:schemeClr>
                          </a:solidFill>
                        </a:rPr>
                        <a:t> To be able </a:t>
                      </a:r>
                      <a:r>
                        <a:rPr lang="en-GB" sz="2400" b="0" u="sng" baseline="0" dirty="0">
                          <a:ln>
                            <a:solidFill>
                              <a:schemeClr val="tx1"/>
                            </a:solidFill>
                          </a:ln>
                          <a:solidFill>
                            <a:schemeClr val="accent1">
                              <a:lumMod val="50000"/>
                            </a:schemeClr>
                          </a:solidFill>
                        </a:rPr>
                        <a:t>to write sentences using time openers. </a:t>
                      </a:r>
                      <a:endParaRPr lang="en-GB" sz="2400" b="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46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How</a:t>
                      </a:r>
                      <a:r>
                        <a:rPr lang="en-GB" baseline="0" dirty="0">
                          <a:ln>
                            <a:solidFill>
                              <a:schemeClr val="tx1"/>
                            </a:solidFill>
                          </a:ln>
                          <a:solidFill>
                            <a:schemeClr val="accent1">
                              <a:lumMod val="50000"/>
                            </a:schemeClr>
                          </a:solidFill>
                        </a:rPr>
                        <a:t> Much Work</a:t>
                      </a:r>
                      <a:r>
                        <a:rPr lang="en-GB" dirty="0">
                          <a:ln>
                            <a:solidFill>
                              <a:schemeClr val="tx1"/>
                            </a:solidFill>
                          </a:ln>
                          <a:solidFill>
                            <a:schemeClr val="accent1">
                              <a:lumMod val="50000"/>
                            </a:schemeClr>
                          </a:solidFill>
                        </a:rPr>
                        <a: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p>
                      <a:pPr marL="285750" indent="-285750">
                        <a:buFont typeface="Wingdings" panose="05000000000000000000" pitchFamily="2" charset="2"/>
                        <a:buChar char="q"/>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30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ln>
                            <a:solidFill>
                              <a:schemeClr val="tx1"/>
                            </a:solidFill>
                          </a:ln>
                          <a:solidFill>
                            <a:schemeClr val="accent1">
                              <a:lumMod val="50000"/>
                            </a:schemeClr>
                          </a:solidFill>
                        </a:rPr>
                        <a:t>My work is Finished when...</a:t>
                      </a:r>
                      <a:endParaRPr lang="en-GB" dirty="0">
                        <a:ln>
                          <a:solidFill>
                            <a:schemeClr val="tx1"/>
                          </a:solidFill>
                        </a:ln>
                        <a:solidFill>
                          <a:schemeClr val="accent1">
                            <a:lumMod val="50000"/>
                          </a:schemeClr>
                        </a:solidFill>
                      </a:endParaRP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1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Next?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2"/>
          <a:stretch>
            <a:fillRect/>
          </a:stretch>
        </p:blipFill>
        <p:spPr>
          <a:xfrm>
            <a:off x="3194614" y="5254150"/>
            <a:ext cx="962025" cy="742950"/>
          </a:xfrm>
          <a:prstGeom prst="rect">
            <a:avLst/>
          </a:prstGeom>
        </p:spPr>
      </p:pic>
      <p:pic>
        <p:nvPicPr>
          <p:cNvPr id="13" name="Picture 12"/>
          <p:cNvPicPr>
            <a:picLocks noChangeAspect="1"/>
          </p:cNvPicPr>
          <p:nvPr/>
        </p:nvPicPr>
        <p:blipFill>
          <a:blip r:embed="rId3"/>
          <a:stretch>
            <a:fillRect/>
          </a:stretch>
        </p:blipFill>
        <p:spPr>
          <a:xfrm>
            <a:off x="4126818" y="5254150"/>
            <a:ext cx="962025" cy="742950"/>
          </a:xfrm>
          <a:prstGeom prst="rect">
            <a:avLst/>
          </a:prstGeom>
        </p:spPr>
      </p:pic>
      <p:pic>
        <p:nvPicPr>
          <p:cNvPr id="14" name="Picture 13"/>
          <p:cNvPicPr>
            <a:picLocks noChangeAspect="1"/>
          </p:cNvPicPr>
          <p:nvPr/>
        </p:nvPicPr>
        <p:blipFill>
          <a:blip r:embed="rId4"/>
          <a:stretch>
            <a:fillRect/>
          </a:stretch>
        </p:blipFill>
        <p:spPr>
          <a:xfrm>
            <a:off x="5088843" y="5254150"/>
            <a:ext cx="962025" cy="742950"/>
          </a:xfrm>
          <a:prstGeom prst="rect">
            <a:avLst/>
          </a:prstGeom>
        </p:spPr>
      </p:pic>
      <p:pic>
        <p:nvPicPr>
          <p:cNvPr id="15" name="Picture 14"/>
          <p:cNvPicPr>
            <a:picLocks noChangeAspect="1"/>
          </p:cNvPicPr>
          <p:nvPr/>
        </p:nvPicPr>
        <p:blipFill>
          <a:blip r:embed="rId5"/>
          <a:stretch>
            <a:fillRect/>
          </a:stretch>
        </p:blipFill>
        <p:spPr>
          <a:xfrm>
            <a:off x="3190148" y="2992007"/>
            <a:ext cx="1028700" cy="771525"/>
          </a:xfrm>
          <a:prstGeom prst="rect">
            <a:avLst/>
          </a:prstGeom>
        </p:spPr>
      </p:pic>
      <p:pic>
        <p:nvPicPr>
          <p:cNvPr id="16" name="Picture 15"/>
          <p:cNvPicPr>
            <a:picLocks noChangeAspect="1"/>
          </p:cNvPicPr>
          <p:nvPr/>
        </p:nvPicPr>
        <p:blipFill>
          <a:blip r:embed="rId6"/>
          <a:stretch>
            <a:fillRect/>
          </a:stretch>
        </p:blipFill>
        <p:spPr>
          <a:xfrm>
            <a:off x="4268778" y="2972778"/>
            <a:ext cx="1009650" cy="771525"/>
          </a:xfrm>
          <a:prstGeom prst="rect">
            <a:avLst/>
          </a:prstGeom>
        </p:spPr>
      </p:pic>
      <p:pic>
        <p:nvPicPr>
          <p:cNvPr id="17" name="Picture 16"/>
          <p:cNvPicPr>
            <a:picLocks noChangeAspect="1"/>
          </p:cNvPicPr>
          <p:nvPr/>
        </p:nvPicPr>
        <p:blipFill>
          <a:blip r:embed="rId7"/>
          <a:stretch>
            <a:fillRect/>
          </a:stretch>
        </p:blipFill>
        <p:spPr>
          <a:xfrm>
            <a:off x="6422701" y="2992007"/>
            <a:ext cx="1009650" cy="771525"/>
          </a:xfrm>
          <a:prstGeom prst="rect">
            <a:avLst/>
          </a:prstGeom>
        </p:spPr>
      </p:pic>
      <p:pic>
        <p:nvPicPr>
          <p:cNvPr id="18" name="Picture 17"/>
          <p:cNvPicPr>
            <a:picLocks noChangeAspect="1"/>
          </p:cNvPicPr>
          <p:nvPr/>
        </p:nvPicPr>
        <p:blipFill>
          <a:blip r:embed="rId8"/>
          <a:stretch>
            <a:fillRect/>
          </a:stretch>
        </p:blipFill>
        <p:spPr>
          <a:xfrm>
            <a:off x="5328358" y="2980654"/>
            <a:ext cx="1009650" cy="771525"/>
          </a:xfrm>
          <a:prstGeom prst="rect">
            <a:avLst/>
          </a:prstGeom>
        </p:spPr>
      </p:pic>
      <p:pic>
        <p:nvPicPr>
          <p:cNvPr id="19" name="Picture 18"/>
          <p:cNvPicPr>
            <a:picLocks noChangeAspect="1"/>
          </p:cNvPicPr>
          <p:nvPr/>
        </p:nvPicPr>
        <p:blipFill>
          <a:blip r:embed="rId9"/>
          <a:stretch>
            <a:fillRect/>
          </a:stretch>
        </p:blipFill>
        <p:spPr>
          <a:xfrm>
            <a:off x="3199673" y="3841403"/>
            <a:ext cx="1009650" cy="771525"/>
          </a:xfrm>
          <a:prstGeom prst="rect">
            <a:avLst/>
          </a:prstGeom>
        </p:spPr>
      </p:pic>
      <p:pic>
        <p:nvPicPr>
          <p:cNvPr id="20" name="Picture 19"/>
          <p:cNvPicPr>
            <a:picLocks noChangeAspect="1"/>
          </p:cNvPicPr>
          <p:nvPr/>
        </p:nvPicPr>
        <p:blipFill>
          <a:blip r:embed="rId10"/>
          <a:stretch>
            <a:fillRect/>
          </a:stretch>
        </p:blipFill>
        <p:spPr>
          <a:xfrm>
            <a:off x="4309183" y="3825550"/>
            <a:ext cx="1019175" cy="762000"/>
          </a:xfrm>
          <a:prstGeom prst="rect">
            <a:avLst/>
          </a:prstGeom>
        </p:spPr>
      </p:pic>
      <p:pic>
        <p:nvPicPr>
          <p:cNvPr id="21" name="Picture 20"/>
          <p:cNvPicPr>
            <a:picLocks noChangeAspect="1"/>
          </p:cNvPicPr>
          <p:nvPr/>
        </p:nvPicPr>
        <p:blipFill>
          <a:blip r:embed="rId11"/>
          <a:stretch>
            <a:fillRect/>
          </a:stretch>
        </p:blipFill>
        <p:spPr>
          <a:xfrm>
            <a:off x="3285245" y="2083391"/>
            <a:ext cx="2047875" cy="762000"/>
          </a:xfrm>
          <a:prstGeom prst="rect">
            <a:avLst/>
          </a:prstGeom>
        </p:spPr>
      </p:pic>
    </p:spTree>
    <p:extLst>
      <p:ext uri="{BB962C8B-B14F-4D97-AF65-F5344CB8AC3E}">
        <p14:creationId xmlns:p14="http://schemas.microsoft.com/office/powerpoint/2010/main" val="204891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9974"/>
          </a:xfrm>
        </p:spPr>
        <p:txBody>
          <a:bodyPr/>
          <a:lstStyle/>
          <a:p>
            <a:r>
              <a:rPr lang="en-GB" dirty="0"/>
              <a:t>Time Openers</a:t>
            </a:r>
          </a:p>
        </p:txBody>
      </p:sp>
      <p:sp>
        <p:nvSpPr>
          <p:cNvPr id="3" name="Content Placeholder 2"/>
          <p:cNvSpPr>
            <a:spLocks noGrp="1"/>
          </p:cNvSpPr>
          <p:nvPr>
            <p:ph idx="1"/>
          </p:nvPr>
        </p:nvSpPr>
        <p:spPr>
          <a:xfrm>
            <a:off x="642257" y="1390362"/>
            <a:ext cx="10515600" cy="4351338"/>
          </a:xfrm>
        </p:spPr>
        <p:txBody>
          <a:bodyPr/>
          <a:lstStyle/>
          <a:p>
            <a:r>
              <a:rPr lang="en-GB" b="1" dirty="0"/>
              <a:t>Time</a:t>
            </a:r>
            <a:r>
              <a:rPr lang="en-GB" dirty="0"/>
              <a:t> openers are words that join phrases or sentences together to help us understand when something is happening. </a:t>
            </a:r>
          </a:p>
          <a:p>
            <a:endParaRPr lang="en-GB" dirty="0"/>
          </a:p>
          <a:p>
            <a:r>
              <a:rPr lang="en-GB" dirty="0"/>
              <a:t>Words such as before, after, next, just then, shortly, afterwards, last, eventually, firstly, secondly, and thirdly, are all-</a:t>
            </a:r>
            <a:r>
              <a:rPr lang="en-GB" b="1" dirty="0"/>
              <a:t>time</a:t>
            </a:r>
            <a:r>
              <a:rPr lang="en-GB" dirty="0"/>
              <a:t> words.</a:t>
            </a:r>
          </a:p>
          <a:p>
            <a:endParaRPr lang="en-GB" dirty="0"/>
          </a:p>
          <a:p>
            <a:r>
              <a:rPr lang="en-GB" dirty="0"/>
              <a:t>They are also known as fronted adverbials.</a:t>
            </a:r>
          </a:p>
          <a:p>
            <a:endParaRPr lang="en-GB" dirty="0"/>
          </a:p>
          <a:p>
            <a:r>
              <a:rPr lang="en-GB" dirty="0"/>
              <a:t>After a time opener, we use a comma.</a:t>
            </a:r>
          </a:p>
        </p:txBody>
      </p:sp>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17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Monday </a:t>
            </a:r>
            <a:r>
              <a:rPr lang="en-GB" sz="3200" dirty="0">
                <a:solidFill>
                  <a:prstClr val="black"/>
                </a:solidFill>
                <a:latin typeface="Calibri" panose="020F0502020204030204"/>
              </a:rPr>
              <a:t>28th</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June.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9871" y="1110343"/>
            <a:ext cx="10612654" cy="543041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40177832"/>
              </p:ext>
            </p:extLst>
          </p:nvPr>
        </p:nvGraphicFramePr>
        <p:xfrm>
          <a:off x="668680" y="1198632"/>
          <a:ext cx="10415036" cy="4906245"/>
        </p:xfrm>
        <a:graphic>
          <a:graphicData uri="http://schemas.openxmlformats.org/drawingml/2006/table">
            <a:tbl>
              <a:tblPr firstRow="1" bandRow="1">
                <a:tableStyleId>{5C22544A-7EE6-4342-B048-85BDC9FD1C3A}</a:tableStyleId>
              </a:tblPr>
              <a:tblGrid>
                <a:gridCol w="244669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717984">
                <a:tc>
                  <a:txBody>
                    <a:bodyPr/>
                    <a:lstStyle/>
                    <a:p>
                      <a:pPr algn="ctr"/>
                      <a:endParaRPr lang="en-GB" b="0" dirty="0">
                        <a:ln>
                          <a:solidFill>
                            <a:schemeClr val="tx1"/>
                          </a:solidFill>
                        </a:ln>
                        <a:solidFill>
                          <a:schemeClr val="accent1">
                            <a:lumMod val="50000"/>
                          </a:schemeClr>
                        </a:solidFill>
                      </a:endParaRPr>
                    </a:p>
                    <a:p>
                      <a:pPr algn="ctr"/>
                      <a:r>
                        <a:rPr lang="en-GB" b="0" dirty="0">
                          <a:ln>
                            <a:solidFill>
                              <a:schemeClr val="tx1"/>
                            </a:solidFill>
                          </a:ln>
                          <a:solidFill>
                            <a:schemeClr val="accent1">
                              <a:lumMod val="50000"/>
                            </a:schemeClr>
                          </a:solidFill>
                        </a:rPr>
                        <a:t>What Work?</a:t>
                      </a: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2400" b="0" u="sng" dirty="0">
                          <a:ln>
                            <a:solidFill>
                              <a:schemeClr val="tx1"/>
                            </a:solidFill>
                          </a:ln>
                          <a:solidFill>
                            <a:schemeClr val="accent1">
                              <a:lumMod val="50000"/>
                            </a:schemeClr>
                          </a:solidFill>
                        </a:rPr>
                        <a:t>L.O:</a:t>
                      </a:r>
                      <a:r>
                        <a:rPr lang="en-US" sz="2400" b="0" u="sng" baseline="0" dirty="0">
                          <a:ln>
                            <a:solidFill>
                              <a:schemeClr val="tx1"/>
                            </a:solidFill>
                          </a:ln>
                          <a:solidFill>
                            <a:schemeClr val="accent1">
                              <a:lumMod val="50000"/>
                            </a:schemeClr>
                          </a:solidFill>
                        </a:rPr>
                        <a:t> To be able </a:t>
                      </a:r>
                      <a:r>
                        <a:rPr lang="en-GB" sz="2400" b="0" u="sng" baseline="0" dirty="0">
                          <a:ln>
                            <a:solidFill>
                              <a:schemeClr val="tx1"/>
                            </a:solidFill>
                          </a:ln>
                          <a:solidFill>
                            <a:schemeClr val="accent1">
                              <a:lumMod val="50000"/>
                            </a:schemeClr>
                          </a:solidFill>
                        </a:rPr>
                        <a:t>to write using conjunctions. </a:t>
                      </a:r>
                      <a:endParaRPr lang="en-GB" sz="2400" b="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46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How</a:t>
                      </a:r>
                      <a:r>
                        <a:rPr lang="en-GB" baseline="0" dirty="0">
                          <a:ln>
                            <a:solidFill>
                              <a:schemeClr val="tx1"/>
                            </a:solidFill>
                          </a:ln>
                          <a:solidFill>
                            <a:schemeClr val="accent1">
                              <a:lumMod val="50000"/>
                            </a:schemeClr>
                          </a:solidFill>
                        </a:rPr>
                        <a:t> Much Work</a:t>
                      </a:r>
                      <a:r>
                        <a:rPr lang="en-GB" dirty="0">
                          <a:ln>
                            <a:solidFill>
                              <a:schemeClr val="tx1"/>
                            </a:solidFill>
                          </a:ln>
                          <a:solidFill>
                            <a:schemeClr val="accent1">
                              <a:lumMod val="50000"/>
                            </a:schemeClr>
                          </a:solidFill>
                        </a:rPr>
                        <a: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p>
                      <a:pPr marL="285750" indent="-285750">
                        <a:buFont typeface="Wingdings" panose="05000000000000000000" pitchFamily="2" charset="2"/>
                        <a:buChar char="q"/>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30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ln>
                            <a:solidFill>
                              <a:schemeClr val="tx1"/>
                            </a:solidFill>
                          </a:ln>
                          <a:solidFill>
                            <a:schemeClr val="accent1">
                              <a:lumMod val="50000"/>
                            </a:schemeClr>
                          </a:solidFill>
                        </a:rPr>
                        <a:t>My work is Finished when...</a:t>
                      </a:r>
                      <a:endParaRPr lang="en-GB" dirty="0">
                        <a:ln>
                          <a:solidFill>
                            <a:schemeClr val="tx1"/>
                          </a:solidFill>
                        </a:ln>
                        <a:solidFill>
                          <a:schemeClr val="accent1">
                            <a:lumMod val="50000"/>
                          </a:schemeClr>
                        </a:solidFill>
                      </a:endParaRP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1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Next?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2"/>
          <a:stretch>
            <a:fillRect/>
          </a:stretch>
        </p:blipFill>
        <p:spPr>
          <a:xfrm>
            <a:off x="3194614" y="5254150"/>
            <a:ext cx="962025" cy="742950"/>
          </a:xfrm>
          <a:prstGeom prst="rect">
            <a:avLst/>
          </a:prstGeom>
        </p:spPr>
      </p:pic>
      <p:pic>
        <p:nvPicPr>
          <p:cNvPr id="13" name="Picture 12"/>
          <p:cNvPicPr>
            <a:picLocks noChangeAspect="1"/>
          </p:cNvPicPr>
          <p:nvPr/>
        </p:nvPicPr>
        <p:blipFill>
          <a:blip r:embed="rId3"/>
          <a:stretch>
            <a:fillRect/>
          </a:stretch>
        </p:blipFill>
        <p:spPr>
          <a:xfrm>
            <a:off x="4126818" y="5254150"/>
            <a:ext cx="962025" cy="742950"/>
          </a:xfrm>
          <a:prstGeom prst="rect">
            <a:avLst/>
          </a:prstGeom>
        </p:spPr>
      </p:pic>
      <p:pic>
        <p:nvPicPr>
          <p:cNvPr id="14" name="Picture 13"/>
          <p:cNvPicPr>
            <a:picLocks noChangeAspect="1"/>
          </p:cNvPicPr>
          <p:nvPr/>
        </p:nvPicPr>
        <p:blipFill>
          <a:blip r:embed="rId4"/>
          <a:stretch>
            <a:fillRect/>
          </a:stretch>
        </p:blipFill>
        <p:spPr>
          <a:xfrm>
            <a:off x="5088843" y="5254150"/>
            <a:ext cx="962025" cy="742950"/>
          </a:xfrm>
          <a:prstGeom prst="rect">
            <a:avLst/>
          </a:prstGeom>
        </p:spPr>
      </p:pic>
      <p:pic>
        <p:nvPicPr>
          <p:cNvPr id="15" name="Picture 14"/>
          <p:cNvPicPr>
            <a:picLocks noChangeAspect="1"/>
          </p:cNvPicPr>
          <p:nvPr/>
        </p:nvPicPr>
        <p:blipFill>
          <a:blip r:embed="rId5"/>
          <a:stretch>
            <a:fillRect/>
          </a:stretch>
        </p:blipFill>
        <p:spPr>
          <a:xfrm>
            <a:off x="3190148" y="2992007"/>
            <a:ext cx="1028700" cy="771525"/>
          </a:xfrm>
          <a:prstGeom prst="rect">
            <a:avLst/>
          </a:prstGeom>
        </p:spPr>
      </p:pic>
      <p:pic>
        <p:nvPicPr>
          <p:cNvPr id="16" name="Picture 15"/>
          <p:cNvPicPr>
            <a:picLocks noChangeAspect="1"/>
          </p:cNvPicPr>
          <p:nvPr/>
        </p:nvPicPr>
        <p:blipFill>
          <a:blip r:embed="rId6"/>
          <a:stretch>
            <a:fillRect/>
          </a:stretch>
        </p:blipFill>
        <p:spPr>
          <a:xfrm>
            <a:off x="4268778" y="2972778"/>
            <a:ext cx="1009650" cy="771525"/>
          </a:xfrm>
          <a:prstGeom prst="rect">
            <a:avLst/>
          </a:prstGeom>
        </p:spPr>
      </p:pic>
      <p:pic>
        <p:nvPicPr>
          <p:cNvPr id="17" name="Picture 16"/>
          <p:cNvPicPr>
            <a:picLocks noChangeAspect="1"/>
          </p:cNvPicPr>
          <p:nvPr/>
        </p:nvPicPr>
        <p:blipFill>
          <a:blip r:embed="rId7"/>
          <a:stretch>
            <a:fillRect/>
          </a:stretch>
        </p:blipFill>
        <p:spPr>
          <a:xfrm>
            <a:off x="6422701" y="2992007"/>
            <a:ext cx="1009650" cy="771525"/>
          </a:xfrm>
          <a:prstGeom prst="rect">
            <a:avLst/>
          </a:prstGeom>
        </p:spPr>
      </p:pic>
      <p:pic>
        <p:nvPicPr>
          <p:cNvPr id="18" name="Picture 17"/>
          <p:cNvPicPr>
            <a:picLocks noChangeAspect="1"/>
          </p:cNvPicPr>
          <p:nvPr/>
        </p:nvPicPr>
        <p:blipFill>
          <a:blip r:embed="rId8"/>
          <a:stretch>
            <a:fillRect/>
          </a:stretch>
        </p:blipFill>
        <p:spPr>
          <a:xfrm>
            <a:off x="5328358" y="2980654"/>
            <a:ext cx="1009650" cy="771525"/>
          </a:xfrm>
          <a:prstGeom prst="rect">
            <a:avLst/>
          </a:prstGeom>
        </p:spPr>
      </p:pic>
      <p:pic>
        <p:nvPicPr>
          <p:cNvPr id="19" name="Picture 18"/>
          <p:cNvPicPr>
            <a:picLocks noChangeAspect="1"/>
          </p:cNvPicPr>
          <p:nvPr/>
        </p:nvPicPr>
        <p:blipFill>
          <a:blip r:embed="rId9"/>
          <a:stretch>
            <a:fillRect/>
          </a:stretch>
        </p:blipFill>
        <p:spPr>
          <a:xfrm>
            <a:off x="3199673" y="3841403"/>
            <a:ext cx="1009650" cy="771525"/>
          </a:xfrm>
          <a:prstGeom prst="rect">
            <a:avLst/>
          </a:prstGeom>
        </p:spPr>
      </p:pic>
      <p:pic>
        <p:nvPicPr>
          <p:cNvPr id="20" name="Picture 19"/>
          <p:cNvPicPr>
            <a:picLocks noChangeAspect="1"/>
          </p:cNvPicPr>
          <p:nvPr/>
        </p:nvPicPr>
        <p:blipFill>
          <a:blip r:embed="rId10"/>
          <a:stretch>
            <a:fillRect/>
          </a:stretch>
        </p:blipFill>
        <p:spPr>
          <a:xfrm>
            <a:off x="4309183" y="3825550"/>
            <a:ext cx="1019175" cy="762000"/>
          </a:xfrm>
          <a:prstGeom prst="rect">
            <a:avLst/>
          </a:prstGeom>
        </p:spPr>
      </p:pic>
      <p:pic>
        <p:nvPicPr>
          <p:cNvPr id="21" name="Picture 20"/>
          <p:cNvPicPr>
            <a:picLocks noChangeAspect="1"/>
          </p:cNvPicPr>
          <p:nvPr/>
        </p:nvPicPr>
        <p:blipFill>
          <a:blip r:embed="rId11"/>
          <a:stretch>
            <a:fillRect/>
          </a:stretch>
        </p:blipFill>
        <p:spPr>
          <a:xfrm>
            <a:off x="3185385" y="2012985"/>
            <a:ext cx="2047875" cy="762000"/>
          </a:xfrm>
          <a:prstGeom prst="rect">
            <a:avLst/>
          </a:prstGeom>
        </p:spPr>
      </p:pic>
    </p:spTree>
    <p:extLst>
      <p:ext uri="{BB962C8B-B14F-4D97-AF65-F5344CB8AC3E}">
        <p14:creationId xmlns:p14="http://schemas.microsoft.com/office/powerpoint/2010/main" val="106579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time openers</a:t>
            </a:r>
          </a:p>
        </p:txBody>
      </p:sp>
      <p:sp>
        <p:nvSpPr>
          <p:cNvPr id="3" name="Content Placeholder 2"/>
          <p:cNvSpPr>
            <a:spLocks noGrp="1"/>
          </p:cNvSpPr>
          <p:nvPr>
            <p:ph idx="1"/>
          </p:nvPr>
        </p:nvSpPr>
        <p:spPr/>
        <p:txBody>
          <a:bodyPr/>
          <a:lstStyle/>
          <a:p>
            <a:pPr marL="0" indent="0">
              <a:buNone/>
            </a:pPr>
            <a:r>
              <a:rPr lang="en-GB" dirty="0">
                <a:solidFill>
                  <a:srgbClr val="FF0000"/>
                </a:solidFill>
              </a:rPr>
              <a:t>As soon as </a:t>
            </a:r>
            <a:r>
              <a:rPr lang="en-GB" dirty="0"/>
              <a:t>I woke up, I felt scared remembering that we were at war. </a:t>
            </a:r>
          </a:p>
          <a:p>
            <a:pPr marL="0" indent="0">
              <a:buNone/>
            </a:pPr>
            <a:endParaRPr lang="en-GB" dirty="0"/>
          </a:p>
          <a:p>
            <a:pPr marL="0" indent="0">
              <a:buNone/>
            </a:pPr>
            <a:r>
              <a:rPr lang="en-GB" dirty="0">
                <a:solidFill>
                  <a:srgbClr val="FF0000"/>
                </a:solidFill>
              </a:rPr>
              <a:t>Firstly, </a:t>
            </a:r>
            <a:r>
              <a:rPr lang="en-GB" dirty="0"/>
              <a:t>I woke up my parents then we unpacked our belongings in our new home. </a:t>
            </a:r>
            <a:endParaRPr lang="en-GB" dirty="0">
              <a:solidFill>
                <a:srgbClr val="FF0000"/>
              </a:solidFill>
            </a:endParaRPr>
          </a:p>
        </p:txBody>
      </p:sp>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Scaffolding.</a:t>
            </a:r>
          </a:p>
        </p:txBody>
      </p:sp>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5543" y="388191"/>
            <a:ext cx="1114964" cy="1114964"/>
          </a:xfrm>
          <a:prstGeom prst="rect">
            <a:avLst/>
          </a:prstGeom>
        </p:spPr>
      </p:pic>
      <p:sp>
        <p:nvSpPr>
          <p:cNvPr id="7" name="Content Placeholder 2"/>
          <p:cNvSpPr>
            <a:spLocks noGrp="1"/>
          </p:cNvSpPr>
          <p:nvPr>
            <p:ph idx="1"/>
          </p:nvPr>
        </p:nvSpPr>
        <p:spPr>
          <a:xfrm>
            <a:off x="655320" y="1945184"/>
            <a:ext cx="10515600" cy="4351338"/>
          </a:xfrm>
        </p:spPr>
        <p:txBody>
          <a:bodyPr/>
          <a:lstStyle/>
          <a:p>
            <a:pPr marL="0" indent="0">
              <a:buNone/>
            </a:pPr>
            <a:r>
              <a:rPr lang="en-GB" dirty="0"/>
              <a:t>____________ leaving we made sure we had only packed the essentials and our gas masks. </a:t>
            </a:r>
          </a:p>
          <a:p>
            <a:pPr marL="0" indent="0">
              <a:buNone/>
            </a:pPr>
            <a:endParaRPr lang="en-GB" dirty="0"/>
          </a:p>
          <a:p>
            <a:pPr marL="0" indent="0">
              <a:buNone/>
            </a:pPr>
            <a:r>
              <a:rPr lang="en-GB" dirty="0"/>
              <a:t>_____________ we arrived, we met the people who’s house we would be hiding out in. </a:t>
            </a:r>
          </a:p>
          <a:p>
            <a:pPr marL="0" indent="0">
              <a:buNone/>
            </a:pPr>
            <a:endParaRPr lang="en-GB" dirty="0"/>
          </a:p>
          <a:p>
            <a:pPr marL="0" indent="0">
              <a:buNone/>
            </a:pPr>
            <a:r>
              <a:rPr lang="en-GB" dirty="0"/>
              <a:t>____________ we heard a loud, frightening noise outside. _______ we realised the war had started. </a:t>
            </a:r>
          </a:p>
          <a:p>
            <a:pPr marL="0" indent="0">
              <a:buNone/>
            </a:pPr>
            <a:r>
              <a:rPr lang="en-GB" dirty="0">
                <a:solidFill>
                  <a:schemeClr val="accent1">
                    <a:lumMod val="75000"/>
                  </a:schemeClr>
                </a:solidFill>
              </a:rPr>
              <a:t>before         after             next           just then        shortly suddenly </a:t>
            </a:r>
          </a:p>
        </p:txBody>
      </p:sp>
    </p:spTree>
    <p:extLst>
      <p:ext uri="{BB962C8B-B14F-4D97-AF65-F5344CB8AC3E}">
        <p14:creationId xmlns:p14="http://schemas.microsoft.com/office/powerpoint/2010/main" val="379280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079" y="664054"/>
            <a:ext cx="10515600" cy="5698000"/>
          </a:xfrm>
        </p:spPr>
        <p:txBody>
          <a:bodyPr>
            <a:normAutofit/>
          </a:bodyPr>
          <a:lstStyle/>
          <a:p>
            <a:pPr marL="0" indent="0">
              <a:buNone/>
            </a:pPr>
            <a:r>
              <a:rPr lang="en-GB" dirty="0"/>
              <a:t>Use the five time openers below to create your own sentences about the war using the picture to help:</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solidFill>
                <a:schemeClr val="accent1">
                  <a:lumMod val="75000"/>
                </a:schemeClr>
              </a:solidFill>
            </a:endParaRPr>
          </a:p>
          <a:p>
            <a:pPr marL="0" indent="0">
              <a:buNone/>
            </a:pPr>
            <a:r>
              <a:rPr lang="en-GB" dirty="0">
                <a:solidFill>
                  <a:schemeClr val="accent1">
                    <a:lumMod val="75000"/>
                  </a:schemeClr>
                </a:solidFill>
              </a:rPr>
              <a:t>before         after             next           just then        shortly          afterwards</a:t>
            </a:r>
          </a:p>
          <a:p>
            <a:endParaRPr lang="en-GB" dirty="0"/>
          </a:p>
        </p:txBody>
      </p:sp>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637" y="1570524"/>
            <a:ext cx="5410902" cy="4031122"/>
          </a:xfrm>
          <a:prstGeom prst="rect">
            <a:avLst/>
          </a:prstGeom>
        </p:spPr>
      </p:pic>
    </p:spTree>
    <p:extLst>
      <p:ext uri="{BB962C8B-B14F-4D97-AF65-F5344CB8AC3E}">
        <p14:creationId xmlns:p14="http://schemas.microsoft.com/office/powerpoint/2010/main" val="251057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Thursday</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1st</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July 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a:t>
            </a:r>
            <a:r>
              <a:rPr lang="en-GB" sz="4000" dirty="0">
                <a:solidFill>
                  <a:prstClr val="black"/>
                </a:solidFill>
                <a:latin typeface="Calibri" panose="020F0502020204030204"/>
              </a:rPr>
              <a:t>write using first person pronouns</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
        <p:nvSpPr>
          <p:cNvPr id="13" name="Rectangle 12"/>
          <p:cNvSpPr/>
          <p:nvPr/>
        </p:nvSpPr>
        <p:spPr>
          <a:xfrm>
            <a:off x="6005726" y="584248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6680321" y="5970440"/>
            <a:ext cx="4028302"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Calibri" panose="020F0502020204030204"/>
                <a:ea typeface="+mn-ea"/>
                <a:cs typeface="+mn-cs"/>
              </a:rPr>
              <a:t>Word</a:t>
            </a:r>
            <a:r>
              <a:rPr kumimoji="0" lang="en-GB" sz="2400" b="0" i="0" u="none" strike="noStrike" kern="1200" cap="none" spc="0" normalizeH="0" noProof="0" dirty="0">
                <a:ln>
                  <a:noFill/>
                </a:ln>
                <a:effectLst/>
                <a:uLnTx/>
                <a:uFillTx/>
                <a:latin typeface="Calibri" panose="020F0502020204030204"/>
                <a:ea typeface="+mn-ea"/>
                <a:cs typeface="+mn-cs"/>
              </a:rPr>
              <a:t> of the week: </a:t>
            </a:r>
            <a:r>
              <a:rPr lang="en-GB" sz="2400" dirty="0">
                <a:latin typeface="Calibri" panose="020F0502020204030204"/>
              </a:rPr>
              <a:t>Memorable</a:t>
            </a:r>
            <a:endParaRPr kumimoji="0" lang="en-GB" sz="24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16446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Thursday</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1st July</a:t>
            </a:r>
            <a:r>
              <a:rPr kumimoji="0" lang="en-GB" sz="3200" b="0" i="0" u="none" strike="noStrike" kern="1200" cap="none" spc="0" normalizeH="0" noProof="0">
                <a:ln>
                  <a:noFill/>
                </a:ln>
                <a:solidFill>
                  <a:prstClr val="black"/>
                </a:solidFill>
                <a:effectLst/>
                <a:uLnTx/>
                <a:uFillTx/>
                <a:latin typeface="Calibri" panose="020F0502020204030204"/>
                <a:ea typeface="+mn-ea"/>
                <a:cs typeface="+mn-cs"/>
              </a:rPr>
              <a:t> 2021</a:t>
            </a: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9871" y="1110343"/>
            <a:ext cx="10612654" cy="543041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668680" y="1198632"/>
          <a:ext cx="10415036" cy="4906245"/>
        </p:xfrm>
        <a:graphic>
          <a:graphicData uri="http://schemas.openxmlformats.org/drawingml/2006/table">
            <a:tbl>
              <a:tblPr firstRow="1" bandRow="1">
                <a:tableStyleId>{5C22544A-7EE6-4342-B048-85BDC9FD1C3A}</a:tableStyleId>
              </a:tblPr>
              <a:tblGrid>
                <a:gridCol w="244669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717984">
                <a:tc>
                  <a:txBody>
                    <a:bodyPr/>
                    <a:lstStyle/>
                    <a:p>
                      <a:pPr algn="ctr"/>
                      <a:endParaRPr lang="en-GB" b="0" dirty="0">
                        <a:ln>
                          <a:solidFill>
                            <a:schemeClr val="tx1"/>
                          </a:solidFill>
                        </a:ln>
                        <a:solidFill>
                          <a:schemeClr val="accent1">
                            <a:lumMod val="50000"/>
                          </a:schemeClr>
                        </a:solidFill>
                      </a:endParaRPr>
                    </a:p>
                    <a:p>
                      <a:pPr algn="ctr"/>
                      <a:r>
                        <a:rPr lang="en-GB" b="0" dirty="0">
                          <a:ln>
                            <a:solidFill>
                              <a:schemeClr val="tx1"/>
                            </a:solidFill>
                          </a:ln>
                          <a:solidFill>
                            <a:schemeClr val="accent1">
                              <a:lumMod val="50000"/>
                            </a:schemeClr>
                          </a:solidFill>
                        </a:rPr>
                        <a:t>What Work?</a:t>
                      </a: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2400" b="0" u="sng" dirty="0">
                          <a:ln>
                            <a:solidFill>
                              <a:schemeClr val="tx1"/>
                            </a:solidFill>
                          </a:ln>
                          <a:solidFill>
                            <a:schemeClr val="accent1">
                              <a:lumMod val="50000"/>
                            </a:schemeClr>
                          </a:solidFill>
                        </a:rPr>
                        <a:t>L.O:</a:t>
                      </a:r>
                      <a:r>
                        <a:rPr lang="en-US" sz="2400" b="0" u="sng" baseline="0" dirty="0">
                          <a:ln>
                            <a:solidFill>
                              <a:schemeClr val="tx1"/>
                            </a:solidFill>
                          </a:ln>
                          <a:solidFill>
                            <a:schemeClr val="accent1">
                              <a:lumMod val="50000"/>
                            </a:schemeClr>
                          </a:solidFill>
                        </a:rPr>
                        <a:t> To be able </a:t>
                      </a:r>
                      <a:r>
                        <a:rPr lang="en-GB" sz="2400" b="0" u="sng" baseline="0" dirty="0">
                          <a:ln>
                            <a:solidFill>
                              <a:schemeClr val="tx1"/>
                            </a:solidFill>
                          </a:ln>
                          <a:solidFill>
                            <a:schemeClr val="accent1">
                              <a:lumMod val="50000"/>
                            </a:schemeClr>
                          </a:solidFill>
                        </a:rPr>
                        <a:t>to write using first person pronouns. </a:t>
                      </a:r>
                      <a:endParaRPr lang="en-GB" sz="2400" b="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46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How</a:t>
                      </a:r>
                      <a:r>
                        <a:rPr lang="en-GB" baseline="0" dirty="0">
                          <a:ln>
                            <a:solidFill>
                              <a:schemeClr val="tx1"/>
                            </a:solidFill>
                          </a:ln>
                          <a:solidFill>
                            <a:schemeClr val="accent1">
                              <a:lumMod val="50000"/>
                            </a:schemeClr>
                          </a:solidFill>
                        </a:rPr>
                        <a:t> Much Work</a:t>
                      </a:r>
                      <a:r>
                        <a:rPr lang="en-GB" dirty="0">
                          <a:ln>
                            <a:solidFill>
                              <a:schemeClr val="tx1"/>
                            </a:solidFill>
                          </a:ln>
                          <a:solidFill>
                            <a:schemeClr val="accent1">
                              <a:lumMod val="50000"/>
                            </a:schemeClr>
                          </a:solidFill>
                        </a:rPr>
                        <a: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p>
                      <a:pPr marL="285750" indent="-285750">
                        <a:buFont typeface="Wingdings" panose="05000000000000000000" pitchFamily="2" charset="2"/>
                        <a:buChar char="q"/>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30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ln>
                            <a:solidFill>
                              <a:schemeClr val="tx1"/>
                            </a:solidFill>
                          </a:ln>
                          <a:solidFill>
                            <a:schemeClr val="accent1">
                              <a:lumMod val="50000"/>
                            </a:schemeClr>
                          </a:solidFill>
                        </a:rPr>
                        <a:t>My work is Finished when...</a:t>
                      </a:r>
                      <a:endParaRPr lang="en-GB" dirty="0">
                        <a:ln>
                          <a:solidFill>
                            <a:schemeClr val="tx1"/>
                          </a:solidFill>
                        </a:ln>
                        <a:solidFill>
                          <a:schemeClr val="accent1">
                            <a:lumMod val="50000"/>
                          </a:schemeClr>
                        </a:solidFill>
                      </a:endParaRP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1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Next?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2"/>
          <a:stretch>
            <a:fillRect/>
          </a:stretch>
        </p:blipFill>
        <p:spPr>
          <a:xfrm>
            <a:off x="3194614" y="5254150"/>
            <a:ext cx="962025" cy="742950"/>
          </a:xfrm>
          <a:prstGeom prst="rect">
            <a:avLst/>
          </a:prstGeom>
        </p:spPr>
      </p:pic>
      <p:pic>
        <p:nvPicPr>
          <p:cNvPr id="13" name="Picture 12"/>
          <p:cNvPicPr>
            <a:picLocks noChangeAspect="1"/>
          </p:cNvPicPr>
          <p:nvPr/>
        </p:nvPicPr>
        <p:blipFill>
          <a:blip r:embed="rId3"/>
          <a:stretch>
            <a:fillRect/>
          </a:stretch>
        </p:blipFill>
        <p:spPr>
          <a:xfrm>
            <a:off x="4126818" y="5254150"/>
            <a:ext cx="962025" cy="742950"/>
          </a:xfrm>
          <a:prstGeom prst="rect">
            <a:avLst/>
          </a:prstGeom>
        </p:spPr>
      </p:pic>
      <p:pic>
        <p:nvPicPr>
          <p:cNvPr id="14" name="Picture 13"/>
          <p:cNvPicPr>
            <a:picLocks noChangeAspect="1"/>
          </p:cNvPicPr>
          <p:nvPr/>
        </p:nvPicPr>
        <p:blipFill>
          <a:blip r:embed="rId4"/>
          <a:stretch>
            <a:fillRect/>
          </a:stretch>
        </p:blipFill>
        <p:spPr>
          <a:xfrm>
            <a:off x="5088843" y="5254150"/>
            <a:ext cx="962025" cy="742950"/>
          </a:xfrm>
          <a:prstGeom prst="rect">
            <a:avLst/>
          </a:prstGeom>
        </p:spPr>
      </p:pic>
      <p:pic>
        <p:nvPicPr>
          <p:cNvPr id="15" name="Picture 14"/>
          <p:cNvPicPr>
            <a:picLocks noChangeAspect="1"/>
          </p:cNvPicPr>
          <p:nvPr/>
        </p:nvPicPr>
        <p:blipFill>
          <a:blip r:embed="rId5"/>
          <a:stretch>
            <a:fillRect/>
          </a:stretch>
        </p:blipFill>
        <p:spPr>
          <a:xfrm>
            <a:off x="3190148" y="2992007"/>
            <a:ext cx="1028700" cy="771525"/>
          </a:xfrm>
          <a:prstGeom prst="rect">
            <a:avLst/>
          </a:prstGeom>
        </p:spPr>
      </p:pic>
      <p:pic>
        <p:nvPicPr>
          <p:cNvPr id="16" name="Picture 15"/>
          <p:cNvPicPr>
            <a:picLocks noChangeAspect="1"/>
          </p:cNvPicPr>
          <p:nvPr/>
        </p:nvPicPr>
        <p:blipFill>
          <a:blip r:embed="rId6"/>
          <a:stretch>
            <a:fillRect/>
          </a:stretch>
        </p:blipFill>
        <p:spPr>
          <a:xfrm>
            <a:off x="4268778" y="2972778"/>
            <a:ext cx="1009650" cy="771525"/>
          </a:xfrm>
          <a:prstGeom prst="rect">
            <a:avLst/>
          </a:prstGeom>
        </p:spPr>
      </p:pic>
      <p:pic>
        <p:nvPicPr>
          <p:cNvPr id="17" name="Picture 16"/>
          <p:cNvPicPr>
            <a:picLocks noChangeAspect="1"/>
          </p:cNvPicPr>
          <p:nvPr/>
        </p:nvPicPr>
        <p:blipFill>
          <a:blip r:embed="rId7"/>
          <a:stretch>
            <a:fillRect/>
          </a:stretch>
        </p:blipFill>
        <p:spPr>
          <a:xfrm>
            <a:off x="6422701" y="2992007"/>
            <a:ext cx="1009650" cy="771525"/>
          </a:xfrm>
          <a:prstGeom prst="rect">
            <a:avLst/>
          </a:prstGeom>
        </p:spPr>
      </p:pic>
      <p:pic>
        <p:nvPicPr>
          <p:cNvPr id="18" name="Picture 17"/>
          <p:cNvPicPr>
            <a:picLocks noChangeAspect="1"/>
          </p:cNvPicPr>
          <p:nvPr/>
        </p:nvPicPr>
        <p:blipFill>
          <a:blip r:embed="rId8"/>
          <a:stretch>
            <a:fillRect/>
          </a:stretch>
        </p:blipFill>
        <p:spPr>
          <a:xfrm>
            <a:off x="5328358" y="2980654"/>
            <a:ext cx="1009650" cy="771525"/>
          </a:xfrm>
          <a:prstGeom prst="rect">
            <a:avLst/>
          </a:prstGeom>
        </p:spPr>
      </p:pic>
      <p:pic>
        <p:nvPicPr>
          <p:cNvPr id="19" name="Picture 18"/>
          <p:cNvPicPr>
            <a:picLocks noChangeAspect="1"/>
          </p:cNvPicPr>
          <p:nvPr/>
        </p:nvPicPr>
        <p:blipFill>
          <a:blip r:embed="rId9"/>
          <a:stretch>
            <a:fillRect/>
          </a:stretch>
        </p:blipFill>
        <p:spPr>
          <a:xfrm>
            <a:off x="3199673" y="3841403"/>
            <a:ext cx="1009650" cy="771525"/>
          </a:xfrm>
          <a:prstGeom prst="rect">
            <a:avLst/>
          </a:prstGeom>
        </p:spPr>
      </p:pic>
      <p:pic>
        <p:nvPicPr>
          <p:cNvPr id="20" name="Picture 19"/>
          <p:cNvPicPr>
            <a:picLocks noChangeAspect="1"/>
          </p:cNvPicPr>
          <p:nvPr/>
        </p:nvPicPr>
        <p:blipFill>
          <a:blip r:embed="rId10"/>
          <a:stretch>
            <a:fillRect/>
          </a:stretch>
        </p:blipFill>
        <p:spPr>
          <a:xfrm>
            <a:off x="4309183" y="3825550"/>
            <a:ext cx="1019175" cy="762000"/>
          </a:xfrm>
          <a:prstGeom prst="rect">
            <a:avLst/>
          </a:prstGeom>
        </p:spPr>
      </p:pic>
      <p:pic>
        <p:nvPicPr>
          <p:cNvPr id="21" name="Picture 20"/>
          <p:cNvPicPr>
            <a:picLocks noChangeAspect="1"/>
          </p:cNvPicPr>
          <p:nvPr/>
        </p:nvPicPr>
        <p:blipFill>
          <a:blip r:embed="rId11"/>
          <a:stretch>
            <a:fillRect/>
          </a:stretch>
        </p:blipFill>
        <p:spPr>
          <a:xfrm>
            <a:off x="3185385" y="1993818"/>
            <a:ext cx="2047875" cy="762000"/>
          </a:xfrm>
          <a:prstGeom prst="rect">
            <a:avLst/>
          </a:prstGeom>
        </p:spPr>
      </p:pic>
    </p:spTree>
    <p:extLst>
      <p:ext uri="{BB962C8B-B14F-4D97-AF65-F5344CB8AC3E}">
        <p14:creationId xmlns:p14="http://schemas.microsoft.com/office/powerpoint/2010/main" val="37783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008964" y="2452943"/>
            <a:ext cx="2016981" cy="1156996"/>
          </a:xfrm>
          <a:prstGeom prst="wedgeRoundRectCallout">
            <a:avLst>
              <a:gd name="adj1" fmla="val 84641"/>
              <a:gd name="adj2" fmla="val 36694"/>
              <a:gd name="adj3" fmla="val 1666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ular Callout 4"/>
          <p:cNvSpPr/>
          <p:nvPr/>
        </p:nvSpPr>
        <p:spPr>
          <a:xfrm>
            <a:off x="7733879" y="2730174"/>
            <a:ext cx="2294961" cy="1562123"/>
          </a:xfrm>
          <a:prstGeom prst="wedgeRoundRectCallout">
            <a:avLst>
              <a:gd name="adj1" fmla="val -62966"/>
              <a:gd name="adj2" fmla="val 37413"/>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256900" y="164952"/>
            <a:ext cx="8220075" cy="994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D44151"/>
                </a:solidFill>
              </a:rPr>
              <a:t>Point of View</a:t>
            </a:r>
          </a:p>
        </p:txBody>
      </p:sp>
      <p:sp>
        <p:nvSpPr>
          <p:cNvPr id="7" name="TextBox 6"/>
          <p:cNvSpPr txBox="1"/>
          <p:nvPr/>
        </p:nvSpPr>
        <p:spPr>
          <a:xfrm>
            <a:off x="4025945" y="308341"/>
            <a:ext cx="7952764" cy="1200329"/>
          </a:xfrm>
          <a:prstGeom prst="rect">
            <a:avLst/>
          </a:prstGeom>
          <a:noFill/>
        </p:spPr>
        <p:txBody>
          <a:bodyPr wrap="square" rtlCol="0">
            <a:spAutoFit/>
          </a:bodyPr>
          <a:lstStyle/>
          <a:p>
            <a:r>
              <a:rPr lang="en-GB" dirty="0"/>
              <a:t>When writing recounts the events can be told from different points of view.</a:t>
            </a:r>
          </a:p>
          <a:p>
            <a:r>
              <a:rPr lang="en-GB" dirty="0"/>
              <a:t>It can be written in the first, second or third person. Can you guess which one is which below?</a:t>
            </a:r>
          </a:p>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057" y="3031441"/>
            <a:ext cx="3640822" cy="2624254"/>
          </a:xfrm>
          <a:prstGeom prst="rect">
            <a:avLst/>
          </a:prstGeom>
        </p:spPr>
      </p:pic>
      <p:sp>
        <p:nvSpPr>
          <p:cNvPr id="9" name="TextBox 8"/>
          <p:cNvSpPr txBox="1"/>
          <p:nvPr/>
        </p:nvSpPr>
        <p:spPr>
          <a:xfrm>
            <a:off x="7877634" y="2905484"/>
            <a:ext cx="2151205" cy="1200329"/>
          </a:xfrm>
          <a:prstGeom prst="rect">
            <a:avLst/>
          </a:prstGeom>
          <a:noFill/>
        </p:spPr>
        <p:txBody>
          <a:bodyPr wrap="square" rtlCol="0">
            <a:spAutoFit/>
          </a:bodyPr>
          <a:lstStyle/>
          <a:p>
            <a:r>
              <a:rPr lang="en-GB" dirty="0">
                <a:solidFill>
                  <a:schemeClr val="bg1"/>
                </a:solidFill>
              </a:rPr>
              <a:t>Have you ever wondered what life would be like as a superhero?</a:t>
            </a:r>
          </a:p>
        </p:txBody>
      </p:sp>
      <p:sp>
        <p:nvSpPr>
          <p:cNvPr id="10" name="TextBox 9"/>
          <p:cNvSpPr txBox="1"/>
          <p:nvPr/>
        </p:nvSpPr>
        <p:spPr>
          <a:xfrm>
            <a:off x="2008964" y="2541783"/>
            <a:ext cx="2151205" cy="923330"/>
          </a:xfrm>
          <a:prstGeom prst="rect">
            <a:avLst/>
          </a:prstGeom>
          <a:noFill/>
        </p:spPr>
        <p:txBody>
          <a:bodyPr wrap="square" rtlCol="0">
            <a:spAutoFit/>
          </a:bodyPr>
          <a:lstStyle/>
          <a:p>
            <a:r>
              <a:rPr lang="en-GB" dirty="0">
                <a:solidFill>
                  <a:schemeClr val="bg1"/>
                </a:solidFill>
              </a:rPr>
              <a:t>I was going to the funfair today. I was so excited!</a:t>
            </a:r>
          </a:p>
        </p:txBody>
      </p:sp>
      <p:sp>
        <p:nvSpPr>
          <p:cNvPr id="11" name="Rounded Rectangular Callout 10"/>
          <p:cNvSpPr/>
          <p:nvPr/>
        </p:nvSpPr>
        <p:spPr>
          <a:xfrm>
            <a:off x="7733879" y="5211679"/>
            <a:ext cx="2294961" cy="1194719"/>
          </a:xfrm>
          <a:prstGeom prst="wedgeRoundRectCallout">
            <a:avLst>
              <a:gd name="adj1" fmla="val -67996"/>
              <a:gd name="adj2" fmla="val -39029"/>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877635" y="5224731"/>
            <a:ext cx="2151205" cy="1200329"/>
          </a:xfrm>
          <a:prstGeom prst="rect">
            <a:avLst/>
          </a:prstGeom>
          <a:noFill/>
        </p:spPr>
        <p:txBody>
          <a:bodyPr wrap="square" rtlCol="0">
            <a:spAutoFit/>
          </a:bodyPr>
          <a:lstStyle/>
          <a:p>
            <a:r>
              <a:rPr lang="en-GB" dirty="0">
                <a:solidFill>
                  <a:schemeClr val="bg1"/>
                </a:solidFill>
              </a:rPr>
              <a:t>The boys ran from the house screaming. Riley was terrified.</a:t>
            </a:r>
          </a:p>
        </p:txBody>
      </p:sp>
    </p:spTree>
    <p:extLst>
      <p:ext uri="{BB962C8B-B14F-4D97-AF65-F5344CB8AC3E}">
        <p14:creationId xmlns:p14="http://schemas.microsoft.com/office/powerpoint/2010/main" val="28415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97105" y="3999313"/>
            <a:ext cx="5620623" cy="118052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1458684" y="583398"/>
            <a:ext cx="8220075" cy="994306"/>
          </a:xfrm>
        </p:spPr>
        <p:txBody>
          <a:bodyPr/>
          <a:lstStyle/>
          <a:p>
            <a:r>
              <a:rPr lang="en-GB" dirty="0">
                <a:solidFill>
                  <a:srgbClr val="D44151"/>
                </a:solidFill>
              </a:rPr>
              <a:t>First Person</a:t>
            </a:r>
          </a:p>
        </p:txBody>
      </p:sp>
      <p:sp>
        <p:nvSpPr>
          <p:cNvPr id="6" name="TextBox 5"/>
          <p:cNvSpPr txBox="1"/>
          <p:nvPr/>
        </p:nvSpPr>
        <p:spPr>
          <a:xfrm>
            <a:off x="1597105" y="1715189"/>
            <a:ext cx="5620623" cy="923330"/>
          </a:xfrm>
          <a:prstGeom prst="rect">
            <a:avLst/>
          </a:prstGeom>
          <a:noFill/>
        </p:spPr>
        <p:txBody>
          <a:bodyPr wrap="square" rtlCol="0">
            <a:spAutoFit/>
          </a:bodyPr>
          <a:lstStyle/>
          <a:p>
            <a:r>
              <a:rPr lang="en-GB" dirty="0"/>
              <a:t>If writing a recount in the first person, we write about ourselves.</a:t>
            </a:r>
          </a:p>
          <a:p>
            <a:endParaRPr lang="en-GB" dirty="0"/>
          </a:p>
        </p:txBody>
      </p:sp>
      <p:sp>
        <p:nvSpPr>
          <p:cNvPr id="7" name="TextBox 6"/>
          <p:cNvSpPr txBox="1"/>
          <p:nvPr/>
        </p:nvSpPr>
        <p:spPr>
          <a:xfrm>
            <a:off x="1597105" y="2638519"/>
            <a:ext cx="5620622" cy="923330"/>
          </a:xfrm>
          <a:prstGeom prst="rect">
            <a:avLst/>
          </a:prstGeom>
          <a:noFill/>
        </p:spPr>
        <p:txBody>
          <a:bodyPr wrap="square" rtlCol="0">
            <a:spAutoFit/>
          </a:bodyPr>
          <a:lstStyle/>
          <a:p>
            <a:r>
              <a:rPr lang="en-GB" dirty="0"/>
              <a:t>Describe how you feel and what you are doing or have done.</a:t>
            </a:r>
          </a:p>
          <a:p>
            <a:endParaRPr lang="en-GB" dirty="0"/>
          </a:p>
        </p:txBody>
      </p:sp>
      <p:sp>
        <p:nvSpPr>
          <p:cNvPr id="8" name="TextBox 7"/>
          <p:cNvSpPr txBox="1"/>
          <p:nvPr/>
        </p:nvSpPr>
        <p:spPr>
          <a:xfrm>
            <a:off x="1597105" y="3352982"/>
            <a:ext cx="7952764" cy="646331"/>
          </a:xfrm>
          <a:prstGeom prst="rect">
            <a:avLst/>
          </a:prstGeom>
          <a:noFill/>
        </p:spPr>
        <p:txBody>
          <a:bodyPr wrap="square" rtlCol="0">
            <a:spAutoFit/>
          </a:bodyPr>
          <a:lstStyle/>
          <a:p>
            <a:r>
              <a:rPr lang="en-GB" dirty="0"/>
              <a:t>Use the pronoun ‘</a:t>
            </a:r>
            <a:r>
              <a:rPr lang="en-GB" dirty="0">
                <a:solidFill>
                  <a:srgbClr val="D44151"/>
                </a:solidFill>
              </a:rPr>
              <a:t>I</a:t>
            </a:r>
            <a:r>
              <a:rPr lang="en-GB" dirty="0"/>
              <a:t>’</a:t>
            </a:r>
          </a:p>
          <a:p>
            <a:endParaRPr lang="en-GB" dirty="0"/>
          </a:p>
        </p:txBody>
      </p:sp>
      <p:sp>
        <p:nvSpPr>
          <p:cNvPr id="9" name="TextBox 8"/>
          <p:cNvSpPr txBox="1"/>
          <p:nvPr/>
        </p:nvSpPr>
        <p:spPr>
          <a:xfrm>
            <a:off x="1597105" y="4266411"/>
            <a:ext cx="5620622" cy="646331"/>
          </a:xfrm>
          <a:prstGeom prst="rect">
            <a:avLst/>
          </a:prstGeom>
          <a:noFill/>
        </p:spPr>
        <p:txBody>
          <a:bodyPr wrap="square" rtlCol="0">
            <a:spAutoFit/>
          </a:bodyPr>
          <a:lstStyle/>
          <a:p>
            <a:r>
              <a:rPr lang="en-GB" dirty="0"/>
              <a:t>For example: </a:t>
            </a:r>
          </a:p>
          <a:p>
            <a:pPr lvl="0"/>
            <a:r>
              <a:rPr lang="en-GB" dirty="0">
                <a:solidFill>
                  <a:prstClr val="black"/>
                </a:solidFill>
              </a:rPr>
              <a:t>Last year,</a:t>
            </a:r>
            <a:r>
              <a:rPr lang="en-GB" dirty="0">
                <a:solidFill>
                  <a:srgbClr val="7F93C5"/>
                </a:solidFill>
              </a:rPr>
              <a:t> </a:t>
            </a:r>
            <a:r>
              <a:rPr lang="en-GB" dirty="0">
                <a:solidFill>
                  <a:srgbClr val="D44151"/>
                </a:solidFill>
              </a:rPr>
              <a:t>I</a:t>
            </a:r>
            <a:r>
              <a:rPr lang="en-GB" dirty="0">
                <a:solidFill>
                  <a:srgbClr val="7F93C5"/>
                </a:solidFill>
              </a:rPr>
              <a:t> </a:t>
            </a:r>
            <a:r>
              <a:rPr lang="en-GB" dirty="0">
                <a:solidFill>
                  <a:prstClr val="black"/>
                </a:solidFill>
              </a:rPr>
              <a:t>went to Spain with my famil</a:t>
            </a:r>
            <a:r>
              <a:rPr lang="en-GB" dirty="0"/>
              <a:t>y. </a:t>
            </a:r>
            <a:r>
              <a:rPr lang="en-GB" dirty="0">
                <a:solidFill>
                  <a:srgbClr val="D44151"/>
                </a:solidFill>
              </a:rPr>
              <a:t>I</a:t>
            </a:r>
            <a:r>
              <a:rPr lang="en-GB" dirty="0">
                <a:solidFill>
                  <a:srgbClr val="7F93C5"/>
                </a:solidFill>
              </a:rPr>
              <a:t> </a:t>
            </a:r>
            <a:r>
              <a:rPr lang="en-GB" dirty="0">
                <a:solidFill>
                  <a:prstClr val="black"/>
                </a:solidFill>
              </a:rPr>
              <a:t>loved it!</a:t>
            </a:r>
          </a:p>
        </p:txBody>
      </p:sp>
      <p:sp>
        <p:nvSpPr>
          <p:cNvPr id="10" name="Rectangle 9"/>
          <p:cNvSpPr/>
          <p:nvPr/>
        </p:nvSpPr>
        <p:spPr>
          <a:xfrm>
            <a:off x="7574809" y="1738518"/>
            <a:ext cx="1975060" cy="3139321"/>
          </a:xfrm>
          <a:prstGeom prst="rect">
            <a:avLst/>
          </a:prstGeom>
        </p:spPr>
        <p:txBody>
          <a:bodyPr wrap="square">
            <a:spAutoFit/>
          </a:bodyPr>
          <a:lstStyle/>
          <a:p>
            <a:r>
              <a:rPr lang="en-GB" dirty="0"/>
              <a:t>Other pronouns used in the first person:</a:t>
            </a:r>
          </a:p>
          <a:p>
            <a:endParaRPr lang="en-GB" dirty="0"/>
          </a:p>
          <a:p>
            <a:r>
              <a:rPr lang="en-GB" dirty="0">
                <a:solidFill>
                  <a:srgbClr val="D44151"/>
                </a:solidFill>
              </a:rPr>
              <a:t>my</a:t>
            </a:r>
          </a:p>
          <a:p>
            <a:r>
              <a:rPr lang="en-GB" dirty="0">
                <a:solidFill>
                  <a:srgbClr val="D44151"/>
                </a:solidFill>
              </a:rPr>
              <a:t>me</a:t>
            </a:r>
          </a:p>
          <a:p>
            <a:r>
              <a:rPr lang="en-GB" dirty="0">
                <a:solidFill>
                  <a:srgbClr val="D44151"/>
                </a:solidFill>
              </a:rPr>
              <a:t>mine</a:t>
            </a:r>
          </a:p>
          <a:p>
            <a:r>
              <a:rPr lang="en-GB" dirty="0">
                <a:solidFill>
                  <a:srgbClr val="D44151"/>
                </a:solidFill>
              </a:rPr>
              <a:t>we</a:t>
            </a:r>
          </a:p>
          <a:p>
            <a:r>
              <a:rPr lang="en-GB" dirty="0">
                <a:solidFill>
                  <a:srgbClr val="D44151"/>
                </a:solidFill>
              </a:rPr>
              <a:t>our</a:t>
            </a:r>
          </a:p>
          <a:p>
            <a:r>
              <a:rPr lang="en-GB" dirty="0">
                <a:solidFill>
                  <a:srgbClr val="D44151"/>
                </a:solidFill>
              </a:rPr>
              <a:t>ours</a:t>
            </a:r>
          </a:p>
          <a:p>
            <a:r>
              <a:rPr lang="en-GB" dirty="0">
                <a:solidFill>
                  <a:srgbClr val="D44151"/>
                </a:solidFill>
              </a:rPr>
              <a:t>us</a:t>
            </a:r>
          </a:p>
        </p:txBody>
      </p:sp>
      <p:sp>
        <p:nvSpPr>
          <p:cNvPr id="11" name="Rectangle 10"/>
          <p:cNvSpPr/>
          <p:nvPr/>
        </p:nvSpPr>
        <p:spPr>
          <a:xfrm>
            <a:off x="7561677" y="1715189"/>
            <a:ext cx="1988192" cy="3179427"/>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473385" y="4252983"/>
            <a:ext cx="3600241" cy="2514474"/>
          </a:xfrm>
          <a:prstGeom prst="rect">
            <a:avLst/>
          </a:prstGeom>
        </p:spPr>
      </p:pic>
    </p:spTree>
    <p:extLst>
      <p:ext uri="{BB962C8B-B14F-4D97-AF65-F5344CB8AC3E}">
        <p14:creationId xmlns:p14="http://schemas.microsoft.com/office/powerpoint/2010/main" val="30364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19619" y="4295037"/>
            <a:ext cx="5620623" cy="153286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1981198" y="670255"/>
            <a:ext cx="8220075" cy="994306"/>
          </a:xfrm>
        </p:spPr>
        <p:txBody>
          <a:bodyPr/>
          <a:lstStyle/>
          <a:p>
            <a:r>
              <a:rPr lang="en-GB" dirty="0">
                <a:solidFill>
                  <a:srgbClr val="D44151"/>
                </a:solidFill>
              </a:rPr>
              <a:t>Second Person</a:t>
            </a:r>
          </a:p>
        </p:txBody>
      </p:sp>
      <p:sp>
        <p:nvSpPr>
          <p:cNvPr id="6" name="TextBox 5"/>
          <p:cNvSpPr txBox="1"/>
          <p:nvPr/>
        </p:nvSpPr>
        <p:spPr>
          <a:xfrm>
            <a:off x="2119619" y="1802046"/>
            <a:ext cx="5620623" cy="923330"/>
          </a:xfrm>
          <a:prstGeom prst="rect">
            <a:avLst/>
          </a:prstGeom>
          <a:noFill/>
        </p:spPr>
        <p:txBody>
          <a:bodyPr wrap="square" rtlCol="0">
            <a:spAutoFit/>
          </a:bodyPr>
          <a:lstStyle/>
          <a:p>
            <a:r>
              <a:rPr lang="en-GB" dirty="0"/>
              <a:t>If writing in the second person, talk to the reader directly.</a:t>
            </a:r>
          </a:p>
          <a:p>
            <a:endParaRPr lang="en-GB" dirty="0"/>
          </a:p>
        </p:txBody>
      </p:sp>
      <p:sp>
        <p:nvSpPr>
          <p:cNvPr id="7" name="TextBox 6"/>
          <p:cNvSpPr txBox="1"/>
          <p:nvPr/>
        </p:nvSpPr>
        <p:spPr>
          <a:xfrm>
            <a:off x="2119619" y="2725376"/>
            <a:ext cx="5620622" cy="646331"/>
          </a:xfrm>
          <a:prstGeom prst="rect">
            <a:avLst/>
          </a:prstGeom>
          <a:noFill/>
        </p:spPr>
        <p:txBody>
          <a:bodyPr wrap="square" rtlCol="0">
            <a:spAutoFit/>
          </a:bodyPr>
          <a:lstStyle/>
          <a:p>
            <a:r>
              <a:rPr lang="en-GB" dirty="0"/>
              <a:t>Use the pronoun ‘</a:t>
            </a:r>
            <a:r>
              <a:rPr lang="en-GB" dirty="0">
                <a:solidFill>
                  <a:srgbClr val="D44151"/>
                </a:solidFill>
              </a:rPr>
              <a:t>you</a:t>
            </a:r>
            <a:r>
              <a:rPr lang="en-GB" dirty="0"/>
              <a:t>’.</a:t>
            </a:r>
          </a:p>
          <a:p>
            <a:endParaRPr lang="en-GB" dirty="0"/>
          </a:p>
        </p:txBody>
      </p:sp>
      <p:sp>
        <p:nvSpPr>
          <p:cNvPr id="8" name="TextBox 7"/>
          <p:cNvSpPr txBox="1"/>
          <p:nvPr/>
        </p:nvSpPr>
        <p:spPr>
          <a:xfrm>
            <a:off x="2119619" y="3439839"/>
            <a:ext cx="5620622" cy="646331"/>
          </a:xfrm>
          <a:prstGeom prst="rect">
            <a:avLst/>
          </a:prstGeom>
          <a:noFill/>
        </p:spPr>
        <p:txBody>
          <a:bodyPr wrap="square" rtlCol="0">
            <a:spAutoFit/>
          </a:bodyPr>
          <a:lstStyle/>
          <a:p>
            <a:r>
              <a:rPr lang="en-GB" dirty="0"/>
              <a:t>The second person is used a lot non-fiction as well as in fiction texts.</a:t>
            </a:r>
          </a:p>
        </p:txBody>
      </p:sp>
      <p:sp>
        <p:nvSpPr>
          <p:cNvPr id="9" name="TextBox 8"/>
          <p:cNvSpPr txBox="1"/>
          <p:nvPr/>
        </p:nvSpPr>
        <p:spPr>
          <a:xfrm>
            <a:off x="2119619" y="4562135"/>
            <a:ext cx="5620622" cy="923330"/>
          </a:xfrm>
          <a:prstGeom prst="rect">
            <a:avLst/>
          </a:prstGeom>
          <a:noFill/>
        </p:spPr>
        <p:txBody>
          <a:bodyPr wrap="square" rtlCol="0">
            <a:spAutoFit/>
          </a:bodyPr>
          <a:lstStyle/>
          <a:p>
            <a:r>
              <a:rPr lang="en-GB" dirty="0"/>
              <a:t>For example: </a:t>
            </a:r>
          </a:p>
          <a:p>
            <a:r>
              <a:rPr lang="en-GB" dirty="0"/>
              <a:t>Before </a:t>
            </a:r>
            <a:r>
              <a:rPr lang="en-GB" dirty="0">
                <a:solidFill>
                  <a:srgbClr val="D44151"/>
                </a:solidFill>
              </a:rPr>
              <a:t>you</a:t>
            </a:r>
            <a:r>
              <a:rPr lang="en-GB" dirty="0"/>
              <a:t> begin, make sure that </a:t>
            </a:r>
            <a:r>
              <a:rPr lang="en-GB" dirty="0">
                <a:solidFill>
                  <a:srgbClr val="D44151"/>
                </a:solidFill>
              </a:rPr>
              <a:t>you</a:t>
            </a:r>
            <a:r>
              <a:rPr lang="en-GB" dirty="0"/>
              <a:t> have all of the tools listed above.</a:t>
            </a:r>
          </a:p>
        </p:txBody>
      </p:sp>
      <p:sp>
        <p:nvSpPr>
          <p:cNvPr id="10" name="Rectangle 9"/>
          <p:cNvSpPr/>
          <p:nvPr/>
        </p:nvSpPr>
        <p:spPr>
          <a:xfrm>
            <a:off x="8097323" y="1825375"/>
            <a:ext cx="1975060" cy="1754326"/>
          </a:xfrm>
          <a:prstGeom prst="rect">
            <a:avLst/>
          </a:prstGeom>
        </p:spPr>
        <p:txBody>
          <a:bodyPr wrap="square">
            <a:spAutoFit/>
          </a:bodyPr>
          <a:lstStyle/>
          <a:p>
            <a:r>
              <a:rPr lang="en-GB" dirty="0"/>
              <a:t>Other pronouns used in the second person:</a:t>
            </a:r>
          </a:p>
          <a:p>
            <a:endParaRPr lang="en-GB" dirty="0">
              <a:solidFill>
                <a:srgbClr val="D44151"/>
              </a:solidFill>
            </a:endParaRPr>
          </a:p>
          <a:p>
            <a:pPr lvl="0"/>
            <a:r>
              <a:rPr lang="en-GB" dirty="0">
                <a:solidFill>
                  <a:srgbClr val="D44151"/>
                </a:solidFill>
              </a:rPr>
              <a:t>your</a:t>
            </a:r>
          </a:p>
          <a:p>
            <a:pPr lvl="0"/>
            <a:r>
              <a:rPr lang="en-GB" dirty="0">
                <a:solidFill>
                  <a:srgbClr val="D44151"/>
                </a:solidFill>
              </a:rPr>
              <a:t>yours</a:t>
            </a:r>
          </a:p>
        </p:txBody>
      </p:sp>
      <p:sp>
        <p:nvSpPr>
          <p:cNvPr id="11" name="Rectangle 10"/>
          <p:cNvSpPr/>
          <p:nvPr/>
        </p:nvSpPr>
        <p:spPr>
          <a:xfrm>
            <a:off x="8084191" y="1802046"/>
            <a:ext cx="1988192" cy="1853967"/>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882" y="3724145"/>
            <a:ext cx="2850391" cy="3133855"/>
          </a:xfrm>
          <a:prstGeom prst="rect">
            <a:avLst/>
          </a:prstGeom>
        </p:spPr>
      </p:pic>
    </p:spTree>
    <p:extLst>
      <p:ext uri="{BB962C8B-B14F-4D97-AF65-F5344CB8AC3E}">
        <p14:creationId xmlns:p14="http://schemas.microsoft.com/office/powerpoint/2010/main" val="15673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06408" y="3811870"/>
            <a:ext cx="5620623" cy="153286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1867987" y="714026"/>
            <a:ext cx="8220075" cy="994306"/>
          </a:xfrm>
        </p:spPr>
        <p:txBody>
          <a:bodyPr/>
          <a:lstStyle/>
          <a:p>
            <a:r>
              <a:rPr lang="en-GB" dirty="0">
                <a:solidFill>
                  <a:srgbClr val="D44151"/>
                </a:solidFill>
              </a:rPr>
              <a:t>Third Person</a:t>
            </a:r>
          </a:p>
        </p:txBody>
      </p:sp>
      <p:sp>
        <p:nvSpPr>
          <p:cNvPr id="6" name="TextBox 5"/>
          <p:cNvSpPr txBox="1"/>
          <p:nvPr/>
        </p:nvSpPr>
        <p:spPr>
          <a:xfrm>
            <a:off x="2006408" y="1845817"/>
            <a:ext cx="5620623" cy="646331"/>
          </a:xfrm>
          <a:prstGeom prst="rect">
            <a:avLst/>
          </a:prstGeom>
          <a:noFill/>
        </p:spPr>
        <p:txBody>
          <a:bodyPr wrap="square" rtlCol="0">
            <a:spAutoFit/>
          </a:bodyPr>
          <a:lstStyle/>
          <a:p>
            <a:r>
              <a:rPr lang="en-GB" dirty="0"/>
              <a:t>If you are writing in the third person, you write about other people or characters.</a:t>
            </a:r>
          </a:p>
        </p:txBody>
      </p:sp>
      <p:sp>
        <p:nvSpPr>
          <p:cNvPr id="7" name="TextBox 6"/>
          <p:cNvSpPr txBox="1"/>
          <p:nvPr/>
        </p:nvSpPr>
        <p:spPr>
          <a:xfrm>
            <a:off x="2006408" y="2769147"/>
            <a:ext cx="5620622" cy="646331"/>
          </a:xfrm>
          <a:prstGeom prst="rect">
            <a:avLst/>
          </a:prstGeom>
          <a:noFill/>
        </p:spPr>
        <p:txBody>
          <a:bodyPr wrap="square" rtlCol="0">
            <a:spAutoFit/>
          </a:bodyPr>
          <a:lstStyle/>
          <a:p>
            <a:r>
              <a:rPr lang="en-GB" dirty="0"/>
              <a:t>You use the </a:t>
            </a:r>
            <a:r>
              <a:rPr lang="en-GB" dirty="0">
                <a:solidFill>
                  <a:srgbClr val="D44151"/>
                </a:solidFill>
              </a:rPr>
              <a:t>character’s name </a:t>
            </a:r>
            <a:r>
              <a:rPr lang="en-GB" dirty="0"/>
              <a:t>or pronouns such as ‘</a:t>
            </a:r>
            <a:r>
              <a:rPr lang="en-GB" dirty="0">
                <a:solidFill>
                  <a:srgbClr val="D44151"/>
                </a:solidFill>
              </a:rPr>
              <a:t>he</a:t>
            </a:r>
            <a:r>
              <a:rPr lang="en-GB" dirty="0"/>
              <a:t>’, ‘</a:t>
            </a:r>
            <a:r>
              <a:rPr lang="en-GB" dirty="0">
                <a:solidFill>
                  <a:srgbClr val="D44151"/>
                </a:solidFill>
              </a:rPr>
              <a:t>she</a:t>
            </a:r>
            <a:r>
              <a:rPr lang="en-GB" dirty="0"/>
              <a:t>’ and ‘</a:t>
            </a:r>
            <a:r>
              <a:rPr lang="en-GB" dirty="0">
                <a:solidFill>
                  <a:srgbClr val="D44151"/>
                </a:solidFill>
              </a:rPr>
              <a:t>they</a:t>
            </a:r>
            <a:r>
              <a:rPr lang="en-GB" dirty="0"/>
              <a:t>’.</a:t>
            </a:r>
          </a:p>
        </p:txBody>
      </p:sp>
      <p:sp>
        <p:nvSpPr>
          <p:cNvPr id="8" name="TextBox 7"/>
          <p:cNvSpPr txBox="1"/>
          <p:nvPr/>
        </p:nvSpPr>
        <p:spPr>
          <a:xfrm>
            <a:off x="2006408" y="3978300"/>
            <a:ext cx="5385731" cy="1200329"/>
          </a:xfrm>
          <a:prstGeom prst="rect">
            <a:avLst/>
          </a:prstGeom>
          <a:noFill/>
        </p:spPr>
        <p:txBody>
          <a:bodyPr wrap="square" rtlCol="0">
            <a:spAutoFit/>
          </a:bodyPr>
          <a:lstStyle/>
          <a:p>
            <a:r>
              <a:rPr lang="en-GB" dirty="0"/>
              <a:t>For example: </a:t>
            </a:r>
          </a:p>
          <a:p>
            <a:r>
              <a:rPr lang="en-GB" dirty="0">
                <a:solidFill>
                  <a:srgbClr val="D44151"/>
                </a:solidFill>
              </a:rPr>
              <a:t>Michelle</a:t>
            </a:r>
            <a:r>
              <a:rPr lang="en-GB" dirty="0"/>
              <a:t> sped off at top speed and was soon in first place. </a:t>
            </a:r>
            <a:r>
              <a:rPr lang="en-GB" dirty="0">
                <a:solidFill>
                  <a:srgbClr val="D44151"/>
                </a:solidFill>
              </a:rPr>
              <a:t>She</a:t>
            </a:r>
            <a:r>
              <a:rPr lang="en-GB" dirty="0"/>
              <a:t> couldn’t believe that </a:t>
            </a:r>
            <a:r>
              <a:rPr lang="en-GB" dirty="0">
                <a:solidFill>
                  <a:srgbClr val="D44151"/>
                </a:solidFill>
              </a:rPr>
              <a:t>she</a:t>
            </a:r>
            <a:r>
              <a:rPr lang="en-GB" dirty="0"/>
              <a:t> was going to win!</a:t>
            </a:r>
          </a:p>
        </p:txBody>
      </p:sp>
      <p:sp>
        <p:nvSpPr>
          <p:cNvPr id="9" name="Rectangle 8"/>
          <p:cNvSpPr/>
          <p:nvPr/>
        </p:nvSpPr>
        <p:spPr>
          <a:xfrm>
            <a:off x="7984112" y="1869146"/>
            <a:ext cx="1975060" cy="2031325"/>
          </a:xfrm>
          <a:prstGeom prst="rect">
            <a:avLst/>
          </a:prstGeom>
        </p:spPr>
        <p:txBody>
          <a:bodyPr wrap="square">
            <a:spAutoFit/>
          </a:bodyPr>
          <a:lstStyle/>
          <a:p>
            <a:r>
              <a:rPr lang="en-GB" dirty="0"/>
              <a:t>Other pronouns used in the third person:</a:t>
            </a:r>
          </a:p>
          <a:p>
            <a:endParaRPr lang="en-GB" dirty="0"/>
          </a:p>
          <a:p>
            <a:pPr lvl="0"/>
            <a:r>
              <a:rPr lang="en-GB" dirty="0">
                <a:solidFill>
                  <a:srgbClr val="D44151"/>
                </a:solidFill>
              </a:rPr>
              <a:t>her/hers</a:t>
            </a:r>
          </a:p>
          <a:p>
            <a:pPr lvl="0"/>
            <a:r>
              <a:rPr lang="en-GB" dirty="0">
                <a:solidFill>
                  <a:srgbClr val="D44151"/>
                </a:solidFill>
              </a:rPr>
              <a:t>his</a:t>
            </a:r>
          </a:p>
          <a:p>
            <a:pPr lvl="0"/>
            <a:r>
              <a:rPr lang="en-GB" dirty="0">
                <a:solidFill>
                  <a:srgbClr val="D44151"/>
                </a:solidFill>
              </a:rPr>
              <a:t>theirs</a:t>
            </a:r>
          </a:p>
        </p:txBody>
      </p:sp>
      <p:sp>
        <p:nvSpPr>
          <p:cNvPr id="10" name="Rectangle 9"/>
          <p:cNvSpPr/>
          <p:nvPr/>
        </p:nvSpPr>
        <p:spPr>
          <a:xfrm>
            <a:off x="7970980" y="1845817"/>
            <a:ext cx="1988192" cy="2054654"/>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830" y="4177470"/>
            <a:ext cx="3810901" cy="2463347"/>
          </a:xfrm>
          <a:prstGeom prst="rect">
            <a:avLst/>
          </a:prstGeom>
        </p:spPr>
      </p:pic>
    </p:spTree>
    <p:extLst>
      <p:ext uri="{BB962C8B-B14F-4D97-AF65-F5344CB8AC3E}">
        <p14:creationId xmlns:p14="http://schemas.microsoft.com/office/powerpoint/2010/main" val="318826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84488" y="3042138"/>
            <a:ext cx="7960552" cy="369332"/>
            <a:chOff x="595619" y="2833132"/>
            <a:chExt cx="7960552" cy="369332"/>
          </a:xfrm>
        </p:grpSpPr>
        <p:sp>
          <p:nvSpPr>
            <p:cNvPr id="5" name="Rectangle 4"/>
            <p:cNvSpPr/>
            <p:nvPr/>
          </p:nvSpPr>
          <p:spPr>
            <a:xfrm>
              <a:off x="595619" y="2833132"/>
              <a:ext cx="7960552" cy="3693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5619" y="2846194"/>
              <a:ext cx="5620622" cy="338554"/>
            </a:xfrm>
            <a:prstGeom prst="rect">
              <a:avLst/>
            </a:prstGeom>
            <a:noFill/>
          </p:spPr>
          <p:txBody>
            <a:bodyPr wrap="square" rtlCol="0">
              <a:spAutoFit/>
            </a:bodyPr>
            <a:lstStyle/>
            <a:p>
              <a:r>
                <a:rPr lang="en-GB" sz="1600" dirty="0"/>
                <a:t>I couldn’t believe what I was seeing – it was incredible!</a:t>
              </a:r>
            </a:p>
          </p:txBody>
        </p:sp>
      </p:grpSp>
      <p:grpSp>
        <p:nvGrpSpPr>
          <p:cNvPr id="7" name="Group 6"/>
          <p:cNvGrpSpPr/>
          <p:nvPr/>
        </p:nvGrpSpPr>
        <p:grpSpPr>
          <a:xfrm>
            <a:off x="1884488" y="5717234"/>
            <a:ext cx="7960552" cy="340556"/>
            <a:chOff x="595619" y="5508228"/>
            <a:chExt cx="7960552" cy="340556"/>
          </a:xfrm>
        </p:grpSpPr>
        <p:sp>
          <p:nvSpPr>
            <p:cNvPr id="8" name="Rectangle 7"/>
            <p:cNvSpPr/>
            <p:nvPr/>
          </p:nvSpPr>
          <p:spPr>
            <a:xfrm>
              <a:off x="595619" y="5508228"/>
              <a:ext cx="7960552" cy="340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95619" y="5510230"/>
              <a:ext cx="5620622" cy="338554"/>
            </a:xfrm>
            <a:prstGeom prst="rect">
              <a:avLst/>
            </a:prstGeom>
          </p:spPr>
          <p:txBody>
            <a:bodyPr wrap="square">
              <a:spAutoFit/>
            </a:bodyPr>
            <a:lstStyle/>
            <a:p>
              <a:r>
                <a:rPr lang="en-GB" sz="1600" dirty="0"/>
                <a:t>Are you an early bird or are you a night owl?	</a:t>
              </a:r>
            </a:p>
          </p:txBody>
        </p:sp>
      </p:grpSp>
      <p:sp>
        <p:nvSpPr>
          <p:cNvPr id="10" name="Title 1"/>
          <p:cNvSpPr>
            <a:spLocks noGrp="1"/>
          </p:cNvSpPr>
          <p:nvPr>
            <p:ph type="title"/>
          </p:nvPr>
        </p:nvSpPr>
        <p:spPr>
          <a:xfrm>
            <a:off x="1746067" y="687901"/>
            <a:ext cx="8220075" cy="994306"/>
          </a:xfrm>
        </p:spPr>
        <p:txBody>
          <a:bodyPr/>
          <a:lstStyle/>
          <a:p>
            <a:r>
              <a:rPr lang="en-GB" dirty="0">
                <a:solidFill>
                  <a:srgbClr val="D44151"/>
                </a:solidFill>
              </a:rPr>
              <a:t>First, Second or Third Person?</a:t>
            </a:r>
          </a:p>
        </p:txBody>
      </p:sp>
      <p:sp>
        <p:nvSpPr>
          <p:cNvPr id="11" name="TextBox 10"/>
          <p:cNvSpPr txBox="1"/>
          <p:nvPr/>
        </p:nvSpPr>
        <p:spPr>
          <a:xfrm>
            <a:off x="1884488" y="1819692"/>
            <a:ext cx="5620623" cy="584775"/>
          </a:xfrm>
          <a:prstGeom prst="rect">
            <a:avLst/>
          </a:prstGeom>
          <a:noFill/>
        </p:spPr>
        <p:txBody>
          <a:bodyPr wrap="square" rtlCol="0">
            <a:spAutoFit/>
          </a:bodyPr>
          <a:lstStyle/>
          <a:p>
            <a:r>
              <a:rPr lang="en-GB" sz="1600" dirty="0"/>
              <a:t>Decide if the following sentences are in the first, second or third person.</a:t>
            </a:r>
          </a:p>
        </p:txBody>
      </p:sp>
      <p:grpSp>
        <p:nvGrpSpPr>
          <p:cNvPr id="12" name="Group 11"/>
          <p:cNvGrpSpPr/>
          <p:nvPr/>
        </p:nvGrpSpPr>
        <p:grpSpPr>
          <a:xfrm>
            <a:off x="1884487" y="2523168"/>
            <a:ext cx="7960553" cy="369332"/>
            <a:chOff x="595618" y="2314162"/>
            <a:chExt cx="7960553" cy="369332"/>
          </a:xfrm>
        </p:grpSpPr>
        <p:sp>
          <p:nvSpPr>
            <p:cNvPr id="13" name="Rectangle 12"/>
            <p:cNvSpPr/>
            <p:nvPr/>
          </p:nvSpPr>
          <p:spPr>
            <a:xfrm>
              <a:off x="595619" y="2314162"/>
              <a:ext cx="7960552"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595618" y="2332946"/>
              <a:ext cx="5002749" cy="338554"/>
            </a:xfrm>
            <a:prstGeom prst="rect">
              <a:avLst/>
            </a:prstGeom>
            <a:noFill/>
          </p:spPr>
          <p:txBody>
            <a:bodyPr wrap="square" rtlCol="0">
              <a:spAutoFit/>
            </a:bodyPr>
            <a:lstStyle/>
            <a:p>
              <a:r>
                <a:rPr lang="en-GB" sz="1600" dirty="0"/>
                <a:t>Sophie was going to the cinema to meet her friends.</a:t>
              </a:r>
            </a:p>
          </p:txBody>
        </p:sp>
      </p:grpSp>
      <p:sp>
        <p:nvSpPr>
          <p:cNvPr id="15" name="Rectangle 14"/>
          <p:cNvSpPr/>
          <p:nvPr/>
        </p:nvSpPr>
        <p:spPr>
          <a:xfrm>
            <a:off x="8335032" y="2523168"/>
            <a:ext cx="1510008" cy="369332"/>
          </a:xfrm>
          <a:prstGeom prst="rect">
            <a:avLst/>
          </a:prstGeom>
          <a:ln>
            <a:noFill/>
          </a:ln>
        </p:spPr>
        <p:txBody>
          <a:bodyPr wrap="square">
            <a:spAutoFit/>
          </a:bodyPr>
          <a:lstStyle/>
          <a:p>
            <a:pPr lvl="0"/>
            <a:r>
              <a:rPr lang="en-GB" dirty="0">
                <a:solidFill>
                  <a:srgbClr val="D44151"/>
                </a:solidFill>
              </a:rPr>
              <a:t>Third person</a:t>
            </a:r>
          </a:p>
        </p:txBody>
      </p:sp>
      <p:sp>
        <p:nvSpPr>
          <p:cNvPr id="16" name="Rectangle 15"/>
          <p:cNvSpPr/>
          <p:nvPr/>
        </p:nvSpPr>
        <p:spPr>
          <a:xfrm>
            <a:off x="8400543" y="3040628"/>
            <a:ext cx="1444497" cy="369332"/>
          </a:xfrm>
          <a:prstGeom prst="rect">
            <a:avLst/>
          </a:prstGeom>
          <a:ln>
            <a:noFill/>
          </a:ln>
        </p:spPr>
        <p:txBody>
          <a:bodyPr wrap="square">
            <a:spAutoFit/>
          </a:bodyPr>
          <a:lstStyle/>
          <a:p>
            <a:pPr lvl="0"/>
            <a:r>
              <a:rPr lang="en-GB" dirty="0">
                <a:solidFill>
                  <a:srgbClr val="D44151"/>
                </a:solidFill>
              </a:rPr>
              <a:t>First person</a:t>
            </a:r>
          </a:p>
        </p:txBody>
      </p:sp>
      <p:sp>
        <p:nvSpPr>
          <p:cNvPr id="17" name="Rectangle 16"/>
          <p:cNvSpPr/>
          <p:nvPr/>
        </p:nvSpPr>
        <p:spPr>
          <a:xfrm>
            <a:off x="8195074" y="5717234"/>
            <a:ext cx="1631110" cy="369332"/>
          </a:xfrm>
          <a:prstGeom prst="rect">
            <a:avLst/>
          </a:prstGeom>
          <a:ln>
            <a:noFill/>
          </a:ln>
        </p:spPr>
        <p:txBody>
          <a:bodyPr wrap="square">
            <a:spAutoFit/>
          </a:bodyPr>
          <a:lstStyle/>
          <a:p>
            <a:pPr lvl="0"/>
            <a:r>
              <a:rPr lang="en-GB" dirty="0">
                <a:solidFill>
                  <a:srgbClr val="D44151"/>
                </a:solidFill>
              </a:rPr>
              <a:t>Second person</a:t>
            </a:r>
          </a:p>
        </p:txBody>
      </p:sp>
      <p:grpSp>
        <p:nvGrpSpPr>
          <p:cNvPr id="18" name="Group 17"/>
          <p:cNvGrpSpPr/>
          <p:nvPr/>
        </p:nvGrpSpPr>
        <p:grpSpPr>
          <a:xfrm>
            <a:off x="1884488" y="3545178"/>
            <a:ext cx="7960552" cy="615553"/>
            <a:chOff x="595619" y="3336172"/>
            <a:chExt cx="7960552" cy="615553"/>
          </a:xfrm>
        </p:grpSpPr>
        <p:sp>
          <p:nvSpPr>
            <p:cNvPr id="19" name="Rectangle 18"/>
            <p:cNvSpPr/>
            <p:nvPr/>
          </p:nvSpPr>
          <p:spPr>
            <a:xfrm>
              <a:off x="595619" y="3344557"/>
              <a:ext cx="7960552" cy="5698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95619" y="3336172"/>
              <a:ext cx="5620622" cy="615553"/>
            </a:xfrm>
            <a:prstGeom prst="rect">
              <a:avLst/>
            </a:prstGeom>
          </p:spPr>
          <p:txBody>
            <a:bodyPr wrap="square">
              <a:spAutoFit/>
            </a:bodyPr>
            <a:lstStyle/>
            <a:p>
              <a:r>
                <a:rPr lang="en-GB" sz="1600" dirty="0"/>
                <a:t>“Where shall we go now?” wondered Tim and Holly as they sat in their car.</a:t>
              </a:r>
              <a:r>
                <a:rPr lang="en-GB" dirty="0"/>
                <a:t>	</a:t>
              </a:r>
            </a:p>
          </p:txBody>
        </p:sp>
      </p:grpSp>
      <p:grpSp>
        <p:nvGrpSpPr>
          <p:cNvPr id="21" name="Group 20"/>
          <p:cNvGrpSpPr/>
          <p:nvPr/>
        </p:nvGrpSpPr>
        <p:grpSpPr>
          <a:xfrm>
            <a:off x="1884488" y="4272965"/>
            <a:ext cx="7960552" cy="586641"/>
            <a:chOff x="595619" y="4063959"/>
            <a:chExt cx="7960552" cy="586641"/>
          </a:xfrm>
        </p:grpSpPr>
        <p:sp>
          <p:nvSpPr>
            <p:cNvPr id="22" name="Rectangle 21"/>
            <p:cNvSpPr/>
            <p:nvPr/>
          </p:nvSpPr>
          <p:spPr>
            <a:xfrm>
              <a:off x="595619" y="4063959"/>
              <a:ext cx="7960552" cy="5698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95619" y="4065825"/>
              <a:ext cx="5620622" cy="584775"/>
            </a:xfrm>
            <a:prstGeom prst="rect">
              <a:avLst/>
            </a:prstGeom>
          </p:spPr>
          <p:txBody>
            <a:bodyPr wrap="square">
              <a:spAutoFit/>
            </a:bodyPr>
            <a:lstStyle/>
            <a:p>
              <a:r>
                <a:rPr lang="en-GB" sz="1600" dirty="0"/>
                <a:t>Do you believe in ghosts? Well after reading this story, you will!</a:t>
              </a:r>
            </a:p>
          </p:txBody>
        </p:sp>
      </p:grpSp>
      <p:grpSp>
        <p:nvGrpSpPr>
          <p:cNvPr id="24" name="Group 23"/>
          <p:cNvGrpSpPr/>
          <p:nvPr/>
        </p:nvGrpSpPr>
        <p:grpSpPr>
          <a:xfrm>
            <a:off x="1884488" y="5009301"/>
            <a:ext cx="7960552" cy="586504"/>
            <a:chOff x="595619" y="4800295"/>
            <a:chExt cx="7960552" cy="586504"/>
          </a:xfrm>
        </p:grpSpPr>
        <p:sp>
          <p:nvSpPr>
            <p:cNvPr id="25" name="Rectangle 24"/>
            <p:cNvSpPr/>
            <p:nvPr/>
          </p:nvSpPr>
          <p:spPr>
            <a:xfrm>
              <a:off x="600185" y="4800295"/>
              <a:ext cx="7955986" cy="56984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95619" y="4802024"/>
              <a:ext cx="5620622" cy="584775"/>
            </a:xfrm>
            <a:prstGeom prst="rect">
              <a:avLst/>
            </a:prstGeom>
          </p:spPr>
          <p:txBody>
            <a:bodyPr wrap="square">
              <a:spAutoFit/>
            </a:bodyPr>
            <a:lstStyle/>
            <a:p>
              <a:r>
                <a:rPr lang="en-GB" sz="1600" dirty="0"/>
                <a:t>As I walked into my new school, my stomach churned and my hands began to shake.</a:t>
              </a:r>
            </a:p>
          </p:txBody>
        </p:sp>
      </p:grpSp>
      <p:sp>
        <p:nvSpPr>
          <p:cNvPr id="27" name="Rectangle 26"/>
          <p:cNvSpPr/>
          <p:nvPr/>
        </p:nvSpPr>
        <p:spPr>
          <a:xfrm>
            <a:off x="8335032" y="3659923"/>
            <a:ext cx="1510008" cy="369332"/>
          </a:xfrm>
          <a:prstGeom prst="rect">
            <a:avLst/>
          </a:prstGeom>
          <a:ln>
            <a:noFill/>
          </a:ln>
        </p:spPr>
        <p:txBody>
          <a:bodyPr wrap="square">
            <a:spAutoFit/>
          </a:bodyPr>
          <a:lstStyle/>
          <a:p>
            <a:pPr lvl="0"/>
            <a:r>
              <a:rPr lang="en-GB" dirty="0">
                <a:solidFill>
                  <a:srgbClr val="D44151"/>
                </a:solidFill>
              </a:rPr>
              <a:t>Third person</a:t>
            </a:r>
          </a:p>
        </p:txBody>
      </p:sp>
      <p:sp>
        <p:nvSpPr>
          <p:cNvPr id="28" name="Rectangle 27"/>
          <p:cNvSpPr/>
          <p:nvPr/>
        </p:nvSpPr>
        <p:spPr>
          <a:xfrm>
            <a:off x="8419012" y="5113108"/>
            <a:ext cx="1426028" cy="369332"/>
          </a:xfrm>
          <a:prstGeom prst="rect">
            <a:avLst/>
          </a:prstGeom>
          <a:ln>
            <a:noFill/>
          </a:ln>
        </p:spPr>
        <p:txBody>
          <a:bodyPr wrap="square">
            <a:spAutoFit/>
          </a:bodyPr>
          <a:lstStyle/>
          <a:p>
            <a:pPr lvl="0"/>
            <a:r>
              <a:rPr lang="en-GB" dirty="0">
                <a:solidFill>
                  <a:srgbClr val="D44151"/>
                </a:solidFill>
              </a:rPr>
              <a:t>First person</a:t>
            </a:r>
          </a:p>
        </p:txBody>
      </p:sp>
      <p:sp>
        <p:nvSpPr>
          <p:cNvPr id="29" name="Rectangle 28"/>
          <p:cNvSpPr/>
          <p:nvPr/>
        </p:nvSpPr>
        <p:spPr>
          <a:xfrm>
            <a:off x="8195074" y="4372057"/>
            <a:ext cx="1631110" cy="369332"/>
          </a:xfrm>
          <a:prstGeom prst="rect">
            <a:avLst/>
          </a:prstGeom>
          <a:ln>
            <a:noFill/>
          </a:ln>
        </p:spPr>
        <p:txBody>
          <a:bodyPr wrap="square">
            <a:spAutoFit/>
          </a:bodyPr>
          <a:lstStyle/>
          <a:p>
            <a:pPr lvl="0"/>
            <a:r>
              <a:rPr lang="en-GB" dirty="0">
                <a:solidFill>
                  <a:srgbClr val="D44151"/>
                </a:solidFill>
              </a:rPr>
              <a:t>Second person</a:t>
            </a:r>
          </a:p>
        </p:txBody>
      </p:sp>
    </p:spTree>
    <p:extLst>
      <p:ext uri="{BB962C8B-B14F-4D97-AF65-F5344CB8AC3E}">
        <p14:creationId xmlns:p14="http://schemas.microsoft.com/office/powerpoint/2010/main" val="24076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noChangeArrowheads="1"/>
          </p:cNvSpPr>
          <p:nvPr>
            <p:ph type="title"/>
          </p:nvPr>
        </p:nvSpPr>
        <p:spPr>
          <a:xfrm>
            <a:off x="1859280" y="470716"/>
            <a:ext cx="8220075" cy="993775"/>
          </a:xfrm>
        </p:spPr>
        <p:txBody>
          <a:bodyPr/>
          <a:lstStyle/>
          <a:p>
            <a:pPr algn="ctr"/>
            <a:r>
              <a:rPr lang="en-GB" altLang="en-US" sz="3600" dirty="0">
                <a:cs typeface="Calibri Light"/>
              </a:rPr>
              <a:t>What is a conjunction?</a:t>
            </a:r>
          </a:p>
        </p:txBody>
      </p:sp>
      <p:sp>
        <p:nvSpPr>
          <p:cNvPr id="8" name="Rectangle 7"/>
          <p:cNvSpPr>
            <a:spLocks noChangeArrowheads="1"/>
          </p:cNvSpPr>
          <p:nvPr/>
        </p:nvSpPr>
        <p:spPr bwMode="auto">
          <a:xfrm>
            <a:off x="2102168" y="1212079"/>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latin typeface="Twinkl SemiBold" pitchFamily="2" charset="0"/>
              </a:rPr>
              <a:t>A conjunction links two or more words, phrases or clauses together.</a:t>
            </a:r>
          </a:p>
        </p:txBody>
      </p:sp>
      <p:sp>
        <p:nvSpPr>
          <p:cNvPr id="9" name="Rectangle 7"/>
          <p:cNvSpPr>
            <a:spLocks noChangeArrowheads="1"/>
          </p:cNvSpPr>
          <p:nvPr/>
        </p:nvSpPr>
        <p:spPr bwMode="auto">
          <a:xfrm>
            <a:off x="2151380" y="1916929"/>
            <a:ext cx="76327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There are </a:t>
            </a:r>
            <a:r>
              <a:rPr lang="en-GB" altLang="en-US" b="1">
                <a:solidFill>
                  <a:schemeClr val="tx1"/>
                </a:solidFill>
              </a:rPr>
              <a:t>two</a:t>
            </a:r>
            <a:r>
              <a:rPr lang="en-GB" altLang="en-US">
                <a:solidFill>
                  <a:schemeClr val="tx1"/>
                </a:solidFill>
              </a:rPr>
              <a:t> main types of conjunctions we use within sentences.</a:t>
            </a:r>
          </a:p>
          <a:p>
            <a:pPr algn="ctr" eaLnBrk="1" hangingPunct="1">
              <a:lnSpc>
                <a:spcPct val="100000"/>
              </a:lnSpc>
              <a:spcBef>
                <a:spcPct val="0"/>
              </a:spcBef>
              <a:buFontTx/>
              <a:buNone/>
            </a:pPr>
            <a:r>
              <a:rPr lang="en-GB" altLang="en-US" sz="2400">
                <a:solidFill>
                  <a:schemeClr val="tx1"/>
                </a:solidFill>
              </a:rPr>
              <a:t> Do you know what they both are?</a:t>
            </a:r>
          </a:p>
        </p:txBody>
      </p:sp>
      <p:sp>
        <p:nvSpPr>
          <p:cNvPr id="10" name="Rectangle 9"/>
          <p:cNvSpPr>
            <a:spLocks noChangeArrowheads="1"/>
          </p:cNvSpPr>
          <p:nvPr/>
        </p:nvSpPr>
        <p:spPr bwMode="auto">
          <a:xfrm>
            <a:off x="2756218" y="2861491"/>
            <a:ext cx="6418262" cy="180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nchor="t">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pPr>
            <a:r>
              <a:rPr lang="en-GB" altLang="en-US" b="1" dirty="0">
                <a:solidFill>
                  <a:schemeClr val="tx1"/>
                </a:solidFill>
                <a:latin typeface="Twinkl"/>
              </a:rPr>
              <a:t> co-ordinating conjunctions </a:t>
            </a:r>
            <a:r>
              <a:rPr lang="en-GB" altLang="en-US" dirty="0">
                <a:solidFill>
                  <a:schemeClr val="tx1"/>
                </a:solidFill>
                <a:latin typeface="Twinkl"/>
              </a:rPr>
              <a:t>(</a:t>
            </a:r>
            <a:r>
              <a:rPr lang="en-GB" altLang="en-US" i="1" dirty="0">
                <a:solidFill>
                  <a:schemeClr val="tx1"/>
                </a:solidFill>
                <a:latin typeface="Twinkl"/>
              </a:rPr>
              <a:t>e.g. and</a:t>
            </a:r>
            <a:r>
              <a:rPr lang="en-GB" altLang="en-US" dirty="0">
                <a:solidFill>
                  <a:schemeClr val="tx1"/>
                </a:solidFill>
                <a:latin typeface="Twinkl"/>
              </a:rPr>
              <a:t>) link two main clauses together as an equal pair to create a compound sentence. We usually remember these words using the acronym ‘FANBOYS’.</a:t>
            </a:r>
          </a:p>
          <a:p>
            <a:pPr algn="ctr" eaLnBrk="1" hangingPunct="1">
              <a:lnSpc>
                <a:spcPct val="100000"/>
              </a:lnSpc>
              <a:spcBef>
                <a:spcPct val="0"/>
              </a:spcBef>
            </a:pPr>
            <a:endParaRPr lang="en-GB" altLang="en-US">
              <a:solidFill>
                <a:schemeClr val="tx1"/>
              </a:solidFill>
            </a:endParaRPr>
          </a:p>
          <a:p>
            <a:pPr algn="ctr">
              <a:lnSpc>
                <a:spcPct val="100000"/>
              </a:lnSpc>
              <a:spcBef>
                <a:spcPct val="0"/>
              </a:spcBef>
            </a:pPr>
            <a:r>
              <a:rPr lang="en-GB" altLang="en-US" dirty="0">
                <a:solidFill>
                  <a:schemeClr val="tx1"/>
                </a:solidFill>
                <a:latin typeface="Twinkl"/>
              </a:rPr>
              <a:t> </a:t>
            </a:r>
            <a:r>
              <a:rPr lang="en-GB" altLang="en-US" b="1" dirty="0">
                <a:solidFill>
                  <a:schemeClr val="tx1"/>
                </a:solidFill>
                <a:latin typeface="Twinkl"/>
              </a:rPr>
              <a:t>subordinating conjunctions </a:t>
            </a:r>
            <a:r>
              <a:rPr lang="en-GB" altLang="en-US" dirty="0">
                <a:solidFill>
                  <a:schemeClr val="tx1"/>
                </a:solidFill>
                <a:latin typeface="Twinkl"/>
              </a:rPr>
              <a:t>(</a:t>
            </a:r>
            <a:r>
              <a:rPr lang="en-GB" altLang="en-US" i="1" dirty="0">
                <a:solidFill>
                  <a:schemeClr val="tx1"/>
                </a:solidFill>
                <a:latin typeface="Twinkl"/>
              </a:rPr>
              <a:t>e.g. when</a:t>
            </a:r>
            <a:r>
              <a:rPr lang="en-GB" altLang="en-US" dirty="0">
                <a:solidFill>
                  <a:schemeClr val="tx1"/>
                </a:solidFill>
                <a:latin typeface="Twinkl"/>
              </a:rPr>
              <a:t>) introduce a subordinate clause. These are the ones we are going to look at today...</a:t>
            </a:r>
            <a:endParaRPr lang="en-GB" altLang="en-US" sz="1200" dirty="0">
              <a:solidFill>
                <a:schemeClr val="tx1"/>
              </a:solidFill>
              <a:latin typeface="Twinkl"/>
            </a:endParaRPr>
          </a:p>
        </p:txBody>
      </p:sp>
      <p:sp>
        <p:nvSpPr>
          <p:cNvPr id="2" name="Rectangle 1">
            <a:extLst>
              <a:ext uri="{FF2B5EF4-FFF2-40B4-BE49-F238E27FC236}">
                <a16:creationId xmlns:a16="http://schemas.microsoft.com/office/drawing/2014/main" id="{E00100B8-758C-4E9F-8A9B-4929AD31E21E}"/>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28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Scaffolding using the first person</a:t>
            </a:r>
          </a:p>
        </p:txBody>
      </p:sp>
      <p:sp>
        <p:nvSpPr>
          <p:cNvPr id="3" name="Content Placeholder 2"/>
          <p:cNvSpPr>
            <a:spLocks noGrp="1"/>
          </p:cNvSpPr>
          <p:nvPr>
            <p:ph idx="1"/>
          </p:nvPr>
        </p:nvSpPr>
        <p:spPr>
          <a:xfrm>
            <a:off x="640079" y="1825624"/>
            <a:ext cx="10985863" cy="4562113"/>
          </a:xfrm>
        </p:spPr>
        <p:txBody>
          <a:bodyPr vert="horz" lIns="91440" tIns="45720" rIns="91440" bIns="45720" rtlCol="0" anchor="t">
            <a:normAutofit fontScale="92500" lnSpcReduction="20000"/>
          </a:bodyPr>
          <a:lstStyle/>
          <a:p>
            <a:pPr marL="0" indent="0">
              <a:buNone/>
            </a:pPr>
            <a:r>
              <a:rPr lang="en-GB" sz="3500" dirty="0"/>
              <a:t>When at war ______ felt scared, always thinking of ____ family at home. </a:t>
            </a:r>
            <a:endParaRPr lang="en-US" dirty="0"/>
          </a:p>
          <a:p>
            <a:pPr marL="0" indent="0">
              <a:buNone/>
            </a:pPr>
            <a:endParaRPr lang="en-GB" sz="3500" dirty="0"/>
          </a:p>
          <a:p>
            <a:pPr marL="0" indent="0">
              <a:buNone/>
            </a:pPr>
            <a:r>
              <a:rPr lang="en-GB" sz="3500" dirty="0"/>
              <a:t>The other soldiers  and I heard ______ first explosion on a wet rainy Monday morning. </a:t>
            </a:r>
            <a:endParaRPr lang="en-US" dirty="0">
              <a:cs typeface="Calibri"/>
            </a:endParaRPr>
          </a:p>
          <a:p>
            <a:pPr marL="0" indent="0">
              <a:buNone/>
            </a:pPr>
            <a:endParaRPr lang="en-GB" sz="3500" dirty="0"/>
          </a:p>
          <a:p>
            <a:pPr marL="0" indent="0">
              <a:buNone/>
            </a:pPr>
            <a:r>
              <a:rPr lang="en-GB" sz="3500" dirty="0">
                <a:cs typeface="Calibri"/>
              </a:rPr>
              <a:t>When at war _____ families often sent ______ letters and pictures. </a:t>
            </a:r>
          </a:p>
          <a:p>
            <a:pPr marL="0" indent="0">
              <a:buNone/>
            </a:pPr>
            <a:endParaRPr lang="en-GB" sz="3500" dirty="0"/>
          </a:p>
          <a:p>
            <a:pPr marL="0" indent="0" algn="ctr">
              <a:buNone/>
            </a:pPr>
            <a:r>
              <a:rPr lang="en-GB" sz="3500" dirty="0">
                <a:solidFill>
                  <a:srgbClr val="FF0000"/>
                </a:solidFill>
              </a:rPr>
              <a:t>Our              I                My           Us </a:t>
            </a:r>
            <a:endParaRPr lang="en-GB" sz="3500" dirty="0">
              <a:solidFill>
                <a:srgbClr val="FF0000"/>
              </a:solidFill>
              <a:cs typeface="Calibri"/>
            </a:endParaRPr>
          </a:p>
          <a:p>
            <a:pPr marL="0" indent="0">
              <a:buNone/>
            </a:pPr>
            <a:endParaRPr lang="en-GB" sz="3500" dirty="0"/>
          </a:p>
          <a:p>
            <a:pPr marL="0" indent="0">
              <a:buNone/>
            </a:pPr>
            <a:endParaRPr lang="en-GB" sz="3500" dirty="0"/>
          </a:p>
          <a:p>
            <a:pPr marL="0" indent="0">
              <a:buNone/>
            </a:pPr>
            <a:endParaRPr lang="en-GB" sz="3500" dirty="0"/>
          </a:p>
          <a:p>
            <a:pPr marL="0" indent="0">
              <a:buNone/>
            </a:pPr>
            <a:endParaRPr lang="en-GB" dirty="0"/>
          </a:p>
        </p:txBody>
      </p:sp>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5543" y="388191"/>
            <a:ext cx="1114964" cy="1114964"/>
          </a:xfrm>
          <a:prstGeom prst="rect">
            <a:avLst/>
          </a:prstGeom>
        </p:spPr>
      </p:pic>
    </p:spTree>
    <p:extLst>
      <p:ext uri="{BB962C8B-B14F-4D97-AF65-F5344CB8AC3E}">
        <p14:creationId xmlns:p14="http://schemas.microsoft.com/office/powerpoint/2010/main" val="1322584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793750"/>
            <a:ext cx="10515600" cy="1325563"/>
          </a:xfrm>
        </p:spPr>
        <p:txBody>
          <a:bodyPr>
            <a:normAutofit fontScale="90000"/>
          </a:bodyPr>
          <a:lstStyle/>
          <a:p>
            <a:pPr algn="ctr"/>
            <a:r>
              <a:rPr lang="en-GB" dirty="0"/>
              <a:t>Now choose five of the personal pronouns and write a sentence using each one imagining you are a solider at war. </a:t>
            </a:r>
          </a:p>
        </p:txBody>
      </p:sp>
      <p:sp>
        <p:nvSpPr>
          <p:cNvPr id="4" name="Rectangle 3"/>
          <p:cNvSpPr/>
          <p:nvPr/>
        </p:nvSpPr>
        <p:spPr>
          <a:xfrm>
            <a:off x="837096" y="2706530"/>
            <a:ext cx="1975060" cy="3662541"/>
          </a:xfrm>
          <a:prstGeom prst="rect">
            <a:avLst/>
          </a:prstGeom>
        </p:spPr>
        <p:txBody>
          <a:bodyPr wrap="square" lIns="91440" tIns="45720" rIns="91440" bIns="45720" anchor="t">
            <a:spAutoFit/>
          </a:bodyPr>
          <a:lstStyle/>
          <a:p>
            <a:endParaRPr lang="en-GB" dirty="0">
              <a:cs typeface="Calibri"/>
            </a:endParaRPr>
          </a:p>
          <a:p>
            <a:endParaRPr lang="en-GB" dirty="0"/>
          </a:p>
          <a:p>
            <a:r>
              <a:rPr lang="en-GB" sz="2800" dirty="0">
                <a:solidFill>
                  <a:srgbClr val="D44151"/>
                </a:solidFill>
              </a:rPr>
              <a:t>my</a:t>
            </a:r>
            <a:endParaRPr lang="en-GB" sz="2800" dirty="0">
              <a:solidFill>
                <a:srgbClr val="D44151"/>
              </a:solidFill>
              <a:cs typeface="Calibri"/>
            </a:endParaRPr>
          </a:p>
          <a:p>
            <a:r>
              <a:rPr lang="en-GB" sz="2800" dirty="0">
                <a:solidFill>
                  <a:srgbClr val="D44151"/>
                </a:solidFill>
              </a:rPr>
              <a:t>me</a:t>
            </a:r>
            <a:endParaRPr lang="en-GB" sz="2800" dirty="0">
              <a:solidFill>
                <a:srgbClr val="D44151"/>
              </a:solidFill>
              <a:cs typeface="Calibri"/>
            </a:endParaRPr>
          </a:p>
          <a:p>
            <a:r>
              <a:rPr lang="en-GB" sz="2800" dirty="0">
                <a:solidFill>
                  <a:srgbClr val="D44151"/>
                </a:solidFill>
              </a:rPr>
              <a:t>mine</a:t>
            </a:r>
            <a:endParaRPr lang="en-GB" sz="2800" dirty="0">
              <a:solidFill>
                <a:srgbClr val="D44151"/>
              </a:solidFill>
              <a:cs typeface="Calibri"/>
            </a:endParaRPr>
          </a:p>
          <a:p>
            <a:r>
              <a:rPr lang="en-GB" sz="2800" dirty="0">
                <a:solidFill>
                  <a:srgbClr val="D44151"/>
                </a:solidFill>
              </a:rPr>
              <a:t>we</a:t>
            </a:r>
            <a:endParaRPr lang="en-GB" sz="2800" dirty="0">
              <a:solidFill>
                <a:srgbClr val="D44151"/>
              </a:solidFill>
              <a:cs typeface="Calibri"/>
            </a:endParaRPr>
          </a:p>
          <a:p>
            <a:r>
              <a:rPr lang="en-GB" sz="2800" dirty="0">
                <a:solidFill>
                  <a:srgbClr val="D44151"/>
                </a:solidFill>
              </a:rPr>
              <a:t>our</a:t>
            </a:r>
            <a:endParaRPr lang="en-GB" sz="2800" dirty="0">
              <a:solidFill>
                <a:srgbClr val="D44151"/>
              </a:solidFill>
              <a:cs typeface="Calibri"/>
            </a:endParaRPr>
          </a:p>
          <a:p>
            <a:r>
              <a:rPr lang="en-GB" sz="2800" dirty="0">
                <a:solidFill>
                  <a:srgbClr val="D44151"/>
                </a:solidFill>
              </a:rPr>
              <a:t>ours</a:t>
            </a:r>
            <a:endParaRPr lang="en-GB" sz="2800" dirty="0">
              <a:solidFill>
                <a:srgbClr val="D44151"/>
              </a:solidFill>
              <a:cs typeface="Calibri"/>
            </a:endParaRPr>
          </a:p>
          <a:p>
            <a:r>
              <a:rPr lang="en-GB" sz="2800" dirty="0">
                <a:solidFill>
                  <a:srgbClr val="D44151"/>
                </a:solidFill>
              </a:rPr>
              <a:t>us</a:t>
            </a:r>
            <a:endParaRPr lang="en-GB" sz="2800" dirty="0">
              <a:solidFill>
                <a:srgbClr val="D44151"/>
              </a:solidFill>
              <a:cs typeface="Calibri"/>
            </a:endParaRPr>
          </a:p>
        </p:txBody>
      </p:sp>
      <p:pic>
        <p:nvPicPr>
          <p:cNvPr id="7" name="Picture 7" descr="A picture containing person, outdoor, military uniform, grass&#10;&#10;Description automatically generated">
            <a:extLst>
              <a:ext uri="{FF2B5EF4-FFF2-40B4-BE49-F238E27FC236}">
                <a16:creationId xmlns:a16="http://schemas.microsoft.com/office/drawing/2014/main" id="{DF79429C-DD43-4E14-BFA7-D4881F91F0E0}"/>
              </a:ext>
            </a:extLst>
          </p:cNvPr>
          <p:cNvPicPr>
            <a:picLocks noChangeAspect="1"/>
          </p:cNvPicPr>
          <p:nvPr/>
        </p:nvPicPr>
        <p:blipFill>
          <a:blip r:embed="rId2"/>
          <a:stretch>
            <a:fillRect/>
          </a:stretch>
        </p:blipFill>
        <p:spPr>
          <a:xfrm>
            <a:off x="3189962" y="2510835"/>
            <a:ext cx="4862186" cy="3026303"/>
          </a:xfrm>
          <a:prstGeom prst="rect">
            <a:avLst/>
          </a:prstGeom>
        </p:spPr>
      </p:pic>
      <p:pic>
        <p:nvPicPr>
          <p:cNvPr id="8" name="Picture 8" descr="A picture containing person, military uniform, outdoor, people&#10;&#10;Description automatically generated">
            <a:extLst>
              <a:ext uri="{FF2B5EF4-FFF2-40B4-BE49-F238E27FC236}">
                <a16:creationId xmlns:a16="http://schemas.microsoft.com/office/drawing/2014/main" id="{546C0C51-084A-44A3-B533-5191173975F4}"/>
              </a:ext>
            </a:extLst>
          </p:cNvPr>
          <p:cNvPicPr>
            <a:picLocks noChangeAspect="1"/>
          </p:cNvPicPr>
          <p:nvPr/>
        </p:nvPicPr>
        <p:blipFill>
          <a:blip r:embed="rId3"/>
          <a:stretch>
            <a:fillRect/>
          </a:stretch>
        </p:blipFill>
        <p:spPr>
          <a:xfrm>
            <a:off x="8419578" y="2117942"/>
            <a:ext cx="3306871" cy="2204580"/>
          </a:xfrm>
          <a:prstGeom prst="rect">
            <a:avLst/>
          </a:prstGeom>
        </p:spPr>
      </p:pic>
      <p:pic>
        <p:nvPicPr>
          <p:cNvPr id="9" name="Picture 9" descr="A picture containing outdoor, person, group, people&#10;&#10;Description automatically generated">
            <a:extLst>
              <a:ext uri="{FF2B5EF4-FFF2-40B4-BE49-F238E27FC236}">
                <a16:creationId xmlns:a16="http://schemas.microsoft.com/office/drawing/2014/main" id="{F5842FC4-4662-4207-AF98-59154C33D2BB}"/>
              </a:ext>
            </a:extLst>
          </p:cNvPr>
          <p:cNvPicPr>
            <a:picLocks noChangeAspect="1"/>
          </p:cNvPicPr>
          <p:nvPr/>
        </p:nvPicPr>
        <p:blipFill>
          <a:blip r:embed="rId4"/>
          <a:stretch>
            <a:fillRect/>
          </a:stretch>
        </p:blipFill>
        <p:spPr>
          <a:xfrm>
            <a:off x="8367386" y="4540163"/>
            <a:ext cx="3359063" cy="2203536"/>
          </a:xfrm>
          <a:prstGeom prst="rect">
            <a:avLst/>
          </a:prstGeom>
        </p:spPr>
      </p:pic>
    </p:spTree>
    <p:extLst>
      <p:ext uri="{BB962C8B-B14F-4D97-AF65-F5344CB8AC3E}">
        <p14:creationId xmlns:p14="http://schemas.microsoft.com/office/powerpoint/2010/main" val="245937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lIns="91440" tIns="45720" rIns="91440" bIns="45720" rtlCol="0" anchor="t">
            <a:spAutoFit/>
          </a:bodyPr>
          <a:lstStyle/>
          <a:p>
            <a:pPr>
              <a:defRPr/>
            </a:pPr>
            <a:r>
              <a:rPr kumimoji="0" lang="en-GB" sz="2400" b="0" i="0" u="none" strike="noStrike" kern="1200" cap="none" spc="0" normalizeH="0" baseline="0" noProof="0" dirty="0">
                <a:ln>
                  <a:noFill/>
                </a:ln>
                <a:effectLst/>
                <a:uLnTx/>
                <a:uFillTx/>
                <a:latin typeface="Calibri" panose="020F0502020204030204"/>
                <a:ea typeface="+mn-ea"/>
                <a:cs typeface="+mn-cs"/>
              </a:rPr>
              <a:t>Subject</a:t>
            </a:r>
            <a:r>
              <a:rPr kumimoji="0" lang="en-GB" sz="1800" b="0" i="0" u="none" strike="noStrike" kern="1200" cap="none" spc="0" normalizeH="0" baseline="0" noProof="0" dirty="0">
                <a:ln>
                  <a:noFill/>
                </a:ln>
                <a:effectLst/>
                <a:uLnTx/>
                <a:uFillTx/>
                <a:latin typeface="Calibri" panose="020F0502020204030204"/>
                <a:ea typeface="+mn-ea"/>
                <a:cs typeface="+mn-cs"/>
              </a:rPr>
              <a:t>: </a:t>
            </a:r>
            <a:r>
              <a:rPr kumimoji="0" lang="en-GB" sz="2400" b="0" i="0" u="none" strike="noStrike" kern="1200" cap="none" spc="0" normalizeH="0" baseline="0" noProof="0" dirty="0">
                <a:ln>
                  <a:noFill/>
                </a:ln>
                <a:effectLst/>
                <a:uLnTx/>
                <a:uFillTx/>
                <a:latin typeface="Calibri" panose="020F0502020204030204"/>
                <a:ea typeface="+mn-ea"/>
                <a:cs typeface="+mn-cs"/>
              </a:rPr>
              <a:t>English</a:t>
            </a:r>
            <a:r>
              <a:rPr lang="en-GB" sz="2400" dirty="0">
                <a:latin typeface="Calibri" panose="020F0502020204030204"/>
              </a:rPr>
              <a:t> Intervention </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a:t>
            </a:r>
            <a:r>
              <a:rPr lang="en-GB" sz="3200" dirty="0">
                <a:latin typeface="Calibri" panose="020F0502020204030204"/>
              </a:rPr>
              <a:t> Friday 2nd</a:t>
            </a:r>
            <a:r>
              <a:rPr kumimoji="0" lang="en-GB" sz="3200" b="0" i="0" u="none" strike="noStrike" kern="1200" cap="none" spc="0" normalizeH="0" baseline="0" noProof="0" dirty="0">
                <a:ln>
                  <a:noFill/>
                </a:ln>
                <a:effectLst/>
                <a:uLnTx/>
                <a:uFillTx/>
                <a:latin typeface="Calibri" panose="020F0502020204030204"/>
                <a:ea typeface="+mn-ea"/>
                <a:cs typeface="+mn-cs"/>
              </a:rPr>
              <a:t> </a:t>
            </a:r>
            <a:r>
              <a:rPr lang="en-GB" sz="3200" dirty="0">
                <a:latin typeface="Calibri" panose="020F0502020204030204"/>
              </a:rPr>
              <a:t>July</a:t>
            </a:r>
            <a:r>
              <a:rPr kumimoji="0" lang="en-GB" sz="3200" b="0" i="0" u="none" strike="noStrike" kern="1200" cap="none" spc="0" normalizeH="0" baseline="0" noProof="0" dirty="0">
                <a:ln>
                  <a:noFill/>
                </a:ln>
                <a:effectLst/>
                <a:uLnTx/>
                <a:uFillTx/>
                <a:latin typeface="Calibri" panose="020F0502020204030204"/>
                <a:ea typeface="+mn-ea"/>
                <a:cs typeface="+mn-cs"/>
              </a:rPr>
              <a:t> 2021</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a:t>
            </a:r>
            <a:r>
              <a:rPr lang="en-GB" sz="4000" dirty="0">
                <a:solidFill>
                  <a:prstClr val="black"/>
                </a:solidFill>
                <a:latin typeface="Calibri" panose="020F0502020204030204"/>
              </a:rPr>
              <a:t>write sentences using full stops and capital letters</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
        <p:nvSpPr>
          <p:cNvPr id="13" name="Rectangle 12"/>
          <p:cNvSpPr/>
          <p:nvPr/>
        </p:nvSpPr>
        <p:spPr>
          <a:xfrm>
            <a:off x="6005726" y="584248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6680321" y="5970440"/>
            <a:ext cx="4028302" cy="830997"/>
          </a:xfrm>
          <a:prstGeom prst="rect">
            <a:avLst/>
          </a:prstGeom>
          <a:noFill/>
        </p:spPr>
        <p:txBody>
          <a:bodyPr wrap="square" rtlCol="0">
            <a:spAutoFit/>
          </a:bodyPr>
          <a:lstStyle/>
          <a:p>
            <a:pPr algn="ct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Word</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of the week: </a:t>
            </a:r>
            <a:r>
              <a:rPr lang="en-GB" sz="2400" dirty="0">
                <a:solidFill>
                  <a:prstClr val="black"/>
                </a:solidFill>
              </a:rPr>
              <a:t>Memorable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48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96182" y="204957"/>
            <a:ext cx="7426334" cy="861774"/>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a:t>
            </a:r>
            <a:r>
              <a:rPr lang="en-GB" sz="3200" dirty="0">
                <a:latin typeface="Calibri" panose="020F0502020204030204"/>
              </a:rPr>
              <a:t> Friday 2nd</a:t>
            </a:r>
            <a:r>
              <a:rPr lang="en-GB" sz="3200" dirty="0"/>
              <a:t> </a:t>
            </a:r>
            <a:r>
              <a:rPr lang="en-GB" sz="2800" dirty="0"/>
              <a:t>July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9871" y="1110343"/>
            <a:ext cx="10612654" cy="543041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191835923"/>
              </p:ext>
            </p:extLst>
          </p:nvPr>
        </p:nvGraphicFramePr>
        <p:xfrm>
          <a:off x="668680" y="1198632"/>
          <a:ext cx="10415036" cy="5011221"/>
        </p:xfrm>
        <a:graphic>
          <a:graphicData uri="http://schemas.openxmlformats.org/drawingml/2006/table">
            <a:tbl>
              <a:tblPr firstRow="1" bandRow="1">
                <a:tableStyleId>{5C22544A-7EE6-4342-B048-85BDC9FD1C3A}</a:tableStyleId>
              </a:tblPr>
              <a:tblGrid>
                <a:gridCol w="244669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717984">
                <a:tc>
                  <a:txBody>
                    <a:bodyPr/>
                    <a:lstStyle/>
                    <a:p>
                      <a:pPr algn="ctr"/>
                      <a:endParaRPr lang="en-GB" b="0" dirty="0">
                        <a:ln>
                          <a:solidFill>
                            <a:schemeClr val="tx1"/>
                          </a:solidFill>
                        </a:ln>
                        <a:solidFill>
                          <a:schemeClr val="accent1">
                            <a:lumMod val="50000"/>
                          </a:schemeClr>
                        </a:solidFill>
                      </a:endParaRPr>
                    </a:p>
                    <a:p>
                      <a:pPr algn="ctr"/>
                      <a:r>
                        <a:rPr lang="en-GB" b="0" dirty="0">
                          <a:ln>
                            <a:solidFill>
                              <a:schemeClr val="tx1"/>
                            </a:solidFill>
                          </a:ln>
                          <a:solidFill>
                            <a:schemeClr val="accent1">
                              <a:lumMod val="50000"/>
                            </a:schemeClr>
                          </a:solidFill>
                        </a:rPr>
                        <a:t>What Work?</a:t>
                      </a: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US" sz="2400" b="0" u="sng" dirty="0">
                          <a:ln>
                            <a:solidFill>
                              <a:schemeClr val="tx1"/>
                            </a:solidFill>
                          </a:ln>
                          <a:solidFill>
                            <a:schemeClr val="accent1">
                              <a:lumMod val="50000"/>
                            </a:schemeClr>
                          </a:solidFill>
                        </a:rPr>
                        <a:t>L.O:</a:t>
                      </a:r>
                      <a:r>
                        <a:rPr lang="en-US" sz="2400" b="0" u="sng" baseline="0" dirty="0">
                          <a:ln>
                            <a:solidFill>
                              <a:schemeClr val="tx1"/>
                            </a:solidFill>
                          </a:ln>
                          <a:solidFill>
                            <a:schemeClr val="accent1">
                              <a:lumMod val="50000"/>
                            </a:schemeClr>
                          </a:solidFill>
                        </a:rPr>
                        <a:t> To be able to write sentences using full stops and capital letters.</a:t>
                      </a:r>
                      <a:endParaRPr lang="en-GB" sz="2400" b="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46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How</a:t>
                      </a:r>
                      <a:r>
                        <a:rPr lang="en-GB" baseline="0" dirty="0">
                          <a:ln>
                            <a:solidFill>
                              <a:schemeClr val="tx1"/>
                            </a:solidFill>
                          </a:ln>
                          <a:solidFill>
                            <a:schemeClr val="accent1">
                              <a:lumMod val="50000"/>
                            </a:schemeClr>
                          </a:solidFill>
                        </a:rPr>
                        <a:t> Much Work</a:t>
                      </a:r>
                      <a:r>
                        <a:rPr lang="en-GB" dirty="0">
                          <a:ln>
                            <a:solidFill>
                              <a:schemeClr val="tx1"/>
                            </a:solidFill>
                          </a:ln>
                          <a:solidFill>
                            <a:schemeClr val="accent1">
                              <a:lumMod val="50000"/>
                            </a:schemeClr>
                          </a:solidFill>
                        </a:rPr>
                        <a: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p>
                      <a:pPr marL="285750" indent="-285750">
                        <a:buFont typeface="Wingdings" panose="05000000000000000000" pitchFamily="2" charset="2"/>
                        <a:buChar char="q"/>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30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ln>
                            <a:solidFill>
                              <a:schemeClr val="tx1"/>
                            </a:solidFill>
                          </a:ln>
                          <a:solidFill>
                            <a:schemeClr val="accent1">
                              <a:lumMod val="50000"/>
                            </a:schemeClr>
                          </a:solidFill>
                        </a:rPr>
                        <a:t>My work is Finished when...</a:t>
                      </a:r>
                      <a:endParaRPr lang="en-GB" dirty="0">
                        <a:ln>
                          <a:solidFill>
                            <a:schemeClr val="tx1"/>
                          </a:solidFill>
                        </a:ln>
                        <a:solidFill>
                          <a:schemeClr val="accent1">
                            <a:lumMod val="50000"/>
                          </a:schemeClr>
                        </a:solidFill>
                      </a:endParaRP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1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Next?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2"/>
          <a:stretch>
            <a:fillRect/>
          </a:stretch>
        </p:blipFill>
        <p:spPr>
          <a:xfrm>
            <a:off x="3194614" y="5254150"/>
            <a:ext cx="962025" cy="742950"/>
          </a:xfrm>
          <a:prstGeom prst="rect">
            <a:avLst/>
          </a:prstGeom>
        </p:spPr>
      </p:pic>
      <p:pic>
        <p:nvPicPr>
          <p:cNvPr id="13" name="Picture 12"/>
          <p:cNvPicPr>
            <a:picLocks noChangeAspect="1"/>
          </p:cNvPicPr>
          <p:nvPr/>
        </p:nvPicPr>
        <p:blipFill>
          <a:blip r:embed="rId3"/>
          <a:stretch>
            <a:fillRect/>
          </a:stretch>
        </p:blipFill>
        <p:spPr>
          <a:xfrm>
            <a:off x="4126818" y="5254150"/>
            <a:ext cx="962025" cy="742950"/>
          </a:xfrm>
          <a:prstGeom prst="rect">
            <a:avLst/>
          </a:prstGeom>
        </p:spPr>
      </p:pic>
      <p:pic>
        <p:nvPicPr>
          <p:cNvPr id="14" name="Picture 13"/>
          <p:cNvPicPr>
            <a:picLocks noChangeAspect="1"/>
          </p:cNvPicPr>
          <p:nvPr/>
        </p:nvPicPr>
        <p:blipFill>
          <a:blip r:embed="rId4"/>
          <a:stretch>
            <a:fillRect/>
          </a:stretch>
        </p:blipFill>
        <p:spPr>
          <a:xfrm>
            <a:off x="5088843" y="5254150"/>
            <a:ext cx="962025" cy="742950"/>
          </a:xfrm>
          <a:prstGeom prst="rect">
            <a:avLst/>
          </a:prstGeom>
        </p:spPr>
      </p:pic>
      <p:pic>
        <p:nvPicPr>
          <p:cNvPr id="15" name="Picture 14"/>
          <p:cNvPicPr>
            <a:picLocks noChangeAspect="1"/>
          </p:cNvPicPr>
          <p:nvPr/>
        </p:nvPicPr>
        <p:blipFill>
          <a:blip r:embed="rId5"/>
          <a:stretch>
            <a:fillRect/>
          </a:stretch>
        </p:blipFill>
        <p:spPr>
          <a:xfrm>
            <a:off x="3190148" y="2992007"/>
            <a:ext cx="1028700" cy="771525"/>
          </a:xfrm>
          <a:prstGeom prst="rect">
            <a:avLst/>
          </a:prstGeom>
        </p:spPr>
      </p:pic>
      <p:pic>
        <p:nvPicPr>
          <p:cNvPr id="16" name="Picture 15"/>
          <p:cNvPicPr>
            <a:picLocks noChangeAspect="1"/>
          </p:cNvPicPr>
          <p:nvPr/>
        </p:nvPicPr>
        <p:blipFill>
          <a:blip r:embed="rId6"/>
          <a:stretch>
            <a:fillRect/>
          </a:stretch>
        </p:blipFill>
        <p:spPr>
          <a:xfrm>
            <a:off x="4268778" y="2972778"/>
            <a:ext cx="1009650" cy="771525"/>
          </a:xfrm>
          <a:prstGeom prst="rect">
            <a:avLst/>
          </a:prstGeom>
        </p:spPr>
      </p:pic>
      <p:pic>
        <p:nvPicPr>
          <p:cNvPr id="17" name="Picture 16"/>
          <p:cNvPicPr>
            <a:picLocks noChangeAspect="1"/>
          </p:cNvPicPr>
          <p:nvPr/>
        </p:nvPicPr>
        <p:blipFill>
          <a:blip r:embed="rId7"/>
          <a:stretch>
            <a:fillRect/>
          </a:stretch>
        </p:blipFill>
        <p:spPr>
          <a:xfrm>
            <a:off x="6422701" y="2992007"/>
            <a:ext cx="1009650" cy="771525"/>
          </a:xfrm>
          <a:prstGeom prst="rect">
            <a:avLst/>
          </a:prstGeom>
        </p:spPr>
      </p:pic>
      <p:pic>
        <p:nvPicPr>
          <p:cNvPr id="18" name="Picture 17"/>
          <p:cNvPicPr>
            <a:picLocks noChangeAspect="1"/>
          </p:cNvPicPr>
          <p:nvPr/>
        </p:nvPicPr>
        <p:blipFill>
          <a:blip r:embed="rId8"/>
          <a:stretch>
            <a:fillRect/>
          </a:stretch>
        </p:blipFill>
        <p:spPr>
          <a:xfrm>
            <a:off x="5328358" y="2980654"/>
            <a:ext cx="1009650" cy="771525"/>
          </a:xfrm>
          <a:prstGeom prst="rect">
            <a:avLst/>
          </a:prstGeom>
        </p:spPr>
      </p:pic>
      <p:pic>
        <p:nvPicPr>
          <p:cNvPr id="19" name="Picture 18"/>
          <p:cNvPicPr>
            <a:picLocks noChangeAspect="1"/>
          </p:cNvPicPr>
          <p:nvPr/>
        </p:nvPicPr>
        <p:blipFill>
          <a:blip r:embed="rId9"/>
          <a:stretch>
            <a:fillRect/>
          </a:stretch>
        </p:blipFill>
        <p:spPr>
          <a:xfrm>
            <a:off x="3199673" y="3841403"/>
            <a:ext cx="1009650" cy="771525"/>
          </a:xfrm>
          <a:prstGeom prst="rect">
            <a:avLst/>
          </a:prstGeom>
        </p:spPr>
      </p:pic>
      <p:pic>
        <p:nvPicPr>
          <p:cNvPr id="20" name="Picture 19"/>
          <p:cNvPicPr>
            <a:picLocks noChangeAspect="1"/>
          </p:cNvPicPr>
          <p:nvPr/>
        </p:nvPicPr>
        <p:blipFill>
          <a:blip r:embed="rId10"/>
          <a:stretch>
            <a:fillRect/>
          </a:stretch>
        </p:blipFill>
        <p:spPr>
          <a:xfrm>
            <a:off x="4309183" y="3825550"/>
            <a:ext cx="1019175" cy="762000"/>
          </a:xfrm>
          <a:prstGeom prst="rect">
            <a:avLst/>
          </a:prstGeom>
        </p:spPr>
      </p:pic>
      <p:pic>
        <p:nvPicPr>
          <p:cNvPr id="22" name="Picture 21"/>
          <p:cNvPicPr>
            <a:picLocks noChangeAspect="1"/>
          </p:cNvPicPr>
          <p:nvPr/>
        </p:nvPicPr>
        <p:blipFill>
          <a:blip r:embed="rId11"/>
          <a:stretch>
            <a:fillRect/>
          </a:stretch>
        </p:blipFill>
        <p:spPr>
          <a:xfrm>
            <a:off x="3132701" y="2107321"/>
            <a:ext cx="2047875" cy="762000"/>
          </a:xfrm>
          <a:prstGeom prst="rect">
            <a:avLst/>
          </a:prstGeom>
        </p:spPr>
      </p:pic>
    </p:spTree>
    <p:extLst>
      <p:ext uri="{BB962C8B-B14F-4D97-AF65-F5344CB8AC3E}">
        <p14:creationId xmlns:p14="http://schemas.microsoft.com/office/powerpoint/2010/main" val="3320148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Scaffolding </a:t>
            </a:r>
            <a:r>
              <a:rPr lang="en-GB" sz="2400" dirty="0"/>
              <a:t>– add full stops and capital letters.</a:t>
            </a:r>
          </a:p>
        </p:txBody>
      </p:sp>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5543" y="388191"/>
            <a:ext cx="1114964" cy="1114964"/>
          </a:xfrm>
          <a:prstGeom prst="rect">
            <a:avLst/>
          </a:prstGeom>
        </p:spPr>
      </p:pic>
      <p:sp>
        <p:nvSpPr>
          <p:cNvPr id="6" name="TextBox 3"/>
          <p:cNvSpPr txBox="1">
            <a:spLocks noChangeArrowheads="1"/>
          </p:cNvSpPr>
          <p:nvPr/>
        </p:nvSpPr>
        <p:spPr bwMode="auto">
          <a:xfrm>
            <a:off x="838199" y="1690688"/>
            <a:ext cx="90460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endParaRPr lang="en-GB" altLang="en-US" sz="2800" dirty="0">
              <a:latin typeface="Twinkl" pitchFamily="2" charset="0"/>
              <a:cs typeface="Arial" panose="020B0604020202020204" pitchFamily="34" charset="0"/>
            </a:endParaRPr>
          </a:p>
          <a:p>
            <a:pPr>
              <a:spcBef>
                <a:spcPct val="0"/>
              </a:spcBef>
              <a:buFont typeface="Arial" panose="020B0604020202020204" pitchFamily="34" charset="0"/>
              <a:buNone/>
            </a:pPr>
            <a:endParaRPr lang="en-GB" altLang="en-US" sz="2800" dirty="0">
              <a:latin typeface="Twinkl" pitchFamily="2" charset="0"/>
              <a:cs typeface="Arial" panose="020B0604020202020204" pitchFamily="34" charset="0"/>
            </a:endParaRPr>
          </a:p>
          <a:p>
            <a:pPr>
              <a:spcBef>
                <a:spcPct val="0"/>
              </a:spcBef>
              <a:buFont typeface="Arial" panose="020B0604020202020204" pitchFamily="34" charset="0"/>
              <a:buNone/>
            </a:pPr>
            <a:endParaRPr lang="en-GB" altLang="en-US" sz="2800" dirty="0">
              <a:latin typeface="Twinkl" pitchFamily="2" charset="0"/>
              <a:cs typeface="Arial" panose="020B0604020202020204" pitchFamily="34" charset="0"/>
            </a:endParaRPr>
          </a:p>
        </p:txBody>
      </p:sp>
      <p:sp>
        <p:nvSpPr>
          <p:cNvPr id="3" name="TextBox 2"/>
          <p:cNvSpPr txBox="1"/>
          <p:nvPr/>
        </p:nvSpPr>
        <p:spPr>
          <a:xfrm>
            <a:off x="838199" y="1915886"/>
            <a:ext cx="9185367" cy="4524315"/>
          </a:xfrm>
          <a:prstGeom prst="rect">
            <a:avLst/>
          </a:prstGeom>
          <a:noFill/>
        </p:spPr>
        <p:txBody>
          <a:bodyPr wrap="square" rtlCol="0">
            <a:spAutoFit/>
          </a:bodyPr>
          <a:lstStyle/>
          <a:p>
            <a:r>
              <a:rPr lang="en-GB" dirty="0"/>
              <a:t>a hundred years might seem like a very long time ago, but it isn’t really</a:t>
            </a:r>
          </a:p>
          <a:p>
            <a:endParaRPr lang="en-GB" dirty="0"/>
          </a:p>
          <a:p>
            <a:r>
              <a:rPr lang="en-GB" dirty="0"/>
              <a:t>your great-great grandparents were around then, and they would have lived through, and maybe even taken part in, this terrible conflict</a:t>
            </a:r>
          </a:p>
          <a:p>
            <a:endParaRPr lang="en-GB" dirty="0"/>
          </a:p>
          <a:p>
            <a:r>
              <a:rPr lang="en-GB" dirty="0"/>
              <a:t>lots of history books have been written on World War 1 facts and why it started but it all boils down to the fact that Europe had split into two large families of countries The </a:t>
            </a:r>
            <a:r>
              <a:rPr lang="en-GB" b="1" dirty="0"/>
              <a:t>Allies</a:t>
            </a:r>
            <a:r>
              <a:rPr lang="en-GB" dirty="0"/>
              <a:t> — the </a:t>
            </a:r>
            <a:r>
              <a:rPr lang="en-GB" dirty="0" err="1"/>
              <a:t>british</a:t>
            </a:r>
            <a:r>
              <a:rPr lang="en-GB" dirty="0"/>
              <a:t> empire, </a:t>
            </a:r>
            <a:r>
              <a:rPr lang="en-GB" dirty="0" err="1"/>
              <a:t>france</a:t>
            </a:r>
            <a:r>
              <a:rPr lang="en-GB" dirty="0"/>
              <a:t>, </a:t>
            </a:r>
            <a:r>
              <a:rPr lang="en-GB" dirty="0" err="1"/>
              <a:t>belgium</a:t>
            </a:r>
            <a:r>
              <a:rPr lang="en-GB" dirty="0"/>
              <a:t>, </a:t>
            </a:r>
            <a:r>
              <a:rPr lang="en-GB" dirty="0" err="1"/>
              <a:t>russia</a:t>
            </a:r>
            <a:r>
              <a:rPr lang="en-GB" dirty="0"/>
              <a:t> and later, the USA — were in one family </a:t>
            </a:r>
          </a:p>
          <a:p>
            <a:endParaRPr lang="en-GB" dirty="0"/>
          </a:p>
          <a:p>
            <a:r>
              <a:rPr lang="en-GB" dirty="0"/>
              <a:t>and the central powers of </a:t>
            </a:r>
            <a:r>
              <a:rPr lang="en-GB" dirty="0" err="1"/>
              <a:t>germany</a:t>
            </a:r>
            <a:r>
              <a:rPr lang="en-GB" dirty="0"/>
              <a:t>, </a:t>
            </a:r>
            <a:r>
              <a:rPr lang="en-GB" dirty="0" err="1"/>
              <a:t>austria</a:t>
            </a:r>
            <a:r>
              <a:rPr lang="en-GB" dirty="0"/>
              <a:t>, </a:t>
            </a:r>
            <a:r>
              <a:rPr lang="en-GB" dirty="0" err="1"/>
              <a:t>hungary</a:t>
            </a:r>
            <a:r>
              <a:rPr lang="en-GB" dirty="0"/>
              <a:t>, </a:t>
            </a:r>
            <a:r>
              <a:rPr lang="en-GB" dirty="0" err="1"/>
              <a:t>bulgaria</a:t>
            </a:r>
            <a:r>
              <a:rPr lang="en-GB" dirty="0"/>
              <a:t> and turkey were in the other. </a:t>
            </a:r>
          </a:p>
          <a:p>
            <a:endParaRPr lang="en-GB" dirty="0"/>
          </a:p>
          <a:p>
            <a:r>
              <a:rPr lang="en-GB" dirty="0"/>
              <a:t>on 4 August 1914, </a:t>
            </a:r>
            <a:r>
              <a:rPr lang="en-GB" dirty="0" err="1"/>
              <a:t>germany</a:t>
            </a:r>
            <a:r>
              <a:rPr lang="en-GB" dirty="0"/>
              <a:t> invaded </a:t>
            </a:r>
            <a:r>
              <a:rPr lang="en-GB" dirty="0" err="1"/>
              <a:t>belgium</a:t>
            </a:r>
            <a:r>
              <a:rPr lang="en-GB" dirty="0"/>
              <a:t>, and so, standing by its promise to stick up for </a:t>
            </a:r>
            <a:r>
              <a:rPr lang="en-GB" dirty="0" err="1"/>
              <a:t>belgium</a:t>
            </a:r>
            <a:r>
              <a:rPr lang="en-GB" dirty="0"/>
              <a:t>, </a:t>
            </a:r>
            <a:r>
              <a:rPr lang="en-GB" dirty="0" err="1"/>
              <a:t>britain</a:t>
            </a:r>
            <a:r>
              <a:rPr lang="en-GB" dirty="0"/>
              <a:t> declared war on </a:t>
            </a:r>
            <a:r>
              <a:rPr lang="en-GB" dirty="0" err="1"/>
              <a:t>germany</a:t>
            </a:r>
            <a:endParaRPr lang="en-GB" dirty="0"/>
          </a:p>
          <a:p>
            <a:endParaRPr lang="en-GB" dirty="0"/>
          </a:p>
          <a:p>
            <a:r>
              <a:rPr lang="en-GB" dirty="0"/>
              <a:t>the world was at war…</a:t>
            </a:r>
          </a:p>
          <a:p>
            <a:endParaRPr lang="en-GB" dirty="0"/>
          </a:p>
        </p:txBody>
      </p:sp>
    </p:spTree>
    <p:extLst>
      <p:ext uri="{BB962C8B-B14F-4D97-AF65-F5344CB8AC3E}">
        <p14:creationId xmlns:p14="http://schemas.microsoft.com/office/powerpoint/2010/main" val="146278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2966"/>
          </a:xfrm>
        </p:spPr>
        <p:txBody>
          <a:bodyPr>
            <a:normAutofit/>
          </a:bodyPr>
          <a:lstStyle/>
          <a:p>
            <a:pPr algn="ctr"/>
            <a:r>
              <a:rPr lang="en-GB" dirty="0"/>
              <a:t>Using the fact sheet can you now write 5 sentences about the war using capital letters and full stops.</a:t>
            </a:r>
            <a:br>
              <a:rPr lang="en-GB" dirty="0"/>
            </a:br>
            <a:br>
              <a:rPr lang="en-GB" dirty="0"/>
            </a:br>
            <a:br>
              <a:rPr lang="en-GB" dirty="0"/>
            </a:br>
            <a:r>
              <a:rPr lang="en-GB" dirty="0"/>
              <a:t>https://www.natgeokids.com/uk/discover/history/general-history/first-world-war/</a:t>
            </a:r>
          </a:p>
        </p:txBody>
      </p:sp>
    </p:spTree>
    <p:extLst>
      <p:ext uri="{BB962C8B-B14F-4D97-AF65-F5344CB8AC3E}">
        <p14:creationId xmlns:p14="http://schemas.microsoft.com/office/powerpoint/2010/main" val="382069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1749652" y="387168"/>
            <a:ext cx="8147050" cy="579438"/>
          </a:xfrm>
        </p:spPr>
        <p:txBody>
          <a:bodyPr rtlCol="0">
            <a:normAutofit fontScale="90000"/>
          </a:bodyPr>
          <a:lstStyle/>
          <a:p>
            <a:pPr algn="ctr" eaLnBrk="1" fontAlgn="auto" hangingPunct="1">
              <a:spcAft>
                <a:spcPts val="0"/>
              </a:spcAft>
              <a:defRPr/>
            </a:pPr>
            <a:r>
              <a:rPr lang="en-GB" sz="2400" b="0" dirty="0">
                <a:latin typeface="+mn-lt"/>
              </a:rPr>
              <a:t>Can you spot the </a:t>
            </a:r>
            <a:r>
              <a:rPr lang="en-GB" sz="2400" b="0" dirty="0">
                <a:solidFill>
                  <a:srgbClr val="016CA0"/>
                </a:solidFill>
                <a:latin typeface="+mn-lt"/>
              </a:rPr>
              <a:t>subordinate clause </a:t>
            </a:r>
            <a:r>
              <a:rPr lang="en-GB" sz="2400" b="0" dirty="0">
                <a:latin typeface="+mn-lt"/>
              </a:rPr>
              <a:t>and the </a:t>
            </a:r>
            <a:r>
              <a:rPr lang="en-GB" sz="2400" b="0" dirty="0">
                <a:solidFill>
                  <a:srgbClr val="8D358B"/>
                </a:solidFill>
                <a:latin typeface="+mn-lt"/>
              </a:rPr>
              <a:t>subordinating conjunction </a:t>
            </a:r>
            <a:r>
              <a:rPr lang="en-GB" sz="2400" b="0" dirty="0">
                <a:latin typeface="+mn-lt"/>
              </a:rPr>
              <a:t>in this sentence?</a:t>
            </a:r>
          </a:p>
        </p:txBody>
      </p:sp>
      <p:sp>
        <p:nvSpPr>
          <p:cNvPr id="13" name="Title 20"/>
          <p:cNvSpPr>
            <a:spLocks noChangeArrowheads="1"/>
          </p:cNvSpPr>
          <p:nvPr/>
        </p:nvSpPr>
        <p:spPr bwMode="auto">
          <a:xfrm>
            <a:off x="2169681" y="2473234"/>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spcBef>
                <a:spcPct val="0"/>
              </a:spcBef>
              <a:buFontTx/>
              <a:buNone/>
            </a:pPr>
            <a:r>
              <a:rPr lang="en-GB" altLang="en-US" sz="3600" dirty="0">
                <a:solidFill>
                  <a:schemeClr val="tx1"/>
                </a:solidFill>
                <a:latin typeface="Twinkl SemiBold" pitchFamily="2" charset="0"/>
              </a:rPr>
              <a:t>The eager pupils sped into school </a:t>
            </a:r>
            <a:r>
              <a:rPr lang="en-GB" altLang="en-US" sz="3600" dirty="0">
                <a:solidFill>
                  <a:srgbClr val="016CA0"/>
                </a:solidFill>
                <a:latin typeface="Twinkl SemiBold" pitchFamily="2" charset="0"/>
              </a:rPr>
              <a:t>when the bell rang</a:t>
            </a:r>
            <a:r>
              <a:rPr lang="en-GB" altLang="en-US" sz="2400" dirty="0">
                <a:solidFill>
                  <a:schemeClr val="tx1"/>
                </a:solidFill>
                <a:latin typeface="Twinkl SemiBold" pitchFamily="2" charset="0"/>
              </a:rPr>
              <a:t>.</a:t>
            </a:r>
          </a:p>
        </p:txBody>
      </p:sp>
      <p:sp>
        <p:nvSpPr>
          <p:cNvPr id="14" name="Oval 13"/>
          <p:cNvSpPr/>
          <p:nvPr/>
        </p:nvSpPr>
        <p:spPr>
          <a:xfrm>
            <a:off x="4003721" y="3029540"/>
            <a:ext cx="1284287" cy="727075"/>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59873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noChangeArrowheads="1"/>
          </p:cNvSpPr>
          <p:nvPr>
            <p:ph type="title"/>
          </p:nvPr>
        </p:nvSpPr>
        <p:spPr>
          <a:xfrm>
            <a:off x="1859280" y="470716"/>
            <a:ext cx="8220075" cy="993775"/>
          </a:xfrm>
        </p:spPr>
        <p:txBody>
          <a:bodyPr>
            <a:normAutofit fontScale="90000"/>
          </a:bodyPr>
          <a:lstStyle/>
          <a:p>
            <a:pPr algn="ctr"/>
            <a:r>
              <a:rPr lang="en-GB" altLang="en-US" sz="3600" dirty="0">
                <a:cs typeface="Calibri Light"/>
              </a:rPr>
              <a:t>Can you think of any other subordinating conjunctions?</a:t>
            </a:r>
          </a:p>
        </p:txBody>
      </p:sp>
      <p:sp>
        <p:nvSpPr>
          <p:cNvPr id="10" name="Rectangle 9"/>
          <p:cNvSpPr>
            <a:spLocks noChangeArrowheads="1"/>
          </p:cNvSpPr>
          <p:nvPr/>
        </p:nvSpPr>
        <p:spPr bwMode="auto">
          <a:xfrm>
            <a:off x="2756218" y="1585141"/>
            <a:ext cx="6418262"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nchor="t">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None/>
            </a:pPr>
            <a:endParaRPr lang="en-GB" altLang="en-US" dirty="0">
              <a:solidFill>
                <a:schemeClr val="tx1"/>
              </a:solidFill>
            </a:endParaRPr>
          </a:p>
          <a:p>
            <a:pPr algn="ctr">
              <a:lnSpc>
                <a:spcPct val="100000"/>
              </a:lnSpc>
              <a:spcBef>
                <a:spcPct val="0"/>
              </a:spcBef>
              <a:buNone/>
            </a:pPr>
            <a:r>
              <a:rPr lang="en-GB" altLang="en-US" b="1" dirty="0">
                <a:solidFill>
                  <a:schemeClr val="tx1"/>
                </a:solidFill>
                <a:latin typeface="Twinkl"/>
              </a:rPr>
              <a:t>subordinating conjunctions </a:t>
            </a:r>
            <a:endParaRPr lang="en-GB" altLang="en-US" dirty="0">
              <a:solidFill>
                <a:schemeClr val="tx1"/>
              </a:solidFill>
              <a:latin typeface="Twinkl"/>
            </a:endParaRPr>
          </a:p>
        </p:txBody>
      </p:sp>
      <p:sp>
        <p:nvSpPr>
          <p:cNvPr id="2" name="Rectangle 1">
            <a:extLst>
              <a:ext uri="{FF2B5EF4-FFF2-40B4-BE49-F238E27FC236}">
                <a16:creationId xmlns:a16="http://schemas.microsoft.com/office/drawing/2014/main" id="{E00100B8-758C-4E9F-8A9B-4929AD31E21E}"/>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 name="Rounded Rectangle 6">
            <a:extLst>
              <a:ext uri="{FF2B5EF4-FFF2-40B4-BE49-F238E27FC236}">
                <a16:creationId xmlns:a16="http://schemas.microsoft.com/office/drawing/2014/main" id="{A50C4CA9-59AE-486C-AD4E-7BD118965358}"/>
              </a:ext>
            </a:extLst>
          </p:cNvPr>
          <p:cNvSpPr/>
          <p:nvPr/>
        </p:nvSpPr>
        <p:spPr>
          <a:xfrm>
            <a:off x="3370671" y="3202079"/>
            <a:ext cx="534988"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If</a:t>
            </a:r>
          </a:p>
        </p:txBody>
      </p:sp>
      <p:sp>
        <p:nvSpPr>
          <p:cNvPr id="4" name="Rounded Rectangle 7">
            <a:extLst>
              <a:ext uri="{FF2B5EF4-FFF2-40B4-BE49-F238E27FC236}">
                <a16:creationId xmlns:a16="http://schemas.microsoft.com/office/drawing/2014/main" id="{AAB49E31-CBD8-459B-9779-3D622CFCA4BB}"/>
              </a:ext>
            </a:extLst>
          </p:cNvPr>
          <p:cNvSpPr/>
          <p:nvPr/>
        </p:nvSpPr>
        <p:spPr>
          <a:xfrm>
            <a:off x="4416834" y="3202079"/>
            <a:ext cx="798512"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Since</a:t>
            </a:r>
          </a:p>
        </p:txBody>
      </p:sp>
      <p:sp>
        <p:nvSpPr>
          <p:cNvPr id="5" name="Rounded Rectangle 8">
            <a:extLst>
              <a:ext uri="{FF2B5EF4-FFF2-40B4-BE49-F238E27FC236}">
                <a16:creationId xmlns:a16="http://schemas.microsoft.com/office/drawing/2014/main" id="{2421F4EA-6767-427C-B34D-DA8111A266E1}"/>
              </a:ext>
            </a:extLst>
          </p:cNvPr>
          <p:cNvSpPr/>
          <p:nvPr/>
        </p:nvSpPr>
        <p:spPr>
          <a:xfrm>
            <a:off x="5321709" y="3202079"/>
            <a:ext cx="692150"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As</a:t>
            </a:r>
          </a:p>
        </p:txBody>
      </p:sp>
      <p:sp>
        <p:nvSpPr>
          <p:cNvPr id="14" name="Rounded Rectangle 9">
            <a:extLst>
              <a:ext uri="{FF2B5EF4-FFF2-40B4-BE49-F238E27FC236}">
                <a16:creationId xmlns:a16="http://schemas.microsoft.com/office/drawing/2014/main" id="{614CB80B-0775-4E86-8D3A-DCDB228D471F}"/>
              </a:ext>
            </a:extLst>
          </p:cNvPr>
          <p:cNvSpPr/>
          <p:nvPr/>
        </p:nvSpPr>
        <p:spPr>
          <a:xfrm>
            <a:off x="6121809" y="3202079"/>
            <a:ext cx="868362"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When</a:t>
            </a:r>
          </a:p>
        </p:txBody>
      </p:sp>
      <p:sp>
        <p:nvSpPr>
          <p:cNvPr id="16" name="Rounded Rectangle 10">
            <a:extLst>
              <a:ext uri="{FF2B5EF4-FFF2-40B4-BE49-F238E27FC236}">
                <a16:creationId xmlns:a16="http://schemas.microsoft.com/office/drawing/2014/main" id="{77D6D5ED-BB2D-43F9-8E5D-B25FCD0253B2}"/>
              </a:ext>
            </a:extLst>
          </p:cNvPr>
          <p:cNvSpPr/>
          <p:nvPr/>
        </p:nvSpPr>
        <p:spPr>
          <a:xfrm>
            <a:off x="3370671" y="4054566"/>
            <a:ext cx="860425"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While</a:t>
            </a:r>
          </a:p>
        </p:txBody>
      </p:sp>
      <p:sp>
        <p:nvSpPr>
          <p:cNvPr id="18" name="Rounded Rectangle 11">
            <a:extLst>
              <a:ext uri="{FF2B5EF4-FFF2-40B4-BE49-F238E27FC236}">
                <a16:creationId xmlns:a16="http://schemas.microsoft.com/office/drawing/2014/main" id="{25482CDD-000F-4B51-9BBE-327E73A6A3C9}"/>
              </a:ext>
            </a:extLst>
          </p:cNvPr>
          <p:cNvSpPr/>
          <p:nvPr/>
        </p:nvSpPr>
        <p:spPr>
          <a:xfrm>
            <a:off x="4339046" y="4054566"/>
            <a:ext cx="798513"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After</a:t>
            </a:r>
          </a:p>
        </p:txBody>
      </p:sp>
      <p:sp>
        <p:nvSpPr>
          <p:cNvPr id="20" name="Rounded Rectangle 12">
            <a:extLst>
              <a:ext uri="{FF2B5EF4-FFF2-40B4-BE49-F238E27FC236}">
                <a16:creationId xmlns:a16="http://schemas.microsoft.com/office/drawing/2014/main" id="{37AFFBCB-46D4-4890-A88B-57A0A25C9B81}"/>
              </a:ext>
            </a:extLst>
          </p:cNvPr>
          <p:cNvSpPr/>
          <p:nvPr/>
        </p:nvSpPr>
        <p:spPr>
          <a:xfrm>
            <a:off x="5245509" y="4054566"/>
            <a:ext cx="868362"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Before</a:t>
            </a:r>
          </a:p>
        </p:txBody>
      </p:sp>
      <p:sp>
        <p:nvSpPr>
          <p:cNvPr id="22" name="Rounded Rectangle 13">
            <a:extLst>
              <a:ext uri="{FF2B5EF4-FFF2-40B4-BE49-F238E27FC236}">
                <a16:creationId xmlns:a16="http://schemas.microsoft.com/office/drawing/2014/main" id="{48F13021-3451-431E-98C9-ABDE348F1917}"/>
              </a:ext>
            </a:extLst>
          </p:cNvPr>
          <p:cNvSpPr/>
          <p:nvPr/>
        </p:nvSpPr>
        <p:spPr>
          <a:xfrm>
            <a:off x="6221821" y="4054566"/>
            <a:ext cx="768350"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Until</a:t>
            </a:r>
          </a:p>
        </p:txBody>
      </p:sp>
      <p:sp>
        <p:nvSpPr>
          <p:cNvPr id="24" name="Rounded Rectangle 14">
            <a:extLst>
              <a:ext uri="{FF2B5EF4-FFF2-40B4-BE49-F238E27FC236}">
                <a16:creationId xmlns:a16="http://schemas.microsoft.com/office/drawing/2014/main" id="{57571D44-DC1A-4D04-83C5-411CED342332}"/>
              </a:ext>
            </a:extLst>
          </p:cNvPr>
          <p:cNvSpPr/>
          <p:nvPr/>
        </p:nvSpPr>
        <p:spPr>
          <a:xfrm>
            <a:off x="7098121" y="4054566"/>
            <a:ext cx="1044575"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Because</a:t>
            </a:r>
          </a:p>
        </p:txBody>
      </p:sp>
      <p:sp>
        <p:nvSpPr>
          <p:cNvPr id="26" name="Rounded Rectangle 15">
            <a:extLst>
              <a:ext uri="{FF2B5EF4-FFF2-40B4-BE49-F238E27FC236}">
                <a16:creationId xmlns:a16="http://schemas.microsoft.com/office/drawing/2014/main" id="{22682AE1-9749-43B1-8E38-F612467D3F21}"/>
              </a:ext>
            </a:extLst>
          </p:cNvPr>
          <p:cNvSpPr/>
          <p:nvPr/>
        </p:nvSpPr>
        <p:spPr>
          <a:xfrm>
            <a:off x="7501346" y="3202079"/>
            <a:ext cx="1174750"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Although</a:t>
            </a:r>
          </a:p>
        </p:txBody>
      </p:sp>
      <p:sp>
        <p:nvSpPr>
          <p:cNvPr id="27" name="Rectangle 26">
            <a:extLst>
              <a:ext uri="{FF2B5EF4-FFF2-40B4-BE49-F238E27FC236}">
                <a16:creationId xmlns:a16="http://schemas.microsoft.com/office/drawing/2014/main" id="{44BF106D-31AA-4EFB-904D-8D01E2ADAD0F}"/>
              </a:ext>
            </a:extLst>
          </p:cNvPr>
          <p:cNvSpPr/>
          <p:nvPr/>
        </p:nvSpPr>
        <p:spPr>
          <a:xfrm>
            <a:off x="3324225" y="3200400"/>
            <a:ext cx="628650" cy="54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29" name="Rectangle 28">
            <a:extLst>
              <a:ext uri="{FF2B5EF4-FFF2-40B4-BE49-F238E27FC236}">
                <a16:creationId xmlns:a16="http://schemas.microsoft.com/office/drawing/2014/main" id="{8014F98B-88B5-472D-972F-945D47E662B0}"/>
              </a:ext>
            </a:extLst>
          </p:cNvPr>
          <p:cNvSpPr/>
          <p:nvPr/>
        </p:nvSpPr>
        <p:spPr>
          <a:xfrm>
            <a:off x="4343399" y="4057650"/>
            <a:ext cx="790575"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30" name="Rectangle 29">
            <a:extLst>
              <a:ext uri="{FF2B5EF4-FFF2-40B4-BE49-F238E27FC236}">
                <a16:creationId xmlns:a16="http://schemas.microsoft.com/office/drawing/2014/main" id="{6DACAA1F-E5E0-4CBA-8EB7-FD9EF7BD5450}"/>
              </a:ext>
            </a:extLst>
          </p:cNvPr>
          <p:cNvSpPr/>
          <p:nvPr/>
        </p:nvSpPr>
        <p:spPr>
          <a:xfrm>
            <a:off x="5248274" y="4057650"/>
            <a:ext cx="85725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31" name="Rectangle 30">
            <a:extLst>
              <a:ext uri="{FF2B5EF4-FFF2-40B4-BE49-F238E27FC236}">
                <a16:creationId xmlns:a16="http://schemas.microsoft.com/office/drawing/2014/main" id="{51E006A9-4C9A-436E-83EC-A0BAEEAB6838}"/>
              </a:ext>
            </a:extLst>
          </p:cNvPr>
          <p:cNvSpPr/>
          <p:nvPr/>
        </p:nvSpPr>
        <p:spPr>
          <a:xfrm>
            <a:off x="6219824" y="4057650"/>
            <a:ext cx="76200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32" name="Rectangle 31">
            <a:extLst>
              <a:ext uri="{FF2B5EF4-FFF2-40B4-BE49-F238E27FC236}">
                <a16:creationId xmlns:a16="http://schemas.microsoft.com/office/drawing/2014/main" id="{1208D7A3-3BD2-48C5-9A5E-A1D687ADDE90}"/>
              </a:ext>
            </a:extLst>
          </p:cNvPr>
          <p:cNvSpPr/>
          <p:nvPr/>
        </p:nvSpPr>
        <p:spPr>
          <a:xfrm>
            <a:off x="4419599" y="3200400"/>
            <a:ext cx="828675"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33" name="Rectangle 32">
            <a:extLst>
              <a:ext uri="{FF2B5EF4-FFF2-40B4-BE49-F238E27FC236}">
                <a16:creationId xmlns:a16="http://schemas.microsoft.com/office/drawing/2014/main" id="{6BA19B8D-895B-41E7-8698-673D725D370A}"/>
              </a:ext>
            </a:extLst>
          </p:cNvPr>
          <p:cNvSpPr/>
          <p:nvPr/>
        </p:nvSpPr>
        <p:spPr>
          <a:xfrm>
            <a:off x="7096124" y="4057650"/>
            <a:ext cx="1095375"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34" name="Rectangle 33">
            <a:extLst>
              <a:ext uri="{FF2B5EF4-FFF2-40B4-BE49-F238E27FC236}">
                <a16:creationId xmlns:a16="http://schemas.microsoft.com/office/drawing/2014/main" id="{5E70BCA9-4D7C-45A5-873B-28CD61C9081C}"/>
              </a:ext>
            </a:extLst>
          </p:cNvPr>
          <p:cNvSpPr/>
          <p:nvPr/>
        </p:nvSpPr>
        <p:spPr>
          <a:xfrm>
            <a:off x="5324474" y="3200400"/>
            <a:ext cx="68580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35" name="Rectangle 34">
            <a:extLst>
              <a:ext uri="{FF2B5EF4-FFF2-40B4-BE49-F238E27FC236}">
                <a16:creationId xmlns:a16="http://schemas.microsoft.com/office/drawing/2014/main" id="{84BB5FCF-C08B-4912-9EE2-23E1314F1E2C}"/>
              </a:ext>
            </a:extLst>
          </p:cNvPr>
          <p:cNvSpPr/>
          <p:nvPr/>
        </p:nvSpPr>
        <p:spPr>
          <a:xfrm>
            <a:off x="6115049" y="3200400"/>
            <a:ext cx="876300"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36" name="Rectangle 35">
            <a:extLst>
              <a:ext uri="{FF2B5EF4-FFF2-40B4-BE49-F238E27FC236}">
                <a16:creationId xmlns:a16="http://schemas.microsoft.com/office/drawing/2014/main" id="{BCBD3C76-3BE3-4037-B52D-37D0FC189006}"/>
              </a:ext>
            </a:extLst>
          </p:cNvPr>
          <p:cNvSpPr/>
          <p:nvPr/>
        </p:nvSpPr>
        <p:spPr>
          <a:xfrm>
            <a:off x="7505699" y="3200400"/>
            <a:ext cx="1171575"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
        <p:nvSpPr>
          <p:cNvPr id="37" name="Rectangle 36">
            <a:extLst>
              <a:ext uri="{FF2B5EF4-FFF2-40B4-BE49-F238E27FC236}">
                <a16:creationId xmlns:a16="http://schemas.microsoft.com/office/drawing/2014/main" id="{C537E33E-233E-4E73-9CC8-175D3E974587}"/>
              </a:ext>
            </a:extLst>
          </p:cNvPr>
          <p:cNvSpPr/>
          <p:nvPr/>
        </p:nvSpPr>
        <p:spPr>
          <a:xfrm>
            <a:off x="3371849" y="4057650"/>
            <a:ext cx="819150" cy="54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cs typeface="Calibri"/>
              </a:rPr>
              <a:t>Delete me to find out more!!</a:t>
            </a:r>
          </a:p>
        </p:txBody>
      </p:sp>
    </p:spTree>
    <p:extLst>
      <p:ext uri="{BB962C8B-B14F-4D97-AF65-F5344CB8AC3E}">
        <p14:creationId xmlns:p14="http://schemas.microsoft.com/office/powerpoint/2010/main" val="24414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animBg="1"/>
      <p:bldP spid="5" grpId="0" animBg="1"/>
      <p:bldP spid="14" grpId="0" animBg="1"/>
      <p:bldP spid="16" grpId="0" animBg="1"/>
      <p:bldP spid="18" grpId="0" animBg="1"/>
      <p:bldP spid="20" grpId="0" animBg="1"/>
      <p:bldP spid="22"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noChangeArrowheads="1"/>
          </p:cNvSpPr>
          <p:nvPr>
            <p:ph type="title"/>
          </p:nvPr>
        </p:nvSpPr>
        <p:spPr>
          <a:xfrm>
            <a:off x="1955665" y="1852930"/>
            <a:ext cx="8377237" cy="987425"/>
          </a:xfrm>
        </p:spPr>
        <p:txBody>
          <a:bodyPr/>
          <a:lstStyle/>
          <a:p>
            <a:pPr algn="ctr" eaLnBrk="1" hangingPunct="1">
              <a:lnSpc>
                <a:spcPct val="100000"/>
              </a:lnSpc>
            </a:pPr>
            <a:r>
              <a:rPr lang="en-GB" altLang="en-US" sz="2400" b="0" dirty="0">
                <a:latin typeface="Twinkl" pitchFamily="2" charset="0"/>
              </a:rPr>
              <a:t>Can you spot the subordinating conjunctions in this piece of text? Where have they been used in these sentences?</a:t>
            </a:r>
          </a:p>
        </p:txBody>
      </p:sp>
      <p:sp>
        <p:nvSpPr>
          <p:cNvPr id="6" name="Title 20"/>
          <p:cNvSpPr>
            <a:spLocks noChangeArrowheads="1"/>
          </p:cNvSpPr>
          <p:nvPr/>
        </p:nvSpPr>
        <p:spPr bwMode="auto">
          <a:xfrm>
            <a:off x="2033452" y="603568"/>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spcBef>
                <a:spcPct val="0"/>
              </a:spcBef>
              <a:buFontTx/>
              <a:buNone/>
            </a:pPr>
            <a:r>
              <a:rPr lang="en-GB" altLang="en-US" sz="3600" b="1">
                <a:latin typeface="Twinkl SemiBold" pitchFamily="2" charset="0"/>
              </a:rPr>
              <a:t>Subordinating</a:t>
            </a:r>
            <a:br>
              <a:rPr lang="en-GB" altLang="en-US" sz="3600" b="1">
                <a:latin typeface="Twinkl SemiBold" pitchFamily="2" charset="0"/>
              </a:rPr>
            </a:br>
            <a:r>
              <a:rPr lang="en-GB" altLang="en-US" sz="3600" b="1">
                <a:latin typeface="Twinkl SemiBold" pitchFamily="2" charset="0"/>
              </a:rPr>
              <a:t>Conjunction Hunt</a:t>
            </a:r>
          </a:p>
        </p:txBody>
      </p:sp>
      <p:sp>
        <p:nvSpPr>
          <p:cNvPr id="12" name="TextBox 11"/>
          <p:cNvSpPr txBox="1">
            <a:spLocks noChangeArrowheads="1"/>
          </p:cNvSpPr>
          <p:nvPr/>
        </p:nvSpPr>
        <p:spPr bwMode="auto">
          <a:xfrm>
            <a:off x="2336665" y="3097530"/>
            <a:ext cx="76327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50000"/>
              </a:lnSpc>
              <a:spcBef>
                <a:spcPct val="0"/>
              </a:spcBef>
              <a:buFontTx/>
              <a:buNone/>
            </a:pPr>
            <a:r>
              <a:rPr lang="en-GB" altLang="en-US">
                <a:solidFill>
                  <a:srgbClr val="016CA0"/>
                </a:solidFill>
              </a:rPr>
              <a:t>As he walked closer</a:t>
            </a:r>
            <a:r>
              <a:rPr lang="en-GB" altLang="en-US">
                <a:solidFill>
                  <a:schemeClr val="tx1"/>
                </a:solidFill>
              </a:rPr>
              <a:t>, Cleo could see the crocodilius in the cave entrance. The beast was hurriedly eating the remains of its last unlucky victim </a:t>
            </a:r>
            <a:r>
              <a:rPr lang="en-GB" altLang="en-US">
                <a:solidFill>
                  <a:srgbClr val="016CA0"/>
                </a:solidFill>
              </a:rPr>
              <a:t>because it was ravenous</a:t>
            </a:r>
            <a:r>
              <a:rPr lang="en-GB" altLang="en-US">
                <a:solidFill>
                  <a:schemeClr val="tx1"/>
                </a:solidFill>
              </a:rPr>
              <a:t>. Cleo examined its bright red eyes, huge smoking nostrils and razor-sharp teeth </a:t>
            </a:r>
            <a:r>
              <a:rPr lang="en-GB" altLang="en-US">
                <a:solidFill>
                  <a:srgbClr val="016CA0"/>
                </a:solidFill>
              </a:rPr>
              <a:t>while the beast was occupied</a:t>
            </a:r>
            <a:r>
              <a:rPr lang="en-GB" altLang="en-US">
                <a:solidFill>
                  <a:schemeClr val="tx1"/>
                </a:solidFill>
              </a:rPr>
              <a:t>.  </a:t>
            </a:r>
            <a:r>
              <a:rPr lang="en-GB" altLang="en-US">
                <a:solidFill>
                  <a:srgbClr val="016CA0"/>
                </a:solidFill>
              </a:rPr>
              <a:t>Although Cleo was standing quite a distance away</a:t>
            </a:r>
            <a:r>
              <a:rPr lang="en-GB" altLang="en-US">
                <a:solidFill>
                  <a:schemeClr val="tx1"/>
                </a:solidFill>
              </a:rPr>
              <a:t>, the terrible stench of the gruesome beast was still making him feel nauseous. Cleo took a deep breath </a:t>
            </a:r>
            <a:r>
              <a:rPr lang="en-GB" altLang="en-US">
                <a:solidFill>
                  <a:srgbClr val="016CA0"/>
                </a:solidFill>
              </a:rPr>
              <a:t>before he tiptoed bravely forward</a:t>
            </a:r>
            <a:r>
              <a:rPr lang="en-GB" altLang="en-US">
                <a:solidFill>
                  <a:schemeClr val="tx1"/>
                </a:solidFill>
              </a:rPr>
              <a:t>.  It was time for battle.</a:t>
            </a:r>
          </a:p>
        </p:txBody>
      </p:sp>
      <p:sp>
        <p:nvSpPr>
          <p:cNvPr id="13" name="TextBox 12"/>
          <p:cNvSpPr txBox="1">
            <a:spLocks noChangeArrowheads="1"/>
          </p:cNvSpPr>
          <p:nvPr/>
        </p:nvSpPr>
        <p:spPr bwMode="auto">
          <a:xfrm>
            <a:off x="2336665" y="3097530"/>
            <a:ext cx="76327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50000"/>
              </a:lnSpc>
              <a:spcBef>
                <a:spcPct val="0"/>
              </a:spcBef>
              <a:buFontTx/>
              <a:buNone/>
            </a:pPr>
            <a:r>
              <a:rPr lang="en-GB" altLang="en-US">
                <a:solidFill>
                  <a:schemeClr val="tx1"/>
                </a:solidFill>
              </a:rPr>
              <a:t>As he walked closer, Cleo could see the crocodilius in the cave entrance. The beast was hurriedly eating the remains of its last unlucky victim because it was ravenous. Cleo examined its bright red eyes, huge smoking nostrils and razor-sharp teeth while the beast was occupied.  Although Cleo was standing quite a distance away, the terrible stench of the gruesome beast was still making him feel nauseous. Cleo took a deep breath before he tiptoed bravely forward.  It was time for battle.</a:t>
            </a:r>
          </a:p>
        </p:txBody>
      </p:sp>
      <p:grpSp>
        <p:nvGrpSpPr>
          <p:cNvPr id="14" name="Group 13"/>
          <p:cNvGrpSpPr>
            <a:grpSpLocks/>
          </p:cNvGrpSpPr>
          <p:nvPr/>
        </p:nvGrpSpPr>
        <p:grpSpPr bwMode="auto">
          <a:xfrm>
            <a:off x="2427152" y="3191193"/>
            <a:ext cx="4703763" cy="2805112"/>
            <a:chOff x="755650" y="3332287"/>
            <a:chExt cx="4704372" cy="2804498"/>
          </a:xfrm>
        </p:grpSpPr>
        <p:sp>
          <p:nvSpPr>
            <p:cNvPr id="15" name="Oval 14"/>
            <p:cNvSpPr/>
            <p:nvPr/>
          </p:nvSpPr>
          <p:spPr>
            <a:xfrm>
              <a:off x="790580" y="3332287"/>
              <a:ext cx="342944"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Oval 15"/>
            <p:cNvSpPr/>
            <p:nvPr/>
          </p:nvSpPr>
          <p:spPr>
            <a:xfrm>
              <a:off x="4812238" y="4568678"/>
              <a:ext cx="647784"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p:cNvSpPr/>
            <p:nvPr/>
          </p:nvSpPr>
          <p:spPr>
            <a:xfrm>
              <a:off x="2022639" y="5787611"/>
              <a:ext cx="735108"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p:cNvSpPr/>
            <p:nvPr/>
          </p:nvSpPr>
          <p:spPr>
            <a:xfrm>
              <a:off x="755650" y="4976577"/>
              <a:ext cx="1081228"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18"/>
            <p:cNvSpPr/>
            <p:nvPr/>
          </p:nvSpPr>
          <p:spPr>
            <a:xfrm>
              <a:off x="755650" y="4156019"/>
              <a:ext cx="906580"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Tree>
    <p:extLst>
      <p:ext uri="{BB962C8B-B14F-4D97-AF65-F5344CB8AC3E}">
        <p14:creationId xmlns:p14="http://schemas.microsoft.com/office/powerpoint/2010/main" val="27597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Scaffolding</a:t>
            </a:r>
          </a:p>
        </p:txBody>
      </p:sp>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5543" y="388191"/>
            <a:ext cx="1114964" cy="1114964"/>
          </a:xfrm>
          <a:prstGeom prst="rect">
            <a:avLst/>
          </a:prstGeom>
        </p:spPr>
      </p:pic>
      <p:sp>
        <p:nvSpPr>
          <p:cNvPr id="6" name="TextBox 3"/>
          <p:cNvSpPr txBox="1">
            <a:spLocks noChangeArrowheads="1"/>
          </p:cNvSpPr>
          <p:nvPr/>
        </p:nvSpPr>
        <p:spPr bwMode="auto">
          <a:xfrm>
            <a:off x="838199" y="1690688"/>
            <a:ext cx="904603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GB" altLang="en-US" sz="2000" dirty="0">
                <a:latin typeface="Twinkl" pitchFamily="2" charset="0"/>
                <a:cs typeface="Arial" panose="020B0604020202020204" pitchFamily="34" charset="0"/>
              </a:rPr>
              <a:t>The soldiers were tired _________ they had walked for days. </a:t>
            </a:r>
          </a:p>
          <a:p>
            <a:pPr>
              <a:spcBef>
                <a:spcPct val="0"/>
              </a:spcBef>
              <a:buFont typeface="Arial" panose="020B0604020202020204" pitchFamily="34" charset="0"/>
              <a:buNone/>
            </a:pPr>
            <a:endParaRPr lang="en-GB" altLang="en-US" sz="2000" dirty="0">
              <a:latin typeface="Twinkl" pitchFamily="2" charset="0"/>
              <a:cs typeface="Arial" panose="020B0604020202020204" pitchFamily="34" charset="0"/>
            </a:endParaRPr>
          </a:p>
          <a:p>
            <a:pPr>
              <a:spcBef>
                <a:spcPct val="0"/>
              </a:spcBef>
              <a:buFont typeface="Arial" panose="020B0604020202020204" pitchFamily="34" charset="0"/>
              <a:buNone/>
            </a:pPr>
            <a:r>
              <a:rPr lang="en-GB" altLang="en-US" sz="2000" dirty="0">
                <a:latin typeface="Twinkl" pitchFamily="2" charset="0"/>
                <a:cs typeface="Arial" panose="020B0604020202020204" pitchFamily="34" charset="0"/>
              </a:rPr>
              <a:t>The war began _______ Germany invaded Poland. </a:t>
            </a:r>
          </a:p>
          <a:p>
            <a:pPr>
              <a:spcBef>
                <a:spcPct val="0"/>
              </a:spcBef>
              <a:buFont typeface="Arial" panose="020B0604020202020204" pitchFamily="34" charset="0"/>
              <a:buNone/>
            </a:pPr>
            <a:endParaRPr lang="en-GB" altLang="en-US" sz="2000" dirty="0">
              <a:latin typeface="Twinkl" pitchFamily="2" charset="0"/>
              <a:cs typeface="Arial" panose="020B0604020202020204" pitchFamily="34" charset="0"/>
            </a:endParaRPr>
          </a:p>
          <a:p>
            <a:pPr>
              <a:spcBef>
                <a:spcPct val="0"/>
              </a:spcBef>
              <a:buFont typeface="Arial" panose="020B0604020202020204" pitchFamily="34" charset="0"/>
              <a:buNone/>
            </a:pPr>
            <a:r>
              <a:rPr lang="en-GB" altLang="en-US" sz="2000" dirty="0">
                <a:latin typeface="Twinkl" pitchFamily="2" charset="0"/>
                <a:cs typeface="Arial" panose="020B0604020202020204" pitchFamily="34" charset="0"/>
              </a:rPr>
              <a:t>Evacuees were sent to the countryside _______ it was safer there. </a:t>
            </a:r>
          </a:p>
          <a:p>
            <a:pPr>
              <a:spcBef>
                <a:spcPct val="0"/>
              </a:spcBef>
              <a:buFont typeface="Arial" panose="020B0604020202020204" pitchFamily="34" charset="0"/>
              <a:buNone/>
            </a:pPr>
            <a:endParaRPr lang="en-GB" altLang="en-US" sz="2000" dirty="0">
              <a:latin typeface="Twinkl" pitchFamily="2" charset="0"/>
              <a:cs typeface="Arial" panose="020B0604020202020204" pitchFamily="34" charset="0"/>
            </a:endParaRPr>
          </a:p>
          <a:p>
            <a:pPr>
              <a:spcBef>
                <a:spcPct val="0"/>
              </a:spcBef>
              <a:buFont typeface="Arial" panose="020B0604020202020204" pitchFamily="34" charset="0"/>
              <a:buNone/>
            </a:pPr>
            <a:r>
              <a:rPr lang="en-GB" altLang="en-US" sz="2000" dirty="0">
                <a:latin typeface="Twinkl" pitchFamily="2" charset="0"/>
                <a:cs typeface="Arial" panose="020B0604020202020204" pitchFamily="34" charset="0"/>
              </a:rPr>
              <a:t>Anne Frank hid in the secret annex _______ the war began. </a:t>
            </a:r>
          </a:p>
          <a:p>
            <a:pPr>
              <a:spcBef>
                <a:spcPct val="0"/>
              </a:spcBef>
              <a:buFont typeface="Arial" panose="020B0604020202020204" pitchFamily="34" charset="0"/>
              <a:buNone/>
            </a:pPr>
            <a:endParaRPr lang="en-GB" altLang="en-US" sz="2800" dirty="0">
              <a:latin typeface="Twinkl" pitchFamily="2" charset="0"/>
              <a:cs typeface="Arial" panose="020B0604020202020204" pitchFamily="34" charset="0"/>
            </a:endParaRPr>
          </a:p>
          <a:p>
            <a:pPr algn="ctr">
              <a:spcBef>
                <a:spcPct val="0"/>
              </a:spcBef>
              <a:buFont typeface="Arial" panose="020B0604020202020204" pitchFamily="34" charset="0"/>
              <a:buNone/>
            </a:pPr>
            <a:r>
              <a:rPr lang="en-GB" altLang="en-US" sz="2000" dirty="0">
                <a:solidFill>
                  <a:srgbClr val="00B0F0"/>
                </a:solidFill>
                <a:latin typeface="Twinkl" pitchFamily="2" charset="0"/>
                <a:cs typeface="Arial" panose="020B0604020202020204" pitchFamily="34" charset="0"/>
              </a:rPr>
              <a:t>as    when       after     because    </a:t>
            </a:r>
          </a:p>
        </p:txBody>
      </p:sp>
    </p:spTree>
    <p:extLst>
      <p:ext uri="{BB962C8B-B14F-4D97-AF65-F5344CB8AC3E}">
        <p14:creationId xmlns:p14="http://schemas.microsoft.com/office/powerpoint/2010/main" val="45634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1822450"/>
            <a:ext cx="10515600" cy="1325563"/>
          </a:xfrm>
        </p:spPr>
        <p:txBody>
          <a:bodyPr>
            <a:normAutofit fontScale="90000"/>
          </a:bodyPr>
          <a:lstStyle/>
          <a:p>
            <a:pPr algn="ctr"/>
            <a:r>
              <a:rPr lang="en-GB" dirty="0"/>
              <a:t>Can you now choose 5 subordinate conjunctions from below and write your own 5 sentences using subordinate conjunctions about anything you are interested in. </a:t>
            </a:r>
          </a:p>
        </p:txBody>
      </p:sp>
      <p:sp>
        <p:nvSpPr>
          <p:cNvPr id="3" name="Title 1">
            <a:extLst>
              <a:ext uri="{FF2B5EF4-FFF2-40B4-BE49-F238E27FC236}">
                <a16:creationId xmlns:a16="http://schemas.microsoft.com/office/drawing/2014/main" id="{754AF37A-628D-4CCD-9DFE-6EC6F7DE5DA6}"/>
              </a:ext>
            </a:extLst>
          </p:cNvPr>
          <p:cNvSpPr txBox="1">
            <a:spLocks/>
          </p:cNvSpPr>
          <p:nvPr/>
        </p:nvSpPr>
        <p:spPr>
          <a:xfrm>
            <a:off x="1038225" y="49085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cs typeface="Calibri Light"/>
              </a:rPr>
              <a:t>if             since           as            when       although         while          after          before        until               because </a:t>
            </a:r>
            <a:endParaRPr lang="en-GB" sz="1800" dirty="0"/>
          </a:p>
        </p:txBody>
      </p:sp>
    </p:spTree>
    <p:extLst>
      <p:ext uri="{BB962C8B-B14F-4D97-AF65-F5344CB8AC3E}">
        <p14:creationId xmlns:p14="http://schemas.microsoft.com/office/powerpoint/2010/main" val="75167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dirty="0">
                <a:solidFill>
                  <a:prstClr val="black"/>
                </a:solidFill>
                <a:latin typeface="Calibri" panose="020F0502020204030204"/>
              </a:rPr>
              <a:t>Tuesday</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3200" dirty="0">
                <a:solidFill>
                  <a:prstClr val="black"/>
                </a:solidFill>
                <a:latin typeface="Calibri" panose="020F0502020204030204"/>
              </a:rPr>
              <a:t>29th</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June 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write sentences using </a:t>
            </a:r>
            <a:r>
              <a:rPr lang="en-GB" sz="4000" noProof="0" dirty="0">
                <a:solidFill>
                  <a:prstClr val="black"/>
                </a:solidFill>
                <a:latin typeface="Calibri" panose="020F0502020204030204"/>
              </a:rPr>
              <a:t>subordinate clauses</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
        <p:nvSpPr>
          <p:cNvPr id="13" name="Rectangle 12"/>
          <p:cNvSpPr/>
          <p:nvPr/>
        </p:nvSpPr>
        <p:spPr>
          <a:xfrm>
            <a:off x="6005726" y="584248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6680321" y="5970440"/>
            <a:ext cx="4028302" cy="461665"/>
          </a:xfrm>
          <a:prstGeom prst="rect">
            <a:avLst/>
          </a:prstGeom>
          <a:noFill/>
        </p:spPr>
        <p:txBody>
          <a:bodyPr wrap="square" rtlCol="0">
            <a:spAutoFit/>
          </a:bodyPr>
          <a:lstStyle/>
          <a:p>
            <a:pPr algn="ct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Word</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of the week: </a:t>
            </a:r>
            <a:r>
              <a:rPr lang="en-GB" sz="2400" dirty="0">
                <a:solidFill>
                  <a:prstClr val="black"/>
                </a:solidFill>
              </a:rPr>
              <a:t>Memorable</a:t>
            </a:r>
          </a:p>
        </p:txBody>
      </p:sp>
    </p:spTree>
    <p:extLst>
      <p:ext uri="{BB962C8B-B14F-4D97-AF65-F5344CB8AC3E}">
        <p14:creationId xmlns:p14="http://schemas.microsoft.com/office/powerpoint/2010/main" val="7909914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2291</Words>
  <Application>Microsoft Office PowerPoint</Application>
  <PresentationFormat>Widescreen</PresentationFormat>
  <Paragraphs>328</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PowerPoint Presentation</vt:lpstr>
      <vt:lpstr>PowerPoint Presentation</vt:lpstr>
      <vt:lpstr>What is a conjunction?</vt:lpstr>
      <vt:lpstr>Can you spot the subordinate clause and the subordinating conjunction in this sentence?</vt:lpstr>
      <vt:lpstr>Can you think of any other subordinating conjunctions?</vt:lpstr>
      <vt:lpstr>Can you spot the subordinating conjunctions in this piece of text? Where have they been used in these sentences?</vt:lpstr>
      <vt:lpstr>My Scaffolding</vt:lpstr>
      <vt:lpstr>Can you now choose 5 subordinate conjunctions from below and write your own 5 sentences using subordinate conjunctions about anything you are interested in. </vt:lpstr>
      <vt:lpstr>PowerPoint Presentation</vt:lpstr>
      <vt:lpstr>PowerPoint Presentation</vt:lpstr>
      <vt:lpstr>What is a clause?</vt:lpstr>
      <vt:lpstr>The Subordinate Clause</vt:lpstr>
      <vt:lpstr>So, if I start a sentence …….</vt:lpstr>
      <vt:lpstr>Some possible subordinate clauses …….</vt:lpstr>
      <vt:lpstr>Re-read the information research sheet on Anne Frank then use it to help you add subordinate clauses to your scaffolding sheet. </vt:lpstr>
      <vt:lpstr>My Scaffolding.</vt:lpstr>
      <vt:lpstr>PowerPoint Presentation</vt:lpstr>
      <vt:lpstr>PowerPoint Presentation</vt:lpstr>
      <vt:lpstr>Time Openers</vt:lpstr>
      <vt:lpstr>Using time openers</vt:lpstr>
      <vt:lpstr>My Scaffolding.</vt:lpstr>
      <vt:lpstr>PowerPoint Presentation</vt:lpstr>
      <vt:lpstr>PowerPoint Presentation</vt:lpstr>
      <vt:lpstr>PowerPoint Presentation</vt:lpstr>
      <vt:lpstr>PowerPoint Presentation</vt:lpstr>
      <vt:lpstr>First Person</vt:lpstr>
      <vt:lpstr>Second Person</vt:lpstr>
      <vt:lpstr>Third Person</vt:lpstr>
      <vt:lpstr>First, Second or Third Person?</vt:lpstr>
      <vt:lpstr>My Scaffolding using the first person</vt:lpstr>
      <vt:lpstr>Now choose five of the personal pronouns and write a sentence using each one imagining you are a solider at war. </vt:lpstr>
      <vt:lpstr>PowerPoint Presentation</vt:lpstr>
      <vt:lpstr>PowerPoint Presentation</vt:lpstr>
      <vt:lpstr>My Scaffolding – add full stops and capital letters.</vt:lpstr>
      <vt:lpstr>Using the fact sheet can you now write 5 sentences about the war using capital letters and full stops.   https://www.natgeokids.com/uk/discover/history/general-history/first-world-war/</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235</cp:revision>
  <dcterms:created xsi:type="dcterms:W3CDTF">2021-05-14T09:42:49Z</dcterms:created>
  <dcterms:modified xsi:type="dcterms:W3CDTF">2021-06-26T08:11:09Z</dcterms:modified>
</cp:coreProperties>
</file>