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61" r:id="rId3"/>
    <p:sldId id="262" r:id="rId4"/>
  </p:sldIdLst>
  <p:sldSz cx="12801600" cy="9601200" type="A3"/>
  <p:notesSz cx="6797675" cy="9926638"/>
  <p:defaultTextStyle>
    <a:defPPr>
      <a:defRPr lang="en-US"/>
    </a:defPPr>
    <a:lvl1pPr marL="0" algn="l" defTabSz="457117" rtl="0" eaLnBrk="1" latinLnBrk="0" hangingPunct="1">
      <a:defRPr sz="1800" kern="1200">
        <a:solidFill>
          <a:schemeClr val="tx1"/>
        </a:solidFill>
        <a:latin typeface="+mn-lt"/>
        <a:ea typeface="+mn-ea"/>
        <a:cs typeface="+mn-cs"/>
      </a:defRPr>
    </a:lvl1pPr>
    <a:lvl2pPr marL="457117" algn="l" defTabSz="457117" rtl="0" eaLnBrk="1" latinLnBrk="0" hangingPunct="1">
      <a:defRPr sz="1800" kern="1200">
        <a:solidFill>
          <a:schemeClr val="tx1"/>
        </a:solidFill>
        <a:latin typeface="+mn-lt"/>
        <a:ea typeface="+mn-ea"/>
        <a:cs typeface="+mn-cs"/>
      </a:defRPr>
    </a:lvl2pPr>
    <a:lvl3pPr marL="914235" algn="l" defTabSz="457117" rtl="0" eaLnBrk="1" latinLnBrk="0" hangingPunct="1">
      <a:defRPr sz="1800" kern="1200">
        <a:solidFill>
          <a:schemeClr val="tx1"/>
        </a:solidFill>
        <a:latin typeface="+mn-lt"/>
        <a:ea typeface="+mn-ea"/>
        <a:cs typeface="+mn-cs"/>
      </a:defRPr>
    </a:lvl3pPr>
    <a:lvl4pPr marL="1371352" algn="l" defTabSz="457117" rtl="0" eaLnBrk="1" latinLnBrk="0" hangingPunct="1">
      <a:defRPr sz="1800" kern="1200">
        <a:solidFill>
          <a:schemeClr val="tx1"/>
        </a:solidFill>
        <a:latin typeface="+mn-lt"/>
        <a:ea typeface="+mn-ea"/>
        <a:cs typeface="+mn-cs"/>
      </a:defRPr>
    </a:lvl4pPr>
    <a:lvl5pPr marL="1828470" algn="l" defTabSz="457117" rtl="0" eaLnBrk="1" latinLnBrk="0" hangingPunct="1">
      <a:defRPr sz="1800" kern="1200">
        <a:solidFill>
          <a:schemeClr val="tx1"/>
        </a:solidFill>
        <a:latin typeface="+mn-lt"/>
        <a:ea typeface="+mn-ea"/>
        <a:cs typeface="+mn-cs"/>
      </a:defRPr>
    </a:lvl5pPr>
    <a:lvl6pPr marL="2285587" algn="l" defTabSz="457117" rtl="0" eaLnBrk="1" latinLnBrk="0" hangingPunct="1">
      <a:defRPr sz="1800" kern="1200">
        <a:solidFill>
          <a:schemeClr val="tx1"/>
        </a:solidFill>
        <a:latin typeface="+mn-lt"/>
        <a:ea typeface="+mn-ea"/>
        <a:cs typeface="+mn-cs"/>
      </a:defRPr>
    </a:lvl6pPr>
    <a:lvl7pPr marL="2742705" algn="l" defTabSz="457117" rtl="0" eaLnBrk="1" latinLnBrk="0" hangingPunct="1">
      <a:defRPr sz="1800" kern="1200">
        <a:solidFill>
          <a:schemeClr val="tx1"/>
        </a:solidFill>
        <a:latin typeface="+mn-lt"/>
        <a:ea typeface="+mn-ea"/>
        <a:cs typeface="+mn-cs"/>
      </a:defRPr>
    </a:lvl7pPr>
    <a:lvl8pPr marL="3199822" algn="l" defTabSz="457117" rtl="0" eaLnBrk="1" latinLnBrk="0" hangingPunct="1">
      <a:defRPr sz="1800" kern="1200">
        <a:solidFill>
          <a:schemeClr val="tx1"/>
        </a:solidFill>
        <a:latin typeface="+mn-lt"/>
        <a:ea typeface="+mn-ea"/>
        <a:cs typeface="+mn-cs"/>
      </a:defRPr>
    </a:lvl8pPr>
    <a:lvl9pPr marL="3656940" algn="l" defTabSz="45711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53" d="100"/>
          <a:sy n="53" d="100"/>
        </p:scale>
        <p:origin x="12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440486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71148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8"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3"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50182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3A539-2724-410B-835E-2965EF8C08DE}"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376627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4"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4"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53A539-2724-410B-835E-2965EF8C08DE}" type="datetimeFigureOut">
              <a:rPr lang="en-GB" smtClean="0"/>
              <a:t>05/09/2023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71046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1"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1"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53A539-2724-410B-835E-2965EF8C08DE}"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133885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2"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2"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53A539-2724-410B-835E-2965EF8C08DE}" type="datetimeFigureOut">
              <a:rPr lang="en-GB" smtClean="0"/>
              <a:t>05/09/2023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890484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53A539-2724-410B-835E-2965EF8C08DE}" type="datetimeFigureOut">
              <a:rPr lang="en-GB" smtClean="0"/>
              <a:t>05/09/2023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226837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3A539-2724-410B-835E-2965EF8C08DE}" type="datetimeFigureOut">
              <a:rPr lang="en-GB" smtClean="0"/>
              <a:t>05/09/2023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49083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8" y="1382399"/>
            <a:ext cx="6480811"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153A539-2724-410B-835E-2965EF8C08DE}"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149374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8" y="1382399"/>
            <a:ext cx="6480811"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0153A539-2724-410B-835E-2965EF8C08DE}" type="datetimeFigureOut">
              <a:rPr lang="en-GB" smtClean="0"/>
              <a:t>05/09/2023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ED4FF0-0D45-4C37-8B1E-3AD0A9E1279B}" type="slidenum">
              <a:rPr lang="en-GB" smtClean="0"/>
              <a:t>‹#›</a:t>
            </a:fld>
            <a:endParaRPr lang="en-GB"/>
          </a:p>
        </p:txBody>
      </p:sp>
    </p:spTree>
    <p:extLst>
      <p:ext uri="{BB962C8B-B14F-4D97-AF65-F5344CB8AC3E}">
        <p14:creationId xmlns:p14="http://schemas.microsoft.com/office/powerpoint/2010/main" val="333751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1"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1"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1" y="8898894"/>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153A539-2724-410B-835E-2965EF8C08DE}" type="datetimeFigureOut">
              <a:rPr lang="en-GB" smtClean="0"/>
              <a:t>05/09/2023</a:t>
            </a:fld>
            <a:endParaRPr lang="en-GB"/>
          </a:p>
        </p:txBody>
      </p:sp>
      <p:sp>
        <p:nvSpPr>
          <p:cNvPr id="5" name="Footer Placeholder 4"/>
          <p:cNvSpPr>
            <a:spLocks noGrp="1"/>
          </p:cNvSpPr>
          <p:nvPr>
            <p:ph type="ftr" sz="quarter" idx="3"/>
          </p:nvPr>
        </p:nvSpPr>
        <p:spPr>
          <a:xfrm>
            <a:off x="4240531" y="8898894"/>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1" y="8898894"/>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3ED4FF0-0D45-4C37-8B1E-3AD0A9E1279B}" type="slidenum">
              <a:rPr lang="en-GB" smtClean="0"/>
              <a:t>‹#›</a:t>
            </a:fld>
            <a:endParaRPr lang="en-GB"/>
          </a:p>
        </p:txBody>
      </p:sp>
    </p:spTree>
    <p:extLst>
      <p:ext uri="{BB962C8B-B14F-4D97-AF65-F5344CB8AC3E}">
        <p14:creationId xmlns:p14="http://schemas.microsoft.com/office/powerpoint/2010/main" val="10653374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3580" y="591242"/>
            <a:ext cx="4684103" cy="311175"/>
          </a:xfrm>
          <a:prstGeom prst="rect">
            <a:avLst/>
          </a:prstGeom>
          <a:noFill/>
        </p:spPr>
        <p:txBody>
          <a:bodyPr wrap="none" rtlCol="0">
            <a:spAutoFit/>
          </a:bodyPr>
          <a:lstStyle/>
          <a:p>
            <a:r>
              <a:rPr lang="en-GB" sz="1422" u="sng" dirty="0"/>
              <a:t>Wheatley Hill Primary School – Long Term Overview – Year </a:t>
            </a:r>
            <a:r>
              <a:rPr lang="en-GB" sz="1422" u="sng" dirty="0" smtClean="0"/>
              <a:t>3 </a:t>
            </a:r>
            <a:endParaRPr lang="en-GB" sz="1422" u="sng" dirty="0"/>
          </a:p>
        </p:txBody>
      </p:sp>
      <p:graphicFrame>
        <p:nvGraphicFramePr>
          <p:cNvPr id="2" name="Table 1"/>
          <p:cNvGraphicFramePr>
            <a:graphicFrameLocks noGrp="1"/>
          </p:cNvGraphicFramePr>
          <p:nvPr>
            <p:extLst>
              <p:ext uri="{D42A27DB-BD31-4B8C-83A1-F6EECF244321}">
                <p14:modId xmlns:p14="http://schemas.microsoft.com/office/powerpoint/2010/main" val="830910689"/>
              </p:ext>
            </p:extLst>
          </p:nvPr>
        </p:nvGraphicFramePr>
        <p:xfrm>
          <a:off x="274637" y="1009726"/>
          <a:ext cx="12358603" cy="8256859"/>
        </p:xfrm>
        <a:graphic>
          <a:graphicData uri="http://schemas.openxmlformats.org/drawingml/2006/table">
            <a:tbl>
              <a:tblPr firstRow="1" bandRow="1">
                <a:tableStyleId>{5940675A-B579-460E-94D1-54222C63F5DA}</a:tableStyleId>
              </a:tblPr>
              <a:tblGrid>
                <a:gridCol w="735979">
                  <a:extLst>
                    <a:ext uri="{9D8B030D-6E8A-4147-A177-3AD203B41FA5}">
                      <a16:colId xmlns:a16="http://schemas.microsoft.com/office/drawing/2014/main" val="1515145842"/>
                    </a:ext>
                  </a:extLst>
                </a:gridCol>
                <a:gridCol w="735979">
                  <a:extLst>
                    <a:ext uri="{9D8B030D-6E8A-4147-A177-3AD203B41FA5}">
                      <a16:colId xmlns:a16="http://schemas.microsoft.com/office/drawing/2014/main" val="2801019361"/>
                    </a:ext>
                  </a:extLst>
                </a:gridCol>
                <a:gridCol w="735980">
                  <a:extLst>
                    <a:ext uri="{9D8B030D-6E8A-4147-A177-3AD203B41FA5}">
                      <a16:colId xmlns:a16="http://schemas.microsoft.com/office/drawing/2014/main" val="3886250757"/>
                    </a:ext>
                  </a:extLst>
                </a:gridCol>
                <a:gridCol w="287138">
                  <a:extLst>
                    <a:ext uri="{9D8B030D-6E8A-4147-A177-3AD203B41FA5}">
                      <a16:colId xmlns:a16="http://schemas.microsoft.com/office/drawing/2014/main" val="564546485"/>
                    </a:ext>
                  </a:extLst>
                </a:gridCol>
                <a:gridCol w="877101">
                  <a:extLst>
                    <a:ext uri="{9D8B030D-6E8A-4147-A177-3AD203B41FA5}">
                      <a16:colId xmlns:a16="http://schemas.microsoft.com/office/drawing/2014/main" val="20004"/>
                    </a:ext>
                  </a:extLst>
                </a:gridCol>
                <a:gridCol w="732531">
                  <a:extLst>
                    <a:ext uri="{9D8B030D-6E8A-4147-A177-3AD203B41FA5}">
                      <a16:colId xmlns:a16="http://schemas.microsoft.com/office/drawing/2014/main" val="211162964"/>
                    </a:ext>
                  </a:extLst>
                </a:gridCol>
                <a:gridCol w="765088">
                  <a:extLst>
                    <a:ext uri="{9D8B030D-6E8A-4147-A177-3AD203B41FA5}">
                      <a16:colId xmlns:a16="http://schemas.microsoft.com/office/drawing/2014/main" val="31436958"/>
                    </a:ext>
                  </a:extLst>
                </a:gridCol>
                <a:gridCol w="721425">
                  <a:extLst>
                    <a:ext uri="{9D8B030D-6E8A-4147-A177-3AD203B41FA5}">
                      <a16:colId xmlns:a16="http://schemas.microsoft.com/office/drawing/2014/main" val="2396593462"/>
                    </a:ext>
                  </a:extLst>
                </a:gridCol>
                <a:gridCol w="143569">
                  <a:extLst>
                    <a:ext uri="{9D8B030D-6E8A-4147-A177-3AD203B41FA5}">
                      <a16:colId xmlns:a16="http://schemas.microsoft.com/office/drawing/2014/main" val="4165361597"/>
                    </a:ext>
                  </a:extLst>
                </a:gridCol>
                <a:gridCol w="554644">
                  <a:extLst>
                    <a:ext uri="{9D8B030D-6E8A-4147-A177-3AD203B41FA5}">
                      <a16:colId xmlns:a16="http://schemas.microsoft.com/office/drawing/2014/main" val="2260121395"/>
                    </a:ext>
                  </a:extLst>
                </a:gridCol>
                <a:gridCol w="181335">
                  <a:extLst>
                    <a:ext uri="{9D8B030D-6E8A-4147-A177-3AD203B41FA5}">
                      <a16:colId xmlns:a16="http://schemas.microsoft.com/office/drawing/2014/main" val="2261469956"/>
                    </a:ext>
                  </a:extLst>
                </a:gridCol>
                <a:gridCol w="735979">
                  <a:extLst>
                    <a:ext uri="{9D8B030D-6E8A-4147-A177-3AD203B41FA5}">
                      <a16:colId xmlns:a16="http://schemas.microsoft.com/office/drawing/2014/main" val="1133684306"/>
                    </a:ext>
                  </a:extLst>
                </a:gridCol>
                <a:gridCol w="735980">
                  <a:extLst>
                    <a:ext uri="{9D8B030D-6E8A-4147-A177-3AD203B41FA5}">
                      <a16:colId xmlns:a16="http://schemas.microsoft.com/office/drawing/2014/main" val="2280477883"/>
                    </a:ext>
                  </a:extLst>
                </a:gridCol>
                <a:gridCol w="735979">
                  <a:extLst>
                    <a:ext uri="{9D8B030D-6E8A-4147-A177-3AD203B41FA5}">
                      <a16:colId xmlns:a16="http://schemas.microsoft.com/office/drawing/2014/main" val="3146685755"/>
                    </a:ext>
                  </a:extLst>
                </a:gridCol>
                <a:gridCol w="735979">
                  <a:extLst>
                    <a:ext uri="{9D8B030D-6E8A-4147-A177-3AD203B41FA5}">
                      <a16:colId xmlns:a16="http://schemas.microsoft.com/office/drawing/2014/main" val="969576128"/>
                    </a:ext>
                  </a:extLst>
                </a:gridCol>
                <a:gridCol w="735979">
                  <a:extLst>
                    <a:ext uri="{9D8B030D-6E8A-4147-A177-3AD203B41FA5}">
                      <a16:colId xmlns:a16="http://schemas.microsoft.com/office/drawing/2014/main" val="65668484"/>
                    </a:ext>
                  </a:extLst>
                </a:gridCol>
                <a:gridCol w="367990">
                  <a:extLst>
                    <a:ext uri="{9D8B030D-6E8A-4147-A177-3AD203B41FA5}">
                      <a16:colId xmlns:a16="http://schemas.microsoft.com/office/drawing/2014/main" val="1672269246"/>
                    </a:ext>
                  </a:extLst>
                </a:gridCol>
                <a:gridCol w="367990">
                  <a:extLst>
                    <a:ext uri="{9D8B030D-6E8A-4147-A177-3AD203B41FA5}">
                      <a16:colId xmlns:a16="http://schemas.microsoft.com/office/drawing/2014/main" val="3213960785"/>
                    </a:ext>
                  </a:extLst>
                </a:gridCol>
                <a:gridCol w="735979">
                  <a:extLst>
                    <a:ext uri="{9D8B030D-6E8A-4147-A177-3AD203B41FA5}">
                      <a16:colId xmlns:a16="http://schemas.microsoft.com/office/drawing/2014/main" val="1845190943"/>
                    </a:ext>
                  </a:extLst>
                </a:gridCol>
                <a:gridCol w="735979">
                  <a:extLst>
                    <a:ext uri="{9D8B030D-6E8A-4147-A177-3AD203B41FA5}">
                      <a16:colId xmlns:a16="http://schemas.microsoft.com/office/drawing/2014/main" val="3231118915"/>
                    </a:ext>
                  </a:extLst>
                </a:gridCol>
              </a:tblGrid>
              <a:tr h="298774">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9">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b="1" dirty="0"/>
                        <a:t>Autumn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05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450021">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100" b="1"/>
                        <a:t>Week 4</a:t>
                      </a: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gridSpan="2">
                  <a:txBody>
                    <a:bodyPr/>
                    <a:lstStyle/>
                    <a:p>
                      <a:pPr algn="ctr"/>
                      <a:r>
                        <a:rPr lang="en-GB" sz="11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100" b="1" dirty="0"/>
                        <a:t>Week</a:t>
                      </a:r>
                      <a:r>
                        <a:rPr lang="en-GB" sz="1100" b="1" baseline="0" dirty="0"/>
                        <a:t> 8</a:t>
                      </a: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dirty="0"/>
                        <a:t>Week 13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100" b="1" dirty="0"/>
                        <a:t>Week 14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050" b="1" dirty="0"/>
                        <a:t>Week 15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266753">
                <a:tc>
                  <a:txBody>
                    <a:bodyPr/>
                    <a:lstStyle/>
                    <a:p>
                      <a:pPr algn="ctr"/>
                      <a:r>
                        <a:rPr lang="en-GB" sz="9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endParaRPr lang="en-GB" sz="800" b="0" i="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10">
                  <a:txBody>
                    <a:bodyPr/>
                    <a:lstStyle/>
                    <a:p>
                      <a:pPr algn="ctr"/>
                      <a:r>
                        <a:rPr lang="en-US" sz="1000" b="1" kern="1200" dirty="0" smtClean="0">
                          <a:solidFill>
                            <a:schemeClr val="tx1"/>
                          </a:solidFill>
                          <a:effectLst/>
                          <a:latin typeface="+mn-lt"/>
                          <a:ea typeface="+mn-ea"/>
                          <a:cs typeface="+mn-cs"/>
                        </a:rPr>
                        <a:t>Our History of Mining.</a:t>
                      </a:r>
                      <a:endParaRPr lang="en-GB" sz="1000" kern="1200" dirty="0" smtClean="0">
                        <a:solidFill>
                          <a:schemeClr val="tx1"/>
                        </a:solidFill>
                        <a:effectLst/>
                        <a:latin typeface="+mn-lt"/>
                        <a:ea typeface="+mn-ea"/>
                        <a:cs typeface="+mn-cs"/>
                      </a:endParaRPr>
                    </a:p>
                    <a:p>
                      <a:pPr algn="ctr"/>
                      <a:r>
                        <a:rPr lang="en-US" sz="1000" kern="1200" dirty="0" smtClean="0">
                          <a:solidFill>
                            <a:schemeClr val="tx1"/>
                          </a:solidFill>
                          <a:effectLst/>
                          <a:latin typeface="+mn-lt"/>
                          <a:ea typeface="+mn-ea"/>
                          <a:cs typeface="+mn-cs"/>
                        </a:rPr>
                        <a:t>We will develop an understanding of why our community is famous for mining, exploring the history of Wheatley Hill’s mines.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solidFill>
                            <a:schemeClr val="accent1"/>
                          </a:solidFill>
                        </a:rPr>
                        <a:t>Expert Focus Visit -Visit Beamish Museum with s focus on pit village and Mine</a:t>
                      </a:r>
                      <a:endParaRPr lang="en-GB" sz="1000" b="0" baseline="0" dirty="0" smtClean="0">
                        <a:solidFill>
                          <a:schemeClr val="accent1"/>
                        </a:solidFill>
                      </a:endParaRPr>
                    </a:p>
                    <a:p>
                      <a:pPr algn="ctr"/>
                      <a:r>
                        <a:rPr lang="en-GB" sz="1000" b="1" dirty="0" smtClean="0">
                          <a:solidFill>
                            <a:srgbClr val="FF0000"/>
                          </a:solidFill>
                        </a:rPr>
                        <a:t>End Point  - Display bunting and work of mining made in local community </a:t>
                      </a: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pPr algn="ctr"/>
                      <a:endParaRPr lang="en-GB" sz="800" b="0" i="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7">
                  <a:txBody>
                    <a:bodyPr/>
                    <a:lstStyle/>
                    <a:p>
                      <a:pPr algn="ctr"/>
                      <a:r>
                        <a:rPr lang="en-GB" sz="1000" b="1" dirty="0" smtClean="0"/>
                        <a:t>Locating Landmarks across Europe </a:t>
                      </a:r>
                    </a:p>
                    <a:p>
                      <a:pPr algn="ctr"/>
                      <a:r>
                        <a:rPr lang="en-GB" sz="1000" b="0" dirty="0" smtClean="0"/>
                        <a:t>We will explore our place in the</a:t>
                      </a:r>
                      <a:r>
                        <a:rPr lang="en-GB" sz="1000" b="0" baseline="0" dirty="0" smtClean="0"/>
                        <a:t> world, locating and exploring landmarks In our local area, the UK and Europe. We will recap our knowledge of the 7 continents and 5 oceans. We will also develop an understanding of identified mountains, rivers, beaches and seas across Europe. </a:t>
                      </a:r>
                    </a:p>
                    <a:p>
                      <a:pPr algn="ctr"/>
                      <a:r>
                        <a:rPr lang="en-GB" sz="1000" b="1" baseline="0" dirty="0" smtClean="0">
                          <a:solidFill>
                            <a:schemeClr val="accent1"/>
                          </a:solidFill>
                        </a:rPr>
                        <a:t>Expert Focus Visit  - Visit local landmarks in North East </a:t>
                      </a:r>
                    </a:p>
                    <a:p>
                      <a:pPr algn="ctr"/>
                      <a:r>
                        <a:rPr lang="en-GB" sz="1000" b="1" baseline="0" dirty="0" smtClean="0">
                          <a:solidFill>
                            <a:srgbClr val="FF0000"/>
                          </a:solidFill>
                        </a:rPr>
                        <a:t>End Point – Hold a French Café in class </a:t>
                      </a:r>
                      <a:endParaRPr lang="en-GB" sz="1000" b="1" dirty="0">
                        <a:solidFill>
                          <a:srgbClr val="FF000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algn="ctr"/>
                      <a:r>
                        <a:rPr lang="en-GB" sz="1000" b="1" dirty="0"/>
                        <a:t>Half term after week </a:t>
                      </a:r>
                      <a:r>
                        <a:rPr lang="en-GB" sz="1000" b="1" dirty="0" smtClean="0"/>
                        <a:t>8</a:t>
                      </a: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571018">
                <a:tc>
                  <a:txBody>
                    <a:bodyPr/>
                    <a:lstStyle/>
                    <a:p>
                      <a:pPr algn="ctr"/>
                      <a:r>
                        <a:rPr lang="en-GB" sz="9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8">
                  <a:txBody>
                    <a:bodyPr/>
                    <a:lstStyle/>
                    <a:p>
                      <a:pPr algn="ctr"/>
                      <a:r>
                        <a:rPr lang="en-GB" sz="1000" dirty="0" smtClean="0"/>
                        <a:t>Pony in the Dark – K.M Peyton        </a:t>
                      </a:r>
                      <a:endParaRPr lang="en-GB" sz="10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gridSpan="2">
                  <a:txBody>
                    <a:bodyPr/>
                    <a:lstStyle/>
                    <a:p>
                      <a:pPr algn="l"/>
                      <a:r>
                        <a:rPr lang="en-GB" sz="800" baseline="0" dirty="0" smtClean="0"/>
                        <a:t>Town is by </a:t>
                      </a:r>
                    </a:p>
                    <a:p>
                      <a:pPr algn="l"/>
                      <a:r>
                        <a:rPr lang="en-GB" sz="800" baseline="0" dirty="0" smtClean="0"/>
                        <a:t>the Sea-</a:t>
                      </a:r>
                    </a:p>
                    <a:p>
                      <a:pPr algn="l"/>
                      <a:r>
                        <a:rPr lang="en-GB" sz="800" baseline="0" dirty="0" smtClean="0"/>
                        <a:t>Joanne Swartz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endParaRPr lang="en-GB" sz="800" baseline="0" dirty="0" smtClean="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a:endParaRPr lang="en-GB" sz="1000" b="0" dirty="0">
                        <a:solidFill>
                          <a:schemeClr val="accent6">
                            <a:lumMod val="75000"/>
                          </a:schemeClr>
                        </a:solidFill>
                      </a:endParaRPr>
                    </a:p>
                    <a:p>
                      <a:pPr algn="ctr"/>
                      <a:r>
                        <a:rPr lang="en-GB" sz="1000" b="0" i="1" dirty="0" smtClean="0">
                          <a:solidFill>
                            <a:schemeClr val="tx1"/>
                          </a:solidFill>
                        </a:rPr>
                        <a:t>Libby</a:t>
                      </a:r>
                      <a:r>
                        <a:rPr lang="en-GB" sz="1000" b="0" i="1" baseline="0" dirty="0" smtClean="0">
                          <a:solidFill>
                            <a:schemeClr val="tx1"/>
                          </a:solidFill>
                        </a:rPr>
                        <a:t> and the Parisian Puzzle  - Jo Clarke </a:t>
                      </a:r>
                      <a:endParaRPr lang="en-GB" sz="1000" b="0" i="1" dirty="0" smtClean="0">
                        <a:solidFill>
                          <a:schemeClr val="tx1"/>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r h="601267">
                <a:tc>
                  <a:txBody>
                    <a:bodyPr/>
                    <a:lstStyle/>
                    <a:p>
                      <a:pPr algn="ctr"/>
                      <a:r>
                        <a:rPr lang="en-GB" sz="9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800" b="0" dirty="0"/>
                        <a:t>All about </a:t>
                      </a:r>
                      <a:r>
                        <a:rPr lang="en-GB" sz="800" b="0" dirty="0" smtClean="0"/>
                        <a:t>me</a:t>
                      </a:r>
                    </a:p>
                    <a:p>
                      <a:pPr algn="ctr"/>
                      <a:r>
                        <a:rPr lang="en-GB" sz="700" b="0" dirty="0" smtClean="0"/>
                        <a:t>Expectations</a:t>
                      </a:r>
                      <a:r>
                        <a:rPr lang="en-GB" sz="700" b="0" baseline="0" dirty="0" smtClean="0"/>
                        <a:t> </a:t>
                      </a:r>
                      <a:endParaRPr lang="en-GB" sz="7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800" b="0" dirty="0" smtClean="0"/>
                        <a:t>Description</a:t>
                      </a:r>
                      <a:r>
                        <a:rPr lang="en-GB" sz="800" b="0" baseline="0" dirty="0" smtClean="0"/>
                        <a:t> </a:t>
                      </a:r>
                      <a:r>
                        <a:rPr lang="en-GB" sz="800" b="0" dirty="0" smtClean="0"/>
                        <a:t>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(What it is like in the mine)</a:t>
                      </a:r>
                      <a:r>
                        <a:rPr lang="en-GB" sz="800" b="0" baseline="0" dirty="0" smtClean="0"/>
                        <a:t> </a:t>
                      </a:r>
                      <a:endParaRPr lang="en-GB" sz="800" b="0" dirty="0" smtClean="0"/>
                    </a:p>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800" b="0" dirty="0" smtClean="0"/>
                        <a:t>Diary</a:t>
                      </a:r>
                      <a:r>
                        <a:rPr lang="en-GB" sz="800" b="0" baseline="0" dirty="0" smtClean="0"/>
                        <a:t> </a:t>
                      </a:r>
                    </a:p>
                    <a:p>
                      <a:pPr algn="ctr"/>
                      <a:r>
                        <a:rPr lang="en-GB" sz="800" b="0" baseline="0" dirty="0" smtClean="0"/>
                        <a:t>(Recount events of working down the mine)</a:t>
                      </a:r>
                      <a:endParaRPr lang="en-GB" sz="8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Persuasive letter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(Letter to local businesses persuading them to celebrate the pits and display our bunting)</a:t>
                      </a:r>
                    </a:p>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Poetry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(List Poem)</a:t>
                      </a:r>
                    </a:p>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800" b="0" dirty="0" smtClean="0"/>
                        <a:t>Description</a:t>
                      </a:r>
                    </a:p>
                    <a:p>
                      <a:pPr algn="ctr"/>
                      <a:r>
                        <a:rPr lang="en-GB" sz="800" b="0" dirty="0" smtClean="0"/>
                        <a:t>(London skyline) </a:t>
                      </a:r>
                    </a:p>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endParaRPr lang="en-GB" sz="800" b="0" dirty="0" smtClean="0"/>
                    </a:p>
                    <a:p>
                      <a:pPr algn="ctr"/>
                      <a:r>
                        <a:rPr lang="en-GB" sz="800" b="0" dirty="0" smtClean="0"/>
                        <a:t>Contemporary</a:t>
                      </a:r>
                      <a:r>
                        <a:rPr lang="en-GB" sz="800" b="0" baseline="0" dirty="0" smtClean="0"/>
                        <a:t> </a:t>
                      </a:r>
                      <a:r>
                        <a:rPr lang="en-GB" sz="800" b="0" dirty="0" smtClean="0"/>
                        <a:t>Story </a:t>
                      </a:r>
                    </a:p>
                    <a:p>
                      <a:pPr algn="ctr"/>
                      <a:endParaRPr lang="en-GB" sz="800" b="0" dirty="0" smtClean="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GB" sz="800" b="0" dirty="0" smtClean="0"/>
                        <a:t>Persuasive Letter </a:t>
                      </a:r>
                    </a:p>
                    <a:p>
                      <a:pPr algn="ctr"/>
                      <a:r>
                        <a:rPr lang="en-GB" sz="800" b="0" dirty="0" smtClean="0"/>
                        <a:t>(Persuade</a:t>
                      </a:r>
                      <a:r>
                        <a:rPr lang="en-GB" sz="800" b="0" baseline="0" dirty="0" smtClean="0"/>
                        <a:t> </a:t>
                      </a:r>
                      <a:r>
                        <a:rPr lang="en-GB" sz="800" b="0" baseline="0" dirty="0" err="1" smtClean="0"/>
                        <a:t>Headteacher</a:t>
                      </a:r>
                      <a:r>
                        <a:rPr lang="en-GB" sz="800" b="0" baseline="0" dirty="0" smtClean="0"/>
                        <a:t> in  holding  a French Cafe)</a:t>
                      </a:r>
                      <a:endParaRPr lang="en-GB" sz="800" b="0" dirty="0" smtClean="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endParaRPr lang="en-GB" sz="8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36140578"/>
                  </a:ext>
                </a:extLst>
              </a:tr>
              <a:tr h="2089066">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9">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solidFill>
                            <a:schemeClr val="accent1"/>
                          </a:solidFill>
                        </a:rPr>
                        <a:t>History Visit Beamish Museum. Focus on Pit village and mine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baseline="0" dirty="0" smtClean="0">
                          <a:solidFill>
                            <a:schemeClr val="tx1"/>
                          </a:solidFill>
                        </a:rPr>
                        <a:t>History : Our local history of mining </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baseline="0" dirty="0" smtClean="0">
                        <a:solidFill>
                          <a:schemeClr val="tx1"/>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baseline="0" dirty="0" smtClean="0">
                          <a:solidFill>
                            <a:schemeClr val="tx1"/>
                          </a:solidFill>
                        </a:rPr>
                        <a:t>DT- Textiles Make own bunting </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baseline="0" dirty="0" smtClean="0">
                        <a:solidFill>
                          <a:schemeClr val="tx1"/>
                        </a:solidFill>
                      </a:endParaRPr>
                    </a:p>
                    <a:p>
                      <a:pPr algn="ctr"/>
                      <a:r>
                        <a:rPr lang="en-GB" sz="1000" b="0" dirty="0" smtClean="0"/>
                        <a:t>Art -</a:t>
                      </a:r>
                      <a:r>
                        <a:rPr lang="en-GB" sz="1000" b="0" baseline="0" dirty="0" smtClean="0"/>
                        <a:t> </a:t>
                      </a:r>
                      <a:r>
                        <a:rPr lang="en-GB" sz="1000" b="0" dirty="0" smtClean="0"/>
                        <a:t>Drawing</a:t>
                      </a:r>
                      <a:r>
                        <a:rPr lang="en-GB" sz="1000" b="0" baseline="0" dirty="0" smtClean="0"/>
                        <a:t>  Still life of Davy Lamp  </a:t>
                      </a:r>
                      <a:r>
                        <a:rPr lang="en-US" sz="1000" b="0" u="none" kern="1200" baseline="0" dirty="0" smtClean="0">
                          <a:solidFill>
                            <a:schemeClr val="tx1"/>
                          </a:solidFill>
                          <a:effectLst/>
                          <a:latin typeface="+mn-lt"/>
                          <a:ea typeface="+mn-ea"/>
                          <a:cs typeface="+mn-cs"/>
                        </a:rPr>
                        <a:t>u</a:t>
                      </a:r>
                      <a:r>
                        <a:rPr lang="en-US" sz="1000" b="0" u="none" kern="1200" dirty="0" smtClean="0">
                          <a:solidFill>
                            <a:schemeClr val="tx1"/>
                          </a:solidFill>
                          <a:effectLst/>
                          <a:latin typeface="+mn-lt"/>
                          <a:ea typeface="+mn-ea"/>
                          <a:cs typeface="+mn-cs"/>
                        </a:rPr>
                        <a:t>sing shading </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smtClean="0">
                        <a:solidFill>
                          <a:srgbClr val="0070C0"/>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solidFill>
                          <a:srgbClr val="0070C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b="1" kern="1200" dirty="0">
                        <a:solidFill>
                          <a:srgbClr val="00B0F0"/>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GB" sz="800" b="1" dirty="0" smtClean="0">
                          <a:solidFill>
                            <a:srgbClr val="00B050"/>
                          </a:solidFill>
                        </a:rPr>
                        <a:t>Halloween</a:t>
                      </a:r>
                      <a:endParaRPr lang="en-GB" sz="800" b="1" dirty="0">
                        <a:solidFill>
                          <a:srgbClr val="00B05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800" b="1" dirty="0">
                        <a:solidFill>
                          <a:srgbClr val="00B05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kern="1200" dirty="0" smtClean="0">
                          <a:solidFill>
                            <a:schemeClr val="accent1"/>
                          </a:solidFill>
                          <a:effectLst/>
                          <a:latin typeface="+mn-lt"/>
                          <a:ea typeface="+mn-ea"/>
                          <a:cs typeface="+mn-cs"/>
                        </a:rPr>
                        <a:t>Visit</a:t>
                      </a:r>
                      <a:r>
                        <a:rPr lang="en-GB" sz="1000" b="1" kern="1200" baseline="0" dirty="0" smtClean="0">
                          <a:solidFill>
                            <a:schemeClr val="accent1"/>
                          </a:solidFill>
                          <a:effectLst/>
                          <a:latin typeface="+mn-lt"/>
                          <a:ea typeface="+mn-ea"/>
                          <a:cs typeface="+mn-cs"/>
                        </a:rPr>
                        <a:t> to local landmarks in North East</a:t>
                      </a:r>
                      <a:r>
                        <a:rPr lang="en-GB" sz="1000" b="1" kern="1200" dirty="0" smtClean="0">
                          <a:solidFill>
                            <a:schemeClr val="accent1"/>
                          </a:solidFill>
                          <a:effectLst/>
                          <a:latin typeface="+mn-lt"/>
                          <a:ea typeface="+mn-ea"/>
                          <a:cs typeface="+mn-cs"/>
                        </a:rPr>
                        <a:t> (Angel of the North, Penshaw Monument,</a:t>
                      </a:r>
                      <a:r>
                        <a:rPr lang="en-GB" sz="1000" b="1" kern="1200" baseline="0" dirty="0" smtClean="0">
                          <a:solidFill>
                            <a:schemeClr val="accent1"/>
                          </a:solidFill>
                          <a:effectLst/>
                          <a:latin typeface="+mn-lt"/>
                          <a:ea typeface="+mn-ea"/>
                          <a:cs typeface="+mn-cs"/>
                        </a:rPr>
                        <a:t> Tommy in </a:t>
                      </a:r>
                      <a:r>
                        <a:rPr lang="en-GB" sz="1000" b="1" kern="1200" baseline="0" dirty="0" err="1" smtClean="0">
                          <a:solidFill>
                            <a:schemeClr val="accent1"/>
                          </a:solidFill>
                          <a:effectLst/>
                          <a:latin typeface="+mn-lt"/>
                          <a:ea typeface="+mn-ea"/>
                          <a:cs typeface="+mn-cs"/>
                        </a:rPr>
                        <a:t>Seaham</a:t>
                      </a:r>
                      <a:r>
                        <a:rPr lang="en-GB" sz="1000" b="1" kern="1200" baseline="0" dirty="0" smtClean="0">
                          <a:solidFill>
                            <a:schemeClr val="accent1"/>
                          </a:solidFill>
                          <a:effectLst/>
                          <a:latin typeface="+mn-lt"/>
                          <a:ea typeface="+mn-ea"/>
                          <a:cs typeface="+mn-cs"/>
                        </a:rPr>
                        <a:t>) </a:t>
                      </a:r>
                      <a:endParaRPr lang="en-GB" sz="1000" b="1" kern="1200" dirty="0" smtClean="0">
                        <a:solidFill>
                          <a:schemeClr val="accent1"/>
                        </a:solidFill>
                        <a:effectLst/>
                        <a:latin typeface="+mn-lt"/>
                        <a:ea typeface="+mn-ea"/>
                        <a:cs typeface="+mn-cs"/>
                      </a:endParaRPr>
                    </a:p>
                    <a:p>
                      <a:pPr algn="ctr"/>
                      <a:endParaRPr lang="en-GB" sz="1000" kern="1200" dirty="0" smtClean="0">
                        <a:solidFill>
                          <a:schemeClr val="tx1"/>
                        </a:solidFill>
                        <a:effectLst/>
                        <a:latin typeface="+mn-lt"/>
                        <a:ea typeface="+mn-ea"/>
                        <a:cs typeface="+mn-cs"/>
                      </a:endParaRPr>
                    </a:p>
                    <a:p>
                      <a:pPr algn="ctr"/>
                      <a:r>
                        <a:rPr lang="en-GB" sz="1000" kern="1200" dirty="0" smtClean="0">
                          <a:solidFill>
                            <a:schemeClr val="tx1"/>
                          </a:solidFill>
                          <a:effectLst/>
                          <a:latin typeface="+mn-lt"/>
                          <a:ea typeface="+mn-ea"/>
                          <a:cs typeface="+mn-cs"/>
                        </a:rPr>
                        <a:t>Geography –</a:t>
                      </a:r>
                      <a:r>
                        <a:rPr lang="en-GB" sz="1000" kern="1200" baseline="0" dirty="0" smtClean="0">
                          <a:solidFill>
                            <a:schemeClr val="tx1"/>
                          </a:solidFill>
                          <a:effectLst/>
                          <a:latin typeface="+mn-lt"/>
                          <a:ea typeface="+mn-ea"/>
                          <a:cs typeface="+mn-cs"/>
                        </a:rPr>
                        <a:t> </a:t>
                      </a:r>
                      <a:r>
                        <a:rPr lang="en-GB" sz="1000" kern="1200" dirty="0" smtClean="0">
                          <a:solidFill>
                            <a:schemeClr val="tx1"/>
                          </a:solidFill>
                          <a:effectLst/>
                          <a:latin typeface="+mn-lt"/>
                          <a:ea typeface="+mn-ea"/>
                          <a:cs typeface="+mn-cs"/>
                        </a:rPr>
                        <a:t>Europe </a:t>
                      </a:r>
                      <a:r>
                        <a:rPr lang="en-GB" sz="1000" kern="1200" baseline="0" dirty="0" smtClean="0">
                          <a:solidFill>
                            <a:schemeClr val="tx1"/>
                          </a:solidFill>
                          <a:effectLst/>
                          <a:latin typeface="+mn-lt"/>
                          <a:ea typeface="+mn-ea"/>
                          <a:cs typeface="+mn-cs"/>
                        </a:rPr>
                        <a:t> </a:t>
                      </a:r>
                      <a:r>
                        <a:rPr lang="en-GB" sz="1000" kern="1200" dirty="0" smtClean="0">
                          <a:solidFill>
                            <a:schemeClr val="tx1"/>
                          </a:solidFill>
                          <a:effectLst/>
                          <a:latin typeface="+mn-lt"/>
                          <a:ea typeface="+mn-ea"/>
                          <a:cs typeface="+mn-cs"/>
                        </a:rPr>
                        <a:t>Our place in the world </a:t>
                      </a:r>
                    </a:p>
                    <a:p>
                      <a:pPr algn="ctr"/>
                      <a:r>
                        <a:rPr lang="en-GB" sz="1000" kern="1200" dirty="0" smtClean="0">
                          <a:solidFill>
                            <a:schemeClr val="tx1"/>
                          </a:solidFill>
                          <a:effectLst/>
                          <a:latin typeface="+mn-lt"/>
                          <a:ea typeface="+mn-ea"/>
                          <a:cs typeface="+mn-cs"/>
                        </a:rPr>
                        <a:t>Locate</a:t>
                      </a:r>
                      <a:r>
                        <a:rPr lang="en-GB" sz="1000" kern="1200" baseline="0" dirty="0" smtClean="0">
                          <a:solidFill>
                            <a:schemeClr val="tx1"/>
                          </a:solidFill>
                          <a:effectLst/>
                          <a:latin typeface="+mn-lt"/>
                          <a:ea typeface="+mn-ea"/>
                          <a:cs typeface="+mn-cs"/>
                        </a:rPr>
                        <a:t> Countries in Europe </a:t>
                      </a:r>
                      <a:r>
                        <a:rPr lang="en-GB" sz="1000" kern="1200" baseline="0" dirty="0" err="1" smtClean="0">
                          <a:solidFill>
                            <a:schemeClr val="tx1"/>
                          </a:solidFill>
                          <a:effectLst/>
                          <a:latin typeface="+mn-lt"/>
                          <a:ea typeface="+mn-ea"/>
                          <a:cs typeface="+mn-cs"/>
                        </a:rPr>
                        <a:t>inc</a:t>
                      </a:r>
                      <a:r>
                        <a:rPr lang="en-GB" sz="1000" kern="1200" baseline="0" dirty="0" smtClean="0">
                          <a:solidFill>
                            <a:schemeClr val="tx1"/>
                          </a:solidFill>
                          <a:effectLst/>
                          <a:latin typeface="+mn-lt"/>
                          <a:ea typeface="+mn-ea"/>
                          <a:cs typeface="+mn-cs"/>
                        </a:rPr>
                        <a:t> Russia. Match key landmarks to the country</a:t>
                      </a:r>
                    </a:p>
                    <a:p>
                      <a:pPr algn="ctr"/>
                      <a:r>
                        <a:rPr lang="en-GB" sz="1000" kern="1200" baseline="0" dirty="0" smtClean="0">
                          <a:solidFill>
                            <a:schemeClr val="tx1"/>
                          </a:solidFill>
                          <a:effectLst/>
                          <a:latin typeface="+mn-lt"/>
                          <a:ea typeface="+mn-ea"/>
                          <a:cs typeface="+mn-cs"/>
                        </a:rPr>
                        <a:t>Identify and locate main rivers in UK</a:t>
                      </a:r>
                    </a:p>
                    <a:p>
                      <a:pPr algn="ctr"/>
                      <a:endParaRPr lang="en-GB" sz="1000" kern="1200" baseline="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smtClean="0"/>
                        <a:t>Geography  Equator and </a:t>
                      </a:r>
                      <a:r>
                        <a:rPr lang="en-GB" sz="1100" baseline="0" dirty="0" smtClean="0"/>
                        <a:t>Tropics. Use maps to locate the Equator and Tropics and consider the climates and countries that surround these lines</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baseline="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dirty="0" smtClean="0"/>
                        <a:t>Art-Painting -Monochromatic and complementary colours</a:t>
                      </a:r>
                    </a:p>
                    <a:p>
                      <a:pPr lvl="0" algn="ctr"/>
                      <a:r>
                        <a:rPr lang="en-GB" sz="1000" b="0" dirty="0" smtClean="0"/>
                        <a:t>City landscapes </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DT  - Cookery Pastry</a:t>
                      </a:r>
                      <a:r>
                        <a:rPr lang="en-GB" sz="1000" b="0" baseline="0" dirty="0" smtClean="0"/>
                        <a:t> Dishes </a:t>
                      </a:r>
                      <a:endParaRPr lang="en-GB" sz="1000" b="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1" dirty="0">
                        <a:solidFill>
                          <a:srgbClr val="00B05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23366456"/>
                  </a:ext>
                </a:extLst>
              </a:tr>
              <a:tr h="600302">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9">
                  <a:txBody>
                    <a:bodyPr/>
                    <a:lstStyle/>
                    <a:p>
                      <a:pPr algn="ctr" rtl="0" fontAlgn="base"/>
                      <a:r>
                        <a:rPr lang="en-GB" sz="1000" b="0" i="0" kern="1200" dirty="0" smtClean="0">
                          <a:solidFill>
                            <a:schemeClr val="tx1"/>
                          </a:solidFill>
                          <a:effectLst/>
                          <a:latin typeface="+mn-lt"/>
                          <a:ea typeface="+mn-ea"/>
                          <a:cs typeface="+mn-cs"/>
                        </a:rPr>
                        <a:t>Animals Including Humans</a:t>
                      </a:r>
                      <a:r>
                        <a:rPr lang="en-US" sz="1000" b="0" i="0" kern="1200" dirty="0" smtClean="0">
                          <a:solidFill>
                            <a:schemeClr val="tx1"/>
                          </a:solidFill>
                          <a:effectLst/>
                          <a:latin typeface="+mn-lt"/>
                          <a:ea typeface="+mn-ea"/>
                          <a:cs typeface="+mn-cs"/>
                        </a:rPr>
                        <a:t>​</a:t>
                      </a:r>
                      <a:r>
                        <a:rPr lang="en-US" sz="1000" b="0" i="0" kern="1200" baseline="0" dirty="0" smtClean="0">
                          <a:solidFill>
                            <a:schemeClr val="tx1"/>
                          </a:solidFill>
                          <a:effectLst/>
                          <a:latin typeface="+mn-lt"/>
                          <a:ea typeface="+mn-ea"/>
                          <a:cs typeface="+mn-cs"/>
                        </a:rPr>
                        <a:t> </a:t>
                      </a:r>
                    </a:p>
                    <a:p>
                      <a:pPr algn="ctr" rtl="0" fontAlgn="base"/>
                      <a:r>
                        <a:rPr lang="en-GB" sz="1000" b="0" i="0" kern="1200" dirty="0" smtClean="0">
                          <a:solidFill>
                            <a:schemeClr val="tx1"/>
                          </a:solidFill>
                          <a:effectLst/>
                          <a:latin typeface="+mn-lt"/>
                          <a:ea typeface="+mn-ea"/>
                          <a:cs typeface="+mn-cs"/>
                        </a:rPr>
                        <a:t>Nutrition​​</a:t>
                      </a:r>
                      <a:r>
                        <a:rPr lang="en-GB" sz="1000" b="0" i="0" kern="1200" baseline="0" dirty="0" smtClean="0">
                          <a:solidFill>
                            <a:schemeClr val="tx1"/>
                          </a:solidFill>
                          <a:effectLst/>
                          <a:latin typeface="+mn-lt"/>
                          <a:ea typeface="+mn-ea"/>
                          <a:cs typeface="+mn-cs"/>
                        </a:rPr>
                        <a:t>      </a:t>
                      </a:r>
                      <a:r>
                        <a:rPr lang="en-GB" sz="1000" b="0" i="0" kern="1200" dirty="0" smtClean="0">
                          <a:solidFill>
                            <a:schemeClr val="tx1"/>
                          </a:solidFill>
                          <a:effectLst/>
                          <a:latin typeface="+mn-lt"/>
                          <a:ea typeface="+mn-ea"/>
                          <a:cs typeface="+mn-cs"/>
                        </a:rPr>
                        <a:t>Human skeleton and organs</a:t>
                      </a:r>
                      <a:r>
                        <a:rPr lang="en-US" sz="1000" b="0" i="0" kern="1200" dirty="0" smtClean="0">
                          <a:solidFill>
                            <a:schemeClr val="tx1"/>
                          </a:solidFill>
                          <a:effectLst/>
                          <a:latin typeface="+mn-lt"/>
                          <a:ea typeface="+mn-ea"/>
                          <a:cs typeface="+mn-cs"/>
                        </a:rPr>
                        <a:t>​</a:t>
                      </a:r>
                      <a:r>
                        <a:rPr lang="en-GB" sz="1000" b="0" i="0" kern="1200" dirty="0" smtClean="0">
                          <a:solidFill>
                            <a:schemeClr val="tx1"/>
                          </a:solidFill>
                          <a:effectLst/>
                          <a:latin typeface="+mn-lt"/>
                          <a:ea typeface="+mn-ea"/>
                          <a:cs typeface="+mn-cs"/>
                        </a:rPr>
                        <a:t>​</a:t>
                      </a:r>
                      <a:r>
                        <a:rPr lang="en-GB" sz="1000" b="0" i="0" kern="1200" baseline="0" dirty="0" smtClean="0">
                          <a:solidFill>
                            <a:schemeClr val="tx1"/>
                          </a:solidFill>
                          <a:effectLst/>
                          <a:latin typeface="+mn-lt"/>
                          <a:ea typeface="+mn-ea"/>
                          <a:cs typeface="+mn-cs"/>
                        </a:rPr>
                        <a:t>       </a:t>
                      </a:r>
                      <a:r>
                        <a:rPr lang="en-GB" sz="1000" b="0" i="0" kern="1200" dirty="0" smtClean="0">
                          <a:solidFill>
                            <a:schemeClr val="tx1"/>
                          </a:solidFill>
                          <a:effectLst/>
                          <a:latin typeface="+mn-lt"/>
                          <a:ea typeface="+mn-ea"/>
                          <a:cs typeface="+mn-cs"/>
                        </a:rPr>
                        <a:t>Joints and muscles</a:t>
                      </a:r>
                      <a:r>
                        <a:rPr lang="en-US" sz="1000" b="0" i="0" kern="1200" dirty="0" smtClean="0">
                          <a:solidFill>
                            <a:schemeClr val="tx1"/>
                          </a:solidFill>
                          <a:effectLst/>
                          <a:latin typeface="+mn-lt"/>
                          <a:ea typeface="+mn-ea"/>
                          <a:cs typeface="+mn-cs"/>
                        </a:rPr>
                        <a:t>​ and organs</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1" dirty="0" smtClean="0">
                          <a:solidFill>
                            <a:srgbClr val="00B050"/>
                          </a:solidFill>
                        </a:rPr>
                        <a:t>Halloween</a:t>
                      </a:r>
                      <a:endParaRPr lang="en-GB" sz="800" baseline="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aseline="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algn="ctr"/>
                      <a:r>
                        <a:rPr lang="en-GB" sz="1000" baseline="0" dirty="0" smtClean="0"/>
                        <a:t>Properties and changes of state</a:t>
                      </a:r>
                    </a:p>
                    <a:p>
                      <a:pPr algn="ctr"/>
                      <a:r>
                        <a:rPr lang="en-GB" sz="1000" baseline="0" dirty="0" smtClean="0"/>
                        <a:t> </a:t>
                      </a:r>
                      <a:r>
                        <a:rPr lang="en-US" sz="1000" i="0" kern="1200" dirty="0" smtClean="0">
                          <a:solidFill>
                            <a:schemeClr val="tx1"/>
                          </a:solidFill>
                          <a:effectLst/>
                          <a:latin typeface="+mn-lt"/>
                          <a:ea typeface="+mn-ea"/>
                          <a:cs typeface="+mn-cs"/>
                        </a:rPr>
                        <a:t>Explore observable changes to materials</a:t>
                      </a:r>
                      <a:endParaRPr lang="en-GB" sz="1000" i="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482274">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kern="1200" dirty="0" smtClean="0">
                          <a:solidFill>
                            <a:schemeClr val="tx1"/>
                          </a:solidFill>
                          <a:effectLst/>
                          <a:latin typeface="+mn-lt"/>
                          <a:ea typeface="+mn-ea"/>
                          <a:cs typeface="+mn-cs"/>
                        </a:rPr>
                        <a:t>Place value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lnT w="12700" cap="flat" cmpd="sng" algn="ctr">
                      <a:solidFill>
                        <a:schemeClr val="tx1"/>
                      </a:solidFill>
                      <a:prstDash val="solid"/>
                      <a:round/>
                      <a:headEnd type="none" w="med" len="med"/>
                      <a:tailEnd type="none" w="med" len="med"/>
                    </a:lnT>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kern="1200" dirty="0" smtClean="0">
                          <a:solidFill>
                            <a:schemeClr val="tx1"/>
                          </a:solidFill>
                          <a:effectLst/>
                          <a:latin typeface="+mn-lt"/>
                          <a:ea typeface="+mn-ea"/>
                          <a:cs typeface="+mn-cs"/>
                        </a:rPr>
                        <a:t>Addition</a:t>
                      </a:r>
                      <a:r>
                        <a:rPr lang="en-GB" sz="2800" kern="1200" dirty="0" smtClean="0">
                          <a:solidFill>
                            <a:schemeClr val="tx1"/>
                          </a:solidFill>
                          <a:effectLst/>
                          <a:latin typeface="+mn-lt"/>
                          <a:ea typeface="+mn-ea"/>
                          <a:cs typeface="+mn-cs"/>
                        </a:rPr>
                        <a:t> </a:t>
                      </a:r>
                      <a:endParaRPr lang="en-GB" sz="1000" kern="1200" dirty="0" smtClean="0">
                        <a:solidFill>
                          <a:schemeClr val="tx1"/>
                        </a:solidFill>
                        <a:effectLst/>
                        <a:latin typeface="+mn-lt"/>
                        <a:ea typeface="+mn-ea"/>
                        <a:cs typeface="+mn-cs"/>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GB" sz="1000" dirty="0" smtClean="0"/>
                        <a:t>Subtraction </a:t>
                      </a:r>
                      <a:endParaRPr lang="en-GB" sz="10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smtClean="0"/>
                        <a:t>Multiplication </a:t>
                      </a: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050" b="0" dirty="0" smtClean="0"/>
                        <a:t>Division </a:t>
                      </a:r>
                      <a:endParaRPr lang="en-GB" sz="105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r>
                        <a:rPr lang="en-GB" sz="1050" b="0" dirty="0" smtClean="0"/>
                        <a:t>Statistics </a:t>
                      </a:r>
                      <a:endParaRPr lang="en-GB" sz="105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0007"/>
                  </a:ext>
                </a:extLst>
              </a:tr>
              <a:tr h="873512">
                <a:tc>
                  <a:txBody>
                    <a:bodyPr/>
                    <a:lstStyle/>
                    <a:p>
                      <a:pPr lvl="0" algn="ctr"/>
                      <a:r>
                        <a:rPr lang="en-GB" sz="900" b="1" kern="1200" dirty="0">
                          <a:solidFill>
                            <a:schemeClr val="tx1"/>
                          </a:solidFill>
                          <a:effectLst/>
                          <a:latin typeface="+mn-lt"/>
                          <a:ea typeface="+mn-ea"/>
                          <a:cs typeface="+mn-cs"/>
                        </a:rPr>
                        <a:t>Discrete</a:t>
                      </a:r>
                      <a:endParaRPr lang="en-GB" sz="900" b="1" dirty="0">
                        <a:solidFill>
                          <a:schemeClr val="tx1"/>
                        </a:solidFill>
                      </a:endParaRPr>
                    </a:p>
                    <a:p>
                      <a:pPr algn="ctr"/>
                      <a:r>
                        <a:rPr lang="en-GB" sz="9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 </a:t>
                      </a:r>
                      <a:endParaRPr lang="en-GB" sz="1000" b="0"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9">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Music - </a:t>
                      </a:r>
                      <a:r>
                        <a:rPr lang="en-GB" sz="900" dirty="0" smtClean="0"/>
                        <a:t>Active Listening (European Music), Composing &amp; Improvising and Performing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dirty="0" smtClean="0"/>
                        <a:t>Computing-</a:t>
                      </a:r>
                      <a:r>
                        <a:rPr lang="en-GB" sz="900" baseline="0" dirty="0" smtClean="0"/>
                        <a:t> Information Technology Advanced search Word processing</a:t>
                      </a:r>
                      <a:endParaRPr lang="en-GB" sz="9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baseline="0" dirty="0" smtClean="0">
                          <a:solidFill>
                            <a:schemeClr val="tx1"/>
                          </a:solidFill>
                          <a:effectLst/>
                          <a:latin typeface="+mn-lt"/>
                          <a:ea typeface="+mn-ea"/>
                          <a:cs typeface="+mn-cs"/>
                        </a:rPr>
                        <a:t>PSHE-  Personal hygiene, Vaccinations and diseases, Anger fear and mindfulness, Anxiety stress and mindfulness, exercise, safety with household meds, Change is good.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baseline="0" dirty="0" smtClean="0">
                          <a:solidFill>
                            <a:schemeClr val="tx1"/>
                          </a:solidFill>
                          <a:effectLst/>
                          <a:latin typeface="+mn-lt"/>
                          <a:ea typeface="+mn-ea"/>
                          <a:cs typeface="+mn-cs"/>
                        </a:rPr>
                        <a:t>French  - All about Me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baseline="0" dirty="0" smtClean="0">
                          <a:solidFill>
                            <a:schemeClr val="tx1"/>
                          </a:solidFill>
                          <a:effectLst/>
                          <a:latin typeface="+mn-lt"/>
                          <a:ea typeface="+mn-ea"/>
                          <a:cs typeface="+mn-cs"/>
                        </a:rPr>
                        <a:t>RE – Hinduism What do Hindus believe?</a:t>
                      </a:r>
                      <a:endParaRPr lang="en-GB" sz="900" b="1" kern="1200" baseline="0" dirty="0" smtClean="0">
                        <a:solidFill>
                          <a:srgbClr val="0070C0"/>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PE  – Basketball (Three touch ball)  and Hockey (End Zone)</a:t>
                      </a: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kern="1200" baseline="0" dirty="0" smtClean="0">
                          <a:solidFill>
                            <a:schemeClr val="tx1"/>
                          </a:solidFill>
                          <a:effectLst/>
                          <a:latin typeface="+mn-lt"/>
                          <a:ea typeface="+mn-ea"/>
                          <a:cs typeface="+mn-cs"/>
                        </a:rPr>
                        <a:t>Music - </a:t>
                      </a:r>
                      <a:r>
                        <a:rPr lang="en-GB" sz="900" dirty="0" smtClean="0"/>
                        <a:t>Active Listening (European Music), Composing &amp; Improvising and Performing (with music teacher), Singing (building up to a Christmas performance)</a:t>
                      </a:r>
                      <a:endParaRPr lang="en-GB" sz="900" kern="1200" baseline="0" dirty="0" smtClean="0">
                        <a:solidFill>
                          <a:schemeClr val="tx1"/>
                        </a:solidFill>
                        <a:effectLst/>
                        <a:latin typeface="+mn-lt"/>
                        <a:ea typeface="+mn-ea"/>
                        <a:cs typeface="+mn-cs"/>
                      </a:endParaRPr>
                    </a:p>
                    <a:p>
                      <a:pPr algn="ctr"/>
                      <a:r>
                        <a:rPr lang="en-GB" sz="900" b="0" kern="1200" baseline="0" dirty="0" smtClean="0">
                          <a:solidFill>
                            <a:schemeClr val="tx1"/>
                          </a:solidFill>
                          <a:effectLst/>
                          <a:latin typeface="+mn-lt"/>
                          <a:ea typeface="+mn-ea"/>
                          <a:cs typeface="+mn-cs"/>
                        </a:rPr>
                        <a:t>Computing-</a:t>
                      </a:r>
                      <a:r>
                        <a:rPr lang="en-GB" sz="900" b="0" i="0" u="none" strike="noStrike" kern="1200" dirty="0" smtClean="0">
                          <a:solidFill>
                            <a:schemeClr val="tx1"/>
                          </a:solidFill>
                          <a:effectLst/>
                          <a:latin typeface="+mn-lt"/>
                          <a:ea typeface="+mn-ea"/>
                          <a:cs typeface="+mn-cs"/>
                        </a:rPr>
                        <a:t>Information Technology</a:t>
                      </a:r>
                      <a:r>
                        <a:rPr lang="en-GB" sz="900" b="1" i="0" u="none" strike="noStrike" kern="1200" dirty="0" smtClean="0">
                          <a:solidFill>
                            <a:schemeClr val="tx1"/>
                          </a:solidFill>
                          <a:effectLst/>
                          <a:latin typeface="+mn-lt"/>
                          <a:ea typeface="+mn-ea"/>
                          <a:cs typeface="+mn-cs"/>
                        </a:rPr>
                        <a:t>: </a:t>
                      </a:r>
                      <a:r>
                        <a:rPr lang="en-US" sz="900" b="0" i="0" kern="1200" dirty="0" smtClean="0">
                          <a:solidFill>
                            <a:schemeClr val="tx1"/>
                          </a:solidFill>
                          <a:effectLst/>
                          <a:latin typeface="+mn-lt"/>
                          <a:ea typeface="+mn-ea"/>
                          <a:cs typeface="+mn-cs"/>
                        </a:rPr>
                        <a:t>​</a:t>
                      </a:r>
                      <a:r>
                        <a:rPr lang="en-GB" sz="900" b="0" i="0" u="none" strike="noStrike" kern="1200" dirty="0" smtClean="0">
                          <a:solidFill>
                            <a:schemeClr val="tx1"/>
                          </a:solidFill>
                          <a:effectLst/>
                          <a:latin typeface="+mn-lt"/>
                          <a:ea typeface="+mn-ea"/>
                          <a:cs typeface="+mn-cs"/>
                        </a:rPr>
                        <a:t>Advanced search Word processing (save, locate, lasso, copy, paste, orientation)</a:t>
                      </a:r>
                      <a:endParaRPr lang="en-GB" sz="900" kern="1200" baseline="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kern="1200" baseline="0" dirty="0" smtClean="0">
                          <a:solidFill>
                            <a:schemeClr val="tx1"/>
                          </a:solidFill>
                          <a:effectLst/>
                          <a:latin typeface="+mn-lt"/>
                          <a:ea typeface="+mn-ea"/>
                          <a:cs typeface="+mn-cs"/>
                        </a:rPr>
                        <a:t>PSHE – My body your body, Self-worth, Self-image, Autism different not less, Different kinds of friendships.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dirty="0" smtClean="0"/>
                        <a:t> French – </a:t>
                      </a:r>
                      <a:r>
                        <a:rPr lang="en-GB" sz="900" baseline="0" dirty="0" smtClean="0"/>
                        <a:t>Songs and Games</a:t>
                      </a:r>
                      <a:r>
                        <a:rPr lang="en-GB" sz="900" dirty="0" smtClean="0"/>
                        <a:t> </a:t>
                      </a:r>
                      <a:endParaRPr lang="en-GB" sz="900" kern="1200" baseline="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kern="1200" baseline="0" dirty="0" smtClean="0">
                          <a:solidFill>
                            <a:schemeClr val="tx1"/>
                          </a:solidFill>
                          <a:effectLst/>
                          <a:latin typeface="+mn-lt"/>
                          <a:ea typeface="+mn-ea"/>
                          <a:cs typeface="+mn-cs"/>
                        </a:rPr>
                        <a:t>RE- Christianity –Visit local Church and take part in a service(Christingle)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kern="1200" baseline="0" dirty="0" smtClean="0">
                          <a:solidFill>
                            <a:schemeClr val="tx1"/>
                          </a:solidFill>
                          <a:effectLst/>
                          <a:latin typeface="+mn-lt"/>
                          <a:ea typeface="+mn-ea"/>
                          <a:cs typeface="+mn-cs"/>
                        </a:rPr>
                        <a:t>How and why advent is important to Christians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PE – Gymnastics</a:t>
                      </a:r>
                      <a:r>
                        <a:rPr lang="en-GB" sz="900" kern="1200" baseline="0" dirty="0" smtClean="0">
                          <a:solidFill>
                            <a:schemeClr val="tx1"/>
                          </a:solidFill>
                          <a:effectLst/>
                          <a:latin typeface="+mn-lt"/>
                          <a:ea typeface="+mn-ea"/>
                          <a:cs typeface="+mn-cs"/>
                        </a:rPr>
                        <a:t> (Balancing Act)and  New Age </a:t>
                      </a:r>
                      <a:r>
                        <a:rPr lang="en-GB" sz="900" kern="1200" baseline="0" dirty="0" err="1" smtClean="0">
                          <a:solidFill>
                            <a:schemeClr val="tx1"/>
                          </a:solidFill>
                          <a:effectLst/>
                          <a:latin typeface="+mn-lt"/>
                          <a:ea typeface="+mn-ea"/>
                          <a:cs typeface="+mn-cs"/>
                        </a:rPr>
                        <a:t>Kurling</a:t>
                      </a:r>
                      <a:r>
                        <a:rPr lang="en-GB" sz="900" kern="1200" baseline="0" dirty="0" smtClean="0">
                          <a:solidFill>
                            <a:schemeClr val="tx1"/>
                          </a:solidFill>
                          <a:effectLst/>
                          <a:latin typeface="+mn-lt"/>
                          <a:ea typeface="+mn-ea"/>
                          <a:cs typeface="+mn-cs"/>
                        </a:rPr>
                        <a:t> (SEND sport)</a:t>
                      </a:r>
                      <a:endParaRPr lang="en-GB" sz="900" kern="1200" dirty="0">
                        <a:solidFill>
                          <a:schemeClr val="tx1"/>
                        </a:solidFill>
                        <a:effectLst/>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i="0" baseline="0" dirty="0"/>
                        <a:t>R.E:</a:t>
                      </a:r>
                      <a:r>
                        <a:rPr lang="en-GB" sz="1000" i="0" baseline="0" dirty="0"/>
                        <a:t> Light at Christmas</a:t>
                      </a:r>
                      <a:endParaRPr lang="en-GB" sz="1000" i="0" dirty="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a:endParaRPr lang="en-GB" sz="10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lang="en-GB" sz="1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42248950"/>
                  </a:ext>
                </a:extLst>
              </a:tr>
            </a:tbl>
          </a:graphicData>
        </a:graphic>
      </p:graphicFrame>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7571" y="296221"/>
            <a:ext cx="919576" cy="919576"/>
          </a:xfrm>
          <a:prstGeom prst="rect">
            <a:avLst/>
          </a:prstGeom>
        </p:spPr>
      </p:pic>
      <p:sp>
        <p:nvSpPr>
          <p:cNvPr id="4" name="Rectangle 3"/>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25511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580" y="591242"/>
            <a:ext cx="4684103" cy="311175"/>
          </a:xfrm>
          <a:prstGeom prst="rect">
            <a:avLst/>
          </a:prstGeom>
          <a:noFill/>
        </p:spPr>
        <p:txBody>
          <a:bodyPr wrap="none" rtlCol="0">
            <a:spAutoFit/>
          </a:bodyPr>
          <a:lstStyle/>
          <a:p>
            <a:r>
              <a:rPr lang="en-GB" sz="1422" u="sng" dirty="0"/>
              <a:t>Wheatley Hill Primary School – Long Term Overview – Year </a:t>
            </a:r>
            <a:r>
              <a:rPr lang="en-GB" sz="1422" u="sng" dirty="0" smtClean="0"/>
              <a:t>3 </a:t>
            </a:r>
            <a:endParaRPr lang="en-GB" sz="1422" u="sng" dirty="0"/>
          </a:p>
        </p:txBody>
      </p:sp>
      <p:sp>
        <p:nvSpPr>
          <p:cNvPr id="7" name="Rectangle 6"/>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076434029"/>
              </p:ext>
            </p:extLst>
          </p:nvPr>
        </p:nvGraphicFramePr>
        <p:xfrm>
          <a:off x="342629" y="1020229"/>
          <a:ext cx="12116341" cy="8235852"/>
        </p:xfrm>
        <a:graphic>
          <a:graphicData uri="http://schemas.openxmlformats.org/drawingml/2006/table">
            <a:tbl>
              <a:tblPr firstRow="1" bandRow="1">
                <a:tableStyleId>{5940675A-B579-460E-94D1-54222C63F5DA}</a:tableStyleId>
              </a:tblPr>
              <a:tblGrid>
                <a:gridCol w="714172">
                  <a:extLst>
                    <a:ext uri="{9D8B030D-6E8A-4147-A177-3AD203B41FA5}">
                      <a16:colId xmlns:a16="http://schemas.microsoft.com/office/drawing/2014/main" val="1515145842"/>
                    </a:ext>
                  </a:extLst>
                </a:gridCol>
                <a:gridCol w="714172">
                  <a:extLst>
                    <a:ext uri="{9D8B030D-6E8A-4147-A177-3AD203B41FA5}">
                      <a16:colId xmlns:a16="http://schemas.microsoft.com/office/drawing/2014/main" val="2801019361"/>
                    </a:ext>
                  </a:extLst>
                </a:gridCol>
                <a:gridCol w="714172">
                  <a:extLst>
                    <a:ext uri="{9D8B030D-6E8A-4147-A177-3AD203B41FA5}">
                      <a16:colId xmlns:a16="http://schemas.microsoft.com/office/drawing/2014/main" val="3886250757"/>
                    </a:ext>
                  </a:extLst>
                </a:gridCol>
                <a:gridCol w="714172">
                  <a:extLst>
                    <a:ext uri="{9D8B030D-6E8A-4147-A177-3AD203B41FA5}">
                      <a16:colId xmlns:a16="http://schemas.microsoft.com/office/drawing/2014/main" val="564546485"/>
                    </a:ext>
                  </a:extLst>
                </a:gridCol>
                <a:gridCol w="408382">
                  <a:extLst>
                    <a:ext uri="{9D8B030D-6E8A-4147-A177-3AD203B41FA5}">
                      <a16:colId xmlns:a16="http://schemas.microsoft.com/office/drawing/2014/main" val="3318043987"/>
                    </a:ext>
                  </a:extLst>
                </a:gridCol>
                <a:gridCol w="305790">
                  <a:extLst>
                    <a:ext uri="{9D8B030D-6E8A-4147-A177-3AD203B41FA5}">
                      <a16:colId xmlns:a16="http://schemas.microsoft.com/office/drawing/2014/main" val="1188878576"/>
                    </a:ext>
                  </a:extLst>
                </a:gridCol>
                <a:gridCol w="714172">
                  <a:extLst>
                    <a:ext uri="{9D8B030D-6E8A-4147-A177-3AD203B41FA5}">
                      <a16:colId xmlns:a16="http://schemas.microsoft.com/office/drawing/2014/main" val="31436958"/>
                    </a:ext>
                  </a:extLst>
                </a:gridCol>
                <a:gridCol w="714172">
                  <a:extLst>
                    <a:ext uri="{9D8B030D-6E8A-4147-A177-3AD203B41FA5}">
                      <a16:colId xmlns:a16="http://schemas.microsoft.com/office/drawing/2014/main" val="2396593462"/>
                    </a:ext>
                  </a:extLst>
                </a:gridCol>
                <a:gridCol w="714172">
                  <a:extLst>
                    <a:ext uri="{9D8B030D-6E8A-4147-A177-3AD203B41FA5}">
                      <a16:colId xmlns:a16="http://schemas.microsoft.com/office/drawing/2014/main" val="2260121395"/>
                    </a:ext>
                  </a:extLst>
                </a:gridCol>
                <a:gridCol w="714172">
                  <a:extLst>
                    <a:ext uri="{9D8B030D-6E8A-4147-A177-3AD203B41FA5}">
                      <a16:colId xmlns:a16="http://schemas.microsoft.com/office/drawing/2014/main" val="1133684306"/>
                    </a:ext>
                  </a:extLst>
                </a:gridCol>
                <a:gridCol w="714172">
                  <a:extLst>
                    <a:ext uri="{9D8B030D-6E8A-4147-A177-3AD203B41FA5}">
                      <a16:colId xmlns:a16="http://schemas.microsoft.com/office/drawing/2014/main" val="2280477883"/>
                    </a:ext>
                  </a:extLst>
                </a:gridCol>
                <a:gridCol w="143569">
                  <a:extLst>
                    <a:ext uri="{9D8B030D-6E8A-4147-A177-3AD203B41FA5}">
                      <a16:colId xmlns:a16="http://schemas.microsoft.com/office/drawing/2014/main" val="3146685755"/>
                    </a:ext>
                  </a:extLst>
                </a:gridCol>
                <a:gridCol w="833468">
                  <a:extLst>
                    <a:ext uri="{9D8B030D-6E8A-4147-A177-3AD203B41FA5}">
                      <a16:colId xmlns:a16="http://schemas.microsoft.com/office/drawing/2014/main" val="664345759"/>
                    </a:ext>
                  </a:extLst>
                </a:gridCol>
                <a:gridCol w="1154118">
                  <a:extLst>
                    <a:ext uri="{9D8B030D-6E8A-4147-A177-3AD203B41FA5}">
                      <a16:colId xmlns:a16="http://schemas.microsoft.com/office/drawing/2014/main" val="969576128"/>
                    </a:ext>
                  </a:extLst>
                </a:gridCol>
                <a:gridCol w="1623724">
                  <a:extLst>
                    <a:ext uri="{9D8B030D-6E8A-4147-A177-3AD203B41FA5}">
                      <a16:colId xmlns:a16="http://schemas.microsoft.com/office/drawing/2014/main" val="65668484"/>
                    </a:ext>
                  </a:extLst>
                </a:gridCol>
                <a:gridCol w="1219742">
                  <a:extLst>
                    <a:ext uri="{9D8B030D-6E8A-4147-A177-3AD203B41FA5}">
                      <a16:colId xmlns:a16="http://schemas.microsoft.com/office/drawing/2014/main" val="1672269246"/>
                    </a:ext>
                  </a:extLst>
                </a:gridCol>
              </a:tblGrid>
              <a:tr h="298197">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5">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b="1" dirty="0"/>
                        <a:t>Spring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298197">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dirty="0"/>
                        <a:t>Week 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1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a:t>
                      </a:r>
                      <a:r>
                        <a:rPr lang="en-GB" sz="1100" b="1" baseline="0" dirty="0"/>
                        <a:t> 8</a:t>
                      </a: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algn="ctr"/>
                      <a:r>
                        <a:rPr lang="en-GB" sz="11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a:txBody>
                    <a:bodyPr/>
                    <a:lstStyle/>
                    <a:p>
                      <a:pPr algn="ctr"/>
                      <a:r>
                        <a:rPr lang="en-GB" sz="11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395793">
                <a:tc>
                  <a:txBody>
                    <a:bodyPr/>
                    <a:lstStyle/>
                    <a:p>
                      <a:pPr algn="ctr"/>
                      <a:r>
                        <a:rPr lang="en-GB" sz="9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8">
                  <a:txBody>
                    <a:bodyPr/>
                    <a:lstStyle/>
                    <a:p>
                      <a:pPr algn="ctr"/>
                      <a:r>
                        <a:rPr lang="en-GB" sz="1100" b="1" dirty="0" smtClean="0"/>
                        <a:t>Stone Age - Tools</a:t>
                      </a:r>
                      <a:endParaRPr lang="en-GB" sz="1100" b="0" dirty="0" smtClean="0"/>
                    </a:p>
                    <a:p>
                      <a:pPr algn="ctr"/>
                      <a:r>
                        <a:rPr lang="en-GB" sz="1100" b="0" dirty="0" smtClean="0"/>
                        <a:t>That’s sharp, a</a:t>
                      </a:r>
                      <a:r>
                        <a:rPr lang="en-GB" sz="1100" b="0" baseline="0" dirty="0" smtClean="0"/>
                        <a:t> history of tools across the different periods of the Stone Age</a:t>
                      </a:r>
                    </a:p>
                    <a:p>
                      <a:pPr algn="ctr"/>
                      <a:r>
                        <a:rPr lang="en-GB" sz="1050" b="0" kern="1200" baseline="0" dirty="0" smtClean="0">
                          <a:solidFill>
                            <a:schemeClr val="tx1"/>
                          </a:solidFill>
                          <a:effectLst/>
                          <a:latin typeface="+mn-lt"/>
                          <a:ea typeface="+mn-ea"/>
                          <a:cs typeface="+mn-cs"/>
                        </a:rPr>
                        <a:t>We will explore what has changes from the Stone Age and why. We will identify key features of tools and shelters from the three different periods and how they have changed over time. We will also use timelines to demonstrate the concept of time. </a:t>
                      </a:r>
                    </a:p>
                    <a:p>
                      <a:pPr algn="ctr"/>
                      <a:r>
                        <a:rPr lang="en-US" sz="1000" b="1" kern="1200" baseline="0" dirty="0" smtClean="0">
                          <a:solidFill>
                            <a:schemeClr val="accent1"/>
                          </a:solidFill>
                          <a:effectLst/>
                          <a:latin typeface="+mn-lt"/>
                          <a:ea typeface="+mn-ea"/>
                          <a:cs typeface="+mn-cs"/>
                        </a:rPr>
                        <a:t>Expert Focus Visit – Palace Green Library Workshop </a:t>
                      </a:r>
                    </a:p>
                    <a:p>
                      <a:pPr algn="ctr"/>
                      <a:r>
                        <a:rPr lang="en-US" sz="1100" b="1" kern="1200" dirty="0" smtClean="0">
                          <a:solidFill>
                            <a:srgbClr val="FF0000"/>
                          </a:solidFill>
                          <a:effectLst/>
                          <a:latin typeface="+mn-lt"/>
                          <a:ea typeface="+mn-ea"/>
                          <a:cs typeface="+mn-cs"/>
                        </a:rPr>
                        <a:t>End Point – Construct</a:t>
                      </a:r>
                      <a:r>
                        <a:rPr lang="en-US" sz="1100" b="1" kern="1200" baseline="0" dirty="0" smtClean="0">
                          <a:solidFill>
                            <a:srgbClr val="FF0000"/>
                          </a:solidFill>
                          <a:effectLst/>
                          <a:latin typeface="+mn-lt"/>
                          <a:ea typeface="+mn-ea"/>
                          <a:cs typeface="+mn-cs"/>
                        </a:rPr>
                        <a:t> a shelter </a:t>
                      </a:r>
                      <a:endParaRPr lang="en-GB" sz="1100" b="1" dirty="0" smtClean="0">
                        <a:solidFill>
                          <a:srgbClr val="FF000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6">
                  <a:txBody>
                    <a:bodyPr/>
                    <a:lstStyle/>
                    <a:p>
                      <a:pPr algn="ctr"/>
                      <a:r>
                        <a:rPr lang="en-GB" sz="1000" b="1" dirty="0" smtClean="0">
                          <a:solidFill>
                            <a:schemeClr val="tx1"/>
                          </a:solidFill>
                        </a:rPr>
                        <a:t>Mountain</a:t>
                      </a:r>
                      <a:r>
                        <a:rPr lang="en-GB" sz="1000" b="1" baseline="0" dirty="0" smtClean="0">
                          <a:solidFill>
                            <a:schemeClr val="tx1"/>
                          </a:solidFill>
                        </a:rPr>
                        <a:t> Ranges in the UK</a:t>
                      </a:r>
                    </a:p>
                    <a:p>
                      <a:pPr algn="ctr"/>
                      <a:r>
                        <a:rPr lang="en-GB" sz="1000" b="0" baseline="0" dirty="0" smtClean="0">
                          <a:solidFill>
                            <a:schemeClr val="tx1"/>
                          </a:solidFill>
                        </a:rPr>
                        <a:t>We will study maps and make assumptions about geographical features. The children will locate mountains regions in the UK and in the world. Use the language of direction (eight compass points)</a:t>
                      </a:r>
                      <a:endParaRPr lang="en-GB" sz="1000" b="0" dirty="0" smtClean="0">
                        <a:solidFill>
                          <a:schemeClr val="tx1"/>
                        </a:solidFill>
                      </a:endParaRPr>
                    </a:p>
                    <a:p>
                      <a:pPr algn="ctr"/>
                      <a:r>
                        <a:rPr lang="en-GB" sz="1000" b="0" dirty="0" smtClean="0">
                          <a:solidFill>
                            <a:srgbClr val="00B0F0"/>
                          </a:solidFill>
                        </a:rPr>
                        <a:t>Expert Focus</a:t>
                      </a:r>
                      <a:r>
                        <a:rPr lang="en-GB" sz="1000" b="0" baseline="0" dirty="0" smtClean="0">
                          <a:solidFill>
                            <a:srgbClr val="00B0F0"/>
                          </a:solidFill>
                        </a:rPr>
                        <a:t> Visit – Roseberry Topping </a:t>
                      </a:r>
                    </a:p>
                    <a:p>
                      <a:pPr algn="ctr"/>
                      <a:r>
                        <a:rPr lang="en-GB" sz="1000" b="1" baseline="0" dirty="0" smtClean="0">
                          <a:solidFill>
                            <a:srgbClr val="FF0000"/>
                          </a:solidFill>
                        </a:rPr>
                        <a:t>End Point Make a leaflet about our school </a:t>
                      </a:r>
                      <a:endParaRPr lang="en-GB" sz="1000" b="1" dirty="0">
                        <a:solidFill>
                          <a:srgbClr val="FF000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7">
                  <a:txBody>
                    <a:bodyPr/>
                    <a:lstStyle/>
                    <a:p>
                      <a:pPr algn="ctr"/>
                      <a:r>
                        <a:rPr lang="en-GB" sz="1000" b="1" dirty="0"/>
                        <a:t>Half term after week 7</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31093">
                <a:tc>
                  <a:txBody>
                    <a:bodyPr/>
                    <a:lstStyle/>
                    <a:p>
                      <a:pPr algn="ctr"/>
                      <a:r>
                        <a:rPr lang="en-GB" sz="9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8">
                  <a:txBody>
                    <a:bodyPr/>
                    <a:lstStyle/>
                    <a:p>
                      <a:pPr algn="ctr"/>
                      <a:r>
                        <a:rPr lang="en-GB" sz="1000" dirty="0" err="1" smtClean="0"/>
                        <a:t>Stig</a:t>
                      </a:r>
                      <a:r>
                        <a:rPr lang="en-GB" sz="1000" dirty="0" smtClean="0"/>
                        <a:t> of the</a:t>
                      </a:r>
                      <a:r>
                        <a:rPr lang="en-GB" sz="1000" baseline="0" dirty="0" smtClean="0"/>
                        <a:t> Dump – Clive King </a:t>
                      </a:r>
                      <a:endParaRPr lang="en-GB" sz="1000" b="0" dirty="0" smtClean="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smtClean="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9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a:r>
                        <a:rPr lang="en-GB" sz="1000" b="0" dirty="0" smtClean="0"/>
                        <a:t>King of the cloud</a:t>
                      </a:r>
                      <a:r>
                        <a:rPr lang="en-GB" sz="1000" b="0" baseline="0" dirty="0" smtClean="0"/>
                        <a:t> forests  - Michael </a:t>
                      </a:r>
                      <a:r>
                        <a:rPr lang="en-GB" sz="1000" b="0" baseline="0" dirty="0" err="1" smtClean="0"/>
                        <a:t>Morpurgo</a:t>
                      </a: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100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841633">
                <a:tc>
                  <a:txBody>
                    <a:bodyPr/>
                    <a:lstStyle/>
                    <a:p>
                      <a:pPr algn="ctr"/>
                      <a:r>
                        <a:rPr lang="en-GB" sz="9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3">
                  <a:txBody>
                    <a:bodyPr/>
                    <a:lstStyle/>
                    <a:p>
                      <a:pPr algn="ctr"/>
                      <a:r>
                        <a:rPr lang="en-GB" sz="800" b="0" baseline="0" dirty="0" smtClean="0"/>
                        <a:t> </a:t>
                      </a:r>
                      <a:endParaRPr lang="en-GB" sz="8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Non-Chronological Report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(focus on different key information from the Stone Age)</a:t>
                      </a:r>
                    </a:p>
                    <a:p>
                      <a:pPr algn="ctr"/>
                      <a:endParaRPr lang="en-GB" sz="800" b="0" baseline="0" dirty="0" smtClean="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endParaRPr lang="en-GB" sz="800" b="0" baseline="0" dirty="0" smtClean="0"/>
                    </a:p>
                    <a:p>
                      <a:pPr algn="ctr"/>
                      <a:endParaRPr lang="en-GB" sz="800" b="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dirty="0" smtClean="0"/>
                        <a:t>Historical</a:t>
                      </a:r>
                      <a:r>
                        <a:rPr lang="en-GB" sz="800" baseline="0" dirty="0" smtClean="0"/>
                        <a:t> Story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aseline="0" dirty="0" smtClean="0"/>
                        <a:t>(Focus on including key information vocabulary about setting  of the Stone Age )</a:t>
                      </a:r>
                      <a:endParaRPr lang="en-GB" sz="80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smtClean="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smtClean="0"/>
                        <a:t>Diary </a:t>
                      </a:r>
                    </a:p>
                    <a:p>
                      <a:pPr algn="ctr"/>
                      <a:r>
                        <a:rPr lang="en-GB" sz="700" b="0" dirty="0" smtClean="0"/>
                        <a:t>(Recount visit</a:t>
                      </a:r>
                      <a:r>
                        <a:rPr lang="en-GB" sz="700" b="0" baseline="0" dirty="0" smtClean="0"/>
                        <a:t> to a mountain)</a:t>
                      </a: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Non-chronological Report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(Focus on</a:t>
                      </a:r>
                      <a:r>
                        <a:rPr lang="en-GB" sz="800" b="0" baseline="0" dirty="0" smtClean="0"/>
                        <a:t> geographical features) </a:t>
                      </a: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6140578"/>
                  </a:ext>
                </a:extLst>
              </a:tr>
              <a:tr h="1378984">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8">
                  <a:txBody>
                    <a:bodyPr/>
                    <a:lstStyle/>
                    <a:p>
                      <a:pPr algn="ctr"/>
                      <a:endParaRPr lang="en-GB" sz="1000" kern="1200" baseline="0" dirty="0" smtClean="0">
                        <a:solidFill>
                          <a:schemeClr val="tx1"/>
                        </a:solidFill>
                        <a:effectLst/>
                        <a:latin typeface="+mn-lt"/>
                        <a:ea typeface="+mn-ea"/>
                        <a:cs typeface="+mn-cs"/>
                      </a:endParaRPr>
                    </a:p>
                    <a:p>
                      <a:pPr algn="ctr"/>
                      <a:r>
                        <a:rPr lang="en-GB" sz="1000" kern="1200" baseline="0" dirty="0" smtClean="0">
                          <a:solidFill>
                            <a:schemeClr val="tx1"/>
                          </a:solidFill>
                          <a:effectLst/>
                          <a:latin typeface="+mn-lt"/>
                          <a:ea typeface="+mn-ea"/>
                          <a:cs typeface="+mn-cs"/>
                        </a:rPr>
                        <a:t> </a:t>
                      </a:r>
                      <a:endParaRPr lang="en-GB" sz="800" b="0" dirty="0" smtClean="0"/>
                    </a:p>
                    <a:p>
                      <a:pPr algn="ctr"/>
                      <a:r>
                        <a:rPr lang="en-GB" sz="1000" b="0" dirty="0" smtClean="0"/>
                        <a:t>History -</a:t>
                      </a:r>
                      <a:r>
                        <a:rPr lang="en-GB" sz="1000" b="0" baseline="0" dirty="0" smtClean="0"/>
                        <a:t> </a:t>
                      </a:r>
                      <a:r>
                        <a:rPr lang="en-GB" sz="1000" b="0" dirty="0" smtClean="0"/>
                        <a:t>That’s sharp, a</a:t>
                      </a:r>
                      <a:r>
                        <a:rPr lang="en-GB" sz="1000" b="0" baseline="0" dirty="0" smtClean="0"/>
                        <a:t> history of tools across the different periods of the Stone Age</a:t>
                      </a:r>
                    </a:p>
                    <a:p>
                      <a:pPr algn="ctr"/>
                      <a:endParaRPr lang="en-US" sz="1000" b="0" kern="1200" baseline="0" dirty="0" smtClean="0">
                        <a:solidFill>
                          <a:schemeClr val="tx1"/>
                        </a:solidFill>
                        <a:effectLst/>
                        <a:latin typeface="+mn-lt"/>
                        <a:ea typeface="+mn-ea"/>
                        <a:cs typeface="+mn-cs"/>
                      </a:endParaRPr>
                    </a:p>
                    <a:p>
                      <a:pPr algn="ctr"/>
                      <a:r>
                        <a:rPr lang="en-GB" sz="1000" b="0" dirty="0" smtClean="0"/>
                        <a:t>Art Batik</a:t>
                      </a:r>
                      <a:r>
                        <a:rPr lang="en-GB" sz="1000" b="0" baseline="0" dirty="0" smtClean="0"/>
                        <a:t> - </a:t>
                      </a:r>
                      <a:r>
                        <a:rPr lang="en-GB" sz="1000" b="0" dirty="0" smtClean="0"/>
                        <a:t>Create a Ston</a:t>
                      </a:r>
                      <a:r>
                        <a:rPr lang="en-GB" sz="1000" b="0" baseline="0" dirty="0" smtClean="0"/>
                        <a:t>e Age inspired image using glue </a:t>
                      </a:r>
                    </a:p>
                    <a:p>
                      <a:pPr algn="ctr"/>
                      <a:endParaRPr lang="en-GB" sz="1000" b="0" baseline="0" dirty="0" smtClean="0"/>
                    </a:p>
                    <a:p>
                      <a:pPr algn="ctr"/>
                      <a:r>
                        <a:rPr lang="en-GB" sz="1000" b="0" dirty="0" smtClean="0"/>
                        <a:t>Geography </a:t>
                      </a:r>
                      <a:r>
                        <a:rPr lang="en-GB" sz="1000" b="0" baseline="0" dirty="0" smtClean="0"/>
                        <a:t> - </a:t>
                      </a:r>
                      <a:r>
                        <a:rPr lang="en-GB" sz="1000" b="0" dirty="0" smtClean="0"/>
                        <a:t>The history of Settlements in the UK  Stone Age – Iron Age. Relate land use and trade to settlements</a:t>
                      </a:r>
                      <a:endParaRPr lang="en-GB" sz="1000" b="0" baseline="0" dirty="0" smtClean="0"/>
                    </a:p>
                    <a:p>
                      <a:pPr algn="ctr"/>
                      <a:endParaRPr lang="en-GB" sz="1050" b="1"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r>
                        <a:rPr lang="en-GB" sz="1000" b="0" dirty="0" smtClean="0"/>
                        <a:t>Geography</a:t>
                      </a:r>
                      <a:r>
                        <a:rPr lang="en-GB" sz="1000" b="0" baseline="0" dirty="0" smtClean="0"/>
                        <a:t> </a:t>
                      </a:r>
                      <a:r>
                        <a:rPr lang="en-GB" sz="1000" b="0" dirty="0" smtClean="0"/>
                        <a:t>Orienteering in the school grounds.</a:t>
                      </a:r>
                      <a:r>
                        <a:rPr lang="en-GB" sz="1000" b="0" baseline="0" dirty="0" smtClean="0"/>
                        <a:t> Undertake environmental surveys of the school grounds. Consider what it is to be environmentally friendly. </a:t>
                      </a:r>
                    </a:p>
                    <a:p>
                      <a:pPr algn="ctr"/>
                      <a:endParaRPr lang="en-GB" sz="1000" b="0" baseline="0" dirty="0" smtClean="0"/>
                    </a:p>
                    <a:p>
                      <a:pPr algn="ctr"/>
                      <a:r>
                        <a:rPr lang="en-GB" sz="1000" b="0" baseline="0" dirty="0" smtClean="0"/>
                        <a:t>DT – Mechanisms Create a model that includes a lever and linkage system. </a:t>
                      </a:r>
                    </a:p>
                    <a:p>
                      <a:pPr algn="ctr"/>
                      <a:endParaRPr lang="en-GB" sz="1000" b="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366456"/>
                  </a:ext>
                </a:extLst>
              </a:tr>
              <a:tr h="829291">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8">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Light</a:t>
                      </a:r>
                      <a:r>
                        <a:rPr lang="en-GB" sz="1000" b="0" baseline="0" dirty="0" smtClean="0"/>
                        <a:t> </a:t>
                      </a:r>
                    </a:p>
                    <a:p>
                      <a:pPr algn="ctr"/>
                      <a:r>
                        <a:rPr lang="en-GB" sz="1000" b="0" baseline="0" dirty="0" smtClean="0"/>
                        <a:t>Reflections finding patterns linked to shadows</a:t>
                      </a:r>
                      <a:endParaRPr lang="en-GB" sz="1000" b="0" dirty="0" smtClean="0"/>
                    </a:p>
                    <a:p>
                      <a:pPr algn="ctr"/>
                      <a:endParaRPr lang="en-GB" sz="1000" i="0" dirty="0" smtClean="0"/>
                    </a:p>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6">
                  <a:txBody>
                    <a:bodyPr/>
                    <a:lstStyle/>
                    <a:p>
                      <a:pPr algn="ctr"/>
                      <a:r>
                        <a:rPr lang="en-GB" sz="1000" b="0" dirty="0" smtClean="0"/>
                        <a:t>Forces and Magnets </a:t>
                      </a:r>
                    </a:p>
                    <a:p>
                      <a:pPr algn="ctr"/>
                      <a:r>
                        <a:rPr lang="en-US" sz="1000" i="0" kern="1200" dirty="0" smtClean="0">
                          <a:solidFill>
                            <a:schemeClr val="tx1"/>
                          </a:solidFill>
                          <a:effectLst/>
                          <a:latin typeface="+mn-lt"/>
                          <a:ea typeface="+mn-ea"/>
                          <a:cs typeface="+mn-cs"/>
                        </a:rPr>
                        <a:t>Friction and exploring magnetic poles.</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US" sz="1000" i="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13995">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000" kern="1200" dirty="0" smtClean="0">
                          <a:solidFill>
                            <a:schemeClr val="tx1"/>
                          </a:solidFill>
                          <a:effectLst/>
                          <a:latin typeface="+mn-lt"/>
                          <a:ea typeface="+mn-ea"/>
                          <a:cs typeface="+mn-cs"/>
                        </a:rPr>
                        <a:t>Division</a:t>
                      </a: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GB" sz="1000" kern="1200" dirty="0" smtClean="0">
                          <a:solidFill>
                            <a:schemeClr val="tx1"/>
                          </a:solidFill>
                          <a:effectLst/>
                          <a:latin typeface="+mn-lt"/>
                          <a:ea typeface="+mn-ea"/>
                          <a:cs typeface="+mn-cs"/>
                        </a:rPr>
                        <a:t>Multiplication</a:t>
                      </a:r>
                      <a:endParaRPr lang="en-GB" sz="1000" kern="1200" dirty="0">
                        <a:solidFill>
                          <a:schemeClr val="tx1"/>
                        </a:solidFill>
                        <a:effectLst/>
                        <a:latin typeface="+mn-lt"/>
                        <a:ea typeface="+mn-ea"/>
                        <a:cs typeface="+mn-cs"/>
                      </a:endParaRP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sz="10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3">
                  <a:txBody>
                    <a:bodyPr/>
                    <a:lstStyle/>
                    <a:p>
                      <a:pPr algn="ctr"/>
                      <a:r>
                        <a:rPr lang="en-GB" sz="1000" dirty="0" smtClean="0"/>
                        <a:t>Money</a:t>
                      </a:r>
                      <a:r>
                        <a:rPr lang="en-GB" sz="1000" baseline="0" dirty="0" smtClean="0"/>
                        <a:t> </a:t>
                      </a:r>
                      <a:endParaRPr lang="en-GB" sz="100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Lengths</a:t>
                      </a: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smtClean="0"/>
                        <a:t>Lengths</a:t>
                      </a: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smtClean="0"/>
                        <a:t>Perimeter</a:t>
                      </a: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smtClean="0"/>
                        <a:t>Fractions </a:t>
                      </a:r>
                      <a:endParaRPr lang="en-GB" sz="1050" dirty="0" smtClean="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dirty="0"/>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1843718">
                <a:tc>
                  <a:txBody>
                    <a:bodyPr/>
                    <a:lstStyle/>
                    <a:p>
                      <a:pPr lvl="0" algn="ctr"/>
                      <a:r>
                        <a:rPr lang="en-GB" sz="900" b="1" kern="1200" dirty="0">
                          <a:solidFill>
                            <a:schemeClr val="tx1"/>
                          </a:solidFill>
                          <a:effectLst/>
                          <a:latin typeface="+mn-lt"/>
                          <a:ea typeface="+mn-ea"/>
                          <a:cs typeface="+mn-cs"/>
                        </a:rPr>
                        <a:t>Discrete</a:t>
                      </a:r>
                      <a:endParaRPr lang="en-GB" sz="900" b="1" dirty="0">
                        <a:solidFill>
                          <a:schemeClr val="tx1"/>
                        </a:solidFill>
                      </a:endParaRPr>
                    </a:p>
                    <a:p>
                      <a:pPr algn="ctr"/>
                      <a:r>
                        <a:rPr lang="en-GB" sz="9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 </a:t>
                      </a:r>
                      <a:endParaRPr lang="en-GB" sz="1000" b="0"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Music - </a:t>
                      </a:r>
                      <a:r>
                        <a:rPr lang="en-GB" sz="900" dirty="0" smtClean="0"/>
                        <a:t>Active Listening (Daily: song of the day), Composing &amp; Improvising and Performing.</a:t>
                      </a:r>
                      <a:endParaRPr lang="en-GB" sz="900" b="1" kern="1200" dirty="0" smtClean="0">
                        <a:solidFill>
                          <a:schemeClr val="tx1"/>
                        </a:solidFill>
                        <a:effectLst/>
                        <a:latin typeface="+mn-lt"/>
                        <a:ea typeface="+mn-ea"/>
                        <a:cs typeface="+mn-cs"/>
                      </a:endParaRPr>
                    </a:p>
                    <a:p>
                      <a:pPr algn="ctr" rtl="0" fontAlgn="base"/>
                      <a:r>
                        <a:rPr lang="en-GB" sz="900" b="0" kern="1200" dirty="0" smtClean="0">
                          <a:solidFill>
                            <a:schemeClr val="tx1"/>
                          </a:solidFill>
                          <a:effectLst/>
                          <a:latin typeface="+mn-lt"/>
                          <a:ea typeface="+mn-ea"/>
                          <a:cs typeface="+mn-cs"/>
                        </a:rPr>
                        <a:t>Computing</a:t>
                      </a:r>
                      <a:r>
                        <a:rPr lang="en-GB" sz="900" b="0" kern="1200" baseline="0" dirty="0" smtClean="0">
                          <a:solidFill>
                            <a:schemeClr val="tx1"/>
                          </a:solidFill>
                          <a:effectLst/>
                          <a:latin typeface="+mn-lt"/>
                          <a:ea typeface="+mn-ea"/>
                          <a:cs typeface="+mn-cs"/>
                        </a:rPr>
                        <a:t> </a:t>
                      </a:r>
                      <a:r>
                        <a:rPr lang="en-GB" sz="900" b="0" i="0" kern="1200" dirty="0" smtClean="0">
                          <a:solidFill>
                            <a:schemeClr val="tx1"/>
                          </a:solidFill>
                          <a:effectLst/>
                          <a:latin typeface="+mn-lt"/>
                          <a:ea typeface="+mn-ea"/>
                          <a:cs typeface="+mn-cs"/>
                        </a:rPr>
                        <a:t>Online Safety: </a:t>
                      </a:r>
                      <a:r>
                        <a:rPr lang="en-US" sz="900" b="0" i="0" kern="1200" dirty="0" smtClean="0">
                          <a:solidFill>
                            <a:schemeClr val="tx1"/>
                          </a:solidFill>
                          <a:effectLst/>
                          <a:latin typeface="+mn-lt"/>
                          <a:ea typeface="+mn-ea"/>
                          <a:cs typeface="+mn-cs"/>
                        </a:rPr>
                        <a:t>​</a:t>
                      </a:r>
                      <a:r>
                        <a:rPr lang="en-GB" sz="900" b="0" i="0" kern="1200" dirty="0" smtClean="0">
                          <a:solidFill>
                            <a:schemeClr val="tx1"/>
                          </a:solidFill>
                          <a:effectLst/>
                          <a:latin typeface="+mn-lt"/>
                          <a:ea typeface="+mn-ea"/>
                          <a:cs typeface="+mn-cs"/>
                        </a:rPr>
                        <a:t>Online bullying class charter  Blocking abuse ​Information Sharing.</a:t>
                      </a:r>
                      <a:r>
                        <a:rPr lang="en-GB" sz="900" b="0" i="0" kern="1200" baseline="0" dirty="0" smtClean="0">
                          <a:solidFill>
                            <a:schemeClr val="tx1"/>
                          </a:solidFill>
                          <a:effectLst/>
                          <a:latin typeface="+mn-lt"/>
                          <a:ea typeface="+mn-ea"/>
                          <a:cs typeface="+mn-cs"/>
                        </a:rPr>
                        <a:t> Passwords. Risks of communicating online. Online Trust </a:t>
                      </a:r>
                      <a:r>
                        <a:rPr lang="en-GB" sz="900" b="0" i="0" kern="1200" dirty="0" smtClean="0">
                          <a:solidFill>
                            <a:schemeClr val="tx1"/>
                          </a:solidFill>
                          <a:effectLst/>
                          <a:latin typeface="+mn-lt"/>
                          <a:ea typeface="+mn-ea"/>
                          <a:cs typeface="+mn-cs"/>
                        </a:rPr>
                        <a:t>Computer Science</a:t>
                      </a:r>
                      <a:r>
                        <a:rPr lang="en-GB" sz="900" b="1" i="0" kern="1200" dirty="0" smtClean="0">
                          <a:solidFill>
                            <a:schemeClr val="tx1"/>
                          </a:solidFill>
                          <a:effectLst/>
                          <a:latin typeface="+mn-lt"/>
                          <a:ea typeface="+mn-ea"/>
                          <a:cs typeface="+mn-cs"/>
                        </a:rPr>
                        <a:t>: </a:t>
                      </a:r>
                      <a:r>
                        <a:rPr lang="en-US" sz="900" b="0" i="0" kern="1200" dirty="0" smtClean="0">
                          <a:solidFill>
                            <a:schemeClr val="tx1"/>
                          </a:solidFill>
                          <a:effectLst/>
                          <a:latin typeface="+mn-lt"/>
                          <a:ea typeface="+mn-ea"/>
                          <a:cs typeface="+mn-cs"/>
                        </a:rPr>
                        <a:t>​</a:t>
                      </a:r>
                      <a:r>
                        <a:rPr lang="en-GB" sz="900" b="0" i="0" kern="1200" dirty="0" smtClean="0">
                          <a:solidFill>
                            <a:schemeClr val="tx1"/>
                          </a:solidFill>
                          <a:effectLst/>
                          <a:latin typeface="+mn-lt"/>
                          <a:ea typeface="+mn-ea"/>
                          <a:cs typeface="+mn-cs"/>
                        </a:rPr>
                        <a:t>Understanding  code. Unplugged coding </a:t>
                      </a:r>
                      <a:r>
                        <a:rPr lang="en-US" sz="900" b="0" i="0" kern="1200" dirty="0" smtClean="0">
                          <a:solidFill>
                            <a:schemeClr val="tx1"/>
                          </a:solidFill>
                          <a:effectLst/>
                          <a:latin typeface="+mn-lt"/>
                          <a:ea typeface="+mn-ea"/>
                          <a:cs typeface="+mn-cs"/>
                        </a:rPr>
                        <a:t>.</a:t>
                      </a:r>
                      <a:r>
                        <a:rPr lang="en-US" sz="900" b="0" i="0" kern="1200" baseline="0" dirty="0" smtClean="0">
                          <a:solidFill>
                            <a:schemeClr val="tx1"/>
                          </a:solidFill>
                          <a:effectLst/>
                          <a:latin typeface="+mn-lt"/>
                          <a:ea typeface="+mn-ea"/>
                          <a:cs typeface="+mn-cs"/>
                        </a:rPr>
                        <a:t> </a:t>
                      </a:r>
                      <a:r>
                        <a:rPr lang="en-GB" sz="900" b="0" i="0" kern="1200" dirty="0" smtClean="0">
                          <a:solidFill>
                            <a:schemeClr val="tx1"/>
                          </a:solidFill>
                          <a:effectLst/>
                          <a:latin typeface="+mn-lt"/>
                          <a:ea typeface="+mn-ea"/>
                          <a:cs typeface="+mn-cs"/>
                        </a:rPr>
                        <a:t>Simulating a digital</a:t>
                      </a:r>
                      <a:r>
                        <a:rPr lang="en-GB" sz="900" b="0" i="0" kern="1200" baseline="0" dirty="0" smtClean="0">
                          <a:solidFill>
                            <a:schemeClr val="tx1"/>
                          </a:solidFill>
                          <a:effectLst/>
                          <a:latin typeface="+mn-lt"/>
                          <a:ea typeface="+mn-ea"/>
                          <a:cs typeface="+mn-cs"/>
                        </a:rPr>
                        <a:t>  </a:t>
                      </a:r>
                      <a:r>
                        <a:rPr lang="en-GB" sz="900" b="0" i="0" kern="1200" dirty="0" smtClean="0">
                          <a:solidFill>
                            <a:schemeClr val="tx1"/>
                          </a:solidFill>
                          <a:effectLst/>
                          <a:latin typeface="+mn-lt"/>
                          <a:ea typeface="+mn-ea"/>
                          <a:cs typeface="+mn-cs"/>
                        </a:rPr>
                        <a:t>system (introduction to block coding)  Simulating a digital system (inputs</a:t>
                      </a:r>
                      <a:r>
                        <a:rPr lang="en-GB" sz="900" b="0" i="0" kern="1200" baseline="0" dirty="0" smtClean="0">
                          <a:solidFill>
                            <a:schemeClr val="tx1"/>
                          </a:solidFill>
                          <a:effectLst/>
                          <a:latin typeface="+mn-lt"/>
                          <a:ea typeface="+mn-ea"/>
                          <a:cs typeface="+mn-cs"/>
                        </a:rPr>
                        <a:t> and functions)</a:t>
                      </a:r>
                      <a:endParaRPr lang="en-GB" sz="900" b="0" i="0" kern="1200" dirty="0" smtClean="0">
                        <a:solidFill>
                          <a:schemeClr val="tx1"/>
                        </a:solidFill>
                        <a:effectLst/>
                        <a:latin typeface="+mn-lt"/>
                        <a:ea typeface="+mn-ea"/>
                        <a:cs typeface="+mn-cs"/>
                      </a:endParaRPr>
                    </a:p>
                    <a:p>
                      <a:pPr marL="0" marR="0" lvl="0" indent="0" algn="ctr" defTabSz="1280160" rtl="0" eaLnBrk="1" fontAlgn="base" latinLnBrk="0" hangingPunct="1">
                        <a:lnSpc>
                          <a:spcPct val="100000"/>
                        </a:lnSpc>
                        <a:spcBef>
                          <a:spcPts val="0"/>
                        </a:spcBef>
                        <a:spcAft>
                          <a:spcPts val="0"/>
                        </a:spcAft>
                        <a:buClrTx/>
                        <a:buSzTx/>
                        <a:buFontTx/>
                        <a:buNone/>
                        <a:tabLst/>
                        <a:defRPr/>
                      </a:pPr>
                      <a:r>
                        <a:rPr lang="en-US" sz="900" b="0" i="0" kern="1200" dirty="0" smtClean="0">
                          <a:solidFill>
                            <a:schemeClr val="tx1"/>
                          </a:solidFill>
                          <a:effectLst/>
                          <a:latin typeface="+mn-lt"/>
                          <a:ea typeface="+mn-ea"/>
                          <a:cs typeface="+mn-cs"/>
                        </a:rPr>
                        <a:t>​</a:t>
                      </a:r>
                      <a:r>
                        <a:rPr lang="en-GB" sz="900" kern="1200" dirty="0" smtClean="0">
                          <a:solidFill>
                            <a:schemeClr val="tx1"/>
                          </a:solidFill>
                          <a:effectLst/>
                          <a:latin typeface="+mn-lt"/>
                          <a:ea typeface="+mn-ea"/>
                          <a:cs typeface="+mn-cs"/>
                        </a:rPr>
                        <a:t>French  - Celebrations</a:t>
                      </a:r>
                      <a:r>
                        <a:rPr lang="en-GB" sz="900" kern="1200" baseline="0" dirty="0" smtClean="0">
                          <a:solidFill>
                            <a:schemeClr val="tx1"/>
                          </a:solidFill>
                          <a:effectLst/>
                          <a:latin typeface="+mn-lt"/>
                          <a:ea typeface="+mn-ea"/>
                          <a:cs typeface="+mn-cs"/>
                        </a:rPr>
                        <a:t> </a:t>
                      </a:r>
                    </a:p>
                    <a:p>
                      <a:pPr marL="0" marR="0" lvl="0" indent="0" algn="ctr" defTabSz="1280160" rtl="0" eaLnBrk="1" fontAlgn="base"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PSHE -  Power of words: STOP, Social</a:t>
                      </a:r>
                      <a:r>
                        <a:rPr lang="en-GB" sz="900" kern="1200" baseline="0" dirty="0" smtClean="0">
                          <a:solidFill>
                            <a:schemeClr val="tx1"/>
                          </a:solidFill>
                          <a:effectLst/>
                          <a:latin typeface="+mn-lt"/>
                          <a:ea typeface="+mn-ea"/>
                          <a:cs typeface="+mn-cs"/>
                        </a:rPr>
                        <a:t> media body confidence, Gender, Fairtrade: Working together, Global warming, Celebrating women in history.</a:t>
                      </a:r>
                      <a:endParaRPr lang="en-GB" sz="900" b="0" dirty="0" smtClean="0">
                        <a:solidFill>
                          <a:schemeClr val="tx1"/>
                        </a:solidFill>
                      </a:endParaRPr>
                    </a:p>
                    <a:p>
                      <a:pPr lvl="0" algn="ctr"/>
                      <a:r>
                        <a:rPr lang="en-GB" sz="900" b="0" dirty="0" smtClean="0">
                          <a:solidFill>
                            <a:schemeClr val="tx1"/>
                          </a:solidFill>
                        </a:rPr>
                        <a:t>RE  - Hinduism</a:t>
                      </a:r>
                      <a:r>
                        <a:rPr lang="en-GB" sz="900" b="0" baseline="0" dirty="0" smtClean="0">
                          <a:solidFill>
                            <a:schemeClr val="tx1"/>
                          </a:solidFill>
                        </a:rPr>
                        <a:t> </a:t>
                      </a:r>
                      <a:endParaRPr lang="en-GB" sz="900" b="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PE  - Dance </a:t>
                      </a:r>
                      <a:r>
                        <a:rPr lang="en-GB" sz="900" kern="1200" baseline="0" dirty="0" smtClean="0">
                          <a:solidFill>
                            <a:schemeClr val="tx1"/>
                          </a:solidFill>
                          <a:effectLst/>
                          <a:latin typeface="+mn-lt"/>
                          <a:ea typeface="+mn-ea"/>
                          <a:cs typeface="+mn-cs"/>
                        </a:rPr>
                        <a:t>and Net and Wall Tennis (Mini Tennis 1)</a:t>
                      </a:r>
                      <a:endParaRPr lang="en-GB" sz="9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a:t>R.E:</a:t>
                      </a:r>
                      <a:r>
                        <a:rPr lang="en-GB" sz="1000" baseline="0" dirty="0"/>
                        <a:t> Belonging to Christianity</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kern="1200" baseline="0" dirty="0" smtClean="0">
                          <a:solidFill>
                            <a:schemeClr val="tx1"/>
                          </a:solidFill>
                          <a:effectLst/>
                          <a:latin typeface="+mn-lt"/>
                          <a:ea typeface="+mn-ea"/>
                          <a:cs typeface="+mn-cs"/>
                        </a:rPr>
                        <a:t>Music  - </a:t>
                      </a:r>
                      <a:r>
                        <a:rPr lang="en-GB" sz="900" dirty="0" smtClean="0"/>
                        <a:t>Singing (building up to an Easter performance)</a:t>
                      </a:r>
                      <a:endParaRPr lang="en-GB" sz="900" kern="1200" baseline="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b="0" i="0" kern="1200" dirty="0" smtClean="0">
                          <a:solidFill>
                            <a:schemeClr val="tx1"/>
                          </a:solidFill>
                          <a:effectLst/>
                          <a:latin typeface="+mn-lt"/>
                          <a:ea typeface="+mn-ea"/>
                          <a:cs typeface="+mn-cs"/>
                        </a:rPr>
                        <a:t>Computing Beyond the Curriculum</a:t>
                      </a:r>
                      <a:r>
                        <a:rPr lang="en-GB" sz="900" b="1" i="0" kern="1200" dirty="0" smtClean="0">
                          <a:solidFill>
                            <a:schemeClr val="tx1"/>
                          </a:solidFill>
                          <a:effectLst/>
                          <a:latin typeface="+mn-lt"/>
                          <a:ea typeface="+mn-ea"/>
                          <a:cs typeface="+mn-cs"/>
                        </a:rPr>
                        <a:t>:</a:t>
                      </a:r>
                      <a:r>
                        <a:rPr lang="en-US" sz="900" b="0" i="0" kern="1200" dirty="0" smtClean="0">
                          <a:solidFill>
                            <a:schemeClr val="tx1"/>
                          </a:solidFill>
                          <a:effectLst/>
                          <a:latin typeface="+mn-lt"/>
                          <a:ea typeface="+mn-ea"/>
                          <a:cs typeface="+mn-cs"/>
                        </a:rPr>
                        <a:t>​</a:t>
                      </a:r>
                      <a:r>
                        <a:rPr lang="en-GB" sz="900" b="0" i="0" kern="1200" dirty="0" smtClean="0">
                          <a:solidFill>
                            <a:schemeClr val="tx1"/>
                          </a:solidFill>
                          <a:effectLst/>
                          <a:latin typeface="+mn-lt"/>
                          <a:ea typeface="+mn-ea"/>
                          <a:cs typeface="+mn-cs"/>
                        </a:rPr>
                        <a:t>Simulating a physical system (Sphero) </a:t>
                      </a:r>
                      <a:r>
                        <a:rPr lang="en-GB" sz="900" b="0" dirty="0" smtClean="0">
                          <a:solidFill>
                            <a:schemeClr val="tx1"/>
                          </a:solidFill>
                        </a:rPr>
                        <a:t>Computing </a:t>
                      </a:r>
                      <a:r>
                        <a:rPr lang="en-GB" sz="900" b="0" i="0" u="none" strike="noStrike" kern="1200" dirty="0" smtClean="0">
                          <a:solidFill>
                            <a:schemeClr val="tx1"/>
                          </a:solidFill>
                          <a:effectLst/>
                          <a:latin typeface="+mn-lt"/>
                          <a:ea typeface="+mn-ea"/>
                          <a:cs typeface="+mn-cs"/>
                        </a:rPr>
                        <a:t>Simulating a physical system (</a:t>
                      </a:r>
                      <a:r>
                        <a:rPr lang="en-GB" sz="900" b="0" i="0" u="none" strike="noStrike" kern="1200" dirty="0" err="1" smtClean="0">
                          <a:solidFill>
                            <a:schemeClr val="tx1"/>
                          </a:solidFill>
                          <a:effectLst/>
                          <a:latin typeface="+mn-lt"/>
                          <a:ea typeface="+mn-ea"/>
                          <a:cs typeface="+mn-cs"/>
                        </a:rPr>
                        <a:t>Tello</a:t>
                      </a:r>
                      <a:r>
                        <a:rPr lang="en-GB" sz="900" b="0" i="0" u="none" strike="noStrike" kern="1200" dirty="0" smtClean="0">
                          <a:solidFill>
                            <a:schemeClr val="tx1"/>
                          </a:solidFill>
                          <a:effectLst/>
                          <a:latin typeface="+mn-lt"/>
                          <a:ea typeface="+mn-ea"/>
                          <a:cs typeface="+mn-cs"/>
                        </a:rPr>
                        <a:t> EDU)</a:t>
                      </a:r>
                      <a:endParaRPr lang="en-GB" sz="900" kern="1200" baseline="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kern="1200" baseline="0" dirty="0" smtClean="0">
                          <a:solidFill>
                            <a:schemeClr val="tx1"/>
                          </a:solidFill>
                          <a:effectLst/>
                          <a:latin typeface="+mn-lt"/>
                          <a:ea typeface="+mn-ea"/>
                          <a:cs typeface="+mn-cs"/>
                        </a:rPr>
                        <a:t>French – Portraits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kern="1200" baseline="0" dirty="0" smtClean="0">
                          <a:solidFill>
                            <a:schemeClr val="tx1"/>
                          </a:solidFill>
                          <a:effectLst/>
                          <a:latin typeface="+mn-lt"/>
                          <a:ea typeface="+mn-ea"/>
                          <a:cs typeface="+mn-cs"/>
                        </a:rPr>
                        <a:t>PSHE -  BV democracy and Law, BV Culture and Liberty, Relationships with others.</a:t>
                      </a:r>
                    </a:p>
                    <a:p>
                      <a:pPr algn="ctr"/>
                      <a:endParaRPr lang="en-GB" sz="900" dirty="0" smtClean="0"/>
                    </a:p>
                    <a:p>
                      <a:pPr algn="ctr"/>
                      <a:r>
                        <a:rPr lang="en-GB" sz="900" dirty="0" smtClean="0"/>
                        <a:t>RE – Christianity</a:t>
                      </a:r>
                      <a:r>
                        <a:rPr lang="en-GB" sz="900" baseline="0" dirty="0" smtClean="0"/>
                        <a:t> (What do Christians remember on Palm Sunday?)</a:t>
                      </a:r>
                      <a:endParaRPr lang="en-GB" sz="90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PE – Invasion Games (Skittles) and</a:t>
                      </a:r>
                      <a:r>
                        <a:rPr lang="en-GB" sz="900" kern="1200" baseline="0" dirty="0" smtClean="0">
                          <a:solidFill>
                            <a:schemeClr val="tx1"/>
                          </a:solidFill>
                          <a:effectLst/>
                          <a:latin typeface="+mn-lt"/>
                          <a:ea typeface="+mn-ea"/>
                          <a:cs typeface="+mn-cs"/>
                        </a:rPr>
                        <a:t> Net and Wall Tennis (Mini Tennis 1)</a:t>
                      </a:r>
                      <a:endParaRPr lang="en-GB" sz="9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2248950"/>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7571" y="296221"/>
            <a:ext cx="919576" cy="919576"/>
          </a:xfrm>
          <a:prstGeom prst="rect">
            <a:avLst/>
          </a:prstGeom>
        </p:spPr>
      </p:pic>
    </p:spTree>
    <p:extLst>
      <p:ext uri="{BB962C8B-B14F-4D97-AF65-F5344CB8AC3E}">
        <p14:creationId xmlns:p14="http://schemas.microsoft.com/office/powerpoint/2010/main" val="1605852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3580" y="591242"/>
            <a:ext cx="4684103" cy="311175"/>
          </a:xfrm>
          <a:prstGeom prst="rect">
            <a:avLst/>
          </a:prstGeom>
          <a:noFill/>
        </p:spPr>
        <p:txBody>
          <a:bodyPr wrap="none" rtlCol="0">
            <a:spAutoFit/>
          </a:bodyPr>
          <a:lstStyle/>
          <a:p>
            <a:r>
              <a:rPr lang="en-GB" sz="1422" u="sng" dirty="0"/>
              <a:t>Wheatley Hill Primary School – Long Term Overview – Year </a:t>
            </a:r>
            <a:r>
              <a:rPr lang="en-GB" sz="1422" u="sng" dirty="0" smtClean="0"/>
              <a:t>3 </a:t>
            </a:r>
            <a:endParaRPr lang="en-GB" sz="1422" u="sng" dirty="0"/>
          </a:p>
        </p:txBody>
      </p:sp>
      <p:sp>
        <p:nvSpPr>
          <p:cNvPr id="7" name="Rectangle 6"/>
          <p:cNvSpPr/>
          <p:nvPr/>
        </p:nvSpPr>
        <p:spPr>
          <a:xfrm>
            <a:off x="200025" y="227306"/>
            <a:ext cx="12401550" cy="9146588"/>
          </a:xfrm>
          <a:prstGeom prst="rect">
            <a:avLst/>
          </a:prstGeom>
          <a:no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Table 8"/>
          <p:cNvGraphicFramePr>
            <a:graphicFrameLocks noGrp="1"/>
          </p:cNvGraphicFramePr>
          <p:nvPr>
            <p:extLst>
              <p:ext uri="{D42A27DB-BD31-4B8C-83A1-F6EECF244321}">
                <p14:modId xmlns:p14="http://schemas.microsoft.com/office/powerpoint/2010/main" val="2462366581"/>
              </p:ext>
            </p:extLst>
          </p:nvPr>
        </p:nvGraphicFramePr>
        <p:xfrm>
          <a:off x="358178" y="999485"/>
          <a:ext cx="12168969" cy="8325654"/>
        </p:xfrm>
        <a:graphic>
          <a:graphicData uri="http://schemas.openxmlformats.org/drawingml/2006/table">
            <a:tbl>
              <a:tblPr firstRow="1" bandRow="1">
                <a:tableStyleId>{5940675A-B579-460E-94D1-54222C63F5DA}</a:tableStyleId>
              </a:tblPr>
              <a:tblGrid>
                <a:gridCol w="748679">
                  <a:extLst>
                    <a:ext uri="{9D8B030D-6E8A-4147-A177-3AD203B41FA5}">
                      <a16:colId xmlns:a16="http://schemas.microsoft.com/office/drawing/2014/main" val="1515145842"/>
                    </a:ext>
                  </a:extLst>
                </a:gridCol>
                <a:gridCol w="748679">
                  <a:extLst>
                    <a:ext uri="{9D8B030D-6E8A-4147-A177-3AD203B41FA5}">
                      <a16:colId xmlns:a16="http://schemas.microsoft.com/office/drawing/2014/main" val="2801019361"/>
                    </a:ext>
                  </a:extLst>
                </a:gridCol>
                <a:gridCol w="748679">
                  <a:extLst>
                    <a:ext uri="{9D8B030D-6E8A-4147-A177-3AD203B41FA5}">
                      <a16:colId xmlns:a16="http://schemas.microsoft.com/office/drawing/2014/main" val="3886250757"/>
                    </a:ext>
                  </a:extLst>
                </a:gridCol>
                <a:gridCol w="748679">
                  <a:extLst>
                    <a:ext uri="{9D8B030D-6E8A-4147-A177-3AD203B41FA5}">
                      <a16:colId xmlns:a16="http://schemas.microsoft.com/office/drawing/2014/main" val="564546485"/>
                    </a:ext>
                  </a:extLst>
                </a:gridCol>
                <a:gridCol w="748679">
                  <a:extLst>
                    <a:ext uri="{9D8B030D-6E8A-4147-A177-3AD203B41FA5}">
                      <a16:colId xmlns:a16="http://schemas.microsoft.com/office/drawing/2014/main" val="3318043987"/>
                    </a:ext>
                  </a:extLst>
                </a:gridCol>
                <a:gridCol w="748679">
                  <a:extLst>
                    <a:ext uri="{9D8B030D-6E8A-4147-A177-3AD203B41FA5}">
                      <a16:colId xmlns:a16="http://schemas.microsoft.com/office/drawing/2014/main" val="31436958"/>
                    </a:ext>
                  </a:extLst>
                </a:gridCol>
                <a:gridCol w="748679">
                  <a:extLst>
                    <a:ext uri="{9D8B030D-6E8A-4147-A177-3AD203B41FA5}">
                      <a16:colId xmlns:a16="http://schemas.microsoft.com/office/drawing/2014/main" val="2396593462"/>
                    </a:ext>
                  </a:extLst>
                </a:gridCol>
                <a:gridCol w="748679">
                  <a:extLst>
                    <a:ext uri="{9D8B030D-6E8A-4147-A177-3AD203B41FA5}">
                      <a16:colId xmlns:a16="http://schemas.microsoft.com/office/drawing/2014/main" val="2260121395"/>
                    </a:ext>
                  </a:extLst>
                </a:gridCol>
                <a:gridCol w="748680">
                  <a:extLst>
                    <a:ext uri="{9D8B030D-6E8A-4147-A177-3AD203B41FA5}">
                      <a16:colId xmlns:a16="http://schemas.microsoft.com/office/drawing/2014/main" val="1133684306"/>
                    </a:ext>
                  </a:extLst>
                </a:gridCol>
                <a:gridCol w="748679">
                  <a:extLst>
                    <a:ext uri="{9D8B030D-6E8A-4147-A177-3AD203B41FA5}">
                      <a16:colId xmlns:a16="http://schemas.microsoft.com/office/drawing/2014/main" val="2280477883"/>
                    </a:ext>
                  </a:extLst>
                </a:gridCol>
                <a:gridCol w="748679">
                  <a:extLst>
                    <a:ext uri="{9D8B030D-6E8A-4147-A177-3AD203B41FA5}">
                      <a16:colId xmlns:a16="http://schemas.microsoft.com/office/drawing/2014/main" val="3146685755"/>
                    </a:ext>
                  </a:extLst>
                </a:gridCol>
                <a:gridCol w="748680">
                  <a:extLst>
                    <a:ext uri="{9D8B030D-6E8A-4147-A177-3AD203B41FA5}">
                      <a16:colId xmlns:a16="http://schemas.microsoft.com/office/drawing/2014/main" val="969576128"/>
                    </a:ext>
                  </a:extLst>
                </a:gridCol>
                <a:gridCol w="748681">
                  <a:extLst>
                    <a:ext uri="{9D8B030D-6E8A-4147-A177-3AD203B41FA5}">
                      <a16:colId xmlns:a16="http://schemas.microsoft.com/office/drawing/2014/main" val="65668484"/>
                    </a:ext>
                  </a:extLst>
                </a:gridCol>
                <a:gridCol w="152402">
                  <a:extLst>
                    <a:ext uri="{9D8B030D-6E8A-4147-A177-3AD203B41FA5}">
                      <a16:colId xmlns:a16="http://schemas.microsoft.com/office/drawing/2014/main" val="1672269246"/>
                    </a:ext>
                  </a:extLst>
                </a:gridCol>
                <a:gridCol w="152402">
                  <a:extLst>
                    <a:ext uri="{9D8B030D-6E8A-4147-A177-3AD203B41FA5}">
                      <a16:colId xmlns:a16="http://schemas.microsoft.com/office/drawing/2014/main" val="4218297950"/>
                    </a:ext>
                  </a:extLst>
                </a:gridCol>
                <a:gridCol w="879569">
                  <a:extLst>
                    <a:ext uri="{9D8B030D-6E8A-4147-A177-3AD203B41FA5}">
                      <a16:colId xmlns:a16="http://schemas.microsoft.com/office/drawing/2014/main" val="1371906007"/>
                    </a:ext>
                  </a:extLst>
                </a:gridCol>
                <a:gridCol w="1251765">
                  <a:extLst>
                    <a:ext uri="{9D8B030D-6E8A-4147-A177-3AD203B41FA5}">
                      <a16:colId xmlns:a16="http://schemas.microsoft.com/office/drawing/2014/main" val="3231118915"/>
                    </a:ext>
                  </a:extLst>
                </a:gridCol>
              </a:tblGrid>
              <a:tr h="297183">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16">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b="1" dirty="0"/>
                        <a:t>Summer Term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1"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ctr"/>
                      <a:endParaRPr lang="en-GB" sz="110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pPr algn="ctr"/>
                      <a:endParaRPr lang="en-GB" sz="1050" b="1" dirty="0"/>
                    </a:p>
                  </a:txBody>
                  <a:tcPr marL="118169" marR="118169" marT="59086" marB="59086" anchor="ct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47738436"/>
                  </a:ext>
                </a:extLst>
              </a:tr>
              <a:tr h="297183">
                <a:tc>
                  <a:txBody>
                    <a:bodyPr/>
                    <a:lstStyle/>
                    <a:p>
                      <a:pPr algn="ctr"/>
                      <a:endParaRPr lang="en-GB" sz="1200" b="1" dirty="0"/>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100" b="1" dirty="0"/>
                        <a:t>Week 1</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t>Week 2</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4</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5</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6</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7</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a:t>
                      </a:r>
                      <a:r>
                        <a:rPr lang="en-GB" sz="1100" b="1" baseline="0" dirty="0"/>
                        <a:t> 8</a:t>
                      </a:r>
                      <a:endParaRPr lang="en-GB" sz="110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9</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10</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11</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GB" sz="1100" b="1" dirty="0"/>
                        <a:t>Week 12</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3">
                  <a:txBody>
                    <a:bodyPr/>
                    <a:lstStyle/>
                    <a:p>
                      <a:pPr algn="ctr"/>
                      <a:r>
                        <a:rPr lang="en-GB" sz="1100" b="1" dirty="0"/>
                        <a:t>Week 13</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GB"/>
                    </a:p>
                  </a:txBody>
                  <a:tcPr/>
                </a:tc>
                <a:tc hMerge="1">
                  <a:txBody>
                    <a:bodyPr/>
                    <a:lstStyle/>
                    <a:p>
                      <a:endParaRPr lang="en-GB"/>
                    </a:p>
                  </a:txBody>
                  <a:tcPr/>
                </a:tc>
                <a:tc>
                  <a:txBody>
                    <a:bodyPr/>
                    <a:lstStyle/>
                    <a:p>
                      <a:pPr algn="ctr"/>
                      <a:endParaRPr lang="en-GB" sz="1050" b="1"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31307935"/>
                  </a:ext>
                </a:extLst>
              </a:tr>
              <a:tr h="1438490">
                <a:tc>
                  <a:txBody>
                    <a:bodyPr/>
                    <a:lstStyle/>
                    <a:p>
                      <a:pPr algn="ctr"/>
                      <a:r>
                        <a:rPr lang="en-GB" sz="900" b="1" dirty="0"/>
                        <a:t>Expert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50" b="1" dirty="0" smtClean="0"/>
                        <a:t>Ancient Egypt – Tombs</a:t>
                      </a:r>
                      <a:r>
                        <a:rPr lang="en-GB" sz="1050" b="1" baseline="0" dirty="0" smtClean="0"/>
                        <a:t> and Treasures</a:t>
                      </a:r>
                      <a:endParaRPr lang="en-GB" sz="1050" b="1"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We will explore if the Egyptians were only famous for building pyramids.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dirty="0" smtClean="0">
                          <a:solidFill>
                            <a:srgbClr val="00B0F0"/>
                          </a:solidFill>
                        </a:rPr>
                        <a:t>Expert Focus Visit – Oriental Museum Durham </a:t>
                      </a:r>
                      <a:endParaRPr lang="en-GB" sz="1000" kern="1200" dirty="0" smtClean="0">
                        <a:solidFill>
                          <a:schemeClr val="tx1"/>
                        </a:solidFill>
                        <a:effectLst/>
                        <a:latin typeface="+mn-lt"/>
                        <a:ea typeface="+mn-ea"/>
                        <a:cs typeface="+mn-cs"/>
                      </a:endParaRPr>
                    </a:p>
                    <a:p>
                      <a:pPr algn="ctr"/>
                      <a:r>
                        <a:rPr lang="en-GB" sz="1000" b="1" dirty="0" smtClean="0">
                          <a:solidFill>
                            <a:srgbClr val="FF0000"/>
                          </a:solidFill>
                        </a:rPr>
                        <a:t>End Point – Museum display and </a:t>
                      </a:r>
                      <a:r>
                        <a:rPr lang="en-GB" sz="1000" b="1" dirty="0" err="1" smtClean="0">
                          <a:solidFill>
                            <a:srgbClr val="FF0000"/>
                          </a:solidFill>
                        </a:rPr>
                        <a:t>acivties</a:t>
                      </a:r>
                      <a:r>
                        <a:rPr lang="en-GB" sz="1000" b="1" dirty="0" smtClean="0">
                          <a:solidFill>
                            <a:srgbClr val="FF0000"/>
                          </a:solidFill>
                        </a:rPr>
                        <a:t> </a:t>
                      </a:r>
                      <a:r>
                        <a:rPr lang="en-GB" sz="1000" b="1" baseline="0" dirty="0" smtClean="0">
                          <a:solidFill>
                            <a:srgbClr val="FF0000"/>
                          </a:solidFill>
                        </a:rPr>
                        <a:t> in school for parents to visit </a:t>
                      </a:r>
                      <a:endParaRPr lang="en-GB" sz="1000" b="1" dirty="0" smtClean="0">
                        <a:solidFill>
                          <a:srgbClr val="FF0000"/>
                        </a:solidFill>
                      </a:endParaRPr>
                    </a:p>
                    <a:p>
                      <a:pPr algn="ctr"/>
                      <a:endParaRPr lang="en-GB" sz="1000" b="0" dirty="0" smtClean="0"/>
                    </a:p>
                    <a:p>
                      <a:pPr algn="ctr"/>
                      <a:endParaRPr lang="en-GB" sz="1000" b="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pPr marL="0" algn="ctr" defTabSz="1280160" rtl="0" eaLnBrk="1" latinLnBrk="0" hangingPunct="1"/>
                      <a:endParaRPr lang="en-GB" sz="1000" b="1" kern="1200" dirty="0">
                        <a:solidFill>
                          <a:schemeClr val="tx1"/>
                        </a:solidFill>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9">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t>Volcanoes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baseline="0" dirty="0" smtClean="0"/>
                        <a:t>We will locate places in the world where Volcanos occur. We will develop our knowledge of the causes and processes of eruptions and the effects they can have on human life. We will locate places in the World where volcanoes occur</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solidFill>
                            <a:srgbClr val="00B0F0"/>
                          </a:solidFill>
                        </a:rPr>
                        <a:t>Expert Focus Visit – Visit Durham taking photos of key features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solidFill>
                            <a:srgbClr val="FF0000"/>
                          </a:solidFill>
                        </a:rPr>
                        <a:t>End Point – Create  a Volcano  plaque  to take home </a:t>
                      </a:r>
                      <a:endParaRPr lang="en-GB" sz="1000" b="1" dirty="0" smtClean="0">
                        <a:solidFill>
                          <a:srgbClr val="FF0000"/>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algn="ctr"/>
                      <a:endParaRPr lang="en-GB" sz="10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a:t>The extremes ?? (why can’t a polar bear live in Wheatley Hill?)</a:t>
                      </a:r>
                    </a:p>
                    <a:p>
                      <a:pPr marL="0" algn="ctr" defTabSz="1280160" rtl="0" eaLnBrk="1" latinLnBrk="0" hangingPunct="1"/>
                      <a:endParaRPr lang="en-GB" sz="1000" b="0" kern="1200" dirty="0">
                        <a:solidFill>
                          <a:schemeClr val="tx1"/>
                        </a:solidFill>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r>
                        <a:rPr lang="en-GB" sz="1000" b="0" dirty="0"/>
                        <a:t>Tales with a twist??</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rowSpan="7">
                  <a:txBody>
                    <a:bodyPr/>
                    <a:lstStyle/>
                    <a:p>
                      <a:pPr algn="ctr"/>
                      <a:r>
                        <a:rPr lang="en-GB" sz="1000" b="1" dirty="0"/>
                        <a:t>Half term after week 6</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2"/>
                  </a:ext>
                </a:extLst>
              </a:tr>
              <a:tr h="651905">
                <a:tc>
                  <a:txBody>
                    <a:bodyPr/>
                    <a:lstStyle/>
                    <a:p>
                      <a:pPr algn="ctr"/>
                      <a:r>
                        <a:rPr lang="en-GB" sz="900" b="1" dirty="0"/>
                        <a:t>Class Text</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dirty="0" smtClean="0"/>
                        <a:t>Egyptian Cinderella</a:t>
                      </a:r>
                      <a:r>
                        <a:rPr lang="en-GB" sz="1000" baseline="0" dirty="0" smtClean="0"/>
                        <a:t> - Shirley </a:t>
                      </a:r>
                      <a:r>
                        <a:rPr lang="en-GB" sz="1000" baseline="0" dirty="0" err="1" smtClean="0"/>
                        <a:t>Climo</a:t>
                      </a:r>
                      <a:endParaRPr lang="en-GB" sz="1000" baseline="0" dirty="0" smtClean="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gridSpan="4">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smtClean="0">
                          <a:solidFill>
                            <a:schemeClr val="tx1"/>
                          </a:solidFill>
                        </a:rPr>
                        <a:t>Ancient Egypt Sleepover  - Stephen Davies </a:t>
                      </a:r>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pPr algn="ctr"/>
                      <a:endParaRPr lang="en-GB" sz="9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baseline="0" dirty="0" smtClean="0"/>
                        <a:t>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baseline="0" dirty="0" smtClean="0"/>
                        <a:t>The boy who cried Wolf – Aesop Fable </a:t>
                      </a:r>
                      <a:endParaRPr lang="en-GB" sz="1000" b="0" dirty="0" smtClean="0"/>
                    </a:p>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gridSpan="6">
                  <a:txBody>
                    <a:bodyPr/>
                    <a:lstStyle/>
                    <a:p>
                      <a:pPr algn="ctr"/>
                      <a:endParaRPr lang="en-GB" sz="1000" b="0" dirty="0" smtClean="0"/>
                    </a:p>
                    <a:p>
                      <a:pPr algn="ctr"/>
                      <a:r>
                        <a:rPr lang="en-GB" sz="1000" b="0" dirty="0" smtClean="0"/>
                        <a:t>Escape From Pompeii – Christina </a:t>
                      </a:r>
                      <a:r>
                        <a:rPr lang="en-GB" sz="1000" b="0" dirty="0" err="1" smtClean="0"/>
                        <a:t>Balit</a:t>
                      </a:r>
                      <a:endParaRPr lang="en-GB" sz="1000" b="0" dirty="0" smtClean="0"/>
                    </a:p>
                    <a:p>
                      <a:pPr algn="ctr"/>
                      <a:r>
                        <a:rPr lang="en-GB" sz="1000" b="0" dirty="0"/>
                        <a:t>Trust me, Jacks beanstalk stinks</a:t>
                      </a:r>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vMerge="1">
                  <a:txBody>
                    <a:bodyPr/>
                    <a:lstStyle/>
                    <a:p>
                      <a:pPr algn="ctr"/>
                      <a:endParaRPr lang="en-GB" sz="1000" b="1"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3"/>
                  </a:ext>
                </a:extLst>
              </a:tr>
              <a:tr h="718420">
                <a:tc>
                  <a:txBody>
                    <a:bodyPr/>
                    <a:lstStyle/>
                    <a:p>
                      <a:pPr algn="ctr"/>
                      <a:r>
                        <a:rPr lang="en-GB" sz="900" b="1" dirty="0"/>
                        <a:t>Writing Focus</a:t>
                      </a:r>
                    </a:p>
                  </a:txBody>
                  <a:tcPr marL="118169" marR="118169" marT="59086" marB="59086"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gridSpan="2">
                  <a:txBody>
                    <a:bodyPr/>
                    <a:lstStyle/>
                    <a:p>
                      <a:pPr algn="ctr"/>
                      <a:endParaRPr lang="en-GB" sz="800" b="0" dirty="0" smtClean="0"/>
                    </a:p>
                    <a:p>
                      <a:pPr algn="ctr"/>
                      <a:r>
                        <a:rPr lang="en-GB" sz="800" b="0" dirty="0" smtClean="0"/>
                        <a:t>Traditional</a:t>
                      </a:r>
                      <a:r>
                        <a:rPr lang="en-GB" sz="800" b="0" baseline="0" dirty="0" smtClean="0"/>
                        <a:t> </a:t>
                      </a:r>
                      <a:r>
                        <a:rPr lang="en-GB" sz="800" b="0" dirty="0" smtClean="0"/>
                        <a:t> Story </a:t>
                      </a:r>
                    </a:p>
                    <a:p>
                      <a:pPr algn="ctr"/>
                      <a:r>
                        <a:rPr lang="en-GB" sz="800" b="0" dirty="0" smtClean="0"/>
                        <a:t>(Based</a:t>
                      </a:r>
                      <a:r>
                        <a:rPr lang="en-GB" sz="800" b="0" baseline="0" dirty="0" smtClean="0"/>
                        <a:t> on the Story of the Egyptian Cinderella)</a:t>
                      </a:r>
                      <a:endParaRPr lang="en-GB" sz="8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endParaRPr lang="en-GB" sz="800" b="0" dirty="0" smtClean="0"/>
                    </a:p>
                    <a:p>
                      <a:pPr algn="ctr"/>
                      <a:r>
                        <a:rPr lang="en-GB" sz="800" b="0" dirty="0" smtClean="0"/>
                        <a:t>Non</a:t>
                      </a:r>
                      <a:r>
                        <a:rPr lang="en-GB" sz="800" b="0" baseline="0" dirty="0" smtClean="0"/>
                        <a:t> –Chronological Report </a:t>
                      </a:r>
                    </a:p>
                    <a:p>
                      <a:pPr algn="ctr"/>
                      <a:r>
                        <a:rPr lang="en-GB" sz="800" b="0" baseline="0" dirty="0" smtClean="0"/>
                        <a:t>(Focus on key information about Egypt)</a:t>
                      </a:r>
                      <a:endParaRPr lang="en-GB" sz="800" b="0" dirty="0" smtClean="0"/>
                    </a:p>
                    <a:p>
                      <a:pPr algn="ctr"/>
                      <a:endParaRPr lang="en-GB" sz="800" b="0" dirty="0" smtClean="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smtClean="0"/>
                        <a:t>Explanation Text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700" dirty="0" smtClean="0"/>
                        <a:t>(Explain the process</a:t>
                      </a:r>
                      <a:r>
                        <a:rPr lang="en-GB" sz="700" baseline="0" dirty="0" smtClean="0"/>
                        <a:t> of Mummification) </a:t>
                      </a:r>
                      <a:endParaRPr lang="en-GB" sz="70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700" dirty="0" smtClean="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GB" sz="700" dirty="0" smtClean="0"/>
                        <a:t>Fable</a:t>
                      </a:r>
                      <a:r>
                        <a:rPr lang="en-GB" sz="700" baseline="0" dirty="0" smtClean="0"/>
                        <a:t> Story </a:t>
                      </a:r>
                    </a:p>
                    <a:p>
                      <a:pPr algn="ctr"/>
                      <a:r>
                        <a:rPr lang="en-GB" sz="700" baseline="0" dirty="0" smtClean="0"/>
                        <a:t>(Retelling of The boy who cried wolf linked to a volcano erupting)</a:t>
                      </a:r>
                      <a:endParaRPr lang="en-GB" sz="700" dirty="0" smtClean="0"/>
                    </a:p>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Explanation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(Describe the process of how a volcano erupts)</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800" b="0" dirty="0" smtClean="0"/>
                        <a:t>Shape Poem</a:t>
                      </a:r>
                    </a:p>
                    <a:p>
                      <a:pPr algn="ctr"/>
                      <a:r>
                        <a:rPr lang="en-GB" sz="800" b="0" dirty="0" smtClean="0"/>
                        <a:t>(volcano shape)</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700" b="0" dirty="0"/>
                    </a:p>
                  </a:txBody>
                  <a:tcPr marL="118169" marR="118169" marT="59086" marB="59086"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800" b="0" dirty="0" smtClean="0"/>
                        <a:t>Consolidation</a:t>
                      </a:r>
                      <a:r>
                        <a:rPr lang="en-GB" sz="1000" b="0" dirty="0" smtClean="0"/>
                        <a:t> </a:t>
                      </a: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4236140578"/>
                  </a:ext>
                </a:extLst>
              </a:tr>
              <a:tr h="1771511">
                <a:tc>
                  <a:txBody>
                    <a:bodyPr/>
                    <a:lstStyle/>
                    <a:p>
                      <a:pPr algn="ctr"/>
                      <a:r>
                        <a:rPr lang="en-GB" sz="1000" b="1" kern="1200" dirty="0">
                          <a:solidFill>
                            <a:schemeClr val="tx1"/>
                          </a:solidFill>
                          <a:effectLst/>
                          <a:latin typeface="+mn-lt"/>
                          <a:ea typeface="+mn-ea"/>
                          <a:cs typeface="+mn-cs"/>
                        </a:rPr>
                        <a:t>Foundation Subjects – Expert Focus Link</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sz="1000" b="1" kern="1200" dirty="0" smtClean="0">
                          <a:solidFill>
                            <a:srgbClr val="00B0F0"/>
                          </a:solidFill>
                          <a:effectLst/>
                          <a:latin typeface="+mn-lt"/>
                          <a:ea typeface="+mn-ea"/>
                          <a:cs typeface="+mn-cs"/>
                        </a:rPr>
                        <a:t>Visit Oriental Museum Durham </a:t>
                      </a:r>
                      <a:endParaRPr lang="en-GB" sz="1000" b="1" kern="1200" dirty="0" smtClean="0">
                        <a:solidFill>
                          <a:srgbClr val="00B0F0"/>
                        </a:solidFill>
                        <a:effectLst/>
                        <a:latin typeface="+mn-lt"/>
                        <a:ea typeface="+mn-ea"/>
                        <a:cs typeface="+mn-cs"/>
                      </a:endParaRPr>
                    </a:p>
                    <a:p>
                      <a:pPr algn="ctr"/>
                      <a:endParaRPr lang="en-GB" sz="1000" b="0" dirty="0" smtClean="0">
                        <a:solidFill>
                          <a:srgbClr val="FF0000"/>
                        </a:solidFill>
                      </a:endParaRPr>
                    </a:p>
                    <a:p>
                      <a:pPr algn="ctr"/>
                      <a:r>
                        <a:rPr lang="en-GB" sz="1000" b="0" dirty="0" smtClean="0">
                          <a:solidFill>
                            <a:schemeClr val="tx1"/>
                          </a:solidFill>
                        </a:rPr>
                        <a:t>History </a:t>
                      </a:r>
                    </a:p>
                    <a:p>
                      <a:pPr algn="ctr"/>
                      <a:r>
                        <a:rPr lang="en-GB" sz="1000" b="0" dirty="0" smtClean="0">
                          <a:solidFill>
                            <a:schemeClr val="tx1"/>
                          </a:solidFill>
                        </a:rPr>
                        <a:t>Howard Carter wasn’t digging for coal!</a:t>
                      </a:r>
                    </a:p>
                    <a:p>
                      <a:pPr algn="ctr"/>
                      <a:r>
                        <a:rPr lang="en-GB" sz="1000" b="0" dirty="0" smtClean="0">
                          <a:solidFill>
                            <a:schemeClr val="tx1"/>
                          </a:solidFill>
                        </a:rPr>
                        <a:t>Ancient</a:t>
                      </a:r>
                      <a:r>
                        <a:rPr lang="en-GB" sz="1000" b="0" baseline="0" dirty="0" smtClean="0">
                          <a:solidFill>
                            <a:schemeClr val="tx1"/>
                          </a:solidFill>
                        </a:rPr>
                        <a:t> Egypt </a:t>
                      </a:r>
                      <a:endParaRPr lang="en-GB" sz="1000" b="0" dirty="0" smtClean="0">
                        <a:solidFill>
                          <a:schemeClr val="tx1"/>
                        </a:solidFill>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solidFill>
                          <a:srgbClr val="FF0000"/>
                        </a:solidFill>
                      </a:endParaRPr>
                    </a:p>
                    <a:p>
                      <a:pPr algn="ctr"/>
                      <a:r>
                        <a:rPr lang="en-GB" sz="1000" kern="1200" dirty="0" smtClean="0">
                          <a:solidFill>
                            <a:schemeClr val="tx1"/>
                          </a:solidFill>
                          <a:effectLst/>
                          <a:latin typeface="+mn-lt"/>
                          <a:ea typeface="+mn-ea"/>
                          <a:cs typeface="+mn-cs"/>
                        </a:rPr>
                        <a:t>DT</a:t>
                      </a:r>
                      <a:r>
                        <a:rPr lang="en-GB" sz="1000" kern="1200" baseline="0" dirty="0" smtClean="0">
                          <a:solidFill>
                            <a:schemeClr val="tx1"/>
                          </a:solidFill>
                          <a:effectLst/>
                          <a:latin typeface="+mn-lt"/>
                          <a:ea typeface="+mn-ea"/>
                          <a:cs typeface="+mn-cs"/>
                        </a:rPr>
                        <a:t> </a:t>
                      </a:r>
                      <a:r>
                        <a:rPr lang="en-GB" sz="1000" kern="1200" dirty="0" smtClean="0">
                          <a:solidFill>
                            <a:schemeClr val="tx1"/>
                          </a:solidFill>
                          <a:effectLst/>
                          <a:latin typeface="+mn-lt"/>
                          <a:ea typeface="+mn-ea"/>
                          <a:cs typeface="+mn-cs"/>
                        </a:rPr>
                        <a:t>Structures</a:t>
                      </a:r>
                      <a:r>
                        <a:rPr lang="en-GB" sz="1000" kern="1200" baseline="0" dirty="0" smtClean="0">
                          <a:solidFill>
                            <a:schemeClr val="tx1"/>
                          </a:solidFill>
                          <a:effectLst/>
                          <a:latin typeface="+mn-lt"/>
                          <a:ea typeface="+mn-ea"/>
                          <a:cs typeface="+mn-cs"/>
                        </a:rPr>
                        <a:t> </a:t>
                      </a:r>
                      <a:r>
                        <a:rPr lang="en-GB" sz="1000" kern="1200" dirty="0" smtClean="0">
                          <a:solidFill>
                            <a:schemeClr val="tx1"/>
                          </a:solidFill>
                          <a:effectLst/>
                          <a:latin typeface="+mn-lt"/>
                          <a:ea typeface="+mn-ea"/>
                          <a:cs typeface="+mn-cs"/>
                        </a:rPr>
                        <a:t>Make a 3D</a:t>
                      </a:r>
                      <a:r>
                        <a:rPr lang="en-GB" sz="1000" kern="1200" baseline="0" dirty="0" smtClean="0">
                          <a:solidFill>
                            <a:schemeClr val="tx1"/>
                          </a:solidFill>
                          <a:effectLst/>
                          <a:latin typeface="+mn-lt"/>
                          <a:ea typeface="+mn-ea"/>
                          <a:cs typeface="+mn-cs"/>
                        </a:rPr>
                        <a:t> sarcophagus </a:t>
                      </a:r>
                      <a:r>
                        <a:rPr lang="en-GB" sz="1000" kern="1200" dirty="0" smtClean="0">
                          <a:solidFill>
                            <a:schemeClr val="tx1"/>
                          </a:solidFill>
                          <a:effectLst/>
                          <a:latin typeface="+mn-lt"/>
                          <a:ea typeface="+mn-ea"/>
                          <a:cs typeface="+mn-cs"/>
                        </a:rPr>
                        <a:t> </a:t>
                      </a:r>
                      <a:endParaRPr lang="en-GB" sz="1000" b="0" dirty="0" smtClean="0"/>
                    </a:p>
                    <a:p>
                      <a:endParaRPr lang="en-GB" sz="1000" dirty="0" smtClean="0"/>
                    </a:p>
                    <a:p>
                      <a:pPr algn="ctr"/>
                      <a:r>
                        <a:rPr lang="en-GB" sz="1000" b="0" dirty="0" smtClean="0"/>
                        <a:t>Art</a:t>
                      </a:r>
                      <a:r>
                        <a:rPr lang="en-GB" sz="1000" b="0" baseline="0" dirty="0" smtClean="0"/>
                        <a:t> - </a:t>
                      </a:r>
                      <a:r>
                        <a:rPr lang="en-GB" sz="1000" b="0" dirty="0" smtClean="0"/>
                        <a:t>Clay</a:t>
                      </a:r>
                      <a:r>
                        <a:rPr lang="en-GB" sz="1000" b="0" baseline="0" dirty="0" smtClean="0"/>
                        <a:t> pinch pots. Make Canopic jars </a:t>
                      </a:r>
                      <a:endParaRPr lang="en-GB" sz="10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smtClean="0">
                        <a:solidFill>
                          <a:schemeClr val="tx1"/>
                        </a:solidFill>
                        <a:effectLst/>
                        <a:latin typeface="+mn-lt"/>
                        <a:ea typeface="+mn-ea"/>
                        <a:cs typeface="+mn-cs"/>
                      </a:endParaRPr>
                    </a:p>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lvl="0" algn="ct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1" baseline="0" dirty="0" smtClean="0">
                          <a:solidFill>
                            <a:srgbClr val="00B0F0"/>
                          </a:solidFill>
                        </a:rPr>
                        <a:t>Visit Durham and Durham Cathedral </a:t>
                      </a:r>
                      <a:endParaRPr lang="en-GB" sz="10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smtClean="0"/>
                        <a:t>Geography  -Comparison between Durham and Sicily </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aseline="0" dirty="0" smtClean="0"/>
                        <a:t>Geography -Volcanoes </a:t>
                      </a:r>
                      <a:r>
                        <a:rPr lang="en-GB" sz="1000" b="0" baseline="0" dirty="0" smtClean="0"/>
                        <a:t>– Use maps, pictures and other sources to identify similarities and differences between Durham and Sicily. </a:t>
                      </a:r>
                      <a:r>
                        <a:rPr lang="en-GB" sz="1000" b="0" kern="1200" dirty="0" smtClean="0">
                          <a:solidFill>
                            <a:schemeClr val="tx1"/>
                          </a:solidFill>
                          <a:effectLst/>
                          <a:latin typeface="+mn-lt"/>
                          <a:ea typeface="+mn-ea"/>
                          <a:cs typeface="+mn-cs"/>
                        </a:rPr>
                        <a:t>Compare</a:t>
                      </a:r>
                      <a:r>
                        <a:rPr lang="en-GB" sz="1000" b="0" kern="1200" baseline="0" dirty="0" smtClean="0">
                          <a:solidFill>
                            <a:schemeClr val="tx1"/>
                          </a:solidFill>
                          <a:effectLst/>
                          <a:latin typeface="+mn-lt"/>
                          <a:ea typeface="+mn-ea"/>
                          <a:cs typeface="+mn-cs"/>
                        </a:rPr>
                        <a:t> human and physical features. Identify the main trade and economy and compare. </a:t>
                      </a:r>
                      <a:endParaRPr lang="en-GB" sz="1000" kern="1200" dirty="0" smtClean="0">
                        <a:solidFill>
                          <a:schemeClr val="tx1"/>
                        </a:solidFill>
                        <a:effectLst/>
                        <a:latin typeface="+mn-lt"/>
                        <a:ea typeface="+mn-ea"/>
                        <a:cs typeface="+mn-cs"/>
                      </a:endParaRPr>
                    </a:p>
                    <a:p>
                      <a:pPr algn="ctr"/>
                      <a:endParaRPr lang="en-GB" sz="10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Art Printing </a:t>
                      </a:r>
                      <a:r>
                        <a:rPr lang="en-GB" sz="1000" b="0" dirty="0" err="1" smtClean="0"/>
                        <a:t>Polyblocks</a:t>
                      </a:r>
                      <a:endParaRPr lang="en-GB" sz="1000" b="0" dirty="0" smtClean="0"/>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baseline="0" dirty="0" smtClean="0"/>
                        <a:t>Create own volcano image and display on </a:t>
                      </a:r>
                      <a:r>
                        <a:rPr lang="en-GB" sz="1000" b="0" baseline="0" dirty="0" err="1" smtClean="0"/>
                        <a:t>polyfoam</a:t>
                      </a:r>
                      <a:r>
                        <a:rPr lang="en-GB" sz="1000" b="0" baseline="0" dirty="0" smtClean="0"/>
                        <a:t> plaque</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smtClean="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1"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vMerge="1">
                  <a:txBody>
                    <a:bodyPr/>
                    <a:lstStyle/>
                    <a:p>
                      <a:endParaRPr lang="en-GB"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423366456"/>
                  </a:ext>
                </a:extLst>
              </a:tr>
              <a:tr h="925435">
                <a:tc>
                  <a:txBody>
                    <a:bodyPr/>
                    <a:lstStyle/>
                    <a:p>
                      <a:pPr algn="ctr"/>
                      <a:r>
                        <a:rPr lang="en-GB" sz="1000" b="1" kern="1200" dirty="0">
                          <a:solidFill>
                            <a:schemeClr val="tx1"/>
                          </a:solidFill>
                          <a:effectLst/>
                          <a:latin typeface="+mn-lt"/>
                          <a:ea typeface="+mn-ea"/>
                          <a:cs typeface="+mn-cs"/>
                        </a:rPr>
                        <a:t>Science</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lvl="0" algn="ctr"/>
                      <a:r>
                        <a:rPr lang="en-GB" sz="1000" b="0" baseline="0" dirty="0" smtClean="0"/>
                        <a:t>Plants –Life cycles and how water is transported </a:t>
                      </a:r>
                      <a:endParaRPr lang="en-GB" sz="1000" b="0" dirty="0" smtClean="0"/>
                    </a:p>
                    <a:p>
                      <a:pPr algn="ctr"/>
                      <a:endParaRPr lang="en-GB" sz="1000" b="0" dirty="0" smtClean="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kern="1200" dirty="0" smtClean="0">
                          <a:solidFill>
                            <a:schemeClr val="tx1"/>
                          </a:solidFill>
                          <a:effectLst/>
                          <a:latin typeface="+mn-lt"/>
                          <a:ea typeface="+mn-ea"/>
                          <a:cs typeface="+mn-cs"/>
                        </a:rPr>
                        <a:t>Rocks</a:t>
                      </a:r>
                      <a:r>
                        <a:rPr lang="en-GB" sz="1000" kern="1200" baseline="0" dirty="0" smtClean="0">
                          <a:solidFill>
                            <a:schemeClr val="tx1"/>
                          </a:solidFill>
                          <a:effectLst/>
                          <a:latin typeface="+mn-lt"/>
                          <a:ea typeface="+mn-ea"/>
                          <a:cs typeface="+mn-cs"/>
                        </a:rPr>
                        <a:t> - </a:t>
                      </a:r>
                      <a:r>
                        <a:rPr lang="en-GB" sz="1000" kern="1200" dirty="0" smtClean="0">
                          <a:solidFill>
                            <a:schemeClr val="tx1"/>
                          </a:solidFill>
                          <a:effectLst/>
                          <a:latin typeface="+mn-lt"/>
                          <a:ea typeface="+mn-ea"/>
                          <a:cs typeface="+mn-cs"/>
                        </a:rPr>
                        <a:t> Identify</a:t>
                      </a:r>
                      <a:r>
                        <a:rPr lang="en-GB" sz="1000" kern="1200" baseline="0" dirty="0" smtClean="0">
                          <a:solidFill>
                            <a:schemeClr val="tx1"/>
                          </a:solidFill>
                          <a:effectLst/>
                          <a:latin typeface="+mn-lt"/>
                          <a:ea typeface="+mn-ea"/>
                          <a:cs typeface="+mn-cs"/>
                        </a:rPr>
                        <a:t> different  types of rocks and similarities and differences </a:t>
                      </a:r>
                      <a:endParaRPr lang="en-GB" sz="1000" kern="1200" dirty="0">
                        <a:solidFill>
                          <a:schemeClr val="tx1"/>
                        </a:solidFill>
                        <a:effectLst/>
                        <a:latin typeface="+mn-lt"/>
                        <a:ea typeface="+mn-ea"/>
                        <a:cs typeface="+mn-cs"/>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T w="12700" cap="flat" cmpd="sng" algn="ctr">
                      <a:solidFill>
                        <a:schemeClr val="tx1"/>
                      </a:solidFill>
                      <a:prstDash val="solid"/>
                      <a:round/>
                      <a:headEnd type="none" w="med" len="med"/>
                      <a:tailEnd type="none" w="med" len="med"/>
                    </a:lnT>
                  </a:tcPr>
                </a:tc>
                <a:tc hMerge="1">
                  <a:txBody>
                    <a:bodyPr/>
                    <a:lstStyle/>
                    <a:p>
                      <a:pPr algn="ctr"/>
                      <a:endParaRPr lang="en-GB" sz="1050" b="1"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0006"/>
                  </a:ext>
                </a:extLst>
              </a:tr>
              <a:tr h="695604">
                <a:tc>
                  <a:txBody>
                    <a:bodyPr/>
                    <a:lstStyle/>
                    <a:p>
                      <a:pPr algn="ctr"/>
                      <a:r>
                        <a:rPr lang="en-GB" sz="1000" b="1" kern="1200" dirty="0">
                          <a:solidFill>
                            <a:schemeClr val="tx1"/>
                          </a:solidFill>
                          <a:effectLst/>
                          <a:latin typeface="+mn-lt"/>
                          <a:ea typeface="+mn-ea"/>
                          <a:cs typeface="+mn-cs"/>
                        </a:rPr>
                        <a:t>Maths</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1000" kern="1200" dirty="0" smtClean="0">
                          <a:solidFill>
                            <a:schemeClr val="tx1"/>
                          </a:solidFill>
                          <a:effectLst/>
                          <a:latin typeface="+mn-lt"/>
                          <a:ea typeface="+mn-ea"/>
                          <a:cs typeface="+mn-cs"/>
                        </a:rPr>
                        <a:t>Fractions</a:t>
                      </a:r>
                      <a:r>
                        <a:rPr lang="en-GB" sz="1000" kern="1200" baseline="0" dirty="0" smtClean="0">
                          <a:solidFill>
                            <a:schemeClr val="tx1"/>
                          </a:solidFill>
                          <a:effectLst/>
                          <a:latin typeface="+mn-lt"/>
                          <a:ea typeface="+mn-ea"/>
                          <a:cs typeface="+mn-cs"/>
                        </a:rPr>
                        <a:t> </a:t>
                      </a:r>
                      <a:r>
                        <a:rPr lang="en-GB" sz="1000" kern="1200" dirty="0" smtClean="0">
                          <a:solidFill>
                            <a:schemeClr val="tx1"/>
                          </a:solidFill>
                          <a:effectLst/>
                          <a:latin typeface="+mn-lt"/>
                          <a:ea typeface="+mn-ea"/>
                          <a:cs typeface="+mn-cs"/>
                        </a:rPr>
                        <a:t> </a:t>
                      </a: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dirty="0" smtClean="0"/>
                        <a:t>Time</a:t>
                      </a: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Angles</a:t>
                      </a: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b="0" dirty="0" smtClean="0"/>
                        <a:t>2D</a:t>
                      </a:r>
                      <a:r>
                        <a:rPr lang="en-GB" sz="1000" b="0" baseline="0" dirty="0" smtClean="0"/>
                        <a:t> shapes</a:t>
                      </a:r>
                      <a:r>
                        <a:rPr lang="en-GB" sz="1000" b="0" dirty="0" smtClean="0"/>
                        <a:t> </a:t>
                      </a:r>
                      <a:endParaRPr lang="en-GB" sz="10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000" dirty="0" smtClean="0"/>
                        <a:t>3D</a:t>
                      </a:r>
                      <a:r>
                        <a:rPr lang="en-GB" sz="1000" baseline="0" dirty="0" smtClean="0"/>
                        <a:t> Shapes </a:t>
                      </a:r>
                      <a:endParaRPr lang="en-GB" sz="1000" dirty="0" smtClean="0"/>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000" dirty="0" smtClean="0"/>
                        <a:t>Mass</a:t>
                      </a:r>
                      <a:r>
                        <a:rPr lang="en-GB" sz="1000" baseline="0" dirty="0" smtClean="0"/>
                        <a:t> </a:t>
                      </a:r>
                      <a:endParaRPr lang="en-GB" sz="1000" dirty="0" smtClean="0"/>
                    </a:p>
                    <a:p>
                      <a:endParaRPr lang="en-GB" sz="70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000" dirty="0" smtClean="0"/>
                        <a:t>Capacity </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800" b="0" dirty="0" smtClean="0"/>
                        <a:t>Operations</a:t>
                      </a:r>
                      <a:r>
                        <a:rPr lang="en-GB" sz="800" b="0" baseline="0" dirty="0" smtClean="0"/>
                        <a:t> problem solving</a:t>
                      </a:r>
                      <a:r>
                        <a:rPr lang="en-GB" sz="800" b="0" dirty="0" smtClean="0"/>
                        <a:t> </a:t>
                      </a:r>
                      <a:endParaRPr lang="en-GB" sz="8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a:r>
                        <a:rPr lang="en-GB" sz="800" b="0" dirty="0" smtClean="0"/>
                        <a:t>Assessment</a:t>
                      </a:r>
                      <a:r>
                        <a:rPr lang="en-GB" sz="800" b="0" baseline="0" dirty="0" smtClean="0"/>
                        <a:t> and consolidation </a:t>
                      </a:r>
                      <a:endParaRPr lang="en-GB" sz="800" b="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tc>
                <a:tc>
                  <a:txBody>
                    <a:bodyPr/>
                    <a:lstStyle/>
                    <a:p>
                      <a:pPr algn="ctr"/>
                      <a:r>
                        <a:rPr lang="en-GB" sz="900" b="0" dirty="0"/>
                        <a:t>Consolidation</a:t>
                      </a: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extLst>
                  <a:ext uri="{0D108BD9-81ED-4DB2-BD59-A6C34878D82A}">
                    <a16:rowId xmlns:a16="http://schemas.microsoft.com/office/drawing/2014/main" val="10007"/>
                  </a:ext>
                </a:extLst>
              </a:tr>
              <a:tr h="1470628">
                <a:tc>
                  <a:txBody>
                    <a:bodyPr/>
                    <a:lstStyle/>
                    <a:p>
                      <a:pPr lvl="0" algn="ctr"/>
                      <a:r>
                        <a:rPr lang="en-GB" sz="900" b="1" kern="1200" dirty="0">
                          <a:solidFill>
                            <a:schemeClr val="tx1"/>
                          </a:solidFill>
                          <a:effectLst/>
                          <a:latin typeface="+mn-lt"/>
                          <a:ea typeface="+mn-ea"/>
                          <a:cs typeface="+mn-cs"/>
                        </a:rPr>
                        <a:t>Discrete</a:t>
                      </a:r>
                      <a:endParaRPr lang="en-GB" sz="900" b="1" dirty="0">
                        <a:solidFill>
                          <a:schemeClr val="tx1"/>
                        </a:solidFill>
                      </a:endParaRPr>
                    </a:p>
                    <a:p>
                      <a:pPr algn="ctr"/>
                      <a:r>
                        <a:rPr lang="en-GB" sz="900" b="1" dirty="0"/>
                        <a:t> </a:t>
                      </a:r>
                    </a:p>
                  </a:txBody>
                  <a:tcPr marL="118169" marR="118169" marT="59086" marB="59086"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rPr>
                        <a:t> </a:t>
                      </a:r>
                      <a:endParaRPr lang="en-GB" sz="1000" b="0"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Music - </a:t>
                      </a:r>
                      <a:r>
                        <a:rPr lang="en-GB" sz="900" dirty="0" smtClean="0"/>
                        <a:t>Active Listening (Baroque era), Composing &amp; Improvising and Performing </a:t>
                      </a:r>
                      <a:r>
                        <a:rPr lang="en-GB" sz="900" kern="1200" dirty="0" smtClean="0">
                          <a:solidFill>
                            <a:schemeClr val="tx1"/>
                          </a:solidFill>
                          <a:effectLst/>
                          <a:latin typeface="+mn-lt"/>
                          <a:ea typeface="+mn-ea"/>
                          <a:cs typeface="+mn-cs"/>
                        </a:rPr>
                        <a:t>    </a:t>
                      </a:r>
                      <a:r>
                        <a:rPr lang="en-GB" sz="900" kern="1200" baseline="0" dirty="0" smtClean="0">
                          <a:solidFill>
                            <a:schemeClr val="tx1"/>
                          </a:solidFill>
                          <a:effectLst/>
                          <a:latin typeface="+mn-lt"/>
                          <a:ea typeface="+mn-ea"/>
                          <a:cs typeface="+mn-cs"/>
                        </a:rPr>
                        <a:t>  </a:t>
                      </a:r>
                      <a:endParaRPr lang="en-US" sz="900" b="0" i="0" kern="1200" dirty="0" smtClean="0">
                        <a:solidFill>
                          <a:schemeClr val="tx1"/>
                        </a:solidFill>
                        <a:effectLst/>
                        <a:latin typeface="+mn-lt"/>
                        <a:ea typeface="+mn-ea"/>
                        <a:cs typeface="+mn-cs"/>
                      </a:endParaRPr>
                    </a:p>
                    <a:p>
                      <a:pPr algn="ctr" rtl="0" fontAlgn="base"/>
                      <a:r>
                        <a:rPr lang="en-GB" sz="900" b="0" i="0" u="none" strike="noStrike" kern="1200" dirty="0" smtClean="0">
                          <a:solidFill>
                            <a:schemeClr val="tx1"/>
                          </a:solidFill>
                          <a:effectLst/>
                          <a:latin typeface="+mn-lt"/>
                          <a:ea typeface="+mn-ea"/>
                          <a:cs typeface="+mn-cs"/>
                        </a:rPr>
                        <a:t>Computing Beyond the Curriculum</a:t>
                      </a:r>
                      <a:r>
                        <a:rPr lang="en-GB" sz="900" b="1" i="0" u="none" strike="noStrike" kern="1200" dirty="0" smtClean="0">
                          <a:solidFill>
                            <a:schemeClr val="tx1"/>
                          </a:solidFill>
                          <a:effectLst/>
                          <a:latin typeface="+mn-lt"/>
                          <a:ea typeface="+mn-ea"/>
                          <a:cs typeface="+mn-cs"/>
                        </a:rPr>
                        <a:t>:</a:t>
                      </a:r>
                      <a:r>
                        <a:rPr lang="en-US" sz="900" b="0" i="0" kern="1200" dirty="0" smtClean="0">
                          <a:solidFill>
                            <a:schemeClr val="tx1"/>
                          </a:solidFill>
                          <a:effectLst/>
                          <a:latin typeface="+mn-lt"/>
                          <a:ea typeface="+mn-ea"/>
                          <a:cs typeface="+mn-cs"/>
                        </a:rPr>
                        <a:t>​</a:t>
                      </a:r>
                      <a:r>
                        <a:rPr lang="en-GB" sz="900" b="0" i="0" u="none" strike="noStrike" kern="1200" dirty="0" smtClean="0">
                          <a:solidFill>
                            <a:schemeClr val="tx1"/>
                          </a:solidFill>
                          <a:effectLst/>
                          <a:latin typeface="+mn-lt"/>
                          <a:ea typeface="+mn-ea"/>
                          <a:cs typeface="+mn-cs"/>
                        </a:rPr>
                        <a:t>Digital photography (making and editing movies)  </a:t>
                      </a:r>
                      <a:endParaRPr lang="en-GB" sz="900" kern="1200" dirty="0" smtClean="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PSHE – Helping others get help, Who can we trust, staying safe online, separation and divorce.</a:t>
                      </a:r>
                    </a:p>
                    <a:p>
                      <a:pPr lvl="0" algn="ctr"/>
                      <a:r>
                        <a:rPr lang="en-GB" sz="900" b="0" dirty="0" smtClean="0">
                          <a:solidFill>
                            <a:schemeClr val="tx1"/>
                          </a:solidFill>
                        </a:rPr>
                        <a:t>French  -</a:t>
                      </a:r>
                      <a:r>
                        <a:rPr lang="en-GB" sz="900" b="0" baseline="0" dirty="0" smtClean="0">
                          <a:solidFill>
                            <a:schemeClr val="tx1"/>
                          </a:solidFill>
                        </a:rPr>
                        <a:t> The Four Friends </a:t>
                      </a:r>
                      <a:endParaRPr lang="en-GB" sz="900" b="0" dirty="0" smtClean="0">
                        <a:solidFill>
                          <a:schemeClr val="tx1"/>
                        </a:solidFill>
                      </a:endParaRPr>
                    </a:p>
                    <a:p>
                      <a:pPr lvl="0" algn="ctr"/>
                      <a:r>
                        <a:rPr lang="en-GB" sz="900" b="0" dirty="0" smtClean="0">
                          <a:solidFill>
                            <a:schemeClr val="tx1"/>
                          </a:solidFill>
                        </a:rPr>
                        <a:t>RE  - Christianity.</a:t>
                      </a:r>
                      <a:r>
                        <a:rPr lang="en-GB" sz="900" b="0" baseline="0" dirty="0" smtClean="0">
                          <a:solidFill>
                            <a:schemeClr val="tx1"/>
                          </a:solidFill>
                        </a:rPr>
                        <a:t> What can we learn about Christian worship from visiting Churches? </a:t>
                      </a:r>
                      <a:endParaRPr lang="en-GB" sz="900" b="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PE – Athletics</a:t>
                      </a:r>
                      <a:r>
                        <a:rPr lang="en-GB" sz="900" kern="1200" baseline="0" dirty="0" smtClean="0">
                          <a:solidFill>
                            <a:schemeClr val="tx1"/>
                          </a:solidFill>
                          <a:effectLst/>
                          <a:latin typeface="+mn-lt"/>
                          <a:ea typeface="+mn-ea"/>
                          <a:cs typeface="+mn-cs"/>
                        </a:rPr>
                        <a:t> (Furthest Five) and Swimming </a:t>
                      </a: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effectLst/>
                          <a:latin typeface="+mn-lt"/>
                          <a:ea typeface="+mn-ea"/>
                          <a:cs typeface="+mn-cs"/>
                        </a:rPr>
                        <a:t>Music – </a:t>
                      </a:r>
                      <a:r>
                        <a:rPr lang="en-GB" sz="900" dirty="0" smtClean="0"/>
                        <a:t>Singing (building up to a summer performance)</a:t>
                      </a:r>
                      <a:endParaRPr lang="en-GB" sz="900" kern="1200" baseline="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00" kern="1200" baseline="0" dirty="0" smtClean="0">
                          <a:solidFill>
                            <a:schemeClr val="tx1"/>
                          </a:solidFill>
                          <a:effectLst/>
                          <a:latin typeface="+mn-lt"/>
                          <a:ea typeface="+mn-ea"/>
                          <a:cs typeface="+mn-cs"/>
                        </a:rPr>
                        <a:t>Computing- Digital photography </a:t>
                      </a:r>
                      <a:endParaRPr lang="en-GB" sz="900" baseline="0" dirty="0" smtClean="0"/>
                    </a:p>
                    <a:p>
                      <a:pPr algn="ctr"/>
                      <a:r>
                        <a:rPr lang="en-GB" sz="900" baseline="0" dirty="0" smtClean="0"/>
                        <a:t>French – Growing Things </a:t>
                      </a:r>
                    </a:p>
                    <a:p>
                      <a:pPr algn="ctr"/>
                      <a:r>
                        <a:rPr lang="en-GB" sz="900" baseline="0" dirty="0" smtClean="0"/>
                        <a:t>PSHE – Growth mind-set, Sun safety, The world of work, Problem solving and time management.</a:t>
                      </a:r>
                      <a:endParaRPr lang="en-GB" sz="900" dirty="0" smtClean="0"/>
                    </a:p>
                    <a:p>
                      <a:pPr algn="ctr"/>
                      <a:r>
                        <a:rPr lang="en-GB" sz="900" dirty="0" smtClean="0"/>
                        <a:t>PE – Athletics (Furthest Five) and Swimming </a:t>
                      </a:r>
                      <a:endParaRPr lang="en-GB" sz="900" kern="1200" dirty="0" smtClean="0">
                        <a:solidFill>
                          <a:schemeClr val="tx1"/>
                        </a:solidFill>
                        <a:effectLst/>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800" b="1" baseline="0" dirty="0"/>
                    </a:p>
                  </a:txBody>
                  <a:tcPr marL="118169" marR="118169" marT="59086" marB="59086"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aseline="0" dirty="0"/>
                    </a:p>
                  </a:txBody>
                  <a:tcPr marL="118169" marR="118169" marT="59086" marB="59086"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000" b="1" dirty="0">
                        <a:solidFill>
                          <a:schemeClr val="tx1"/>
                        </a:solidFill>
                      </a:endParaRPr>
                    </a:p>
                  </a:txBody>
                  <a:tcPr marL="118169" marR="118169" marT="59086" marB="59086"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GB"/>
                    </a:p>
                  </a:txBody>
                  <a:tcPr/>
                </a:tc>
                <a:tc hMerge="1">
                  <a:txBody>
                    <a:bodyPr/>
                    <a:lstStyle/>
                    <a:p>
                      <a:endParaRPr lang="en-GB"/>
                    </a:p>
                  </a:txBody>
                  <a:tcPr/>
                </a:tc>
                <a:tc vMerge="1">
                  <a:txBody>
                    <a:bodyPr/>
                    <a:lstStyle/>
                    <a:p>
                      <a:pPr algn="ctr"/>
                      <a:endParaRPr lang="en-GB" sz="1000" dirty="0"/>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42248950"/>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7571" y="296221"/>
            <a:ext cx="919576" cy="919576"/>
          </a:xfrm>
          <a:prstGeom prst="rect">
            <a:avLst/>
          </a:prstGeom>
        </p:spPr>
      </p:pic>
    </p:spTree>
    <p:extLst>
      <p:ext uri="{BB962C8B-B14F-4D97-AF65-F5344CB8AC3E}">
        <p14:creationId xmlns:p14="http://schemas.microsoft.com/office/powerpoint/2010/main" val="2330778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5484</TotalTime>
  <Words>1728</Words>
  <Application>Microsoft Office PowerPoint</Application>
  <PresentationFormat>A3 Paper (297x420 mm)</PresentationFormat>
  <Paragraphs>279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kdobson</dc:creator>
  <cp:lastModifiedBy>ldevine</cp:lastModifiedBy>
  <cp:revision>191</cp:revision>
  <cp:lastPrinted>2023-07-20T09:25:44Z</cp:lastPrinted>
  <dcterms:created xsi:type="dcterms:W3CDTF">2020-06-30T14:01:22Z</dcterms:created>
  <dcterms:modified xsi:type="dcterms:W3CDTF">2023-09-05T15:43:46Z</dcterms:modified>
</cp:coreProperties>
</file>