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1" r:id="rId4"/>
  </p:sldIdLst>
  <p:sldSz cx="12801600" cy="9601200" type="A3"/>
  <p:notesSz cx="6797675" cy="9926638"/>
  <p:defaultTextStyle>
    <a:defPPr>
      <a:defRPr lang="en-US"/>
    </a:defPPr>
    <a:lvl1pPr marL="0" algn="l" defTabSz="457117" rtl="0" eaLnBrk="1" latinLnBrk="0" hangingPunct="1">
      <a:defRPr sz="1800" kern="1200">
        <a:solidFill>
          <a:schemeClr val="tx1"/>
        </a:solidFill>
        <a:latin typeface="+mn-lt"/>
        <a:ea typeface="+mn-ea"/>
        <a:cs typeface="+mn-cs"/>
      </a:defRPr>
    </a:lvl1pPr>
    <a:lvl2pPr marL="457117" algn="l" defTabSz="457117" rtl="0" eaLnBrk="1" latinLnBrk="0" hangingPunct="1">
      <a:defRPr sz="1800" kern="1200">
        <a:solidFill>
          <a:schemeClr val="tx1"/>
        </a:solidFill>
        <a:latin typeface="+mn-lt"/>
        <a:ea typeface="+mn-ea"/>
        <a:cs typeface="+mn-cs"/>
      </a:defRPr>
    </a:lvl2pPr>
    <a:lvl3pPr marL="914235" algn="l" defTabSz="457117" rtl="0" eaLnBrk="1" latinLnBrk="0" hangingPunct="1">
      <a:defRPr sz="1800" kern="1200">
        <a:solidFill>
          <a:schemeClr val="tx1"/>
        </a:solidFill>
        <a:latin typeface="+mn-lt"/>
        <a:ea typeface="+mn-ea"/>
        <a:cs typeface="+mn-cs"/>
      </a:defRPr>
    </a:lvl3pPr>
    <a:lvl4pPr marL="1371352" algn="l" defTabSz="457117" rtl="0" eaLnBrk="1" latinLnBrk="0" hangingPunct="1">
      <a:defRPr sz="1800" kern="1200">
        <a:solidFill>
          <a:schemeClr val="tx1"/>
        </a:solidFill>
        <a:latin typeface="+mn-lt"/>
        <a:ea typeface="+mn-ea"/>
        <a:cs typeface="+mn-cs"/>
      </a:defRPr>
    </a:lvl4pPr>
    <a:lvl5pPr marL="1828470" algn="l" defTabSz="457117" rtl="0" eaLnBrk="1" latinLnBrk="0" hangingPunct="1">
      <a:defRPr sz="1800" kern="1200">
        <a:solidFill>
          <a:schemeClr val="tx1"/>
        </a:solidFill>
        <a:latin typeface="+mn-lt"/>
        <a:ea typeface="+mn-ea"/>
        <a:cs typeface="+mn-cs"/>
      </a:defRPr>
    </a:lvl5pPr>
    <a:lvl6pPr marL="2285587" algn="l" defTabSz="457117" rtl="0" eaLnBrk="1" latinLnBrk="0" hangingPunct="1">
      <a:defRPr sz="1800" kern="1200">
        <a:solidFill>
          <a:schemeClr val="tx1"/>
        </a:solidFill>
        <a:latin typeface="+mn-lt"/>
        <a:ea typeface="+mn-ea"/>
        <a:cs typeface="+mn-cs"/>
      </a:defRPr>
    </a:lvl6pPr>
    <a:lvl7pPr marL="2742705" algn="l" defTabSz="457117" rtl="0" eaLnBrk="1" latinLnBrk="0" hangingPunct="1">
      <a:defRPr sz="1800" kern="1200">
        <a:solidFill>
          <a:schemeClr val="tx1"/>
        </a:solidFill>
        <a:latin typeface="+mn-lt"/>
        <a:ea typeface="+mn-ea"/>
        <a:cs typeface="+mn-cs"/>
      </a:defRPr>
    </a:lvl7pPr>
    <a:lvl8pPr marL="3199822" algn="l" defTabSz="457117" rtl="0" eaLnBrk="1" latinLnBrk="0" hangingPunct="1">
      <a:defRPr sz="1800" kern="1200">
        <a:solidFill>
          <a:schemeClr val="tx1"/>
        </a:solidFill>
        <a:latin typeface="+mn-lt"/>
        <a:ea typeface="+mn-ea"/>
        <a:cs typeface="+mn-cs"/>
      </a:defRPr>
    </a:lvl8pPr>
    <a:lvl9pPr marL="3656940" algn="l" defTabSz="45711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99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685622-190D-44AD-8413-5EA2D340B1B1}" v="140" dt="2022-09-26T19:35:55.539"/>
    <p1510:client id="{7930D042-9F8B-8936-57DD-15C6B41382A0}" v="1039" dt="2022-09-29T11:07:45.7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48" autoAdjust="0"/>
    <p:restoredTop sz="94660"/>
  </p:normalViewPr>
  <p:slideViewPr>
    <p:cSldViewPr snapToGrid="0">
      <p:cViewPr varScale="1">
        <p:scale>
          <a:sx n="83" d="100"/>
          <a:sy n="83" d="100"/>
        </p:scale>
        <p:origin x="16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mpleby [ Wheatley Hill Community Primary School ]" userId="S::j.umpleby147@whprimary.com::61b50b14-d6fd-4191-a779-d29fd2aa32ab" providerId="AD" clId="Web-{7930D042-9F8B-8936-57DD-15C6B41382A0}"/>
    <pc:docChg chg="modSld">
      <pc:chgData name="J.Umpleby [ Wheatley Hill Community Primary School ]" userId="S::j.umpleby147@whprimary.com::61b50b14-d6fd-4191-a779-d29fd2aa32ab" providerId="AD" clId="Web-{7930D042-9F8B-8936-57DD-15C6B41382A0}" dt="2022-09-29T11:07:38.588" v="1021"/>
      <pc:docMkLst>
        <pc:docMk/>
      </pc:docMkLst>
      <pc:sldChg chg="modSp">
        <pc:chgData name="J.Umpleby [ Wheatley Hill Community Primary School ]" userId="S::j.umpleby147@whprimary.com::61b50b14-d6fd-4191-a779-d29fd2aa32ab" providerId="AD" clId="Web-{7930D042-9F8B-8936-57DD-15C6B41382A0}" dt="2022-09-29T11:07:38.588" v="1021"/>
        <pc:sldMkLst>
          <pc:docMk/>
          <pc:sldMk cId="3639983673" sldId="259"/>
        </pc:sldMkLst>
        <pc:graphicFrameChg chg="mod modGraphic">
          <ac:chgData name="J.Umpleby [ Wheatley Hill Community Primary School ]" userId="S::j.umpleby147@whprimary.com::61b50b14-d6fd-4191-a779-d29fd2aa32ab" providerId="AD" clId="Web-{7930D042-9F8B-8936-57DD-15C6B41382A0}" dt="2022-09-29T11:07:38.588" v="1021"/>
          <ac:graphicFrameMkLst>
            <pc:docMk/>
            <pc:sldMk cId="3639983673" sldId="259"/>
            <ac:graphicFrameMk id="8" creationId="{00000000-0000-0000-0000-000000000000}"/>
          </ac:graphicFrameMkLst>
        </pc:graphicFrameChg>
      </pc:sldChg>
      <pc:sldChg chg="modSp">
        <pc:chgData name="J.Umpleby [ Wheatley Hill Community Primary School ]" userId="S::j.umpleby147@whprimary.com::61b50b14-d6fd-4191-a779-d29fd2aa32ab" providerId="AD" clId="Web-{7930D042-9F8B-8936-57DD-15C6B41382A0}" dt="2022-09-29T10:41:08.521" v="35"/>
        <pc:sldMkLst>
          <pc:docMk/>
          <pc:sldMk cId="3621480446" sldId="260"/>
        </pc:sldMkLst>
        <pc:graphicFrameChg chg="mod modGraphic">
          <ac:chgData name="J.Umpleby [ Wheatley Hill Community Primary School ]" userId="S::j.umpleby147@whprimary.com::61b50b14-d6fd-4191-a779-d29fd2aa32ab" providerId="AD" clId="Web-{7930D042-9F8B-8936-57DD-15C6B41382A0}" dt="2022-09-29T10:41:08.521" v="35"/>
          <ac:graphicFrameMkLst>
            <pc:docMk/>
            <pc:sldMk cId="3621480446" sldId="260"/>
            <ac:graphicFrameMk id="9" creationId="{00000000-0000-0000-0000-000000000000}"/>
          </ac:graphicFrameMkLst>
        </pc:graphicFrameChg>
      </pc:sldChg>
    </pc:docChg>
  </pc:docChgLst>
  <pc:docChgLst>
    <pc:chgData name="J.Umpleby [ Wheatley Hill Community Primary School ]" userId="S::j.umpleby147@whprimary.com::61b50b14-d6fd-4191-a779-d29fd2aa32ab" providerId="AD" clId="Web-{62685622-190D-44AD-8413-5EA2D340B1B1}"/>
    <pc:docChg chg="modSld">
      <pc:chgData name="J.Umpleby [ Wheatley Hill Community Primary School ]" userId="S::j.umpleby147@whprimary.com::61b50b14-d6fd-4191-a779-d29fd2aa32ab" providerId="AD" clId="Web-{62685622-190D-44AD-8413-5EA2D340B1B1}" dt="2022-09-26T19:35:42.805" v="134"/>
      <pc:docMkLst>
        <pc:docMk/>
      </pc:docMkLst>
      <pc:sldChg chg="modSp">
        <pc:chgData name="J.Umpleby [ Wheatley Hill Community Primary School ]" userId="S::j.umpleby147@whprimary.com::61b50b14-d6fd-4191-a779-d29fd2aa32ab" providerId="AD" clId="Web-{62685622-190D-44AD-8413-5EA2D340B1B1}" dt="2022-09-26T19:35:42.805" v="134"/>
        <pc:sldMkLst>
          <pc:docMk/>
          <pc:sldMk cId="3338335961" sldId="258"/>
        </pc:sldMkLst>
        <pc:graphicFrameChg chg="mod modGraphic">
          <ac:chgData name="J.Umpleby [ Wheatley Hill Community Primary School ]" userId="S::j.umpleby147@whprimary.com::61b50b14-d6fd-4191-a779-d29fd2aa32ab" providerId="AD" clId="Web-{62685622-190D-44AD-8413-5EA2D340B1B1}" dt="2022-09-26T19:35:42.805" v="134"/>
          <ac:graphicFrameMkLst>
            <pc:docMk/>
            <pc:sldMk cId="3338335961" sldId="258"/>
            <ac:graphicFrameMk id="2" creationId="{00000000-0000-0000-0000-000000000000}"/>
          </ac:graphicFrameMkLst>
        </pc:graphicFrameChg>
      </pc:sldChg>
      <pc:sldChg chg="modSp">
        <pc:chgData name="J.Umpleby [ Wheatley Hill Community Primary School ]" userId="S::j.umpleby147@whprimary.com::61b50b14-d6fd-4191-a779-d29fd2aa32ab" providerId="AD" clId="Web-{62685622-190D-44AD-8413-5EA2D340B1B1}" dt="2022-09-26T19:34:43.694" v="72"/>
        <pc:sldMkLst>
          <pc:docMk/>
          <pc:sldMk cId="3639983673" sldId="259"/>
        </pc:sldMkLst>
        <pc:graphicFrameChg chg="mod modGraphic">
          <ac:chgData name="J.Umpleby [ Wheatley Hill Community Primary School ]" userId="S::j.umpleby147@whprimary.com::61b50b14-d6fd-4191-a779-d29fd2aa32ab" providerId="AD" clId="Web-{62685622-190D-44AD-8413-5EA2D340B1B1}" dt="2022-09-26T19:34:43.694" v="72"/>
          <ac:graphicFrameMkLst>
            <pc:docMk/>
            <pc:sldMk cId="3639983673" sldId="259"/>
            <ac:graphicFrameMk id="8" creationId="{00000000-0000-0000-0000-000000000000}"/>
          </ac:graphicFrameMkLst>
        </pc:graphicFrameChg>
      </pc:sldChg>
      <pc:sldChg chg="modSp">
        <pc:chgData name="J.Umpleby [ Wheatley Hill Community Primary School ]" userId="S::j.umpleby147@whprimary.com::61b50b14-d6fd-4191-a779-d29fd2aa32ab" providerId="AD" clId="Web-{62685622-190D-44AD-8413-5EA2D340B1B1}" dt="2022-09-26T19:33:02.755" v="2"/>
        <pc:sldMkLst>
          <pc:docMk/>
          <pc:sldMk cId="3621480446" sldId="260"/>
        </pc:sldMkLst>
        <pc:graphicFrameChg chg="mod modGraphic">
          <ac:chgData name="J.Umpleby [ Wheatley Hill Community Primary School ]" userId="S::j.umpleby147@whprimary.com::61b50b14-d6fd-4191-a779-d29fd2aa32ab" providerId="AD" clId="Web-{62685622-190D-44AD-8413-5EA2D340B1B1}" dt="2022-09-26T19:33:02.755" v="2"/>
          <ac:graphicFrameMkLst>
            <pc:docMk/>
            <pc:sldMk cId="3621480446" sldId="260"/>
            <ac:graphicFrameMk id="9"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02/10/2023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dirty="0"/>
          </a:p>
        </p:txBody>
      </p:sp>
    </p:spTree>
    <p:extLst>
      <p:ext uri="{BB962C8B-B14F-4D97-AF65-F5344CB8AC3E}">
        <p14:creationId xmlns:p14="http://schemas.microsoft.com/office/powerpoint/2010/main" val="440486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02/10/2023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dirty="0"/>
          </a:p>
        </p:txBody>
      </p:sp>
    </p:spTree>
    <p:extLst>
      <p:ext uri="{BB962C8B-B14F-4D97-AF65-F5344CB8AC3E}">
        <p14:creationId xmlns:p14="http://schemas.microsoft.com/office/powerpoint/2010/main" val="271148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8"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3"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02/10/2023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dirty="0"/>
          </a:p>
        </p:txBody>
      </p:sp>
    </p:spTree>
    <p:extLst>
      <p:ext uri="{BB962C8B-B14F-4D97-AF65-F5344CB8AC3E}">
        <p14:creationId xmlns:p14="http://schemas.microsoft.com/office/powerpoint/2010/main" val="350182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3A539-2724-410B-835E-2965EF8C08DE}" type="datetimeFigureOut">
              <a:rPr lang="en-GB" smtClean="0"/>
              <a:t>02/10/2023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dirty="0"/>
          </a:p>
        </p:txBody>
      </p:sp>
    </p:spTree>
    <p:extLst>
      <p:ext uri="{BB962C8B-B14F-4D97-AF65-F5344CB8AC3E}">
        <p14:creationId xmlns:p14="http://schemas.microsoft.com/office/powerpoint/2010/main" val="2376627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4"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4"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53A539-2724-410B-835E-2965EF8C08DE}" type="datetimeFigureOut">
              <a:rPr lang="en-GB" smtClean="0"/>
              <a:t>02/10/2023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3ED4FF0-0D45-4C37-8B1E-3AD0A9E1279B}" type="slidenum">
              <a:rPr lang="en-GB" smtClean="0"/>
              <a:t>‹#›</a:t>
            </a:fld>
            <a:endParaRPr lang="en-GB" dirty="0"/>
          </a:p>
        </p:txBody>
      </p:sp>
    </p:spTree>
    <p:extLst>
      <p:ext uri="{BB962C8B-B14F-4D97-AF65-F5344CB8AC3E}">
        <p14:creationId xmlns:p14="http://schemas.microsoft.com/office/powerpoint/2010/main" val="271046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1"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1"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53A539-2724-410B-835E-2965EF8C08DE}" type="datetimeFigureOut">
              <a:rPr lang="en-GB" smtClean="0"/>
              <a:t>02/10/2023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dirty="0"/>
          </a:p>
        </p:txBody>
      </p:sp>
    </p:spTree>
    <p:extLst>
      <p:ext uri="{BB962C8B-B14F-4D97-AF65-F5344CB8AC3E}">
        <p14:creationId xmlns:p14="http://schemas.microsoft.com/office/powerpoint/2010/main" val="1338853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2"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2"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53A539-2724-410B-835E-2965EF8C08DE}" type="datetimeFigureOut">
              <a:rPr lang="en-GB" smtClean="0"/>
              <a:t>02/10/2023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3ED4FF0-0D45-4C37-8B1E-3AD0A9E1279B}" type="slidenum">
              <a:rPr lang="en-GB" smtClean="0"/>
              <a:t>‹#›</a:t>
            </a:fld>
            <a:endParaRPr lang="en-GB" dirty="0"/>
          </a:p>
        </p:txBody>
      </p:sp>
    </p:spTree>
    <p:extLst>
      <p:ext uri="{BB962C8B-B14F-4D97-AF65-F5344CB8AC3E}">
        <p14:creationId xmlns:p14="http://schemas.microsoft.com/office/powerpoint/2010/main" val="890484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53A539-2724-410B-835E-2965EF8C08DE}" type="datetimeFigureOut">
              <a:rPr lang="en-GB" smtClean="0"/>
              <a:t>02/10/2023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3ED4FF0-0D45-4C37-8B1E-3AD0A9E1279B}" type="slidenum">
              <a:rPr lang="en-GB" smtClean="0"/>
              <a:t>‹#›</a:t>
            </a:fld>
            <a:endParaRPr lang="en-GB" dirty="0"/>
          </a:p>
        </p:txBody>
      </p:sp>
    </p:spTree>
    <p:extLst>
      <p:ext uri="{BB962C8B-B14F-4D97-AF65-F5344CB8AC3E}">
        <p14:creationId xmlns:p14="http://schemas.microsoft.com/office/powerpoint/2010/main" val="226837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3A539-2724-410B-835E-2965EF8C08DE}" type="datetimeFigureOut">
              <a:rPr lang="en-GB" smtClean="0"/>
              <a:t>02/10/2023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3ED4FF0-0D45-4C37-8B1E-3AD0A9E1279B}" type="slidenum">
              <a:rPr lang="en-GB" smtClean="0"/>
              <a:t>‹#›</a:t>
            </a:fld>
            <a:endParaRPr lang="en-GB" dirty="0"/>
          </a:p>
        </p:txBody>
      </p:sp>
    </p:spTree>
    <p:extLst>
      <p:ext uri="{BB962C8B-B14F-4D97-AF65-F5344CB8AC3E}">
        <p14:creationId xmlns:p14="http://schemas.microsoft.com/office/powerpoint/2010/main" val="3490831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8" y="1382399"/>
            <a:ext cx="6480811"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0153A539-2724-410B-835E-2965EF8C08DE}" type="datetimeFigureOut">
              <a:rPr lang="en-GB" smtClean="0"/>
              <a:t>02/10/2023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dirty="0"/>
          </a:p>
        </p:txBody>
      </p:sp>
    </p:spTree>
    <p:extLst>
      <p:ext uri="{BB962C8B-B14F-4D97-AF65-F5344CB8AC3E}">
        <p14:creationId xmlns:p14="http://schemas.microsoft.com/office/powerpoint/2010/main" val="1493749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9"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8" y="1382399"/>
            <a:ext cx="6480811"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9"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0153A539-2724-410B-835E-2965EF8C08DE}" type="datetimeFigureOut">
              <a:rPr lang="en-GB" smtClean="0"/>
              <a:t>02/10/2023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3ED4FF0-0D45-4C37-8B1E-3AD0A9E1279B}" type="slidenum">
              <a:rPr lang="en-GB" smtClean="0"/>
              <a:t>‹#›</a:t>
            </a:fld>
            <a:endParaRPr lang="en-GB" dirty="0"/>
          </a:p>
        </p:txBody>
      </p:sp>
    </p:spTree>
    <p:extLst>
      <p:ext uri="{BB962C8B-B14F-4D97-AF65-F5344CB8AC3E}">
        <p14:creationId xmlns:p14="http://schemas.microsoft.com/office/powerpoint/2010/main" val="3337514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1"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1"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1" y="8898894"/>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153A539-2724-410B-835E-2965EF8C08DE}" type="datetimeFigureOut">
              <a:rPr lang="en-GB" smtClean="0"/>
              <a:t>02/10/2023</a:t>
            </a:fld>
            <a:endParaRPr lang="en-GB" dirty="0"/>
          </a:p>
        </p:txBody>
      </p:sp>
      <p:sp>
        <p:nvSpPr>
          <p:cNvPr id="5" name="Footer Placeholder 4"/>
          <p:cNvSpPr>
            <a:spLocks noGrp="1"/>
          </p:cNvSpPr>
          <p:nvPr>
            <p:ph type="ftr" sz="quarter" idx="3"/>
          </p:nvPr>
        </p:nvSpPr>
        <p:spPr>
          <a:xfrm>
            <a:off x="4240531" y="8898894"/>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1" y="8898894"/>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3ED4FF0-0D45-4C37-8B1E-3AD0A9E1279B}" type="slidenum">
              <a:rPr lang="en-GB" smtClean="0"/>
              <a:t>‹#›</a:t>
            </a:fld>
            <a:endParaRPr lang="en-GB" dirty="0"/>
          </a:p>
        </p:txBody>
      </p:sp>
    </p:spTree>
    <p:extLst>
      <p:ext uri="{BB962C8B-B14F-4D97-AF65-F5344CB8AC3E}">
        <p14:creationId xmlns:p14="http://schemas.microsoft.com/office/powerpoint/2010/main" val="10653374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3580" y="591242"/>
            <a:ext cx="4684103" cy="311175"/>
          </a:xfrm>
          <a:prstGeom prst="rect">
            <a:avLst/>
          </a:prstGeom>
          <a:noFill/>
        </p:spPr>
        <p:txBody>
          <a:bodyPr wrap="none" rtlCol="0">
            <a:spAutoFit/>
          </a:bodyPr>
          <a:lstStyle/>
          <a:p>
            <a:r>
              <a:rPr lang="en-GB" sz="1422" u="sng" dirty="0"/>
              <a:t>Wheatley Hill Primary School – Long Term Overview – Year 5 </a:t>
            </a:r>
          </a:p>
        </p:txBody>
      </p:sp>
      <p:graphicFrame>
        <p:nvGraphicFramePr>
          <p:cNvPr id="2" name="Table 1"/>
          <p:cNvGraphicFramePr>
            <a:graphicFrameLocks noGrp="1"/>
          </p:cNvGraphicFramePr>
          <p:nvPr>
            <p:extLst>
              <p:ext uri="{D42A27DB-BD31-4B8C-83A1-F6EECF244321}">
                <p14:modId xmlns:p14="http://schemas.microsoft.com/office/powerpoint/2010/main" val="3759629302"/>
              </p:ext>
            </p:extLst>
          </p:nvPr>
        </p:nvGraphicFramePr>
        <p:xfrm>
          <a:off x="200025" y="902417"/>
          <a:ext cx="12447005" cy="8179682"/>
        </p:xfrm>
        <a:graphic>
          <a:graphicData uri="http://schemas.openxmlformats.org/drawingml/2006/table">
            <a:tbl>
              <a:tblPr firstRow="1" bandRow="1">
                <a:tableStyleId>{5940675A-B579-460E-94D1-54222C63F5DA}</a:tableStyleId>
              </a:tblPr>
              <a:tblGrid>
                <a:gridCol w="965972">
                  <a:extLst>
                    <a:ext uri="{9D8B030D-6E8A-4147-A177-3AD203B41FA5}">
                      <a16:colId xmlns:a16="http://schemas.microsoft.com/office/drawing/2014/main" val="1515145842"/>
                    </a:ext>
                  </a:extLst>
                </a:gridCol>
                <a:gridCol w="908859">
                  <a:extLst>
                    <a:ext uri="{9D8B030D-6E8A-4147-A177-3AD203B41FA5}">
                      <a16:colId xmlns:a16="http://schemas.microsoft.com/office/drawing/2014/main" val="2801019361"/>
                    </a:ext>
                  </a:extLst>
                </a:gridCol>
                <a:gridCol w="716655">
                  <a:extLst>
                    <a:ext uri="{9D8B030D-6E8A-4147-A177-3AD203B41FA5}">
                      <a16:colId xmlns:a16="http://schemas.microsoft.com/office/drawing/2014/main" val="3886250757"/>
                    </a:ext>
                  </a:extLst>
                </a:gridCol>
                <a:gridCol w="734618">
                  <a:extLst>
                    <a:ext uri="{9D8B030D-6E8A-4147-A177-3AD203B41FA5}">
                      <a16:colId xmlns:a16="http://schemas.microsoft.com/office/drawing/2014/main" val="564546485"/>
                    </a:ext>
                  </a:extLst>
                </a:gridCol>
                <a:gridCol w="728274">
                  <a:extLst>
                    <a:ext uri="{9D8B030D-6E8A-4147-A177-3AD203B41FA5}">
                      <a16:colId xmlns:a16="http://schemas.microsoft.com/office/drawing/2014/main" val="3318043987"/>
                    </a:ext>
                  </a:extLst>
                </a:gridCol>
                <a:gridCol w="716655">
                  <a:extLst>
                    <a:ext uri="{9D8B030D-6E8A-4147-A177-3AD203B41FA5}">
                      <a16:colId xmlns:a16="http://schemas.microsoft.com/office/drawing/2014/main" val="31436958"/>
                    </a:ext>
                  </a:extLst>
                </a:gridCol>
                <a:gridCol w="716655">
                  <a:extLst>
                    <a:ext uri="{9D8B030D-6E8A-4147-A177-3AD203B41FA5}">
                      <a16:colId xmlns:a16="http://schemas.microsoft.com/office/drawing/2014/main" val="2396593462"/>
                    </a:ext>
                  </a:extLst>
                </a:gridCol>
                <a:gridCol w="716655">
                  <a:extLst>
                    <a:ext uri="{9D8B030D-6E8A-4147-A177-3AD203B41FA5}">
                      <a16:colId xmlns:a16="http://schemas.microsoft.com/office/drawing/2014/main" val="2260121395"/>
                    </a:ext>
                  </a:extLst>
                </a:gridCol>
                <a:gridCol w="724939">
                  <a:extLst>
                    <a:ext uri="{9D8B030D-6E8A-4147-A177-3AD203B41FA5}">
                      <a16:colId xmlns:a16="http://schemas.microsoft.com/office/drawing/2014/main" val="1133684306"/>
                    </a:ext>
                  </a:extLst>
                </a:gridCol>
                <a:gridCol w="716656">
                  <a:extLst>
                    <a:ext uri="{9D8B030D-6E8A-4147-A177-3AD203B41FA5}">
                      <a16:colId xmlns:a16="http://schemas.microsoft.com/office/drawing/2014/main" val="2280477883"/>
                    </a:ext>
                  </a:extLst>
                </a:gridCol>
                <a:gridCol w="866730">
                  <a:extLst>
                    <a:ext uri="{9D8B030D-6E8A-4147-A177-3AD203B41FA5}">
                      <a16:colId xmlns:a16="http://schemas.microsoft.com/office/drawing/2014/main" val="3146685755"/>
                    </a:ext>
                  </a:extLst>
                </a:gridCol>
                <a:gridCol w="143569">
                  <a:extLst>
                    <a:ext uri="{9D8B030D-6E8A-4147-A177-3AD203B41FA5}">
                      <a16:colId xmlns:a16="http://schemas.microsoft.com/office/drawing/2014/main" val="1602024598"/>
                    </a:ext>
                  </a:extLst>
                </a:gridCol>
                <a:gridCol w="783651">
                  <a:extLst>
                    <a:ext uri="{9D8B030D-6E8A-4147-A177-3AD203B41FA5}">
                      <a16:colId xmlns:a16="http://schemas.microsoft.com/office/drawing/2014/main" val="969576128"/>
                    </a:ext>
                  </a:extLst>
                </a:gridCol>
                <a:gridCol w="857152">
                  <a:extLst>
                    <a:ext uri="{9D8B030D-6E8A-4147-A177-3AD203B41FA5}">
                      <a16:colId xmlns:a16="http://schemas.microsoft.com/office/drawing/2014/main" val="65668484"/>
                    </a:ext>
                  </a:extLst>
                </a:gridCol>
                <a:gridCol w="716655">
                  <a:extLst>
                    <a:ext uri="{9D8B030D-6E8A-4147-A177-3AD203B41FA5}">
                      <a16:colId xmlns:a16="http://schemas.microsoft.com/office/drawing/2014/main" val="1672269246"/>
                    </a:ext>
                  </a:extLst>
                </a:gridCol>
                <a:gridCol w="716655">
                  <a:extLst>
                    <a:ext uri="{9D8B030D-6E8A-4147-A177-3AD203B41FA5}">
                      <a16:colId xmlns:a16="http://schemas.microsoft.com/office/drawing/2014/main" val="1845190943"/>
                    </a:ext>
                  </a:extLst>
                </a:gridCol>
                <a:gridCol w="716655">
                  <a:extLst>
                    <a:ext uri="{9D8B030D-6E8A-4147-A177-3AD203B41FA5}">
                      <a16:colId xmlns:a16="http://schemas.microsoft.com/office/drawing/2014/main" val="3231118915"/>
                    </a:ext>
                  </a:extLst>
                </a:gridCol>
              </a:tblGrid>
              <a:tr h="353039">
                <a:tc>
                  <a:txBody>
                    <a:bodyPr/>
                    <a:lstStyle/>
                    <a:p>
                      <a:pPr algn="ctr"/>
                      <a:endParaRPr lang="en-GB" sz="10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6">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000" b="1" dirty="0"/>
                        <a:t>Autumn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05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353039">
                <a:tc>
                  <a:txBody>
                    <a:bodyPr/>
                    <a:lstStyle/>
                    <a:p>
                      <a:pPr algn="ctr"/>
                      <a:endParaRPr lang="en-GB" sz="10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0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a:t>
                      </a:r>
                      <a:r>
                        <a:rPr lang="en-GB" sz="1000" b="1" baseline="0" dirty="0"/>
                        <a:t> 8</a:t>
                      </a:r>
                      <a:endParaRPr lang="en-GB" sz="10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0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0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426827">
                <a:tc>
                  <a:txBody>
                    <a:bodyPr/>
                    <a:lstStyle/>
                    <a:p>
                      <a:pPr algn="ctr"/>
                      <a:r>
                        <a:rPr lang="en-GB" sz="10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pPr algn="ctr"/>
                      <a:r>
                        <a:rPr lang="en-GB" sz="1000" b="0" dirty="0"/>
                        <a:t>Discrete</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6">
                  <a:txBody>
                    <a:bodyPr/>
                    <a:lstStyle/>
                    <a:p>
                      <a:pPr algn="ctr"/>
                      <a:r>
                        <a:rPr lang="en-GB" sz="1000" b="1" dirty="0"/>
                        <a:t>To understand why we have day and night</a:t>
                      </a:r>
                    </a:p>
                    <a:p>
                      <a:pPr algn="ctr"/>
                      <a:r>
                        <a:rPr lang="en-GB" sz="1000" dirty="0"/>
                        <a:t>We will find out about</a:t>
                      </a:r>
                      <a:r>
                        <a:rPr lang="en-GB" sz="1000" baseline="0" dirty="0"/>
                        <a:t> how the Earth moves in relation to other planets and rotates to give us day and night. As well as finding out about time zones, phases of the moon, the sizes of the planets in relation to others.</a:t>
                      </a:r>
                      <a:endParaRPr lang="en-GB" sz="1000" dirty="0"/>
                    </a:p>
                    <a:p>
                      <a:pPr algn="ctr"/>
                      <a:r>
                        <a:rPr lang="en-GB" sz="1000" dirty="0">
                          <a:solidFill>
                            <a:schemeClr val="accent2">
                              <a:lumMod val="75000"/>
                            </a:schemeClr>
                          </a:solidFill>
                        </a:rPr>
                        <a:t>(Expert- life centre</a:t>
                      </a:r>
                      <a:r>
                        <a:rPr lang="en-GB" sz="1000" baseline="0" dirty="0">
                          <a:solidFill>
                            <a:schemeClr val="accent2">
                              <a:lumMod val="75000"/>
                            </a:schemeClr>
                          </a:solidFill>
                        </a:rPr>
                        <a:t>)</a:t>
                      </a:r>
                      <a:endParaRPr lang="en-GB" sz="1000" dirty="0">
                        <a:solidFill>
                          <a:schemeClr val="accent2">
                            <a:lumMod val="75000"/>
                          </a:schemeClr>
                        </a:solidFill>
                      </a:endParaRPr>
                    </a:p>
                    <a:p>
                      <a:pPr algn="ctr"/>
                      <a:r>
                        <a:rPr lang="en-GB" sz="1000" dirty="0">
                          <a:solidFill>
                            <a:srgbClr val="FF0000"/>
                          </a:solidFill>
                        </a:rPr>
                        <a:t>(End: Share ppt with KS1</a:t>
                      </a:r>
                      <a:r>
                        <a:rPr lang="en-GB" sz="1000" dirty="0" smtClean="0">
                          <a:solidFill>
                            <a:srgbClr val="FF0000"/>
                          </a:solidFill>
                        </a:rPr>
                        <a:t>)</a:t>
                      </a:r>
                      <a:endParaRPr lang="en-GB" sz="1000" dirty="0">
                        <a:solidFill>
                          <a:srgbClr val="FF000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solidFill>
                          <a:srgbClr val="FF000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r>
                        <a:rPr lang="en-GB" sz="1000" b="1" dirty="0" smtClean="0"/>
                        <a:t>Working the land from Wheatley Hill to Central America-</a:t>
                      </a:r>
                    </a:p>
                    <a:p>
                      <a:pPr algn="ctr"/>
                      <a:r>
                        <a:rPr lang="en-GB" sz="1000" b="1" baseline="0" dirty="0" smtClean="0"/>
                        <a:t>Were the Maya more advanced than the Anglo Saxons?</a:t>
                      </a:r>
                    </a:p>
                    <a:p>
                      <a:pPr algn="ctr"/>
                      <a:r>
                        <a:rPr lang="en-GB" sz="1000" b="0" baseline="0" dirty="0" smtClean="0"/>
                        <a:t>Pupils to recap the links between </a:t>
                      </a:r>
                      <a:r>
                        <a:rPr lang="en-GB" sz="1000" b="0" baseline="0" dirty="0" err="1" smtClean="0"/>
                        <a:t>W.Hill</a:t>
                      </a:r>
                      <a:r>
                        <a:rPr lang="en-GB" sz="1000" b="0" baseline="0" dirty="0" smtClean="0"/>
                        <a:t>- farming and Anglo Saxons to compare with the life of Mayans. We will look at where the Mayans settled, their civilisation, arming, inventions, life for Mayan people and compare to our own local history of Anglo Saxons.</a:t>
                      </a:r>
                    </a:p>
                    <a:p>
                      <a:pPr algn="ctr"/>
                      <a:r>
                        <a:rPr lang="en-GB" sz="1000" b="0" baseline="0" dirty="0" smtClean="0">
                          <a:solidFill>
                            <a:schemeClr val="accent2">
                              <a:lumMod val="75000"/>
                            </a:schemeClr>
                          </a:solidFill>
                        </a:rPr>
                        <a:t>(Expert- zoom with an expert)</a:t>
                      </a:r>
                    </a:p>
                    <a:p>
                      <a:pPr algn="ctr"/>
                      <a:r>
                        <a:rPr lang="en-GB" sz="1000" b="0" baseline="0" dirty="0" smtClean="0">
                          <a:solidFill>
                            <a:srgbClr val="FF0000"/>
                          </a:solidFill>
                        </a:rPr>
                        <a:t>(End: Create comparison </a:t>
                      </a:r>
                      <a:r>
                        <a:rPr lang="en-GB" sz="1000" b="0" baseline="0" dirty="0" err="1" smtClean="0">
                          <a:solidFill>
                            <a:srgbClr val="FF0000"/>
                          </a:solidFill>
                        </a:rPr>
                        <a:t>ppt</a:t>
                      </a:r>
                      <a:r>
                        <a:rPr lang="en-GB" sz="1000" b="0" baseline="0" dirty="0" smtClean="0">
                          <a:solidFill>
                            <a:srgbClr val="FF0000"/>
                          </a:solidFill>
                        </a:rPr>
                        <a:t> to show to another class) </a:t>
                      </a:r>
                      <a:endParaRPr lang="en-GB" sz="1000" b="0" dirty="0" smtClean="0">
                        <a:solidFill>
                          <a:srgbClr val="FF0000"/>
                        </a:solidFill>
                      </a:endParaRPr>
                    </a:p>
                    <a:p>
                      <a:endParaRPr lang="en-GB" sz="10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8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1000" dirty="0"/>
                        <a:t>Discrete</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algn="ctr"/>
                      <a:r>
                        <a:rPr lang="en-GB" sz="1000" b="1" dirty="0"/>
                        <a:t>Half term after week </a:t>
                      </a:r>
                      <a:r>
                        <a:rPr lang="en-GB" sz="1000" b="1" dirty="0" smtClean="0"/>
                        <a:t>8</a:t>
                      </a: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502482">
                <a:tc>
                  <a:txBody>
                    <a:bodyPr/>
                    <a:lstStyle/>
                    <a:p>
                      <a:pPr algn="ctr"/>
                      <a:r>
                        <a:rPr lang="en-GB" sz="10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8">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1" dirty="0"/>
                        <a:t>The Jamie Drake Equation- Christopher Edge</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tc>
                <a:tc hMerge="1">
                  <a:txBody>
                    <a:bodyPr/>
                    <a:lstStyle/>
                    <a:p>
                      <a:pPr algn="ctr"/>
                      <a:endParaRPr lang="en-GB" sz="1000" b="0" dirty="0"/>
                    </a:p>
                  </a:txBody>
                  <a:tcPr marL="118169" marR="118169" marT="59086" marB="59086" anchor="ctr"/>
                </a:tc>
                <a:tc hMerge="1">
                  <a:txBody>
                    <a:bodyPr/>
                    <a:lstStyle/>
                    <a:p>
                      <a:pPr algn="ctr"/>
                      <a:endParaRPr lang="en-GB" sz="1000" b="0" dirty="0"/>
                    </a:p>
                  </a:txBody>
                  <a:tcPr marL="118169" marR="118169" marT="59086" marB="59086" anchor="ctr"/>
                </a:tc>
                <a:tc hMerge="1">
                  <a:txBody>
                    <a:bodyPr/>
                    <a:lstStyle/>
                    <a:p>
                      <a:pPr algn="ctr"/>
                      <a:endParaRPr lang="en-GB" sz="1000" b="0" dirty="0"/>
                    </a:p>
                  </a:txBody>
                  <a:tcPr marL="118169" marR="118169" marT="59086" marB="59086" anchor="ct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pPr algn="ctr"/>
                      <a:endParaRPr lang="en-GB" sz="1000" b="0" i="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1000" b="0" i="1" dirty="0" smtClean="0">
                          <a:solidFill>
                            <a:schemeClr val="tx1"/>
                          </a:solidFill>
                        </a:rPr>
                        <a:t>Rain Player – David </a:t>
                      </a:r>
                      <a:r>
                        <a:rPr lang="en-GB" sz="1000" b="0" i="1" kern="1200" dirty="0" smtClean="0">
                          <a:solidFill>
                            <a:schemeClr val="tx1"/>
                          </a:solidFill>
                          <a:effectLst/>
                          <a:latin typeface="+mn-lt"/>
                          <a:ea typeface="+mn-ea"/>
                          <a:cs typeface="+mn-cs"/>
                        </a:rPr>
                        <a:t>Wisniewski</a:t>
                      </a:r>
                      <a:endParaRPr lang="en-GB" sz="1000" b="0" i="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GB" sz="1000" b="0" i="1" dirty="0" smtClean="0">
                          <a:solidFill>
                            <a:schemeClr val="tx1"/>
                          </a:solidFill>
                        </a:rPr>
                        <a:t>The Chocolate Tree- Linda Lowry </a:t>
                      </a:r>
                      <a:endParaRPr lang="en-GB" sz="1000" b="0" i="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sz="8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1000" b="0" i="1" dirty="0"/>
                        <a:t>A Christmas Carol- Phillip Gooden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9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2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r h="502482">
                <a:tc>
                  <a:txBody>
                    <a:bodyPr/>
                    <a:lstStyle/>
                    <a:p>
                      <a:pPr algn="ctr"/>
                      <a:r>
                        <a:rPr lang="en-GB" sz="10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2">
                  <a:txBody>
                    <a:bodyPr/>
                    <a:lstStyle/>
                    <a:p>
                      <a:pPr algn="ctr"/>
                      <a:r>
                        <a:rPr lang="en-GB" sz="1000" b="0" dirty="0"/>
                        <a:t>Non-chronological report</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sz="1000" b="0" dirty="0"/>
                        <a:t>Formal Letter</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sz="1000" b="0" dirty="0" smtClean="0"/>
                        <a:t>Narrative with a different view</a:t>
                      </a:r>
                      <a:r>
                        <a:rPr lang="en-GB" sz="1000" b="0" baseline="0" dirty="0" smtClean="0"/>
                        <a:t> point</a:t>
                      </a:r>
                      <a:endParaRPr lang="en-GB" sz="1000" b="0" dirty="0" smtClean="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sz="1050" b="0" dirty="0" smtClean="0"/>
                        <a:t>Biography </a:t>
                      </a:r>
                    </a:p>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Traditional Legend</a:t>
                      </a:r>
                    </a:p>
                    <a:p>
                      <a:pPr algn="ctr"/>
                      <a:endParaRPr lang="en-GB" sz="1000" b="0" dirty="0" smtClean="0"/>
                    </a:p>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a:t>Structured Poem Kennings</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r>
                        <a:rPr lang="en-GB" sz="1000" b="1" dirty="0"/>
                        <a:t>Half term after week 7</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36140578"/>
                  </a:ext>
                </a:extLst>
              </a:tr>
              <a:tr h="2008860">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000" b="1" kern="1200" dirty="0">
                          <a:solidFill>
                            <a:schemeClr val="tx1"/>
                          </a:solidFill>
                          <a:effectLst/>
                          <a:latin typeface="+mn-lt"/>
                          <a:ea typeface="+mn-ea"/>
                          <a:cs typeface="+mn-cs"/>
                        </a:rPr>
                        <a:t>Geography</a:t>
                      </a:r>
                      <a:r>
                        <a:rPr lang="en-GB" sz="1000" kern="1200" dirty="0">
                          <a:solidFill>
                            <a:schemeClr val="tx1"/>
                          </a:solidFill>
                          <a:effectLst/>
                          <a:latin typeface="+mn-lt"/>
                          <a:ea typeface="+mn-ea"/>
                          <a:cs typeface="+mn-cs"/>
                        </a:rPr>
                        <a:t>-</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Our Place in the World </a:t>
                      </a:r>
                      <a:r>
                        <a:rPr lang="en-GB" sz="1000" b="1" i="0" u="none" strike="noStrike" kern="1200" noProof="0" dirty="0">
                          <a:effectLst/>
                          <a:latin typeface="+mn-lt"/>
                        </a:rPr>
                        <a:t>- </a:t>
                      </a:r>
                      <a:r>
                        <a:rPr lang="en-GB" sz="1000" b="0" i="0" u="none" strike="noStrike" kern="1200" noProof="0" dirty="0">
                          <a:effectLst/>
                          <a:latin typeface="+mn-lt"/>
                        </a:rPr>
                        <a:t>Continents, Oceans, UK, Europe,</a:t>
                      </a:r>
                      <a:r>
                        <a:rPr lang="en-GB" sz="1000" b="0" i="0" u="none" strike="noStrike" kern="1200" baseline="0" noProof="0" dirty="0">
                          <a:effectLst/>
                          <a:latin typeface="+mn-lt"/>
                        </a:rPr>
                        <a:t> </a:t>
                      </a:r>
                      <a:r>
                        <a:rPr lang="en-GB" sz="1000" b="0" i="0" u="none" strike="noStrike" kern="1200" noProof="0" dirty="0">
                          <a:effectLst/>
                          <a:latin typeface="+mn-lt"/>
                        </a:rPr>
                        <a:t>Human/ physical features, Equator and Tropics. 4 figure grid reference</a:t>
                      </a:r>
                      <a:r>
                        <a:rPr lang="en-GB" sz="1000" b="0" i="0" u="none" strike="noStrike" kern="1200" noProof="0" dirty="0" smtClean="0">
                          <a:effectLst/>
                          <a:latin typeface="+mn-lt"/>
                        </a:rPr>
                        <a:t>.</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kern="1200" noProof="0" dirty="0" smtClean="0">
                          <a:solidFill>
                            <a:schemeClr val="tx1"/>
                          </a:solidFill>
                          <a:effectLst/>
                          <a:latin typeface="+mn-lt"/>
                          <a:ea typeface="+mn-ea"/>
                          <a:cs typeface="+mn-cs"/>
                        </a:rPr>
                        <a:t>Use</a:t>
                      </a:r>
                      <a:r>
                        <a:rPr lang="en-GB" sz="1000" b="0" i="0" u="none" strike="noStrike" kern="1200" baseline="0" noProof="0" dirty="0" smtClean="0">
                          <a:solidFill>
                            <a:schemeClr val="tx1"/>
                          </a:solidFill>
                          <a:effectLst/>
                          <a:latin typeface="+mn-lt"/>
                          <a:ea typeface="+mn-ea"/>
                          <a:cs typeface="+mn-cs"/>
                        </a:rPr>
                        <a:t> geographical symbols.</a:t>
                      </a:r>
                      <a:endParaRPr lang="en-GB" sz="1000" kern="1200" dirty="0">
                        <a:solidFill>
                          <a:schemeClr val="tx1"/>
                        </a:solidFill>
                        <a:effectLst/>
                        <a:latin typeface="+mn-lt"/>
                        <a:ea typeface="+mn-ea"/>
                        <a:cs typeface="+mn-cs"/>
                      </a:endParaRPr>
                    </a:p>
                    <a:p>
                      <a:pPr algn="ctr"/>
                      <a:r>
                        <a:rPr lang="en-GB" sz="1000" b="1" kern="1200" dirty="0">
                          <a:solidFill>
                            <a:schemeClr val="tx1"/>
                          </a:solidFill>
                          <a:effectLst/>
                          <a:latin typeface="+mn-lt"/>
                          <a:ea typeface="+mn-ea"/>
                          <a:cs typeface="+mn-cs"/>
                        </a:rPr>
                        <a:t>A Study of the UK-</a:t>
                      </a:r>
                    </a:p>
                    <a:p>
                      <a:pPr algn="ctr"/>
                      <a:r>
                        <a:rPr lang="en-GB" sz="1000" b="0" i="0" u="none" strike="noStrike" noProof="0" dirty="0">
                          <a:latin typeface="+mn-lt"/>
                        </a:rPr>
                        <a:t>Wheatley Hill, Newcastle and London</a:t>
                      </a:r>
                      <a:endParaRPr lang="en-GB" sz="1000" kern="1200" dirty="0">
                        <a:solidFill>
                          <a:schemeClr val="accent2"/>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lvl="0" algn="ctr"/>
                      <a:r>
                        <a:rPr lang="en-GB" sz="1000" b="1" kern="1200" dirty="0">
                          <a:solidFill>
                            <a:schemeClr val="tx1"/>
                          </a:solidFill>
                          <a:effectLst/>
                          <a:latin typeface="+mn-lt"/>
                          <a:ea typeface="+mn-ea"/>
                          <a:cs typeface="+mn-cs"/>
                        </a:rPr>
                        <a:t>Art</a:t>
                      </a:r>
                    </a:p>
                    <a:p>
                      <a:pPr lvl="0" algn="ctr"/>
                      <a:r>
                        <a:rPr lang="en-GB" sz="1000" b="1" kern="1200" dirty="0">
                          <a:solidFill>
                            <a:schemeClr val="tx1"/>
                          </a:solidFill>
                          <a:effectLst/>
                          <a:latin typeface="+mn-lt"/>
                          <a:ea typeface="+mn-ea"/>
                          <a:cs typeface="+mn-cs"/>
                        </a:rPr>
                        <a:t>Painting-</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noProof="0" dirty="0">
                          <a:latin typeface="+mn-lt"/>
                        </a:rPr>
                        <a:t>Show movement through paint in the style of Vincent Van Gogh.</a:t>
                      </a:r>
                      <a:endParaRPr lang="en-US"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lvl="0" algn="ctr"/>
                      <a:endParaRPr lang="en-US"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lvl="0" algn="ctr"/>
                      <a:endParaRPr lang="en-US"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en-GB" sz="1000" b="1" kern="1200" dirty="0">
                          <a:solidFill>
                            <a:schemeClr val="tx1"/>
                          </a:solidFill>
                          <a:effectLst/>
                          <a:latin typeface="+mn-lt"/>
                          <a:ea typeface="+mn-ea"/>
                          <a:cs typeface="+mn-cs"/>
                        </a:rPr>
                        <a:t>History</a:t>
                      </a:r>
                    </a:p>
                    <a:p>
                      <a:pPr algn="ctr"/>
                      <a:r>
                        <a:rPr lang="en-GB" sz="1000" b="1" dirty="0" smtClean="0"/>
                        <a:t>Working the land from Wheatley Hill to Central America-</a:t>
                      </a:r>
                    </a:p>
                    <a:p>
                      <a:pPr algn="ctr"/>
                      <a:r>
                        <a:rPr lang="en-GB" sz="1000" b="1" baseline="0" dirty="0" smtClean="0"/>
                        <a:t>Were the Maya more advanced than the Anglo Saxons?</a:t>
                      </a:r>
                    </a:p>
                    <a:p>
                      <a:pPr algn="ctr"/>
                      <a:r>
                        <a:rPr lang="en-GB" sz="1000" b="0" kern="1200" dirty="0" smtClean="0">
                          <a:solidFill>
                            <a:schemeClr val="tx1"/>
                          </a:solidFill>
                          <a:effectLst/>
                          <a:latin typeface="+mn-lt"/>
                          <a:ea typeface="+mn-ea"/>
                          <a:cs typeface="+mn-cs"/>
                        </a:rPr>
                        <a:t>.</a:t>
                      </a:r>
                      <a:endParaRPr lang="en-GB" sz="1000" b="1" i="0" u="none" strike="noStrike" dirty="0">
                        <a:solidFill>
                          <a:srgbClr val="000000"/>
                        </a:solidFill>
                        <a:effectLst/>
                        <a:latin typeface="Calibri" panose="020F0502020204030204" pitchFamily="34" charset="0"/>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p>
                    <a:p>
                      <a:pPr algn="ctr"/>
                      <a:r>
                        <a:rPr lang="en-GB" sz="1000" b="1" kern="1200" dirty="0">
                          <a:solidFill>
                            <a:schemeClr val="tx1"/>
                          </a:solidFill>
                          <a:effectLst/>
                          <a:latin typeface="+mn-lt"/>
                          <a:ea typeface="+mn-ea"/>
                          <a:cs typeface="+mn-cs"/>
                        </a:rPr>
                        <a:t>DT-</a:t>
                      </a:r>
                    </a:p>
                    <a:p>
                      <a:pPr algn="ctr"/>
                      <a:r>
                        <a:rPr lang="en-GB" sz="1000" b="0" kern="1200" dirty="0">
                          <a:solidFill>
                            <a:schemeClr val="tx1"/>
                          </a:solidFill>
                          <a:effectLst/>
                          <a:latin typeface="+mn-lt"/>
                          <a:ea typeface="+mn-ea"/>
                          <a:cs typeface="+mn-cs"/>
                        </a:rPr>
                        <a:t>Textile-Embroidery </a:t>
                      </a:r>
                    </a:p>
                    <a:p>
                      <a:pPr algn="ctr"/>
                      <a:endParaRPr lang="en-GB" sz="1000" b="1"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8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800" b="1"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lang="en-GB" sz="1000" b="0" u="none"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000" b="1" kern="1200" dirty="0">
                          <a:solidFill>
                            <a:schemeClr val="tx1"/>
                          </a:solidFill>
                          <a:effectLst/>
                          <a:latin typeface="+mn-lt"/>
                          <a:ea typeface="+mn-ea"/>
                          <a:cs typeface="+mn-cs"/>
                        </a:rPr>
                        <a:t>RE-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kern="1200" baseline="0" dirty="0">
                          <a:solidFill>
                            <a:schemeClr val="tx1"/>
                          </a:solidFill>
                          <a:effectLst/>
                          <a:latin typeface="+mn-lt"/>
                          <a:ea typeface="+mn-ea"/>
                          <a:cs typeface="+mn-cs"/>
                        </a:rPr>
                        <a:t>What are the themes of Christmas?</a:t>
                      </a:r>
                      <a:endParaRPr lang="en-GB" sz="1000" b="1" kern="1200" dirty="0">
                        <a:solidFill>
                          <a:schemeClr val="tx1"/>
                        </a:solidFill>
                        <a:effectLst/>
                        <a:latin typeface="+mn-lt"/>
                        <a:ea typeface="+mn-ea"/>
                        <a:cs typeface="+mn-cs"/>
                      </a:endParaRPr>
                    </a:p>
                    <a:p>
                      <a:pPr algn="ctr"/>
                      <a:endParaRPr lang="en-GB" sz="1000" b="1" kern="1200" dirty="0">
                        <a:solidFill>
                          <a:schemeClr val="tx1"/>
                        </a:solidFill>
                        <a:effectLst/>
                        <a:latin typeface="+mn-lt"/>
                        <a:ea typeface="+mn-ea"/>
                        <a:cs typeface="+mn-cs"/>
                      </a:endParaRPr>
                    </a:p>
                    <a:p>
                      <a:pPr algn="ctr"/>
                      <a:r>
                        <a:rPr lang="en-GB" sz="1000" b="1" dirty="0"/>
                        <a:t>Art-</a:t>
                      </a:r>
                    </a:p>
                    <a:p>
                      <a:pPr algn="ctr"/>
                      <a:r>
                        <a:rPr lang="en-GB" sz="1000" b="1" dirty="0"/>
                        <a:t>Printing-</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Calibri" panose="020F0502020204030204" pitchFamily="34" charset="0"/>
                        </a:rPr>
                        <a:t>Create prints that overlay colours using lino printing.</a:t>
                      </a:r>
                      <a:endParaRPr lang="en-GB" sz="1000" b="1" dirty="0"/>
                    </a:p>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endParaRPr lang="en-GB"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23366456"/>
                  </a:ext>
                </a:extLst>
              </a:tr>
              <a:tr h="917359">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GB"/>
                    </a:p>
                  </a:txBody>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Science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Earth and Space-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kern="1200" noProof="0" dirty="0">
                          <a:effectLst/>
                        </a:rPr>
                        <a:t>Movement of the Earth and the Moon</a:t>
                      </a:r>
                      <a:r>
                        <a:rPr lang="en-GB" sz="1000" b="0" i="0" u="none" strike="noStrike" kern="1200" noProof="0" dirty="0" smtClean="0">
                          <a:effectLst/>
                        </a:rPr>
                        <a:t>.</a:t>
                      </a: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1" kern="1200" dirty="0" smtClean="0">
                          <a:solidFill>
                            <a:schemeClr val="tx1"/>
                          </a:solidFill>
                          <a:effectLst/>
                          <a:latin typeface="+mn-lt"/>
                          <a:ea typeface="+mn-ea"/>
                          <a:cs typeface="+mn-cs"/>
                        </a:rPr>
                        <a:t>Science</a:t>
                      </a:r>
                    </a:p>
                    <a:p>
                      <a:pPr lvl="0" algn="ctr">
                        <a:lnSpc>
                          <a:spcPct val="100000"/>
                        </a:lnSpc>
                        <a:spcBef>
                          <a:spcPts val="0"/>
                        </a:spcBef>
                        <a:spcAft>
                          <a:spcPts val="0"/>
                        </a:spcAft>
                        <a:buNone/>
                      </a:pPr>
                      <a:r>
                        <a:rPr lang="en-GB" sz="1100" b="1" dirty="0" smtClean="0"/>
                        <a:t>Forces</a:t>
                      </a:r>
                      <a:r>
                        <a:rPr lang="en-GB" sz="1100" b="1" kern="1200" dirty="0" smtClean="0">
                          <a:solidFill>
                            <a:schemeClr val="tx1"/>
                          </a:solidFill>
                          <a:effectLst/>
                          <a:latin typeface="+mn-lt"/>
                          <a:ea typeface="+mn-ea"/>
                          <a:cs typeface="+mn-cs"/>
                        </a:rPr>
                        <a:t>- </a:t>
                      </a:r>
                    </a:p>
                    <a:p>
                      <a:pPr lvl="0" algn="ctr">
                        <a:lnSpc>
                          <a:spcPct val="100000"/>
                        </a:lnSpc>
                        <a:spcBef>
                          <a:spcPts val="0"/>
                        </a:spcBef>
                        <a:spcAft>
                          <a:spcPts val="0"/>
                        </a:spcAft>
                        <a:buNone/>
                      </a:pPr>
                      <a:r>
                        <a:rPr lang="en-GB" sz="1100" b="0" i="0" u="none" strike="noStrike" kern="1200" noProof="0" dirty="0" smtClean="0">
                          <a:effectLst/>
                        </a:rPr>
                        <a:t>Gravity, air resistance, water resistance &amp;</a:t>
                      </a:r>
                    </a:p>
                    <a:p>
                      <a:pPr lvl="0" algn="ctr">
                        <a:lnSpc>
                          <a:spcPct val="100000"/>
                        </a:lnSpc>
                        <a:spcBef>
                          <a:spcPts val="0"/>
                        </a:spcBef>
                        <a:spcAft>
                          <a:spcPts val="0"/>
                        </a:spcAft>
                        <a:buNone/>
                      </a:pPr>
                      <a:r>
                        <a:rPr lang="en-GB" sz="1100" b="0" i="0" u="none" strike="noStrike" kern="1200" noProof="0" dirty="0" smtClean="0">
                          <a:effectLst/>
                        </a:rPr>
                        <a:t>mechanical devices.</a:t>
                      </a:r>
                      <a:endParaRPr lang="en-GB" sz="24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GB"/>
                    </a:p>
                  </a:txBody>
                  <a:tcPr/>
                </a:tc>
                <a:tc hMerge="1">
                  <a:txBody>
                    <a:bodyPr/>
                    <a:lstStyle/>
                    <a:p>
                      <a:pPr algn="ctr"/>
                      <a:endParaRPr lang="en-GB" sz="80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65000"/>
                      </a:schemeClr>
                    </a:solidFill>
                  </a:tcPr>
                </a:tc>
                <a:tc hMerge="1">
                  <a:txBody>
                    <a:bodyPr/>
                    <a:lstStyle/>
                    <a:p>
                      <a:pPr algn="ctr"/>
                      <a:endParaRPr lang="en-GB" sz="1000" b="1" i="0" u="none" strike="noStrike" dirty="0">
                        <a:solidFill>
                          <a:srgbClr val="000000"/>
                        </a:solidFill>
                        <a:effectLst/>
                        <a:latin typeface="Calibri" panose="020F0502020204030204" pitchFamily="34" charset="0"/>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2">
                  <a:txBody>
                    <a:bodyPr/>
                    <a:lstStyle/>
                    <a:p>
                      <a:pPr algn="ctr"/>
                      <a:endParaRPr lang="en-GB" sz="800" b="1" i="0" u="none" strike="noStrike" dirty="0">
                        <a:solidFill>
                          <a:srgbClr val="000000"/>
                        </a:solidFill>
                        <a:effectLst/>
                        <a:latin typeface="Calibri" panose="020F0502020204030204" pitchFamily="34" charset="0"/>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lang="en-GB" sz="1000" b="1" i="0" u="none" strike="noStrike" dirty="0">
                        <a:solidFill>
                          <a:srgbClr val="000000"/>
                        </a:solidFill>
                        <a:effectLst/>
                        <a:latin typeface="Calibri" panose="020F0502020204030204" pitchFamily="34" charset="0"/>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a:p>
                  </a:txBody>
                  <a:tcPr/>
                </a:tc>
                <a:extLst>
                  <a:ext uri="{0D108BD9-81ED-4DB2-BD59-A6C34878D82A}">
                    <a16:rowId xmlns:a16="http://schemas.microsoft.com/office/drawing/2014/main" val="10006"/>
                  </a:ext>
                </a:extLst>
              </a:tr>
              <a:tr h="642387">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000" kern="1200" dirty="0">
                          <a:solidFill>
                            <a:schemeClr val="tx1"/>
                          </a:solidFill>
                          <a:effectLst/>
                          <a:latin typeface="+mn-lt"/>
                          <a:ea typeface="+mn-ea"/>
                          <a:cs typeface="+mn-cs"/>
                        </a:rPr>
                        <a:t>Place Value</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3">
                  <a:txBody>
                    <a:bodyPr/>
                    <a:lstStyle/>
                    <a:p>
                      <a:pPr algn="ctr"/>
                      <a:r>
                        <a:rPr lang="en-GB" sz="1000" dirty="0"/>
                        <a:t>Addition and Subtraction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a:t>Statistics</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000" baseline="0" dirty="0"/>
                        <a:t>Multiplication and division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8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2">
                  <a:txBody>
                    <a:bodyPr/>
                    <a:lstStyle/>
                    <a:p>
                      <a:pPr algn="ctr"/>
                      <a:r>
                        <a:rPr lang="en-GB" sz="1000" dirty="0"/>
                        <a:t>Area and perimeter</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pPr algn="ctr"/>
                      <a:endParaRPr lang="en-GB" sz="8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GB" sz="1000" dirty="0"/>
                        <a:t>Consolidation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vMerge="1">
                  <a:txBody>
                    <a:bodyPr/>
                    <a:lstStyle/>
                    <a:p>
                      <a:endParaRPr lang="en-GB"/>
                    </a:p>
                  </a:txBody>
                  <a:tcPr/>
                </a:tc>
                <a:extLst>
                  <a:ext uri="{0D108BD9-81ED-4DB2-BD59-A6C34878D82A}">
                    <a16:rowId xmlns:a16="http://schemas.microsoft.com/office/drawing/2014/main" val="10007"/>
                  </a:ext>
                </a:extLst>
              </a:tr>
              <a:tr h="1108668">
                <a:tc>
                  <a:txBody>
                    <a:bodyPr/>
                    <a:lstStyle/>
                    <a:p>
                      <a:pPr algn="ctr"/>
                      <a:r>
                        <a:rPr lang="en-GB" sz="1000" b="1" kern="1200" dirty="0">
                          <a:solidFill>
                            <a:schemeClr val="tx1"/>
                          </a:solidFill>
                          <a:effectLst/>
                          <a:latin typeface="+mn-lt"/>
                          <a:ea typeface="+mn-ea"/>
                          <a:cs typeface="+mn-cs"/>
                        </a:rPr>
                        <a:t>Discrete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GB"/>
                    </a:p>
                  </a:txBody>
                  <a:tcPr/>
                </a:tc>
                <a:tc gridSpan="1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Music</a:t>
                      </a:r>
                      <a:r>
                        <a:rPr lang="en-GB" sz="1000" kern="1200" dirty="0">
                          <a:solidFill>
                            <a:schemeClr val="tx1"/>
                          </a:solidFill>
                          <a:effectLst/>
                          <a:latin typeface="+mn-lt"/>
                          <a:ea typeface="+mn-ea"/>
                          <a:cs typeface="+mn-cs"/>
                        </a:rPr>
                        <a:t>:</a:t>
                      </a:r>
                      <a:r>
                        <a:rPr lang="en-GB" sz="1000" kern="1200" baseline="0" dirty="0">
                          <a:solidFill>
                            <a:schemeClr val="tx1"/>
                          </a:solidFill>
                          <a:effectLst/>
                          <a:latin typeface="+mn-lt"/>
                          <a:ea typeface="+mn-ea"/>
                          <a:cs typeface="+mn-cs"/>
                        </a:rPr>
                        <a:t> </a:t>
                      </a:r>
                      <a:r>
                        <a:rPr lang="en-GB" sz="1000" dirty="0" smtClean="0"/>
                        <a:t>Active Listening (Daily: song of the day), Composing &amp; Improvising and Performing (with music teacher), Singing (building up to a Christmas performance)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PSHE</a:t>
                      </a:r>
                      <a:r>
                        <a:rPr lang="en-GB" sz="1000" b="1" kern="1200" baseline="0" dirty="0">
                          <a:solidFill>
                            <a:schemeClr val="tx1"/>
                          </a:solidFill>
                          <a:effectLst/>
                          <a:latin typeface="+mn-lt"/>
                          <a:ea typeface="+mn-ea"/>
                          <a:cs typeface="+mn-cs"/>
                        </a:rPr>
                        <a:t>: </a:t>
                      </a:r>
                      <a:r>
                        <a:rPr lang="en-GB" sz="1000" b="0" kern="1200" baseline="0" dirty="0" smtClean="0">
                          <a:solidFill>
                            <a:schemeClr val="tx1"/>
                          </a:solidFill>
                          <a:effectLst/>
                          <a:latin typeface="+mn-lt"/>
                          <a:ea typeface="+mn-ea"/>
                          <a:cs typeface="+mn-cs"/>
                        </a:rPr>
                        <a:t>Junk food, nutritional values, the human body, caffeine- helpful or harmful. Keeping my body the same, my body changes, autism- neuro, expressing love differently as you grow, what is marriage?</a:t>
                      </a:r>
                      <a:endParaRPr lang="en-GB" sz="1000" b="1"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a:solidFill>
                            <a:schemeClr val="tx1"/>
                          </a:solidFill>
                          <a:effectLst/>
                          <a:latin typeface="+mn-lt"/>
                          <a:ea typeface="+mn-ea"/>
                          <a:cs typeface="+mn-cs"/>
                        </a:rPr>
                        <a:t>RE: </a:t>
                      </a:r>
                      <a:r>
                        <a:rPr lang="en-GB" sz="1000" b="0" kern="1200" baseline="0" dirty="0">
                          <a:solidFill>
                            <a:schemeClr val="tx1"/>
                          </a:solidFill>
                          <a:effectLst/>
                          <a:latin typeface="+mn-lt"/>
                          <a:ea typeface="+mn-ea"/>
                          <a:cs typeface="+mn-cs"/>
                        </a:rPr>
                        <a:t>Why is Moses important to Jewish people? Why do Jewish people go to the synagogue? </a:t>
                      </a:r>
                      <a:r>
                        <a:rPr lang="en-GB" sz="1000" b="0" kern="1200" baseline="0" dirty="0" smtClean="0">
                          <a:solidFill>
                            <a:schemeClr val="tx1"/>
                          </a:solidFill>
                          <a:effectLst/>
                          <a:latin typeface="+mn-lt"/>
                          <a:ea typeface="+mn-ea"/>
                          <a:cs typeface="+mn-cs"/>
                        </a:rPr>
                        <a:t>What are the themes of Christmas</a:t>
                      </a:r>
                      <a:endParaRPr lang="en-GB" sz="1000" b="0"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a:solidFill>
                            <a:schemeClr val="tx1"/>
                          </a:solidFill>
                          <a:effectLst/>
                          <a:latin typeface="+mn-lt"/>
                          <a:ea typeface="+mn-ea"/>
                          <a:cs typeface="+mn-cs"/>
                        </a:rPr>
                        <a:t>Computing: </a:t>
                      </a:r>
                      <a:r>
                        <a:rPr lang="en-GB" sz="1000" kern="1200" dirty="0">
                          <a:solidFill>
                            <a:schemeClr val="tx1"/>
                          </a:solidFill>
                          <a:effectLst/>
                          <a:latin typeface="+mn-lt"/>
                          <a:ea typeface="+mn-ea"/>
                          <a:cs typeface="+mn-cs"/>
                        </a:rPr>
                        <a:t>Discrete and during Continuous provision:</a:t>
                      </a:r>
                      <a:r>
                        <a:rPr lang="en-GB" sz="1000" kern="1200" baseline="0" dirty="0">
                          <a:solidFill>
                            <a:schemeClr val="tx1"/>
                          </a:solidFill>
                          <a:effectLst/>
                          <a:latin typeface="+mn-lt"/>
                          <a:ea typeface="+mn-ea"/>
                          <a:cs typeface="+mn-cs"/>
                        </a:rPr>
                        <a:t> online bullying and safety, relationships, privacy and security, self image. Using MS Word and PPT</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a:solidFill>
                            <a:schemeClr val="tx1"/>
                          </a:solidFill>
                          <a:effectLst/>
                          <a:latin typeface="+mn-lt"/>
                          <a:ea typeface="+mn-ea"/>
                          <a:cs typeface="+mn-cs"/>
                        </a:rPr>
                        <a:t>PE: </a:t>
                      </a:r>
                      <a:r>
                        <a:rPr lang="en-GB" sz="1000" b="0" kern="1200" baseline="0" dirty="0" smtClean="0">
                          <a:solidFill>
                            <a:schemeClr val="tx1"/>
                          </a:solidFill>
                          <a:effectLst/>
                          <a:latin typeface="+mn-lt"/>
                          <a:ea typeface="+mn-ea"/>
                          <a:cs typeface="+mn-cs"/>
                        </a:rPr>
                        <a:t> Gymnastics, Rugby </a:t>
                      </a:r>
                      <a:r>
                        <a:rPr lang="en-GB" sz="1000" b="0" kern="1200" baseline="0" dirty="0">
                          <a:solidFill>
                            <a:schemeClr val="tx1"/>
                          </a:solidFill>
                          <a:effectLst/>
                          <a:latin typeface="+mn-lt"/>
                          <a:ea typeface="+mn-ea"/>
                          <a:cs typeface="+mn-cs"/>
                        </a:rPr>
                        <a:t>and Sports Hall athletics.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a:solidFill>
                            <a:schemeClr val="tx1"/>
                          </a:solidFill>
                          <a:effectLst/>
                          <a:latin typeface="+mn-lt"/>
                          <a:ea typeface="+mn-ea"/>
                          <a:cs typeface="+mn-cs"/>
                        </a:rPr>
                        <a:t>French:</a:t>
                      </a:r>
                      <a:r>
                        <a:rPr lang="en-GB" sz="1000" b="0" kern="1200" baseline="0" dirty="0">
                          <a:solidFill>
                            <a:schemeClr val="tx1"/>
                          </a:solidFill>
                          <a:effectLst/>
                          <a:latin typeface="+mn-lt"/>
                          <a:ea typeface="+mn-ea"/>
                          <a:cs typeface="+mn-cs"/>
                        </a:rPr>
                        <a:t> </a:t>
                      </a:r>
                      <a:r>
                        <a:rPr lang="en-GB" sz="1000" b="0" kern="1200" baseline="0" dirty="0" smtClean="0">
                          <a:solidFill>
                            <a:schemeClr val="tx1"/>
                          </a:solidFill>
                          <a:effectLst/>
                          <a:latin typeface="+mn-lt"/>
                          <a:ea typeface="+mn-ea"/>
                          <a:cs typeface="+mn-cs"/>
                        </a:rPr>
                        <a:t>Enjoy your meal, I am the music man</a:t>
                      </a: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8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sz="10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lang="en-GB"/>
                    </a:p>
                  </a:txBody>
                  <a:tcPr/>
                </a:tc>
                <a:tc hMerge="1">
                  <a:txBody>
                    <a:bodyPr/>
                    <a:lstStyle/>
                    <a:p>
                      <a:endParaRPr lang="en-GB" sz="7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vMerge="1">
                  <a:txBody>
                    <a:bodyPr/>
                    <a:lstStyle/>
                    <a:p>
                      <a:endParaRPr lang="en-GB"/>
                    </a:p>
                  </a:txBody>
                  <a:tcPr/>
                </a:tc>
                <a:extLst>
                  <a:ext uri="{0D108BD9-81ED-4DB2-BD59-A6C34878D82A}">
                    <a16:rowId xmlns:a16="http://schemas.microsoft.com/office/drawing/2014/main" val="254360086"/>
                  </a:ext>
                </a:extLst>
              </a:tr>
            </a:tbl>
          </a:graphicData>
        </a:graphic>
      </p:graphicFrame>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977020" y="277862"/>
            <a:ext cx="624555" cy="624555"/>
          </a:xfrm>
          <a:prstGeom prst="rect">
            <a:avLst/>
          </a:prstGeom>
        </p:spPr>
      </p:pic>
      <p:sp>
        <p:nvSpPr>
          <p:cNvPr id="4" name="Rectangle 3"/>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338335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580" y="591242"/>
            <a:ext cx="4684103" cy="311175"/>
          </a:xfrm>
          <a:prstGeom prst="rect">
            <a:avLst/>
          </a:prstGeom>
          <a:noFill/>
        </p:spPr>
        <p:txBody>
          <a:bodyPr wrap="none" rtlCol="0">
            <a:spAutoFit/>
          </a:bodyPr>
          <a:lstStyle/>
          <a:p>
            <a:r>
              <a:rPr lang="en-GB" sz="1422" u="sng" dirty="0"/>
              <a:t>Wheatley Hill Primary School – Long Term Overview – Year 5 </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19547" y="296221"/>
            <a:ext cx="507600" cy="507600"/>
          </a:xfrm>
          <a:prstGeom prst="rect">
            <a:avLst/>
          </a:prstGeom>
        </p:spPr>
      </p:pic>
      <p:sp>
        <p:nvSpPr>
          <p:cNvPr id="7" name="Rectangle 6"/>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117814154"/>
              </p:ext>
            </p:extLst>
          </p:nvPr>
        </p:nvGraphicFramePr>
        <p:xfrm>
          <a:off x="341375" y="902209"/>
          <a:ext cx="12278914" cy="8274700"/>
        </p:xfrm>
        <a:graphic>
          <a:graphicData uri="http://schemas.openxmlformats.org/drawingml/2006/table">
            <a:tbl>
              <a:tblPr firstRow="1" bandRow="1">
                <a:tableStyleId>{5940675A-B579-460E-94D1-54222C63F5DA}</a:tableStyleId>
              </a:tblPr>
              <a:tblGrid>
                <a:gridCol w="548641">
                  <a:extLst>
                    <a:ext uri="{9D8B030D-6E8A-4147-A177-3AD203B41FA5}">
                      <a16:colId xmlns:a16="http://schemas.microsoft.com/office/drawing/2014/main" val="1515145842"/>
                    </a:ext>
                  </a:extLst>
                </a:gridCol>
                <a:gridCol w="832057">
                  <a:extLst>
                    <a:ext uri="{9D8B030D-6E8A-4147-A177-3AD203B41FA5}">
                      <a16:colId xmlns:a16="http://schemas.microsoft.com/office/drawing/2014/main" val="2801019361"/>
                    </a:ext>
                  </a:extLst>
                </a:gridCol>
                <a:gridCol w="143569">
                  <a:extLst>
                    <a:ext uri="{9D8B030D-6E8A-4147-A177-3AD203B41FA5}">
                      <a16:colId xmlns:a16="http://schemas.microsoft.com/office/drawing/2014/main" val="1199400120"/>
                    </a:ext>
                  </a:extLst>
                </a:gridCol>
                <a:gridCol w="738812">
                  <a:extLst>
                    <a:ext uri="{9D8B030D-6E8A-4147-A177-3AD203B41FA5}">
                      <a16:colId xmlns:a16="http://schemas.microsoft.com/office/drawing/2014/main" val="3886250757"/>
                    </a:ext>
                  </a:extLst>
                </a:gridCol>
                <a:gridCol w="738812">
                  <a:extLst>
                    <a:ext uri="{9D8B030D-6E8A-4147-A177-3AD203B41FA5}">
                      <a16:colId xmlns:a16="http://schemas.microsoft.com/office/drawing/2014/main" val="564546485"/>
                    </a:ext>
                  </a:extLst>
                </a:gridCol>
                <a:gridCol w="738812">
                  <a:extLst>
                    <a:ext uri="{9D8B030D-6E8A-4147-A177-3AD203B41FA5}">
                      <a16:colId xmlns:a16="http://schemas.microsoft.com/office/drawing/2014/main" val="3318043987"/>
                    </a:ext>
                  </a:extLst>
                </a:gridCol>
                <a:gridCol w="738812">
                  <a:extLst>
                    <a:ext uri="{9D8B030D-6E8A-4147-A177-3AD203B41FA5}">
                      <a16:colId xmlns:a16="http://schemas.microsoft.com/office/drawing/2014/main" val="31436958"/>
                    </a:ext>
                  </a:extLst>
                </a:gridCol>
                <a:gridCol w="738813">
                  <a:extLst>
                    <a:ext uri="{9D8B030D-6E8A-4147-A177-3AD203B41FA5}">
                      <a16:colId xmlns:a16="http://schemas.microsoft.com/office/drawing/2014/main" val="2396593462"/>
                    </a:ext>
                  </a:extLst>
                </a:gridCol>
                <a:gridCol w="738812">
                  <a:extLst>
                    <a:ext uri="{9D8B030D-6E8A-4147-A177-3AD203B41FA5}">
                      <a16:colId xmlns:a16="http://schemas.microsoft.com/office/drawing/2014/main" val="2260121395"/>
                    </a:ext>
                  </a:extLst>
                </a:gridCol>
                <a:gridCol w="738812">
                  <a:extLst>
                    <a:ext uri="{9D8B030D-6E8A-4147-A177-3AD203B41FA5}">
                      <a16:colId xmlns:a16="http://schemas.microsoft.com/office/drawing/2014/main" val="1133684306"/>
                    </a:ext>
                  </a:extLst>
                </a:gridCol>
                <a:gridCol w="738812">
                  <a:extLst>
                    <a:ext uri="{9D8B030D-6E8A-4147-A177-3AD203B41FA5}">
                      <a16:colId xmlns:a16="http://schemas.microsoft.com/office/drawing/2014/main" val="2280477883"/>
                    </a:ext>
                  </a:extLst>
                </a:gridCol>
                <a:gridCol w="1049827">
                  <a:extLst>
                    <a:ext uri="{9D8B030D-6E8A-4147-A177-3AD203B41FA5}">
                      <a16:colId xmlns:a16="http://schemas.microsoft.com/office/drawing/2014/main" val="3146685755"/>
                    </a:ext>
                  </a:extLst>
                </a:gridCol>
                <a:gridCol w="1134087">
                  <a:extLst>
                    <a:ext uri="{9D8B030D-6E8A-4147-A177-3AD203B41FA5}">
                      <a16:colId xmlns:a16="http://schemas.microsoft.com/office/drawing/2014/main" val="969576128"/>
                    </a:ext>
                  </a:extLst>
                </a:gridCol>
                <a:gridCol w="1398413">
                  <a:extLst>
                    <a:ext uri="{9D8B030D-6E8A-4147-A177-3AD203B41FA5}">
                      <a16:colId xmlns:a16="http://schemas.microsoft.com/office/drawing/2014/main" val="65668484"/>
                    </a:ext>
                  </a:extLst>
                </a:gridCol>
                <a:gridCol w="1261823">
                  <a:extLst>
                    <a:ext uri="{9D8B030D-6E8A-4147-A177-3AD203B41FA5}">
                      <a16:colId xmlns:a16="http://schemas.microsoft.com/office/drawing/2014/main" val="1672269246"/>
                    </a:ext>
                  </a:extLst>
                </a:gridCol>
              </a:tblGrid>
              <a:tr h="258390">
                <a:tc>
                  <a:txBody>
                    <a:bodyPr/>
                    <a:lstStyle/>
                    <a:p>
                      <a:pPr algn="ctr"/>
                      <a:endParaRPr lang="en-GB" sz="10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4">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000" b="1" dirty="0"/>
                        <a:t>Spring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hMerge="1">
                  <a:txBody>
                    <a:bodyPr/>
                    <a:lstStyle/>
                    <a:p>
                      <a:endParaRPr lang="en-GB"/>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258390">
                <a:tc>
                  <a:txBody>
                    <a:bodyPr/>
                    <a:lstStyle/>
                    <a:p>
                      <a:pPr algn="ctr"/>
                      <a:endParaRPr lang="en-GB" sz="10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r>
                        <a:rPr lang="en-GB" sz="10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a:t>
                      </a:r>
                      <a:r>
                        <a:rPr lang="en-GB" sz="1000" b="1" baseline="0" dirty="0"/>
                        <a:t> 8</a:t>
                      </a:r>
                      <a:endParaRPr lang="en-GB" sz="10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0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GB" sz="10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277158">
                <a:tc>
                  <a:txBody>
                    <a:bodyPr/>
                    <a:lstStyle/>
                    <a:p>
                      <a:pPr algn="ctr"/>
                      <a:r>
                        <a:rPr lang="en-GB" sz="10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8">
                  <a:txBody>
                    <a:bodyPr/>
                    <a:lstStyle/>
                    <a:p>
                      <a:pPr lvl="0" algn="ctr">
                        <a:buNone/>
                      </a:pPr>
                      <a:r>
                        <a:rPr lang="en-GB" sz="1000" b="1" dirty="0">
                          <a:solidFill>
                            <a:schemeClr val="tx1"/>
                          </a:solidFill>
                        </a:rPr>
                        <a:t>To become an expert in African trade links and their impact on the UK</a:t>
                      </a:r>
                    </a:p>
                    <a:p>
                      <a:pPr algn="ctr"/>
                      <a:r>
                        <a:rPr lang="en-GB" sz="1000" dirty="0">
                          <a:solidFill>
                            <a:schemeClr val="tx1"/>
                          </a:solidFill>
                        </a:rPr>
                        <a:t>We will look at</a:t>
                      </a:r>
                      <a:r>
                        <a:rPr lang="en-GB" sz="1000" baseline="0" dirty="0">
                          <a:solidFill>
                            <a:schemeClr val="tx1"/>
                          </a:solidFill>
                        </a:rPr>
                        <a:t> </a:t>
                      </a:r>
                      <a:r>
                        <a:rPr lang="en-GB" sz="1000" dirty="0">
                          <a:solidFill>
                            <a:schemeClr val="tx1"/>
                          </a:solidFill>
                        </a:rPr>
                        <a:t>the importance of trade</a:t>
                      </a:r>
                      <a:r>
                        <a:rPr lang="en-GB" sz="1000" baseline="0" dirty="0">
                          <a:solidFill>
                            <a:schemeClr val="tx1"/>
                          </a:solidFill>
                        </a:rPr>
                        <a:t> links in Africa and to how this is important to the UK. We will </a:t>
                      </a:r>
                      <a:r>
                        <a:rPr lang="en-GB" sz="1000" dirty="0">
                          <a:solidFill>
                            <a:schemeClr val="tx1"/>
                          </a:solidFill>
                        </a:rPr>
                        <a:t>compare</a:t>
                      </a:r>
                      <a:r>
                        <a:rPr lang="en-GB" sz="1000" baseline="0" dirty="0">
                          <a:solidFill>
                            <a:schemeClr val="tx1"/>
                          </a:solidFill>
                        </a:rPr>
                        <a:t> rural and urban life in </a:t>
                      </a:r>
                      <a:r>
                        <a:rPr lang="en-GB" sz="1000" dirty="0">
                          <a:solidFill>
                            <a:schemeClr val="tx1"/>
                          </a:solidFill>
                        </a:rPr>
                        <a:t>Africa.</a:t>
                      </a:r>
                      <a:r>
                        <a:rPr lang="en-GB" sz="1000" baseline="0" dirty="0">
                          <a:solidFill>
                            <a:schemeClr val="tx1"/>
                          </a:solidFill>
                        </a:rPr>
                        <a:t> We will become advocates of water aid to raise money for Africa.</a:t>
                      </a:r>
                    </a:p>
                    <a:p>
                      <a:pPr algn="ctr"/>
                      <a:r>
                        <a:rPr lang="en-GB" sz="1000" baseline="0" dirty="0">
                          <a:solidFill>
                            <a:schemeClr val="accent2">
                              <a:lumMod val="75000"/>
                            </a:schemeClr>
                          </a:solidFill>
                        </a:rPr>
                        <a:t>(Expert- African themed </a:t>
                      </a:r>
                      <a:r>
                        <a:rPr lang="en-GB" sz="1000" baseline="0" dirty="0" smtClean="0">
                          <a:solidFill>
                            <a:schemeClr val="accent2">
                              <a:lumMod val="75000"/>
                            </a:schemeClr>
                          </a:solidFill>
                        </a:rPr>
                        <a:t>day- visit from African dancers)</a:t>
                      </a:r>
                      <a:endParaRPr lang="en-GB" sz="1000" baseline="0" dirty="0">
                        <a:solidFill>
                          <a:schemeClr val="accent2">
                            <a:lumMod val="75000"/>
                          </a:schemeClr>
                        </a:solidFill>
                      </a:endParaRPr>
                    </a:p>
                    <a:p>
                      <a:pPr algn="ctr"/>
                      <a:r>
                        <a:rPr lang="en-GB" sz="1000" baseline="0" dirty="0">
                          <a:solidFill>
                            <a:srgbClr val="FF0000"/>
                          </a:solidFill>
                        </a:rPr>
                        <a:t>(End- Publish a persuasive letter highlighting the importance of Fair Trade)</a:t>
                      </a:r>
                      <a:endParaRPr lang="en-GB" sz="1000" dirty="0">
                        <a:solidFill>
                          <a:srgbClr val="FF000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sz="1000" dirty="0">
                        <a:solidFill>
                          <a:srgbClr val="FF000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lvl="0" algn="ctr">
                        <a:buNone/>
                      </a:pPr>
                      <a:endParaRPr lang="en-GB" sz="10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5">
                  <a:txBody>
                    <a:bodyPr/>
                    <a:lstStyle/>
                    <a:p>
                      <a:pPr algn="ctr"/>
                      <a:r>
                        <a:rPr lang="en-GB" sz="1000" b="0" dirty="0" smtClean="0">
                          <a:solidFill>
                            <a:srgbClr val="FF0000"/>
                          </a:solidFill>
                        </a:rPr>
                        <a:t>Normans and Castles</a:t>
                      </a:r>
                    </a:p>
                    <a:p>
                      <a:pPr algn="ctr"/>
                      <a:r>
                        <a:rPr lang="en-GB" sz="1000" b="0" dirty="0" smtClean="0">
                          <a:solidFill>
                            <a:srgbClr val="FF0000"/>
                          </a:solidFill>
                        </a:rPr>
                        <a:t>Battle of Hastings</a:t>
                      </a:r>
                    </a:p>
                    <a:p>
                      <a:pPr algn="ctr"/>
                      <a:r>
                        <a:rPr lang="en-GB" sz="1000" baseline="0" dirty="0" smtClean="0">
                          <a:solidFill>
                            <a:schemeClr val="accent2">
                              <a:lumMod val="75000"/>
                            </a:schemeClr>
                          </a:solidFill>
                        </a:rPr>
                        <a:t>(Expert- visit a local castle Durham or Raby or </a:t>
                      </a:r>
                      <a:r>
                        <a:rPr lang="en-GB" sz="1000" baseline="0" dirty="0" err="1" smtClean="0">
                          <a:solidFill>
                            <a:schemeClr val="accent2">
                              <a:lumMod val="75000"/>
                            </a:schemeClr>
                          </a:solidFill>
                        </a:rPr>
                        <a:t>Lumbly</a:t>
                      </a:r>
                      <a:r>
                        <a:rPr lang="en-GB" sz="1000" baseline="0" dirty="0" smtClean="0">
                          <a:solidFill>
                            <a:schemeClr val="accent2">
                              <a:lumMod val="75000"/>
                            </a:schemeClr>
                          </a:solidFill>
                        </a:rPr>
                        <a:t>)</a:t>
                      </a:r>
                    </a:p>
                    <a:p>
                      <a:pPr algn="ctr"/>
                      <a:r>
                        <a:rPr lang="en-GB" sz="1000" baseline="0" dirty="0" smtClean="0">
                          <a:solidFill>
                            <a:srgbClr val="FF0000"/>
                          </a:solidFill>
                        </a:rPr>
                        <a:t>(End- invite parents in to share information)</a:t>
                      </a:r>
                      <a:endParaRPr lang="en-GB" sz="1000" dirty="0" smtClean="0">
                        <a:solidFill>
                          <a:srgbClr val="FF0000"/>
                        </a:solidFill>
                      </a:endParaRPr>
                    </a:p>
                    <a:p>
                      <a:pPr algn="ctr"/>
                      <a:endParaRPr lang="en-GB" sz="1000" b="0" dirty="0">
                        <a:solidFill>
                          <a:srgbClr val="FF000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algn="ctr"/>
                      <a:r>
                        <a:rPr lang="en-GB" sz="1000" b="1" dirty="0"/>
                        <a:t>Half term after week 7</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403928">
                <a:tc>
                  <a:txBody>
                    <a:bodyPr/>
                    <a:lstStyle/>
                    <a:p>
                      <a:pPr algn="ctr"/>
                      <a:r>
                        <a:rPr lang="en-GB" sz="10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8">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en-GB" sz="1000" i="1" dirty="0"/>
                        <a:t>The Butterfly Lion- Michael</a:t>
                      </a:r>
                      <a:r>
                        <a:rPr lang="en-GB" sz="1000" i="1" baseline="0" dirty="0"/>
                        <a:t> Morpurgo</a:t>
                      </a: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algn="ctr"/>
                      <a:endParaRPr lang="en-GB" sz="1000" i="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i="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i="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100" b="0" i="1" u="sng" strike="noStrike" kern="1200" dirty="0" smtClean="0">
                          <a:solidFill>
                            <a:schemeClr val="tx1"/>
                          </a:solidFill>
                          <a:effectLst/>
                          <a:latin typeface="+mn-lt"/>
                          <a:ea typeface="+mn-ea"/>
                          <a:cs typeface="+mn-cs"/>
                        </a:rPr>
                        <a:t>King</a:t>
                      </a:r>
                      <a:r>
                        <a:rPr lang="en-GB" sz="1100" b="0" i="1" u="sng" strike="noStrike" kern="1200" baseline="0" dirty="0" smtClean="0">
                          <a:solidFill>
                            <a:schemeClr val="tx1"/>
                          </a:solidFill>
                          <a:effectLst/>
                          <a:latin typeface="+mn-lt"/>
                          <a:ea typeface="+mn-ea"/>
                          <a:cs typeface="+mn-cs"/>
                        </a:rPr>
                        <a:t> Arthur and the Knights of the round table </a:t>
                      </a:r>
                      <a:r>
                        <a:rPr lang="en-GB" sz="1100" b="0" i="1" u="sng" strike="noStrike" kern="1200" dirty="0" smtClean="0">
                          <a:solidFill>
                            <a:schemeClr val="tx1"/>
                          </a:solidFill>
                          <a:effectLst/>
                          <a:latin typeface="+mn-lt"/>
                          <a:ea typeface="+mn-ea"/>
                          <a:cs typeface="+mn-cs"/>
                        </a:rPr>
                        <a:t>– Rodger </a:t>
                      </a:r>
                      <a:r>
                        <a:rPr lang="en-GB" sz="1100" b="0" i="1" u="sng" strike="noStrike" kern="1200" dirty="0" err="1" smtClean="0">
                          <a:solidFill>
                            <a:schemeClr val="tx1"/>
                          </a:solidFill>
                          <a:effectLst/>
                          <a:latin typeface="+mn-lt"/>
                          <a:ea typeface="+mn-ea"/>
                          <a:cs typeface="+mn-cs"/>
                        </a:rPr>
                        <a:t>Lancelyn</a:t>
                      </a:r>
                      <a:r>
                        <a:rPr lang="en-GB" sz="1100" b="0" i="1" u="sng" strike="noStrike" kern="1200" dirty="0" smtClean="0">
                          <a:solidFill>
                            <a:schemeClr val="tx1"/>
                          </a:solidFill>
                          <a:effectLst/>
                          <a:latin typeface="+mn-lt"/>
                          <a:ea typeface="+mn-ea"/>
                          <a:cs typeface="+mn-cs"/>
                        </a:rPr>
                        <a:t> Green</a:t>
                      </a:r>
                    </a:p>
                    <a:p>
                      <a:pPr algn="ctr"/>
                      <a:endParaRPr lang="en-GB" sz="1000" b="0" i="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49467">
                <a:tc>
                  <a:txBody>
                    <a:bodyPr/>
                    <a:lstStyle/>
                    <a:p>
                      <a:pPr algn="ctr"/>
                      <a:r>
                        <a:rPr lang="en-GB" sz="10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4">
                  <a:txBody>
                    <a:bodyPr/>
                    <a:lstStyle/>
                    <a:p>
                      <a:pPr lvl="0" algn="ctr">
                        <a:lnSpc>
                          <a:spcPct val="100000"/>
                        </a:lnSpc>
                        <a:spcBef>
                          <a:spcPts val="0"/>
                        </a:spcBef>
                        <a:spcAft>
                          <a:spcPts val="0"/>
                        </a:spcAft>
                        <a:buNone/>
                      </a:pPr>
                      <a:r>
                        <a:rPr lang="en-GB" sz="1000" b="0" i="0" u="none" strike="noStrike" noProof="0" dirty="0">
                          <a:latin typeface="Calibri"/>
                        </a:rPr>
                        <a:t>Narrative with a different viewpoint</a:t>
                      </a: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lvl="0" algn="ctr">
                        <a:lnSpc>
                          <a:spcPct val="100000"/>
                        </a:lnSpc>
                        <a:spcBef>
                          <a:spcPts val="0"/>
                        </a:spcBef>
                        <a:spcAft>
                          <a:spcPts val="0"/>
                        </a:spcAft>
                        <a:buNone/>
                      </a:pPr>
                      <a:endParaRPr lang="en-GB" sz="1000" b="0" i="0" u="none" strike="noStrike" noProof="0" dirty="0">
                        <a:latin typeface="Calibri"/>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noProof="0" dirty="0" smtClean="0">
                          <a:latin typeface="+mn-lt"/>
                        </a:rPr>
                        <a:t>Persuasive Formal report</a:t>
                      </a:r>
                    </a:p>
                    <a:p>
                      <a:pPr lvl="0" algn="ctr">
                        <a:lnSpc>
                          <a:spcPct val="100000"/>
                        </a:lnSpc>
                        <a:spcBef>
                          <a:spcPts val="0"/>
                        </a:spcBef>
                        <a:spcAft>
                          <a:spcPts val="0"/>
                        </a:spcAft>
                        <a:buNone/>
                      </a:pPr>
                      <a:endParaRPr lang="en-GB" sz="1000" b="0" i="0" u="none" strike="noStrike" noProof="0" dirty="0">
                        <a:latin typeface="Calibri"/>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SPG</a:t>
                      </a: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gn="ctr"/>
                      <a:r>
                        <a:rPr lang="en-GB" sz="1000" b="0" dirty="0" smtClean="0"/>
                        <a:t>Mythical</a:t>
                      </a:r>
                      <a:r>
                        <a:rPr lang="en-GB" sz="1000" b="0" baseline="0" dirty="0" smtClean="0"/>
                        <a:t> legend </a:t>
                      </a: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a:lnSpc>
                          <a:spcPct val="100000"/>
                        </a:lnSpc>
                        <a:spcBef>
                          <a:spcPts val="0"/>
                        </a:spcBef>
                        <a:spcAft>
                          <a:spcPts val="0"/>
                        </a:spcAft>
                        <a:buNone/>
                      </a:pPr>
                      <a:r>
                        <a:rPr lang="en-GB" sz="1000" b="0" dirty="0"/>
                        <a:t>Non-Chronological Comparative Report</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a:lnSpc>
                          <a:spcPct val="100000"/>
                        </a:lnSpc>
                        <a:spcBef>
                          <a:spcPts val="0"/>
                        </a:spcBef>
                        <a:spcAft>
                          <a:spcPts val="0"/>
                        </a:spcAft>
                        <a:buNone/>
                      </a:pP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7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36140578"/>
                  </a:ext>
                </a:extLst>
              </a:tr>
              <a:tr h="2295927">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8">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a:t>Geography</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a:t>Africa Study-</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Calibri" panose="020F0502020204030204" pitchFamily="34" charset="0"/>
                        </a:rPr>
                        <a:t>Locate continent and identify countries and cities Egypt/ Cairo, Morocco/ Rabat, South Africa/ Johannesburg, Somalia/ Mogadishu. Identify largest urban areas of Africa, rural and urban.</a:t>
                      </a:r>
                      <a:endParaRPr lang="en-GB" sz="1000" b="0" baseline="0" dirty="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a:t>Trade Links between and from the UK-</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Calibri" panose="020F0502020204030204" pitchFamily="34" charset="0"/>
                        </a:rPr>
                        <a:t>Discover where food comes from, fair trade, trade links between the world.</a:t>
                      </a:r>
                      <a:endParaRPr lang="en-GB" sz="1000" b="0" kern="1200" dirty="0">
                        <a:solidFill>
                          <a:schemeClr val="tx1"/>
                        </a:solidFill>
                        <a:effectLst/>
                        <a:latin typeface="+mn-lt"/>
                        <a:ea typeface="+mn-ea"/>
                        <a:cs typeface="+mn-cs"/>
                      </a:endParaRPr>
                    </a:p>
                    <a:p>
                      <a:pPr algn="ctr"/>
                      <a:endParaRPr lang="en-GB" sz="1000" b="1" u="none" dirty="0"/>
                    </a:p>
                    <a:p>
                      <a:pPr algn="ctr"/>
                      <a:r>
                        <a:rPr lang="en-GB" sz="1000" b="1" u="none" dirty="0"/>
                        <a:t>Art</a:t>
                      </a:r>
                      <a:r>
                        <a:rPr lang="en-GB" sz="1000" b="0" u="none" dirty="0"/>
                        <a:t>-</a:t>
                      </a:r>
                      <a:r>
                        <a:rPr lang="en-GB" sz="1000" b="0" u="none" baseline="0" dirty="0"/>
                        <a:t> </a:t>
                      </a:r>
                      <a:r>
                        <a:rPr lang="en-GB" sz="1000" b="1" u="none" dirty="0"/>
                        <a:t>Textiles-</a:t>
                      </a:r>
                    </a:p>
                    <a:p>
                      <a:pPr algn="ctr"/>
                      <a:r>
                        <a:rPr lang="en-GB" sz="1000" b="0" u="none" dirty="0"/>
                        <a:t>Tie-dye</a:t>
                      </a:r>
                    </a:p>
                    <a:p>
                      <a:pPr algn="ctr"/>
                      <a:endParaRPr lang="en-GB" sz="1000" b="0" kern="1200" dirty="0">
                        <a:solidFill>
                          <a:schemeClr val="tx1"/>
                        </a:solidFill>
                        <a:effectLst/>
                        <a:latin typeface="+mn-lt"/>
                        <a:ea typeface="+mn-ea"/>
                        <a:cs typeface="+mn-cs"/>
                      </a:endParaRPr>
                    </a:p>
                    <a:p>
                      <a:pPr algn="ctr"/>
                      <a:r>
                        <a:rPr lang="en-GB" sz="1000" b="0" kern="1200" dirty="0" smtClean="0">
                          <a:solidFill>
                            <a:schemeClr val="tx1"/>
                          </a:solidFill>
                          <a:effectLst/>
                          <a:latin typeface="+mn-lt"/>
                          <a:ea typeface="+mn-ea"/>
                          <a:cs typeface="+mn-cs"/>
                        </a:rPr>
                        <a:t> </a:t>
                      </a:r>
                      <a:endParaRPr lang="en-GB" sz="1000" b="0" kern="1200" dirty="0">
                        <a:solidFill>
                          <a:schemeClr val="tx1"/>
                        </a:solidFill>
                        <a:effectLst/>
                        <a:latin typeface="+mn-lt"/>
                        <a:ea typeface="+mn-ea"/>
                        <a:cs typeface="+mn-cs"/>
                      </a:endParaRPr>
                    </a:p>
                    <a:p>
                      <a:pPr algn="ctr"/>
                      <a:endParaRPr lang="en-GB" sz="1000" b="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000" b="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en-GB" sz="1000" b="0" kern="1200" dirty="0" smtClean="0">
                          <a:solidFill>
                            <a:schemeClr val="tx1"/>
                          </a:solidFill>
                          <a:effectLst/>
                          <a:latin typeface="+mn-lt"/>
                          <a:ea typeface="+mn-ea"/>
                          <a:cs typeface="+mn-cs"/>
                        </a:rPr>
                        <a:t>History</a:t>
                      </a:r>
                    </a:p>
                    <a:p>
                      <a:pPr algn="ctr"/>
                      <a:r>
                        <a:rPr lang="en-GB" sz="1000" b="0" kern="1200" dirty="0" smtClean="0">
                          <a:solidFill>
                            <a:schemeClr val="tx1"/>
                          </a:solidFill>
                          <a:effectLst/>
                          <a:latin typeface="+mn-lt"/>
                          <a:ea typeface="+mn-ea"/>
                          <a:cs typeface="+mn-cs"/>
                        </a:rPr>
                        <a:t>Castles of the North</a:t>
                      </a:r>
                    </a:p>
                    <a:p>
                      <a:pPr algn="ctr"/>
                      <a:r>
                        <a:rPr lang="en-GB" sz="1000" b="0" kern="1200" baseline="0" dirty="0" smtClean="0">
                          <a:solidFill>
                            <a:schemeClr val="tx1"/>
                          </a:solidFill>
                          <a:effectLst/>
                          <a:latin typeface="+mn-lt"/>
                          <a:ea typeface="+mn-ea"/>
                          <a:cs typeface="+mn-cs"/>
                        </a:rPr>
                        <a:t>Why are there so many castles in the North East of England?</a:t>
                      </a:r>
                    </a:p>
                    <a:p>
                      <a:pPr algn="ctr"/>
                      <a:endParaRPr lang="en-GB" sz="1000" b="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dirty="0" smtClean="0"/>
                        <a:t>Art</a:t>
                      </a:r>
                      <a:endParaRPr lang="en-GB" sz="1000" b="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3d From- Decorative Tile</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366456"/>
                  </a:ext>
                </a:extLst>
              </a:tr>
              <a:tr h="1400774">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ctr"/>
                      <a:r>
                        <a:rPr lang="en-GB" sz="1000" b="1" dirty="0"/>
                        <a:t>Science</a:t>
                      </a:r>
                    </a:p>
                    <a:p>
                      <a:pPr algn="ctr"/>
                      <a:r>
                        <a:rPr lang="en-GB" sz="1000" b="1" dirty="0"/>
                        <a:t>Animals including humans-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Calibri" panose="020F0502020204030204" pitchFamily="34" charset="0"/>
                        </a:rPr>
                        <a:t>Reproduction in plants and animals</a:t>
                      </a:r>
                      <a:r>
                        <a:rPr lang="en-GB" sz="1000" b="0" i="0" u="none" strike="noStrike" dirty="0" smtClean="0">
                          <a:solidFill>
                            <a:srgbClr val="000000"/>
                          </a:solidFill>
                          <a:effectLst/>
                          <a:latin typeface="Calibri" panose="020F0502020204030204" pitchFamily="34" charset="0"/>
                        </a:rPr>
                        <a:t>.</a:t>
                      </a: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lang="en-GB" sz="10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GB" sz="8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5">
                  <a:txBody>
                    <a:bodyPr/>
                    <a:lstStyle/>
                    <a:p>
                      <a:pPr algn="ctr"/>
                      <a:r>
                        <a:rPr lang="en-GB" sz="1000" b="1" dirty="0" smtClean="0"/>
                        <a:t>Living things and Habitats-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dirty="0" smtClean="0">
                          <a:solidFill>
                            <a:srgbClr val="000000"/>
                          </a:solidFill>
                          <a:effectLst/>
                          <a:latin typeface="Calibri" panose="020F0502020204030204" pitchFamily="34" charset="0"/>
                        </a:rPr>
                        <a:t>Comparing life cycles and processes of reproduction</a:t>
                      </a:r>
                      <a:endParaRPr lang="en-GB" sz="1000" dirty="0" smtClean="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08741">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algn="ctr"/>
                      <a:r>
                        <a:rPr lang="en-GB" sz="1000" kern="1200" dirty="0">
                          <a:solidFill>
                            <a:schemeClr val="tx1"/>
                          </a:solidFill>
                          <a:effectLst/>
                          <a:latin typeface="+mn-lt"/>
                          <a:ea typeface="+mn-ea"/>
                          <a:cs typeface="+mn-cs"/>
                        </a:rPr>
                        <a:t>Multiplication and division</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grid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n-ea"/>
                          <a:cs typeface="+mn-cs"/>
                        </a:rPr>
                        <a:t>Fractions</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a:t>Decimals and Percentages</a:t>
                      </a: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000" dirty="0"/>
                        <a:t>Assessment and consolidation</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408741">
                <a:tc>
                  <a:txBody>
                    <a:bodyPr/>
                    <a:lstStyle/>
                    <a:p>
                      <a:pPr algn="ctr"/>
                      <a:r>
                        <a:rPr lang="en-GB" sz="1000" b="1" kern="1200" dirty="0">
                          <a:solidFill>
                            <a:schemeClr val="tx1"/>
                          </a:solidFill>
                          <a:effectLst/>
                          <a:latin typeface="+mn-lt"/>
                          <a:ea typeface="+mn-ea"/>
                          <a:cs typeface="+mn-cs"/>
                        </a:rPr>
                        <a:t>Discrete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1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a:solidFill>
                            <a:schemeClr val="tx1"/>
                          </a:solidFill>
                          <a:effectLst/>
                          <a:latin typeface="+mn-lt"/>
                          <a:ea typeface="+mn-ea"/>
                          <a:cs typeface="+mn-cs"/>
                        </a:rPr>
                        <a:t>Music</a:t>
                      </a:r>
                      <a:r>
                        <a:rPr lang="en-GB" sz="1000" kern="1200" dirty="0">
                          <a:solidFill>
                            <a:schemeClr val="tx1"/>
                          </a:solidFill>
                          <a:effectLst/>
                          <a:latin typeface="+mn-lt"/>
                          <a:ea typeface="+mn-ea"/>
                          <a:cs typeface="+mn-cs"/>
                        </a:rPr>
                        <a:t>:</a:t>
                      </a:r>
                      <a:r>
                        <a:rPr lang="en-GB" sz="1000" kern="1200" baseline="0" dirty="0">
                          <a:solidFill>
                            <a:schemeClr val="tx1"/>
                          </a:solidFill>
                          <a:effectLst/>
                          <a:latin typeface="+mn-lt"/>
                          <a:ea typeface="+mn-ea"/>
                          <a:cs typeface="+mn-cs"/>
                        </a:rPr>
                        <a:t> </a:t>
                      </a:r>
                      <a:r>
                        <a:rPr lang="en-GB" sz="1000" dirty="0" smtClean="0"/>
                        <a:t>Active Listening (African music ), Composing &amp; Improvising and Performing (with music teacher), Singing (building up to an Easter performance)</a:t>
                      </a:r>
                      <a:endParaRPr lang="en-GB" sz="1000"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a:solidFill>
                            <a:schemeClr val="tx1"/>
                          </a:solidFill>
                          <a:effectLst/>
                          <a:latin typeface="+mn-lt"/>
                          <a:ea typeface="+mn-ea"/>
                          <a:cs typeface="+mn-cs"/>
                        </a:rPr>
                        <a:t>PSHE: </a:t>
                      </a:r>
                      <a:r>
                        <a:rPr lang="en-GB" sz="1000" b="0" kern="1200" baseline="0" dirty="0" smtClean="0">
                          <a:solidFill>
                            <a:schemeClr val="tx1"/>
                          </a:solidFill>
                          <a:effectLst/>
                          <a:latin typeface="+mn-lt"/>
                          <a:ea typeface="+mn-ea"/>
                          <a:cs typeface="+mn-cs"/>
                        </a:rPr>
                        <a:t>power of words, social media, responsibility and inspiration, homophobic language in schools, fair trade: same, storm, different boat Spring 2-  BV laws and parliament, BV freedom of speech and movement, respecting others boundaries and beliefs </a:t>
                      </a:r>
                      <a:endParaRPr lang="en-GB" sz="1000" b="1"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a:solidFill>
                            <a:schemeClr val="tx1"/>
                          </a:solidFill>
                          <a:effectLst/>
                          <a:latin typeface="+mn-lt"/>
                          <a:ea typeface="+mn-ea"/>
                          <a:cs typeface="+mn-cs"/>
                        </a:rPr>
                        <a:t>RE: </a:t>
                      </a:r>
                      <a:r>
                        <a:rPr lang="en-GB" sz="1000" b="0" kern="1200" baseline="0" dirty="0" smtClean="0">
                          <a:solidFill>
                            <a:schemeClr val="tx1"/>
                          </a:solidFill>
                          <a:effectLst/>
                          <a:latin typeface="+mn-lt"/>
                          <a:ea typeface="+mn-ea"/>
                          <a:cs typeface="+mn-cs"/>
                        </a:rPr>
                        <a:t>What do Christians believe about God? Why </a:t>
                      </a:r>
                      <a:r>
                        <a:rPr lang="en-GB" sz="1000" b="0" kern="1200" baseline="0" dirty="0">
                          <a:solidFill>
                            <a:schemeClr val="tx1"/>
                          </a:solidFill>
                          <a:effectLst/>
                          <a:latin typeface="+mn-lt"/>
                          <a:ea typeface="+mn-ea"/>
                          <a:cs typeface="+mn-cs"/>
                        </a:rPr>
                        <a:t>was the last supper so important to Christians?</a:t>
                      </a:r>
                      <a:endParaRPr lang="en-GB" sz="1000" b="1"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a:solidFill>
                            <a:schemeClr val="tx1"/>
                          </a:solidFill>
                          <a:effectLst/>
                          <a:latin typeface="+mn-lt"/>
                          <a:ea typeface="+mn-ea"/>
                          <a:cs typeface="+mn-cs"/>
                        </a:rPr>
                        <a:t>Computing: </a:t>
                      </a:r>
                      <a:r>
                        <a:rPr lang="en-GB" sz="1000" kern="1200" dirty="0">
                          <a:solidFill>
                            <a:schemeClr val="tx1"/>
                          </a:solidFill>
                          <a:effectLst/>
                          <a:latin typeface="+mn-lt"/>
                          <a:ea typeface="+mn-ea"/>
                          <a:cs typeface="+mn-cs"/>
                        </a:rPr>
                        <a:t>Discrete and during Continuous provision: self image and reputation, online identity</a:t>
                      </a:r>
                      <a:r>
                        <a:rPr lang="en-GB" sz="1000" kern="1200" baseline="0" dirty="0">
                          <a:solidFill>
                            <a:schemeClr val="tx1"/>
                          </a:solidFill>
                          <a:effectLst/>
                          <a:latin typeface="+mn-lt"/>
                          <a:ea typeface="+mn-ea"/>
                          <a:cs typeface="+mn-cs"/>
                        </a:rPr>
                        <a:t>, using MS word and PPT</a:t>
                      </a:r>
                      <a:endParaRPr lang="en-GB" sz="1000" b="0" dirty="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a:solidFill>
                            <a:schemeClr val="tx1"/>
                          </a:solidFill>
                          <a:effectLst/>
                          <a:latin typeface="+mn-lt"/>
                          <a:ea typeface="+mn-ea"/>
                          <a:cs typeface="+mn-cs"/>
                        </a:rPr>
                        <a:t>PE: </a:t>
                      </a:r>
                      <a:r>
                        <a:rPr lang="en-GB" sz="1000" b="0" kern="1200" baseline="0" dirty="0" smtClean="0">
                          <a:solidFill>
                            <a:schemeClr val="tx1"/>
                          </a:solidFill>
                          <a:effectLst/>
                          <a:latin typeface="+mn-lt"/>
                          <a:ea typeface="+mn-ea"/>
                          <a:cs typeface="+mn-cs"/>
                        </a:rPr>
                        <a:t>Dance, basket ball and SEND NAK</a:t>
                      </a:r>
                      <a:endParaRPr lang="en-GB" sz="1000" b="0" kern="1200" baseline="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a:solidFill>
                            <a:schemeClr val="tx1"/>
                          </a:solidFill>
                          <a:effectLst/>
                          <a:latin typeface="+mn-lt"/>
                          <a:ea typeface="+mn-ea"/>
                          <a:cs typeface="+mn-cs"/>
                        </a:rPr>
                        <a:t>French:</a:t>
                      </a:r>
                      <a:r>
                        <a:rPr lang="en-GB" sz="1000" b="0" kern="1200" baseline="0" dirty="0">
                          <a:solidFill>
                            <a:schemeClr val="tx1"/>
                          </a:solidFill>
                          <a:effectLst/>
                          <a:latin typeface="+mn-lt"/>
                          <a:ea typeface="+mn-ea"/>
                          <a:cs typeface="+mn-cs"/>
                        </a:rPr>
                        <a:t> </a:t>
                      </a:r>
                      <a:r>
                        <a:rPr lang="en-GB" sz="1000" b="0" kern="1200" baseline="0" dirty="0" smtClean="0">
                          <a:solidFill>
                            <a:schemeClr val="tx1"/>
                          </a:solidFill>
                          <a:effectLst/>
                          <a:latin typeface="+mn-lt"/>
                          <a:ea typeface="+mn-ea"/>
                          <a:cs typeface="+mn-cs"/>
                        </a:rPr>
                        <a:t>on the way to school, I like your style</a:t>
                      </a:r>
                      <a:endParaRPr lang="en-GB" sz="1000" b="1" kern="1200" dirty="0">
                        <a:solidFill>
                          <a:schemeClr val="tx1"/>
                        </a:solidFill>
                        <a:effectLst/>
                        <a:latin typeface="+mn-lt"/>
                        <a:ea typeface="+mn-ea"/>
                        <a:cs typeface="+mn-cs"/>
                      </a:endParaRPr>
                    </a:p>
                    <a:p>
                      <a:pPr algn="ctr"/>
                      <a:endParaRPr lang="en-GB" sz="1000" kern="1200" dirty="0">
                        <a:solidFill>
                          <a:schemeClr val="tx1"/>
                        </a:solidFill>
                        <a:effectLst/>
                        <a:latin typeface="+mn-lt"/>
                        <a:ea typeface="+mn-ea"/>
                        <a:cs typeface="+mn-cs"/>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pPr algn="ctr"/>
                      <a:endParaRPr lang="en-GB" sz="100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vMerge="1">
                  <a:txBody>
                    <a:bodyPr/>
                    <a:lstStyle/>
                    <a:p>
                      <a:endParaRPr lang="en-GB"/>
                    </a:p>
                  </a:txBody>
                  <a:tcPr/>
                </a:tc>
                <a:extLst>
                  <a:ext uri="{0D108BD9-81ED-4DB2-BD59-A6C34878D82A}">
                    <a16:rowId xmlns:a16="http://schemas.microsoft.com/office/drawing/2014/main" val="472079855"/>
                  </a:ext>
                </a:extLst>
              </a:tr>
            </a:tbl>
          </a:graphicData>
        </a:graphic>
      </p:graphicFrame>
    </p:spTree>
    <p:extLst>
      <p:ext uri="{BB962C8B-B14F-4D97-AF65-F5344CB8AC3E}">
        <p14:creationId xmlns:p14="http://schemas.microsoft.com/office/powerpoint/2010/main" val="3639983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3580" y="302499"/>
            <a:ext cx="4684103" cy="311175"/>
          </a:xfrm>
          <a:prstGeom prst="rect">
            <a:avLst/>
          </a:prstGeom>
          <a:noFill/>
        </p:spPr>
        <p:txBody>
          <a:bodyPr wrap="none" rtlCol="0">
            <a:spAutoFit/>
          </a:bodyPr>
          <a:lstStyle/>
          <a:p>
            <a:r>
              <a:rPr lang="en-GB" sz="1422" u="sng" dirty="0"/>
              <a:t>Wheatley Hill Primary School – Long Term Overview – Year 5</a:t>
            </a:r>
            <a:r>
              <a:rPr lang="en-GB" sz="1422" u="sng" dirty="0" smtClean="0"/>
              <a:t> </a:t>
            </a:r>
            <a:endParaRPr lang="en-GB" sz="1422" u="sng" dirty="0"/>
          </a:p>
        </p:txBody>
      </p:sp>
      <p:sp>
        <p:nvSpPr>
          <p:cNvPr id="7" name="Rectangle 6"/>
          <p:cNvSpPr/>
          <p:nvPr/>
        </p:nvSpPr>
        <p:spPr>
          <a:xfrm>
            <a:off x="200025" y="227306"/>
            <a:ext cx="12401550" cy="9146588"/>
          </a:xfrm>
          <a:prstGeom prst="rect">
            <a:avLst/>
          </a:prstGeom>
          <a:no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8"/>
          <p:cNvGraphicFramePr>
            <a:graphicFrameLocks noGrp="1"/>
          </p:cNvGraphicFramePr>
          <p:nvPr>
            <p:extLst>
              <p:ext uri="{D42A27DB-BD31-4B8C-83A1-F6EECF244321}">
                <p14:modId xmlns:p14="http://schemas.microsoft.com/office/powerpoint/2010/main" val="763089834"/>
              </p:ext>
            </p:extLst>
          </p:nvPr>
        </p:nvGraphicFramePr>
        <p:xfrm>
          <a:off x="200025" y="756009"/>
          <a:ext cx="12401552" cy="8116435"/>
        </p:xfrm>
        <a:graphic>
          <a:graphicData uri="http://schemas.openxmlformats.org/drawingml/2006/table">
            <a:tbl>
              <a:tblPr firstRow="1" bandRow="1">
                <a:tableStyleId>{5940675A-B579-460E-94D1-54222C63F5DA}</a:tableStyleId>
              </a:tblPr>
              <a:tblGrid>
                <a:gridCol w="762988">
                  <a:extLst>
                    <a:ext uri="{9D8B030D-6E8A-4147-A177-3AD203B41FA5}">
                      <a16:colId xmlns:a16="http://schemas.microsoft.com/office/drawing/2014/main" val="1515145842"/>
                    </a:ext>
                  </a:extLst>
                </a:gridCol>
                <a:gridCol w="762988">
                  <a:extLst>
                    <a:ext uri="{9D8B030D-6E8A-4147-A177-3AD203B41FA5}">
                      <a16:colId xmlns:a16="http://schemas.microsoft.com/office/drawing/2014/main" val="2801019361"/>
                    </a:ext>
                  </a:extLst>
                </a:gridCol>
                <a:gridCol w="762988">
                  <a:extLst>
                    <a:ext uri="{9D8B030D-6E8A-4147-A177-3AD203B41FA5}">
                      <a16:colId xmlns:a16="http://schemas.microsoft.com/office/drawing/2014/main" val="3886250757"/>
                    </a:ext>
                  </a:extLst>
                </a:gridCol>
                <a:gridCol w="762988">
                  <a:extLst>
                    <a:ext uri="{9D8B030D-6E8A-4147-A177-3AD203B41FA5}">
                      <a16:colId xmlns:a16="http://schemas.microsoft.com/office/drawing/2014/main" val="564546485"/>
                    </a:ext>
                  </a:extLst>
                </a:gridCol>
                <a:gridCol w="762988">
                  <a:extLst>
                    <a:ext uri="{9D8B030D-6E8A-4147-A177-3AD203B41FA5}">
                      <a16:colId xmlns:a16="http://schemas.microsoft.com/office/drawing/2014/main" val="3318043987"/>
                    </a:ext>
                  </a:extLst>
                </a:gridCol>
                <a:gridCol w="762989">
                  <a:extLst>
                    <a:ext uri="{9D8B030D-6E8A-4147-A177-3AD203B41FA5}">
                      <a16:colId xmlns:a16="http://schemas.microsoft.com/office/drawing/2014/main" val="31436958"/>
                    </a:ext>
                  </a:extLst>
                </a:gridCol>
                <a:gridCol w="762988">
                  <a:extLst>
                    <a:ext uri="{9D8B030D-6E8A-4147-A177-3AD203B41FA5}">
                      <a16:colId xmlns:a16="http://schemas.microsoft.com/office/drawing/2014/main" val="2396593462"/>
                    </a:ext>
                  </a:extLst>
                </a:gridCol>
                <a:gridCol w="762988">
                  <a:extLst>
                    <a:ext uri="{9D8B030D-6E8A-4147-A177-3AD203B41FA5}">
                      <a16:colId xmlns:a16="http://schemas.microsoft.com/office/drawing/2014/main" val="2260121395"/>
                    </a:ext>
                  </a:extLst>
                </a:gridCol>
                <a:gridCol w="762989">
                  <a:extLst>
                    <a:ext uri="{9D8B030D-6E8A-4147-A177-3AD203B41FA5}">
                      <a16:colId xmlns:a16="http://schemas.microsoft.com/office/drawing/2014/main" val="1133684306"/>
                    </a:ext>
                  </a:extLst>
                </a:gridCol>
                <a:gridCol w="762989">
                  <a:extLst>
                    <a:ext uri="{9D8B030D-6E8A-4147-A177-3AD203B41FA5}">
                      <a16:colId xmlns:a16="http://schemas.microsoft.com/office/drawing/2014/main" val="2280477883"/>
                    </a:ext>
                  </a:extLst>
                </a:gridCol>
                <a:gridCol w="762989">
                  <a:extLst>
                    <a:ext uri="{9D8B030D-6E8A-4147-A177-3AD203B41FA5}">
                      <a16:colId xmlns:a16="http://schemas.microsoft.com/office/drawing/2014/main" val="3146685755"/>
                    </a:ext>
                  </a:extLst>
                </a:gridCol>
                <a:gridCol w="762990">
                  <a:extLst>
                    <a:ext uri="{9D8B030D-6E8A-4147-A177-3AD203B41FA5}">
                      <a16:colId xmlns:a16="http://schemas.microsoft.com/office/drawing/2014/main" val="969576128"/>
                    </a:ext>
                  </a:extLst>
                </a:gridCol>
                <a:gridCol w="603505">
                  <a:extLst>
                    <a:ext uri="{9D8B030D-6E8A-4147-A177-3AD203B41FA5}">
                      <a16:colId xmlns:a16="http://schemas.microsoft.com/office/drawing/2014/main" val="65668484"/>
                    </a:ext>
                  </a:extLst>
                </a:gridCol>
                <a:gridCol w="159486">
                  <a:extLst>
                    <a:ext uri="{9D8B030D-6E8A-4147-A177-3AD203B41FA5}">
                      <a16:colId xmlns:a16="http://schemas.microsoft.com/office/drawing/2014/main" val="2941878690"/>
                    </a:ext>
                  </a:extLst>
                </a:gridCol>
                <a:gridCol w="1207009">
                  <a:extLst>
                    <a:ext uri="{9D8B030D-6E8A-4147-A177-3AD203B41FA5}">
                      <a16:colId xmlns:a16="http://schemas.microsoft.com/office/drawing/2014/main" val="1672269246"/>
                    </a:ext>
                  </a:extLst>
                </a:gridCol>
                <a:gridCol w="1275690">
                  <a:extLst>
                    <a:ext uri="{9D8B030D-6E8A-4147-A177-3AD203B41FA5}">
                      <a16:colId xmlns:a16="http://schemas.microsoft.com/office/drawing/2014/main" val="3231118915"/>
                    </a:ext>
                  </a:extLst>
                </a:gridCol>
              </a:tblGrid>
              <a:tr h="291491">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15">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200" b="1" dirty="0"/>
                        <a:t>Summer Term </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b="1"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hMerge="1">
                  <a:txBody>
                    <a:bodyPr/>
                    <a:lstStyle/>
                    <a:p>
                      <a:pPr algn="ctr"/>
                      <a:endParaRPr lang="en-GB" sz="110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ctr"/>
                      <a:endParaRPr lang="en-GB" sz="1050" b="1" dirty="0"/>
                    </a:p>
                  </a:txBody>
                  <a:tcPr marL="118169" marR="118169" marT="59086" marB="59086" anchor="ctr">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7738436"/>
                  </a:ext>
                </a:extLst>
              </a:tr>
              <a:tr h="291491">
                <a:tc>
                  <a:txBody>
                    <a:bodyPr/>
                    <a:lstStyle/>
                    <a:p>
                      <a:pPr algn="ctr"/>
                      <a:endParaRPr lang="en-GB" sz="1200" b="1" dirty="0"/>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1100" b="1" dirty="0"/>
                        <a:t>Week 1</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a:t>Week 2</a:t>
                      </a:r>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4</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5</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6</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7</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a:t>
                      </a:r>
                      <a:r>
                        <a:rPr lang="en-GB" sz="1100" b="1" baseline="0" dirty="0"/>
                        <a:t> 8</a:t>
                      </a:r>
                      <a:endParaRPr lang="en-GB" sz="110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9</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10</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1100" b="1" dirty="0"/>
                        <a:t>Week 11</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algn="ctr"/>
                      <a:r>
                        <a:rPr lang="en-GB" sz="1100" b="1" dirty="0"/>
                        <a:t>Week 12</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en-GB"/>
                    </a:p>
                  </a:txBody>
                  <a:tcPr/>
                </a:tc>
                <a:tc>
                  <a:txBody>
                    <a:bodyPr/>
                    <a:lstStyle/>
                    <a:p>
                      <a:pPr algn="ctr"/>
                      <a:r>
                        <a:rPr lang="en-GB" sz="1100" b="1" dirty="0"/>
                        <a:t>Week 13</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en-GB" sz="1050" b="1"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31307935"/>
                  </a:ext>
                </a:extLst>
              </a:tr>
              <a:tr h="1457215">
                <a:tc>
                  <a:txBody>
                    <a:bodyPr/>
                    <a:lstStyle/>
                    <a:p>
                      <a:pPr algn="ctr"/>
                      <a:r>
                        <a:rPr lang="en-GB" sz="900" b="1" dirty="0"/>
                        <a:t>Expert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dirty="0" smtClean="0">
                          <a:solidFill>
                            <a:schemeClr val="tx1"/>
                          </a:solidFill>
                        </a:rPr>
                        <a:t>To become an expert in how rivers have shaped our local area.</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We will explore the features of a river and be able to describe what happens between the source and estuary. We will look at shipbuilding on the River Tyne and discuss how river use has changed over time. We will be able to present the process of the water cycle and discuss how water affects environment, settlement, environmental change and sustainability. </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solidFill>
                            <a:schemeClr val="accent2">
                              <a:lumMod val="75000"/>
                            </a:schemeClr>
                          </a:solidFill>
                        </a:rPr>
                        <a:t>(Meet the expert-  Outdoor Education visit to River Tyne and Discovery Museum)</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solidFill>
                            <a:srgbClr val="FF0000"/>
                          </a:solidFill>
                        </a:rPr>
                        <a:t>(End point- Present the process of the water cycle create video to share</a:t>
                      </a:r>
                      <a:r>
                        <a:rPr lang="en-GB" sz="1000" b="0" baseline="0" dirty="0" smtClean="0">
                          <a:solidFill>
                            <a:srgbClr val="FF0000"/>
                          </a:solidFill>
                        </a:rPr>
                        <a:t>)</a:t>
                      </a:r>
                      <a:endParaRPr lang="en-GB" sz="1000" b="0" dirty="0" smtClean="0">
                        <a:solidFill>
                          <a:schemeClr val="accent2">
                            <a:lumMod val="75000"/>
                          </a:schemeClr>
                        </a:solidFill>
                      </a:endParaRPr>
                    </a:p>
                    <a:p>
                      <a:pPr algn="ctr"/>
                      <a:endParaRPr lang="en-GB" sz="1000" b="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marL="0" algn="ctr" defTabSz="1280160" rtl="0" eaLnBrk="1" latinLnBrk="0" hangingPunct="1"/>
                      <a:endParaRPr lang="en-GB" sz="1000" b="1" kern="1200" dirty="0">
                        <a:solidFill>
                          <a:schemeClr val="tx1"/>
                        </a:solidFill>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r>
                        <a:rPr lang="en-GB" sz="1000" b="1" dirty="0">
                          <a:solidFill>
                            <a:schemeClr val="tx1"/>
                          </a:solidFill>
                        </a:rPr>
                        <a:t>To be able to make comparisons between the life of a Victorian child and our childhood</a:t>
                      </a:r>
                    </a:p>
                    <a:p>
                      <a:pPr lvl="0" algn="ctr">
                        <a:buNone/>
                      </a:pPr>
                      <a:r>
                        <a:rPr lang="en-GB" sz="1000" b="0" dirty="0">
                          <a:solidFill>
                            <a:schemeClr val="tx1"/>
                          </a:solidFill>
                        </a:rPr>
                        <a:t>We will explore what life was like in the Victorian era and compare it too today. We will look at the impact of the industrial revolution on the lives of the Victorians. We will explore different bridges of the Tyne and their purpose</a:t>
                      </a:r>
                      <a:r>
                        <a:rPr lang="en-GB" sz="1000" b="0" dirty="0" smtClean="0">
                          <a:solidFill>
                            <a:schemeClr val="tx1"/>
                          </a:solidFill>
                        </a:rPr>
                        <a:t>?</a:t>
                      </a:r>
                      <a:endParaRPr lang="en-GB" sz="1000" b="1" dirty="0">
                        <a:solidFill>
                          <a:schemeClr val="accent5"/>
                        </a:solidFill>
                      </a:endParaRPr>
                    </a:p>
                    <a:p>
                      <a:pPr algn="ctr"/>
                      <a:r>
                        <a:rPr lang="en-GB" sz="1000" b="0" dirty="0">
                          <a:solidFill>
                            <a:schemeClr val="accent2">
                              <a:lumMod val="75000"/>
                            </a:schemeClr>
                          </a:solidFill>
                        </a:rPr>
                        <a:t>(Expert- Beamish</a:t>
                      </a:r>
                      <a:r>
                        <a:rPr lang="en-GB" sz="1000" b="0" baseline="0" dirty="0">
                          <a:solidFill>
                            <a:schemeClr val="accent2">
                              <a:lumMod val="75000"/>
                            </a:schemeClr>
                          </a:solidFill>
                        </a:rPr>
                        <a:t>)</a:t>
                      </a:r>
                    </a:p>
                    <a:p>
                      <a:pPr algn="ctr"/>
                      <a:r>
                        <a:rPr lang="en-GB" sz="1000" b="0" baseline="0" dirty="0">
                          <a:solidFill>
                            <a:srgbClr val="FF0000"/>
                          </a:solidFill>
                        </a:rPr>
                        <a:t>(End – Publish a Non-Chronological Comparative Report about their </a:t>
                      </a:r>
                      <a:r>
                        <a:rPr lang="en-GB" sz="1000" b="0" baseline="0" dirty="0" smtClean="0">
                          <a:solidFill>
                            <a:srgbClr val="FF0000"/>
                          </a:solidFill>
                        </a:rPr>
                        <a:t>findings)</a:t>
                      </a:r>
                      <a:endParaRPr lang="en-GB" sz="1000" b="0" dirty="0">
                        <a:solidFill>
                          <a:srgbClr val="FF0000"/>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GB"/>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Discrete </a:t>
                      </a:r>
                    </a:p>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7">
                  <a:txBody>
                    <a:bodyPr/>
                    <a:lstStyle/>
                    <a:p>
                      <a:pPr algn="ctr"/>
                      <a:r>
                        <a:rPr lang="en-GB" sz="1000" b="1" dirty="0"/>
                        <a:t>Half term after week 6</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2"/>
                  </a:ext>
                </a:extLst>
              </a:tr>
              <a:tr h="362040">
                <a:tc>
                  <a:txBody>
                    <a:bodyPr/>
                    <a:lstStyle/>
                    <a:p>
                      <a:pPr algn="ctr"/>
                      <a:r>
                        <a:rPr lang="en-GB" sz="900" b="1" dirty="0"/>
                        <a:t>Class Text</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1" dirty="0" smtClean="0"/>
                        <a:t>Journey to the River  Sea – Eva </a:t>
                      </a:r>
                      <a:r>
                        <a:rPr lang="en-GB" sz="1000" b="0" i="1" dirty="0" err="1" smtClean="0"/>
                        <a:t>Ibbitson</a:t>
                      </a:r>
                      <a:r>
                        <a:rPr lang="en-GB" sz="1000" b="0" i="1" dirty="0" smtClean="0"/>
                        <a:t> </a:t>
                      </a:r>
                      <a:endParaRPr lang="en-GB" sz="100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hMerge="1">
                  <a:txBody>
                    <a:bodyPr/>
                    <a:lstStyle/>
                    <a:p>
                      <a:pPr algn="ctr"/>
                      <a:endParaRPr lang="en-GB" sz="9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8">
                  <a:txBody>
                    <a:bodyPr/>
                    <a:lstStyle/>
                    <a:p>
                      <a:pPr algn="ctr"/>
                      <a:r>
                        <a:rPr lang="en-GB" sz="1000" b="0" i="1" dirty="0"/>
                        <a:t>Street Child- Berlie Doherty</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en-GB"/>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tc vMerge="1">
                  <a:txBody>
                    <a:bodyPr/>
                    <a:lstStyle/>
                    <a:p>
                      <a:pPr algn="ctr"/>
                      <a:endParaRPr lang="en-GB" sz="1000" b="1"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3"/>
                  </a:ext>
                </a:extLst>
              </a:tr>
              <a:tr h="704659">
                <a:tc>
                  <a:txBody>
                    <a:bodyPr/>
                    <a:lstStyle/>
                    <a:p>
                      <a:pPr algn="ctr"/>
                      <a:r>
                        <a:rPr lang="en-GB" sz="900" b="1" dirty="0"/>
                        <a:t>Writing Focus</a:t>
                      </a:r>
                    </a:p>
                  </a:txBody>
                  <a:tcPr marL="118169" marR="118169" marT="59086" marB="5908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gridSpan="3">
                  <a:txBody>
                    <a:bodyPr/>
                    <a:lstStyle/>
                    <a:p>
                      <a:pPr algn="ctr"/>
                      <a:r>
                        <a:rPr lang="en-GB" sz="1000" b="0" dirty="0"/>
                        <a:t>Explanation</a:t>
                      </a:r>
                      <a:r>
                        <a:rPr lang="en-GB" sz="1000" b="0" baseline="0" dirty="0"/>
                        <a:t> text </a:t>
                      </a:r>
                      <a:endParaRPr lang="en-GB" sz="1000" b="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a:t>Free Verse Onomatopoeia</a:t>
                      </a:r>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Historical Narrative</a:t>
                      </a:r>
                    </a:p>
                    <a:p>
                      <a:pPr algn="ctr"/>
                      <a:endParaRPr lang="en-GB" sz="1000" b="0" dirty="0"/>
                    </a:p>
                  </a:txBody>
                  <a:tcPr marL="118169" marR="118169" marT="59086" marB="59086" anchor="ctr">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8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n-GB" sz="1000" b="0" dirty="0"/>
                        <a:t>Biography</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Historical Narrative </a:t>
                      </a:r>
                    </a:p>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dirty="0" smtClean="0"/>
                        <a:t>Non-Chronological Comparative Report</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pPr algn="ctr"/>
                      <a:endParaRPr lang="en-GB" sz="700" b="0" dirty="0"/>
                    </a:p>
                  </a:txBody>
                  <a:tcPr marL="118169" marR="118169" marT="59086" marB="59086"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236140578"/>
                  </a:ext>
                </a:extLst>
              </a:tr>
              <a:tr h="1481634">
                <a:tc>
                  <a:txBody>
                    <a:bodyPr/>
                    <a:lstStyle/>
                    <a:p>
                      <a:pPr algn="ctr"/>
                      <a:r>
                        <a:rPr lang="en-GB" sz="1000" b="1" kern="1200" dirty="0">
                          <a:solidFill>
                            <a:schemeClr val="tx1"/>
                          </a:solidFill>
                          <a:effectLst/>
                          <a:latin typeface="+mn-lt"/>
                          <a:ea typeface="+mn-ea"/>
                          <a:cs typeface="+mn-cs"/>
                        </a:rPr>
                        <a:t>Foundation Subjects – Expert Focus Link</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ctr"/>
                      <a:r>
                        <a:rPr lang="en-GB" sz="1000" b="1" kern="1200" dirty="0" smtClean="0">
                          <a:solidFill>
                            <a:schemeClr val="tx1"/>
                          </a:solidFill>
                          <a:effectLst/>
                          <a:latin typeface="+mn-lt"/>
                          <a:ea typeface="+mn-ea"/>
                          <a:cs typeface="+mn-cs"/>
                        </a:rPr>
                        <a:t>Geography-</a:t>
                      </a:r>
                      <a:r>
                        <a:rPr lang="en-GB" sz="1000" b="1" kern="1200" baseline="0" dirty="0" smtClean="0">
                          <a:solidFill>
                            <a:schemeClr val="tx1"/>
                          </a:solidFill>
                          <a:effectLst/>
                          <a:latin typeface="+mn-lt"/>
                          <a:ea typeface="+mn-ea"/>
                          <a:cs typeface="+mn-cs"/>
                        </a:rPr>
                        <a:t> </a:t>
                      </a:r>
                      <a:r>
                        <a:rPr lang="en-GB" sz="1000" b="1" kern="1200" dirty="0" smtClean="0">
                          <a:solidFill>
                            <a:schemeClr val="tx1"/>
                          </a:solidFill>
                          <a:effectLst/>
                          <a:latin typeface="+mn-lt"/>
                          <a:ea typeface="+mn-ea"/>
                          <a:cs typeface="+mn-cs"/>
                        </a:rPr>
                        <a:t>Rivers and the Water Cycle-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dirty="0" smtClean="0">
                          <a:solidFill>
                            <a:srgbClr val="000000"/>
                          </a:solidFill>
                          <a:effectLst/>
                          <a:latin typeface="Calibri" panose="020F0502020204030204" pitchFamily="34" charset="0"/>
                        </a:rPr>
                        <a:t>Rivers and the water cycle including transpiration.</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i="0" u="none" strike="noStrike" dirty="0" smtClean="0">
                          <a:solidFill>
                            <a:srgbClr val="000000"/>
                          </a:solidFill>
                          <a:effectLst/>
                          <a:latin typeface="Calibri" panose="020F0502020204030204" pitchFamily="34" charset="0"/>
                        </a:rPr>
                        <a:t>Fieldwork</a:t>
                      </a:r>
                      <a:r>
                        <a:rPr lang="en-GB" sz="1000" b="0" i="0" u="none" strike="noStrike" dirty="0" smtClean="0">
                          <a:solidFill>
                            <a:srgbClr val="000000"/>
                          </a:solidFill>
                          <a:effectLst/>
                          <a:latin typeface="Calibri" panose="020F0502020204030204" pitchFamily="34" charset="0"/>
                        </a:rPr>
                        <a:t> – A study</a:t>
                      </a:r>
                      <a:r>
                        <a:rPr lang="en-GB" sz="1000" b="0" i="0" u="none" strike="noStrike" baseline="0" dirty="0" smtClean="0">
                          <a:solidFill>
                            <a:srgbClr val="000000"/>
                          </a:solidFill>
                          <a:effectLst/>
                          <a:latin typeface="Calibri" panose="020F0502020204030204" pitchFamily="34" charset="0"/>
                        </a:rPr>
                        <a:t> of Newcastle</a:t>
                      </a:r>
                      <a:endParaRPr lang="en-GB" sz="1000" b="1" i="0" u="none" strike="noStrike" dirty="0" smtClean="0">
                        <a:solidFill>
                          <a:srgbClr val="000000"/>
                        </a:solidFill>
                        <a:effectLst/>
                        <a:latin typeface="Calibri" panose="020F0502020204030204" pitchFamily="34" charset="0"/>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Art- Drawing</a:t>
                      </a:r>
                      <a:r>
                        <a:rPr lang="en-GB" sz="1000" baseline="0" dirty="0" smtClean="0"/>
                        <a:t>-</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dirty="0" smtClean="0">
                          <a:solidFill>
                            <a:srgbClr val="000000"/>
                          </a:solidFill>
                          <a:effectLst/>
                          <a:latin typeface="Calibri" panose="020F0502020204030204" pitchFamily="34" charset="0"/>
                        </a:rPr>
                        <a:t>Perspective using a horizon and vanishing point.</a:t>
                      </a:r>
                      <a:endParaRPr lang="en-GB" sz="1000" kern="1200" dirty="0" smtClean="0">
                        <a:solidFill>
                          <a:schemeClr val="tx1"/>
                        </a:solidFill>
                        <a:effectLst/>
                        <a:latin typeface="+mn-lt"/>
                        <a:ea typeface="+mn-ea"/>
                        <a:cs typeface="+mn-cs"/>
                      </a:endParaRP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smtClean="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DT- </a:t>
                      </a:r>
                      <a:r>
                        <a:rPr lang="en-GB" sz="1000" b="1" i="0" u="none" strike="noStrike" dirty="0" smtClean="0">
                          <a:solidFill>
                            <a:srgbClr val="000000"/>
                          </a:solidFill>
                          <a:effectLst/>
                          <a:latin typeface="Calibri" panose="020F0502020204030204" pitchFamily="34" charset="0"/>
                        </a:rPr>
                        <a:t>Mechanisms- </a:t>
                      </a:r>
                    </a:p>
                    <a:p>
                      <a:pPr algn="ctr" rtl="0" fontAlgn="ctr"/>
                      <a:r>
                        <a:rPr lang="en-GB" sz="1000" b="0" i="0" u="none" strike="noStrike" dirty="0" smtClean="0">
                          <a:solidFill>
                            <a:srgbClr val="000000"/>
                          </a:solidFill>
                          <a:effectLst/>
                          <a:latin typeface="Calibri" panose="020F0502020204030204" pitchFamily="34" charset="0"/>
                        </a:rPr>
                        <a:t>Create a device/model that allows for the use of woodwork techniques. </a:t>
                      </a:r>
                    </a:p>
                    <a:p>
                      <a:pPr algn="ctr" rtl="0" font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vl="0" algn="ct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Geography- </a:t>
                      </a:r>
                      <a:r>
                        <a:rPr lang="en-GB" sz="1000" b="1" baseline="0" dirty="0"/>
                        <a:t>Settlement Changes over time-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Calibri" panose="020F0502020204030204" pitchFamily="34" charset="0"/>
                        </a:rPr>
                        <a:t>Compare and contrast photos and maps. </a:t>
                      </a:r>
                      <a:endParaRPr lang="en-GB" sz="1000" baseline="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smtClean="0"/>
                        <a:t>History- </a:t>
                      </a:r>
                      <a:r>
                        <a:rPr lang="en-GB" sz="1000" baseline="0" dirty="0" smtClean="0"/>
                        <a:t>The </a:t>
                      </a:r>
                      <a:r>
                        <a:rPr lang="en-GB" sz="1000" baseline="0" dirty="0"/>
                        <a:t>Bridges of the </a:t>
                      </a:r>
                      <a:r>
                        <a:rPr lang="en-GB" sz="1000" baseline="0" dirty="0" smtClean="0"/>
                        <a:t>Tyne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baseline="0" dirty="0" smtClean="0"/>
                        <a:t>Why was the Industrial/revolution significant to our era?</a:t>
                      </a:r>
                      <a:endParaRPr lang="en-GB" sz="1000" b="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baseline="0" dirty="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a:t>DT- Structures and Stability-</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noProof="0" dirty="0">
                          <a:latin typeface="+mn-lt"/>
                        </a:rPr>
                        <a:t>Create complex 3D structure to support a load.</a:t>
                      </a:r>
                      <a:endParaRPr lang="en-GB" sz="1000" b="0" dirty="0"/>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050" b="1" dirty="0" smtClean="0"/>
                        <a:t>DT-</a:t>
                      </a:r>
                    </a:p>
                    <a:p>
                      <a:pPr algn="ctr"/>
                      <a:r>
                        <a:rPr lang="en-GB" sz="1050" b="1" dirty="0" smtClean="0"/>
                        <a:t>Food-</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50" b="0" i="0" u="none" strike="noStrike" dirty="0" smtClean="0">
                          <a:solidFill>
                            <a:srgbClr val="000000"/>
                          </a:solidFill>
                          <a:effectLst/>
                          <a:latin typeface="Calibri" panose="020F0502020204030204" pitchFamily="34" charset="0"/>
                        </a:rPr>
                        <a:t>Develop our ability to handle, prepare and cook a variety of meat and fish</a:t>
                      </a:r>
                      <a:endParaRPr lang="en-GB" sz="1050" b="1" i="0" u="none" strike="noStrike" dirty="0" smtClean="0">
                        <a:solidFill>
                          <a:srgbClr val="000000"/>
                        </a:solidFill>
                        <a:effectLst/>
                        <a:latin typeface="Calibri" panose="020F0502020204030204" pitchFamily="34" charset="0"/>
                      </a:endParaRPr>
                    </a:p>
                    <a:p>
                      <a:pPr algn="ctr"/>
                      <a:endParaRPr lang="en-GB" sz="1050" b="1" dirty="0" smtClean="0"/>
                    </a:p>
                    <a:p>
                      <a:pPr algn="ctr"/>
                      <a:endParaRPr lang="en-GB" sz="1050" b="1" dirty="0" smtClean="0"/>
                    </a:p>
                    <a:p>
                      <a:pPr algn="ctr"/>
                      <a:endParaRPr lang="en-GB" sz="1050" b="1" dirty="0" smtClean="0"/>
                    </a:p>
                    <a:p>
                      <a:pPr algn="ctr"/>
                      <a:endParaRPr lang="en-GB" sz="105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GB"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23366456"/>
                  </a:ext>
                </a:extLst>
              </a:tr>
              <a:tr h="1294899">
                <a:tc>
                  <a:txBody>
                    <a:bodyPr/>
                    <a:lstStyle/>
                    <a:p>
                      <a:pPr algn="ctr"/>
                      <a:r>
                        <a:rPr lang="en-GB" sz="1000" b="1" kern="1200" dirty="0">
                          <a:solidFill>
                            <a:schemeClr val="tx1"/>
                          </a:solidFill>
                          <a:effectLst/>
                          <a:latin typeface="+mn-lt"/>
                          <a:ea typeface="+mn-ea"/>
                          <a:cs typeface="+mn-cs"/>
                        </a:rPr>
                        <a:t>Science</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a:t>Science-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a:t>States of Matter</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baseline="0" dirty="0"/>
                        <a:t>Solids, liquids and gases</a:t>
                      </a: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algn="ct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a:t>Properties and Changes of State-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Calibri" panose="020F0502020204030204" pitchFamily="34" charset="0"/>
                        </a:rPr>
                        <a:t>Reversible changes, irreversible changes &amp; recovering substances.</a:t>
                      </a:r>
                      <a:endParaRPr lang="en-GB" sz="100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lang="en-GB" sz="1000" b="1"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a:t>Science-</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1" baseline="0" dirty="0"/>
                        <a:t>States of Matter</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0" baseline="0" dirty="0"/>
                        <a:t>Solids, liquids and gases</a:t>
                      </a:r>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000" b="0" dirty="0"/>
                    </a:p>
                  </a:txBody>
                  <a:tcPr marL="118169" marR="118169" marT="59086" marB="59086"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T w="12700" cap="flat" cmpd="sng" algn="ctr">
                      <a:solidFill>
                        <a:schemeClr val="tx1"/>
                      </a:solidFill>
                      <a:prstDash val="solid"/>
                      <a:round/>
                      <a:headEnd type="none" w="med" len="med"/>
                      <a:tailEnd type="none" w="med" len="med"/>
                    </a:lnT>
                  </a:tcPr>
                </a:tc>
                <a:tc gridSpan="3">
                  <a:txBody>
                    <a:bodyPr/>
                    <a:lstStyle/>
                    <a:p>
                      <a:pPr algn="ctr"/>
                      <a:endParaRPr lang="en-GB" sz="1050" b="1"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n-GB"/>
                    </a:p>
                  </a:txBody>
                  <a:tcPr/>
                </a:tc>
                <a:tc hMerge="1">
                  <a:txBody>
                    <a:bodyPr/>
                    <a:lstStyle/>
                    <a:p>
                      <a:endParaRPr lang="en-GB"/>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GB"/>
                    </a:p>
                  </a:txBody>
                  <a:tcPr/>
                </a:tc>
                <a:extLst>
                  <a:ext uri="{0D108BD9-81ED-4DB2-BD59-A6C34878D82A}">
                    <a16:rowId xmlns:a16="http://schemas.microsoft.com/office/drawing/2014/main" val="10006"/>
                  </a:ext>
                </a:extLst>
              </a:tr>
              <a:tr h="510381">
                <a:tc>
                  <a:txBody>
                    <a:bodyPr/>
                    <a:lstStyle/>
                    <a:p>
                      <a:pPr algn="ctr"/>
                      <a:r>
                        <a:rPr lang="en-GB" sz="1000" b="1" kern="1200" dirty="0">
                          <a:solidFill>
                            <a:schemeClr val="tx1"/>
                          </a:solidFill>
                          <a:effectLst/>
                          <a:latin typeface="+mn-lt"/>
                          <a:ea typeface="+mn-ea"/>
                          <a:cs typeface="+mn-cs"/>
                        </a:rPr>
                        <a:t>Maths</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ctr"/>
                      <a:r>
                        <a:rPr lang="en-GB" sz="1000" kern="1200" dirty="0" smtClean="0">
                          <a:solidFill>
                            <a:schemeClr val="tx1"/>
                          </a:solidFill>
                          <a:effectLst/>
                          <a:latin typeface="+mn-lt"/>
                          <a:ea typeface="+mn-ea"/>
                          <a:cs typeface="+mn-cs"/>
                        </a:rPr>
                        <a:t>Decimals</a:t>
                      </a: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Properties of shape</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mn-lt"/>
                          <a:ea typeface="+mn-ea"/>
                          <a:cs typeface="+mn-cs"/>
                        </a:rPr>
                        <a:t>Position and direction</a:t>
                      </a:r>
                      <a:endParaRPr kumimoji="0" lang="en-GB" sz="1000" b="0" i="0" u="none" strike="noStrike" kern="1200" cap="none" spc="0" normalizeH="0" baseline="0" noProof="0" dirty="0">
                        <a:ln>
                          <a:noFill/>
                        </a:ln>
                        <a:solidFill>
                          <a:prstClr val="black"/>
                        </a:solidFill>
                        <a:effectLst/>
                        <a:uLnTx/>
                        <a:uFillTx/>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000" baseline="0" dirty="0" smtClean="0"/>
                        <a:t>Converting units of measure</a:t>
                      </a: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000" b="0" dirty="0" smtClean="0"/>
                        <a:t>Volume</a:t>
                      </a:r>
                      <a:r>
                        <a:rPr lang="en-GB" sz="1000" b="0" baseline="0" dirty="0" smtClean="0"/>
                        <a:t> </a:t>
                      </a:r>
                      <a:endParaRPr lang="en-GB" sz="1000" b="0" dirty="0" smtClean="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a:endParaRPr lang="en-GB" sz="9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endParaRPr lang="en-GB" sz="1000" b="0" dirty="0" smtClean="0"/>
                    </a:p>
                    <a:p>
                      <a:pPr algn="ctr"/>
                      <a:r>
                        <a:rPr lang="en-GB" sz="900" b="0" dirty="0" smtClean="0"/>
                        <a:t>Consolidation</a:t>
                      </a:r>
                    </a:p>
                    <a:p>
                      <a:pPr algn="ctr"/>
                      <a:endParaRPr lang="en-GB" sz="900" b="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lnL w="12700" cap="flat" cmpd="sng" algn="ctr">
                      <a:solidFill>
                        <a:schemeClr val="tx1"/>
                      </a:solidFill>
                      <a:prstDash val="solid"/>
                      <a:round/>
                      <a:headEnd type="none" w="med" len="med"/>
                      <a:tailEnd type="none" w="med" len="med"/>
                    </a:lnL>
                  </a:tcPr>
                </a:tc>
                <a:tc vMerge="1">
                  <a:txBody>
                    <a:bodyPr/>
                    <a:lstStyle/>
                    <a:p>
                      <a:endParaRPr lang="en-GB"/>
                    </a:p>
                  </a:txBody>
                  <a:tcPr/>
                </a:tc>
                <a:extLst>
                  <a:ext uri="{0D108BD9-81ED-4DB2-BD59-A6C34878D82A}">
                    <a16:rowId xmlns:a16="http://schemas.microsoft.com/office/drawing/2014/main" val="10007"/>
                  </a:ext>
                </a:extLst>
              </a:tr>
              <a:tr h="1300384">
                <a:tc>
                  <a:txBody>
                    <a:bodyPr/>
                    <a:lstStyle/>
                    <a:p>
                      <a:pPr lvl="0" algn="ctr"/>
                      <a:r>
                        <a:rPr lang="en-GB" sz="900" b="1" kern="1200" dirty="0">
                          <a:solidFill>
                            <a:schemeClr val="tx1"/>
                          </a:solidFill>
                          <a:effectLst/>
                          <a:latin typeface="+mn-lt"/>
                          <a:ea typeface="+mn-ea"/>
                          <a:cs typeface="+mn-cs"/>
                        </a:rPr>
                        <a:t>Discrete</a:t>
                      </a:r>
                      <a:endParaRPr lang="en-GB" sz="900" b="1" dirty="0">
                        <a:solidFill>
                          <a:schemeClr val="tx1"/>
                        </a:solidFill>
                      </a:endParaRPr>
                    </a:p>
                    <a:p>
                      <a:pPr algn="ctr"/>
                      <a:r>
                        <a:rPr lang="en-GB" sz="900" b="1" dirty="0"/>
                        <a:t> </a:t>
                      </a:r>
                    </a:p>
                  </a:txBody>
                  <a:tcPr marL="118169" marR="118169" marT="59086" marB="59086" vert="vert27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1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dirty="0" smtClean="0">
                          <a:solidFill>
                            <a:schemeClr val="tx1"/>
                          </a:solidFill>
                          <a:effectLst/>
                          <a:latin typeface="+mn-lt"/>
                          <a:ea typeface="+mn-ea"/>
                          <a:cs typeface="+mn-cs"/>
                        </a:rPr>
                        <a:t>Music</a:t>
                      </a:r>
                      <a:r>
                        <a:rPr lang="en-GB" sz="1000" kern="1200" dirty="0" smtClean="0">
                          <a:solidFill>
                            <a:schemeClr val="tx1"/>
                          </a:solidFill>
                          <a:effectLst/>
                          <a:latin typeface="+mn-lt"/>
                          <a:ea typeface="+mn-ea"/>
                          <a:cs typeface="+mn-cs"/>
                        </a:rPr>
                        <a:t>:</a:t>
                      </a:r>
                      <a:r>
                        <a:rPr lang="en-GB" sz="1000" kern="1200" baseline="0" dirty="0" smtClean="0">
                          <a:solidFill>
                            <a:schemeClr val="tx1"/>
                          </a:solidFill>
                          <a:effectLst/>
                          <a:latin typeface="+mn-lt"/>
                          <a:ea typeface="+mn-ea"/>
                          <a:cs typeface="+mn-cs"/>
                        </a:rPr>
                        <a:t> </a:t>
                      </a:r>
                      <a:r>
                        <a:rPr lang="en-GB" sz="1000" dirty="0" smtClean="0"/>
                        <a:t>Active Listening (Romantic era), Composing &amp; Improvising and Performing (with music teacher), Singing (building up to a summer performance)</a:t>
                      </a:r>
                      <a:endParaRPr lang="en-GB" sz="1000" kern="1200" baseline="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PSHE: </a:t>
                      </a:r>
                      <a:r>
                        <a:rPr lang="en-GB" sz="1000" b="0" kern="1200" baseline="0" dirty="0" smtClean="0">
                          <a:solidFill>
                            <a:schemeClr val="tx1"/>
                          </a:solidFill>
                          <a:effectLst/>
                          <a:latin typeface="+mn-lt"/>
                          <a:ea typeface="+mn-ea"/>
                          <a:cs typeface="+mn-cs"/>
                        </a:rPr>
                        <a:t>the digital world, supporting the community, communicating effectively, learning part 1, learning part 2, borrowing money, dealing with adversity, the NHS.</a:t>
                      </a:r>
                      <a:endParaRPr lang="en-GB" sz="1000" b="1" kern="1200" baseline="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RE: </a:t>
                      </a:r>
                      <a:r>
                        <a:rPr lang="en-GB" sz="1000" b="0" kern="1200" baseline="0" dirty="0" smtClean="0">
                          <a:solidFill>
                            <a:schemeClr val="tx1"/>
                          </a:solidFill>
                          <a:effectLst/>
                          <a:latin typeface="+mn-lt"/>
                          <a:ea typeface="+mn-ea"/>
                          <a:cs typeface="+mn-cs"/>
                        </a:rPr>
                        <a:t>How are Jewish beliefs expressed in the home? Why do people use rituals today?</a:t>
                      </a:r>
                      <a:endParaRPr lang="en-GB" sz="1000" b="1" kern="1200" baseline="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Computing: </a:t>
                      </a:r>
                      <a:r>
                        <a:rPr lang="en-GB" sz="1000" b="0" kern="1200" baseline="0" dirty="0" smtClean="0">
                          <a:solidFill>
                            <a:schemeClr val="tx1"/>
                          </a:solidFill>
                          <a:effectLst/>
                          <a:latin typeface="+mn-lt"/>
                          <a:ea typeface="+mn-ea"/>
                          <a:cs typeface="+mn-cs"/>
                        </a:rPr>
                        <a:t>Online Safety and Digital Citizenship- Online Bullying, Privacy and Security, Online Relationships, Self-image and identity, Online Reputation, Health, Well-being and Lifestyle and Copyright and Ownership</a:t>
                      </a:r>
                      <a:endParaRPr lang="en-GB" sz="1000" b="1" kern="1200" baseline="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PE: </a:t>
                      </a:r>
                      <a:r>
                        <a:rPr lang="en-GB" sz="1000" b="0" kern="1200" baseline="0" dirty="0" smtClean="0">
                          <a:solidFill>
                            <a:schemeClr val="tx1"/>
                          </a:solidFill>
                          <a:effectLst/>
                          <a:latin typeface="+mn-lt"/>
                          <a:ea typeface="+mn-ea"/>
                          <a:cs typeface="+mn-cs"/>
                        </a:rPr>
                        <a:t>Athletics and Striking and Fielding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kern="1200" baseline="0" dirty="0" smtClean="0">
                          <a:solidFill>
                            <a:schemeClr val="tx1"/>
                          </a:solidFill>
                          <a:effectLst/>
                          <a:latin typeface="+mn-lt"/>
                          <a:ea typeface="+mn-ea"/>
                          <a:cs typeface="+mn-cs"/>
                        </a:rPr>
                        <a:t>French: </a:t>
                      </a:r>
                      <a:r>
                        <a:rPr lang="en-GB" sz="1000" b="0" kern="1200" baseline="0" dirty="0" smtClean="0">
                          <a:solidFill>
                            <a:schemeClr val="tx1"/>
                          </a:solidFill>
                          <a:effectLst/>
                          <a:latin typeface="+mn-lt"/>
                          <a:ea typeface="+mn-ea"/>
                          <a:cs typeface="+mn-cs"/>
                        </a:rPr>
                        <a:t>the 4 seasons, the planets</a:t>
                      </a:r>
                      <a:endParaRPr lang="en-GB" sz="1000" b="0"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800" b="1" baseline="0" dirty="0"/>
                    </a:p>
                  </a:txBody>
                  <a:tcPr marL="118169" marR="118169" marT="59086" marB="59086"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900" kern="1200" dirty="0">
                        <a:solidFill>
                          <a:schemeClr val="tx1"/>
                        </a:solidFill>
                        <a:effectLst/>
                        <a:latin typeface="+mn-lt"/>
                        <a:ea typeface="+mn-ea"/>
                        <a:cs typeface="+mn-cs"/>
                      </a:endParaRPr>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aseline="0" dirty="0"/>
                    </a:p>
                  </a:txBody>
                  <a:tcPr marL="118169" marR="118169" marT="59086" marB="59086"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000" b="1" dirty="0">
                        <a:solidFill>
                          <a:schemeClr val="tx1"/>
                        </a:solidFill>
                      </a:endParaRPr>
                    </a:p>
                  </a:txBody>
                  <a:tcPr marL="118169" marR="118169" marT="59086" marB="59086"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lumMod val="75000"/>
                      </a:schemeClr>
                    </a:solidFill>
                  </a:tcPr>
                </a:tc>
                <a:tc vMerge="1">
                  <a:txBody>
                    <a:bodyPr/>
                    <a:lstStyle/>
                    <a:p>
                      <a:pPr algn="ctr"/>
                      <a:endParaRPr lang="en-GB" sz="1000" dirty="0"/>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42248950"/>
                  </a:ext>
                </a:extLst>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607571" y="296221"/>
            <a:ext cx="919576" cy="919576"/>
          </a:xfrm>
          <a:prstGeom prst="rect">
            <a:avLst/>
          </a:prstGeom>
        </p:spPr>
      </p:pic>
    </p:spTree>
    <p:extLst>
      <p:ext uri="{BB962C8B-B14F-4D97-AF65-F5344CB8AC3E}">
        <p14:creationId xmlns:p14="http://schemas.microsoft.com/office/powerpoint/2010/main" val="42523743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9465</TotalTime>
  <Words>1500</Words>
  <Application>Microsoft Office PowerPoint</Application>
  <PresentationFormat>A3 Paper (297x420 mm)</PresentationFormat>
  <Paragraphs>240</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kdobson</dc:creator>
  <cp:lastModifiedBy>kdobson</cp:lastModifiedBy>
  <cp:revision>274</cp:revision>
  <cp:lastPrinted>2023-07-20T08:39:00Z</cp:lastPrinted>
  <dcterms:created xsi:type="dcterms:W3CDTF">2020-06-30T14:01:22Z</dcterms:created>
  <dcterms:modified xsi:type="dcterms:W3CDTF">2023-10-02T14:59:04Z</dcterms:modified>
</cp:coreProperties>
</file>