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64" r:id="rId3"/>
    <p:sldId id="262" r:id="rId4"/>
  </p:sldIdLst>
  <p:sldSz cx="12801600" cy="9601200" type="A3"/>
  <p:notesSz cx="6797675" cy="9926638"/>
  <p:defaultTextStyle>
    <a:defPPr>
      <a:defRPr lang="en-US"/>
    </a:defPPr>
    <a:lvl1pPr marL="0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17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35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52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70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87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05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22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40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99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07" autoAdjust="0"/>
    <p:restoredTop sz="94660"/>
  </p:normalViewPr>
  <p:slideViewPr>
    <p:cSldViewPr snapToGrid="0">
      <p:cViewPr>
        <p:scale>
          <a:sx n="100" d="100"/>
          <a:sy n="100" d="100"/>
        </p:scale>
        <p:origin x="-2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486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488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8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3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827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627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4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4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460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1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1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853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2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2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484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37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0831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9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8" y="1382399"/>
            <a:ext cx="6480811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9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749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9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8" y="1382399"/>
            <a:ext cx="6480811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9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514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1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1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1" y="8898894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3A539-2724-410B-835E-2965EF8C08DE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1" y="8898894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1" y="8898894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337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1707" y="140633"/>
            <a:ext cx="5592493" cy="3111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22" u="sng" dirty="0"/>
              <a:t>Wheatley Hill Primary School – Long Term Overview – Reception 2023-24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90140"/>
              </p:ext>
            </p:extLst>
          </p:nvPr>
        </p:nvGraphicFramePr>
        <p:xfrm>
          <a:off x="118339" y="451810"/>
          <a:ext cx="12567087" cy="92698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8011">
                  <a:extLst>
                    <a:ext uri="{9D8B030D-6E8A-4147-A177-3AD203B41FA5}">
                      <a16:colId xmlns:a16="http://schemas.microsoft.com/office/drawing/2014/main" val="1515145842"/>
                    </a:ext>
                  </a:extLst>
                </a:gridCol>
                <a:gridCol w="1007076">
                  <a:extLst>
                    <a:ext uri="{9D8B030D-6E8A-4147-A177-3AD203B41FA5}">
                      <a16:colId xmlns:a16="http://schemas.microsoft.com/office/drawing/2014/main" val="2801019361"/>
                    </a:ext>
                  </a:extLst>
                </a:gridCol>
                <a:gridCol w="856076">
                  <a:extLst>
                    <a:ext uri="{9D8B030D-6E8A-4147-A177-3AD203B41FA5}">
                      <a16:colId xmlns:a16="http://schemas.microsoft.com/office/drawing/2014/main" val="739045734"/>
                    </a:ext>
                  </a:extLst>
                </a:gridCol>
                <a:gridCol w="850938">
                  <a:extLst>
                    <a:ext uri="{9D8B030D-6E8A-4147-A177-3AD203B41FA5}">
                      <a16:colId xmlns:a16="http://schemas.microsoft.com/office/drawing/2014/main" val="564546485"/>
                    </a:ext>
                  </a:extLst>
                </a:gridCol>
                <a:gridCol w="143569">
                  <a:extLst>
                    <a:ext uri="{9D8B030D-6E8A-4147-A177-3AD203B41FA5}">
                      <a16:colId xmlns:a16="http://schemas.microsoft.com/office/drawing/2014/main" val="1551105295"/>
                    </a:ext>
                  </a:extLst>
                </a:gridCol>
                <a:gridCol w="813626">
                  <a:extLst>
                    <a:ext uri="{9D8B030D-6E8A-4147-A177-3AD203B41FA5}">
                      <a16:colId xmlns:a16="http://schemas.microsoft.com/office/drawing/2014/main" val="3318043987"/>
                    </a:ext>
                  </a:extLst>
                </a:gridCol>
                <a:gridCol w="997713">
                  <a:extLst>
                    <a:ext uri="{9D8B030D-6E8A-4147-A177-3AD203B41FA5}">
                      <a16:colId xmlns:a16="http://schemas.microsoft.com/office/drawing/2014/main" val="3086603663"/>
                    </a:ext>
                  </a:extLst>
                </a:gridCol>
                <a:gridCol w="731665">
                  <a:extLst>
                    <a:ext uri="{9D8B030D-6E8A-4147-A177-3AD203B41FA5}">
                      <a16:colId xmlns:a16="http://schemas.microsoft.com/office/drawing/2014/main" val="448317667"/>
                    </a:ext>
                  </a:extLst>
                </a:gridCol>
                <a:gridCol w="731665">
                  <a:extLst>
                    <a:ext uri="{9D8B030D-6E8A-4147-A177-3AD203B41FA5}">
                      <a16:colId xmlns:a16="http://schemas.microsoft.com/office/drawing/2014/main" val="1936217852"/>
                    </a:ext>
                  </a:extLst>
                </a:gridCol>
                <a:gridCol w="731665">
                  <a:extLst>
                    <a:ext uri="{9D8B030D-6E8A-4147-A177-3AD203B41FA5}">
                      <a16:colId xmlns:a16="http://schemas.microsoft.com/office/drawing/2014/main" val="3740110563"/>
                    </a:ext>
                  </a:extLst>
                </a:gridCol>
                <a:gridCol w="608374">
                  <a:extLst>
                    <a:ext uri="{9D8B030D-6E8A-4147-A177-3AD203B41FA5}">
                      <a16:colId xmlns:a16="http://schemas.microsoft.com/office/drawing/2014/main" val="1288308722"/>
                    </a:ext>
                  </a:extLst>
                </a:gridCol>
                <a:gridCol w="808778">
                  <a:extLst>
                    <a:ext uri="{9D8B030D-6E8A-4147-A177-3AD203B41FA5}">
                      <a16:colId xmlns:a16="http://schemas.microsoft.com/office/drawing/2014/main" val="1806200191"/>
                    </a:ext>
                  </a:extLst>
                </a:gridCol>
                <a:gridCol w="695070">
                  <a:extLst>
                    <a:ext uri="{9D8B030D-6E8A-4147-A177-3AD203B41FA5}">
                      <a16:colId xmlns:a16="http://schemas.microsoft.com/office/drawing/2014/main" val="320335409"/>
                    </a:ext>
                  </a:extLst>
                </a:gridCol>
                <a:gridCol w="143569">
                  <a:extLst>
                    <a:ext uri="{9D8B030D-6E8A-4147-A177-3AD203B41FA5}">
                      <a16:colId xmlns:a16="http://schemas.microsoft.com/office/drawing/2014/main" val="569672454"/>
                    </a:ext>
                  </a:extLst>
                </a:gridCol>
                <a:gridCol w="798611">
                  <a:extLst>
                    <a:ext uri="{9D8B030D-6E8A-4147-A177-3AD203B41FA5}">
                      <a16:colId xmlns:a16="http://schemas.microsoft.com/office/drawing/2014/main" val="1750693947"/>
                    </a:ext>
                  </a:extLst>
                </a:gridCol>
                <a:gridCol w="616334">
                  <a:extLst>
                    <a:ext uri="{9D8B030D-6E8A-4147-A177-3AD203B41FA5}">
                      <a16:colId xmlns:a16="http://schemas.microsoft.com/office/drawing/2014/main" val="3714534445"/>
                    </a:ext>
                  </a:extLst>
                </a:gridCol>
                <a:gridCol w="143569">
                  <a:extLst>
                    <a:ext uri="{9D8B030D-6E8A-4147-A177-3AD203B41FA5}">
                      <a16:colId xmlns:a16="http://schemas.microsoft.com/office/drawing/2014/main" val="2956889947"/>
                    </a:ext>
                  </a:extLst>
                </a:gridCol>
                <a:gridCol w="615389">
                  <a:extLst>
                    <a:ext uri="{9D8B030D-6E8A-4147-A177-3AD203B41FA5}">
                      <a16:colId xmlns:a16="http://schemas.microsoft.com/office/drawing/2014/main" val="1841508371"/>
                    </a:ext>
                  </a:extLst>
                </a:gridCol>
                <a:gridCol w="615389">
                  <a:extLst>
                    <a:ext uri="{9D8B030D-6E8A-4147-A177-3AD203B41FA5}">
                      <a16:colId xmlns:a16="http://schemas.microsoft.com/office/drawing/2014/main" val="3476428615"/>
                    </a:ext>
                  </a:extLst>
                </a:gridCol>
              </a:tblGrid>
              <a:tr h="311689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7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 Autumn</a:t>
                      </a:r>
                      <a:r>
                        <a:rPr lang="en-GB" sz="1200" b="1" baseline="0" dirty="0"/>
                        <a:t> Term</a:t>
                      </a:r>
                      <a:endParaRPr lang="en-GB" sz="1200" b="1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738436"/>
                  </a:ext>
                </a:extLst>
              </a:tr>
              <a:tr h="364985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1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/>
                        <a:t>Week 2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3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4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5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6</a:t>
                      </a:r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7</a:t>
                      </a:r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8</a:t>
                      </a:r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Half Term</a:t>
                      </a:r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9</a:t>
                      </a:r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10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11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12</a:t>
                      </a:r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13</a:t>
                      </a:r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14</a:t>
                      </a:r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307935"/>
                  </a:ext>
                </a:extLst>
              </a:tr>
              <a:tr h="513297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Theme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We are</a:t>
                      </a:r>
                      <a:r>
                        <a:rPr lang="en-GB" sz="1000" b="1" baseline="0" dirty="0"/>
                        <a:t> becoming experts in…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1" baseline="0" dirty="0"/>
                        <a:t>All About Me </a:t>
                      </a:r>
                      <a:endParaRPr lang="en-GB" sz="1000" b="1" i="1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We are</a:t>
                      </a:r>
                      <a:r>
                        <a:rPr lang="en-GB" sz="1000" b="1" baseline="0" dirty="0"/>
                        <a:t> becoming experts in…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1" baseline="0" dirty="0"/>
                        <a:t>Seasonal Changes</a:t>
                      </a:r>
                      <a:endParaRPr lang="en-GB" sz="1000" b="1" i="1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We are</a:t>
                      </a:r>
                      <a:r>
                        <a:rPr lang="en-GB" sz="1000" b="1" baseline="0" dirty="0"/>
                        <a:t> becoming experts in…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1" baseline="0" dirty="0"/>
                        <a:t>Our Local Village of Wheatley Hill</a:t>
                      </a:r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b="1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845847"/>
                  </a:ext>
                </a:extLst>
              </a:tr>
              <a:tr h="828464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Class Text 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dirty="0"/>
                        <a:t>Starting</a:t>
                      </a:r>
                      <a:r>
                        <a:rPr lang="en-GB" sz="1000" b="0" baseline="0" dirty="0"/>
                        <a:t> School</a:t>
                      </a:r>
                      <a:endParaRPr lang="en-GB" sz="1000" b="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dirty="0"/>
                        <a:t>Lucy</a:t>
                      </a:r>
                      <a:r>
                        <a:rPr lang="en-GB" sz="1000" b="0" baseline="0" dirty="0"/>
                        <a:t> and Tom at School</a:t>
                      </a:r>
                      <a:endParaRPr lang="en-GB" sz="1000" b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smtClean="0"/>
                        <a:t>A Super</a:t>
                      </a:r>
                      <a:r>
                        <a:rPr lang="en-GB" sz="1000" b="0" baseline="0" smtClean="0"/>
                        <a:t> Duper You!</a:t>
                      </a:r>
                      <a:endParaRPr lang="en-GB" sz="1000" b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What</a:t>
                      </a:r>
                      <a:r>
                        <a:rPr lang="en-GB" sz="1000" b="0" baseline="0" dirty="0" smtClean="0"/>
                        <a:t> Makes Me a Me?</a:t>
                      </a:r>
                      <a:endParaRPr lang="en-GB" sz="1000" b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1000" b="0" baseline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dirty="0"/>
                        <a:t>Goodbye</a:t>
                      </a:r>
                      <a:r>
                        <a:rPr lang="en-GB" sz="1000" b="0" baseline="0" dirty="0"/>
                        <a:t> Summer, Hello Autumn</a:t>
                      </a:r>
                      <a:endParaRPr lang="en-GB" sz="1000" b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Little Goose’s Autumn </a:t>
                      </a:r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We’re Going on</a:t>
                      </a:r>
                      <a:r>
                        <a:rPr lang="en-GB" sz="1000" b="0" baseline="0" dirty="0"/>
                        <a:t> a Leaf Hunt</a:t>
                      </a:r>
                      <a:endParaRPr lang="en-GB" sz="1000" b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There’s</a:t>
                      </a:r>
                      <a:r>
                        <a:rPr lang="en-GB" sz="1000" b="0" baseline="0" dirty="0"/>
                        <a:t> A Witch in Your Book </a:t>
                      </a:r>
                      <a:endParaRPr lang="en-GB" sz="1000" b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dirty="0"/>
                        <a:t>The</a:t>
                      </a:r>
                      <a:r>
                        <a:rPr lang="en-GB" sz="1000" b="0" baseline="0" dirty="0"/>
                        <a:t> Gunpowder Plot</a:t>
                      </a:r>
                      <a:endParaRPr lang="en-GB" sz="1000" b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GB" sz="1000" b="0" dirty="0"/>
                        <a:t>The Three Little Pigs</a:t>
                      </a:r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In Every</a:t>
                      </a:r>
                      <a:r>
                        <a:rPr lang="en-GB" sz="1000" b="0" baseline="0" dirty="0"/>
                        <a:t> House on Every Street</a:t>
                      </a:r>
                      <a:endParaRPr lang="en-GB" sz="1000" b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000" dirty="0"/>
                        <a:t>We’re Going An Elf Chase</a:t>
                      </a:r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A</a:t>
                      </a:r>
                      <a:r>
                        <a:rPr lang="en-GB" sz="1000" baseline="0" dirty="0"/>
                        <a:t> Letter To Santa </a:t>
                      </a:r>
                      <a:endParaRPr lang="en-GB" sz="10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The Night Before</a:t>
                      </a:r>
                      <a:r>
                        <a:rPr lang="en-GB" sz="1000" baseline="0" dirty="0"/>
                        <a:t> Christmas</a:t>
                      </a:r>
                      <a:endParaRPr lang="en-GB" sz="10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685771"/>
                  </a:ext>
                </a:extLst>
              </a:tr>
              <a:tr h="637884">
                <a:tc rowSpan="2"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English 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GB" sz="1000" b="0" u="none" baseline="0" dirty="0"/>
                        <a:t>Introduction to RWI </a:t>
                      </a:r>
                    </a:p>
                    <a:p>
                      <a:pPr algn="ctr"/>
                      <a:r>
                        <a:rPr lang="en-GB" sz="1000" b="0" u="none" baseline="0" dirty="0"/>
                        <a:t>Letter Formation – Name Writing </a:t>
                      </a:r>
                    </a:p>
                    <a:p>
                      <a:pPr algn="ctr"/>
                      <a:r>
                        <a:rPr lang="en-GB" sz="1000" b="0" u="none" baseline="0" dirty="0"/>
                        <a:t>Initial sounds / final phonemes </a:t>
                      </a: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000" b="0" baseline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0" baseline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1000" b="0" baseline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1000" b="0" baseline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en-GB" sz="8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GB" sz="1000" b="0" u="none" baseline="0" dirty="0"/>
                        <a:t>RWI Phonics</a:t>
                      </a:r>
                    </a:p>
                    <a:p>
                      <a:pPr algn="ctr"/>
                      <a:r>
                        <a:rPr lang="en-GB" sz="1000" b="0" u="none" baseline="0" dirty="0"/>
                        <a:t>Letter Formation – Name Writing</a:t>
                      </a:r>
                    </a:p>
                    <a:p>
                      <a:pPr algn="ctr"/>
                      <a:r>
                        <a:rPr lang="en-GB" sz="1000" b="0" u="none" baseline="0" dirty="0"/>
                        <a:t>Label Writing</a:t>
                      </a:r>
                      <a:endParaRPr lang="en-GB" sz="1000" b="0" baseline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000" b="1" baseline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baseline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6140578"/>
                  </a:ext>
                </a:extLst>
              </a:tr>
              <a:tr h="42108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sz="800" dirty="0"/>
                        <a:t>Counting</a:t>
                      </a:r>
                      <a:r>
                        <a:rPr lang="en-US" sz="800" baseline="0" dirty="0"/>
                        <a:t> rhymes/songs/games</a:t>
                      </a:r>
                      <a:endParaRPr lang="en-US" sz="8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Matching</a:t>
                      </a:r>
                      <a:r>
                        <a:rPr lang="en-GB" sz="800" baseline="0" dirty="0"/>
                        <a:t> and Sorting –properties</a:t>
                      </a:r>
                      <a:endParaRPr lang="en-GB" sz="800" dirty="0"/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Matching</a:t>
                      </a:r>
                      <a:r>
                        <a:rPr lang="en-GB" sz="800" baseline="0" dirty="0"/>
                        <a:t> and Sorting –identifying sets </a:t>
                      </a:r>
                      <a:endParaRPr lang="en-GB" sz="800" dirty="0"/>
                    </a:p>
                    <a:p>
                      <a:endParaRPr lang="en-US" sz="800" dirty="0"/>
                    </a:p>
                    <a:p>
                      <a:endParaRPr lang="en-GB" sz="8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Comparing</a:t>
                      </a:r>
                      <a:r>
                        <a:rPr lang="en-GB" sz="800" baseline="0" dirty="0"/>
                        <a:t> amounts – building on sorting – more/fewer – using loose parts to create sets and comparing amounts </a:t>
                      </a:r>
                      <a:endParaRPr lang="en-GB" sz="800" dirty="0"/>
                    </a:p>
                    <a:p>
                      <a:pPr algn="l"/>
                      <a:endParaRPr lang="en-US" sz="8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Comparing</a:t>
                      </a:r>
                      <a:r>
                        <a:rPr lang="en-US" sz="800" baseline="0" dirty="0"/>
                        <a:t> size – big, little, large, small, tall, short 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aseline="0" dirty="0"/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/>
                        <a:t>Comparing mass – heavy/light – developing understanding of using scales</a:t>
                      </a:r>
                      <a:endParaRPr lang="en-US" sz="800" dirty="0"/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aseline="0" dirty="0"/>
                    </a:p>
                    <a:p>
                      <a:endParaRPr lang="en-GB" sz="8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sz="800" dirty="0"/>
                        <a:t>Comparing</a:t>
                      </a:r>
                      <a:r>
                        <a:rPr lang="en-US" sz="800" baseline="0" dirty="0"/>
                        <a:t> capacity – more/less/full/empty </a:t>
                      </a:r>
                    </a:p>
                    <a:p>
                      <a:pPr algn="l"/>
                      <a:endParaRPr lang="en-US" sz="800" baseline="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Patterns – copy and continue patterns</a:t>
                      </a:r>
                      <a:r>
                        <a:rPr lang="en-US" sz="800" baseline="0" dirty="0"/>
                        <a:t> (AB) </a:t>
                      </a:r>
                      <a:endParaRPr lang="en-US" sz="800" dirty="0"/>
                    </a:p>
                    <a:p>
                      <a:pPr algn="l"/>
                      <a:endParaRPr lang="en-US" sz="800" baseline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800" dirty="0"/>
                        <a:t>Identifying</a:t>
                      </a:r>
                      <a:r>
                        <a:rPr lang="en-GB" sz="800" baseline="0" dirty="0"/>
                        <a:t> 1, 2 and 3 –match numerals to representations</a:t>
                      </a:r>
                    </a:p>
                    <a:p>
                      <a:endParaRPr lang="en-GB" sz="800" baseline="0" dirty="0"/>
                    </a:p>
                    <a:p>
                      <a:r>
                        <a:rPr lang="en-GB" sz="800" baseline="0" dirty="0"/>
                        <a:t>Subitising 1, 2 and 3 – exploring different arrangements </a:t>
                      </a:r>
                      <a:endParaRPr lang="en-GB" sz="8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Representing 1, 2 and 3 – creating representations and matching to numeral </a:t>
                      </a:r>
                      <a:endParaRPr lang="en-US" sz="800" dirty="0"/>
                    </a:p>
                    <a:p>
                      <a:pPr algn="l"/>
                      <a:endParaRPr lang="en-US" sz="8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1</a:t>
                      </a:r>
                      <a:r>
                        <a:rPr lang="en-US" sz="800" baseline="0" dirty="0"/>
                        <a:t> more </a:t>
                      </a:r>
                      <a:r>
                        <a:rPr lang="en-GB" sz="800" baseline="0" dirty="0"/>
                        <a:t>– working with numbers 1, 2, 3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aseline="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/>
                        <a:t>1 less –working with numbers 1, 2, 3</a:t>
                      </a:r>
                      <a:endParaRPr lang="en-US" sz="800" dirty="0"/>
                    </a:p>
                    <a:p>
                      <a:endParaRPr lang="en-GB" sz="8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Composition of 1, 2 and 3 – exploring different ways to compose numbers  1- 3</a:t>
                      </a:r>
                      <a:endParaRPr lang="en-US" sz="800" baseline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Identify</a:t>
                      </a:r>
                      <a:r>
                        <a:rPr lang="en-GB" sz="800" baseline="0" dirty="0"/>
                        <a:t> representations of 4 and 5 - match numerals to representations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aseline="0" dirty="0"/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aseline="0" dirty="0"/>
                        <a:t>Subitise 4 and 5 - exploring different arrangements </a:t>
                      </a:r>
                      <a:endParaRPr lang="en-GB" sz="800" dirty="0"/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aseline="0" dirty="0"/>
                    </a:p>
                    <a:p>
                      <a:endParaRPr lang="en-US" sz="800" baseline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Representing 4 and 5 - creating representations and matching to numeral </a:t>
                      </a:r>
                      <a:endParaRPr lang="en-US" sz="800" dirty="0"/>
                    </a:p>
                    <a:p>
                      <a:endParaRPr lang="en-GB" sz="8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800" dirty="0"/>
                        <a:t>1 more – working with numbers up to 5 </a:t>
                      </a:r>
                    </a:p>
                    <a:p>
                      <a:endParaRPr lang="en-GB" sz="800" dirty="0"/>
                    </a:p>
                    <a:p>
                      <a:endParaRPr lang="en-GB" sz="800" dirty="0"/>
                    </a:p>
                    <a:p>
                      <a:r>
                        <a:rPr lang="en-GB" sz="800" dirty="0"/>
                        <a:t>1 less – working with numbers up to 5</a:t>
                      </a:r>
                    </a:p>
                    <a:p>
                      <a:endParaRPr lang="en-GB" sz="8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r>
                        <a:rPr lang="en-GB" sz="800" dirty="0"/>
                        <a:t>Composition</a:t>
                      </a:r>
                      <a:r>
                        <a:rPr lang="en-GB" sz="800" baseline="0" dirty="0"/>
                        <a:t> of 4 and 5</a:t>
                      </a:r>
                    </a:p>
                    <a:p>
                      <a:endParaRPr lang="en-GB" sz="800" baseline="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Composition</a:t>
                      </a:r>
                      <a:r>
                        <a:rPr lang="en-US" sz="800" baseline="0" dirty="0"/>
                        <a:t> of numbers 1 – 5 </a:t>
                      </a:r>
                    </a:p>
                    <a:p>
                      <a:endParaRPr lang="en-GB" sz="8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GB" sz="800" dirty="0"/>
                        <a:t>Circles</a:t>
                      </a:r>
                      <a:r>
                        <a:rPr lang="en-GB" sz="800" baseline="0" dirty="0"/>
                        <a:t> and Triangles </a:t>
                      </a:r>
                      <a:r>
                        <a:rPr lang="en-GB" sz="800" baseline="0" dirty="0" smtClean="0"/>
                        <a:t>– exploring shapes in the environment, comparing properties </a:t>
                      </a:r>
                      <a:endParaRPr lang="en-GB" sz="800" dirty="0"/>
                    </a:p>
                    <a:p>
                      <a:endParaRPr lang="en-GB" sz="800" dirty="0"/>
                    </a:p>
                    <a:p>
                      <a:r>
                        <a:rPr lang="en-GB" sz="800" dirty="0"/>
                        <a:t>Shapes with 4 sides </a:t>
                      </a:r>
                    </a:p>
                    <a:p>
                      <a:endParaRPr lang="en-GB" sz="10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1705952"/>
                  </a:ext>
                </a:extLst>
              </a:tr>
              <a:tr h="1277685">
                <a:tc>
                  <a:txBody>
                    <a:bodyPr/>
                    <a:lstStyle/>
                    <a:p>
                      <a:pPr algn="ctr"/>
                      <a:r>
                        <a:rPr lang="en-GB" sz="9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Maths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GB" sz="1000" b="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/>
                      <a:endParaRPr lang="en-GB" sz="1050" b="1" baseline="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endParaRPr lang="en-GB" sz="13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5246048"/>
                  </a:ext>
                </a:extLst>
              </a:tr>
              <a:tr h="775768">
                <a:tc>
                  <a:txBody>
                    <a:bodyPr/>
                    <a:lstStyle/>
                    <a:p>
                      <a:pPr algn="ctr"/>
                      <a:r>
                        <a:rPr lang="en-GB" sz="9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WOW moments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GB" sz="1000" b="0" u="sng" dirty="0"/>
                        <a:t>WOW Moments </a:t>
                      </a:r>
                    </a:p>
                    <a:p>
                      <a:pPr algn="ctr"/>
                      <a:r>
                        <a:rPr lang="en-GB" sz="1000" b="0" u="none" dirty="0"/>
                        <a:t>Walk</a:t>
                      </a:r>
                      <a:r>
                        <a:rPr lang="en-GB" sz="1000" b="0" u="none" baseline="0" dirty="0"/>
                        <a:t> around our local environment – Wheatley Hill</a:t>
                      </a:r>
                    </a:p>
                    <a:p>
                      <a:pPr algn="ctr"/>
                      <a:endParaRPr lang="en-GB" sz="1000" b="0" u="none" baseline="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50" b="1" baseline="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1000" u="sng" dirty="0"/>
                        <a:t>WOW moments </a:t>
                      </a:r>
                    </a:p>
                    <a:p>
                      <a:pPr algn="ctr"/>
                      <a:r>
                        <a:rPr lang="en-US" sz="1000" u="none" dirty="0"/>
                        <a:t>A visit to Beamish</a:t>
                      </a:r>
                    </a:p>
                    <a:p>
                      <a:pPr algn="ctr"/>
                      <a:r>
                        <a:rPr lang="en-US" sz="1000" u="none" dirty="0"/>
                        <a:t>A walk</a:t>
                      </a:r>
                      <a:r>
                        <a:rPr lang="en-US" sz="1000" u="none" baseline="0" dirty="0"/>
                        <a:t> to the Heritage Centre</a:t>
                      </a:r>
                      <a:endParaRPr lang="en-US" sz="1000" u="none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3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4717781"/>
                  </a:ext>
                </a:extLst>
              </a:tr>
              <a:tr h="3157635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Foundation Subjects</a:t>
                      </a:r>
                    </a:p>
                    <a:p>
                      <a:pPr algn="ctr"/>
                      <a:endParaRPr lang="en-GB" sz="9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9">
                  <a:txBody>
                    <a:bodyPr/>
                    <a:lstStyle/>
                    <a:p>
                      <a:endParaRPr lang="en-GB" sz="1100" b="1" u="sng" baseline="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100" b="1" u="sng" baseline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100" b="1" u="sng" baseline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en-GB" sz="1100" b="1" u="sng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000" dirty="0"/>
                    </a:p>
                  </a:txBody>
                  <a:tcPr marL="118169" marR="118169" marT="59086" marB="59086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en-GB" sz="1100" b="1" u="sng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3366456"/>
                  </a:ext>
                </a:extLst>
              </a:tr>
              <a:tr h="285218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 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1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u="none" baseline="0" dirty="0">
                          <a:solidFill>
                            <a:schemeClr val="tx1"/>
                          </a:solidFill>
                        </a:rPr>
                        <a:t>Events: </a:t>
                      </a:r>
                      <a:r>
                        <a:rPr lang="en-GB" sz="1050" b="0" baseline="0" dirty="0">
                          <a:solidFill>
                            <a:schemeClr val="tx1"/>
                          </a:solidFill>
                        </a:rPr>
                        <a:t>Children In Need, Bonfire Night, Christmas</a:t>
                      </a:r>
                      <a:endParaRPr lang="en-GB" sz="1050" b="0" u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0" u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248950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8537" y="84878"/>
            <a:ext cx="584725" cy="5847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89823BF-77EC-AE4C-ACAD-B43785E2EE43}"/>
              </a:ext>
            </a:extLst>
          </p:cNvPr>
          <p:cNvSpPr txBox="1"/>
          <p:nvPr/>
        </p:nvSpPr>
        <p:spPr>
          <a:xfrm>
            <a:off x="6184781" y="6296528"/>
            <a:ext cx="1407767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FontTx/>
              <a:buNone/>
            </a:pPr>
            <a:r>
              <a:rPr lang="en-GB" sz="800" b="1" u="sng" dirty="0"/>
              <a:t>PSHE (PSED) – 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Managing feelings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Gentle hands and hearts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Being curious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Sharing</a:t>
            </a:r>
          </a:p>
          <a:p>
            <a:pPr marL="0" indent="0">
              <a:buFontTx/>
              <a:buNone/>
            </a:pPr>
            <a:endParaRPr lang="en-GB" sz="800" b="1" u="sng" dirty="0"/>
          </a:p>
          <a:p>
            <a:pPr marL="0" indent="0">
              <a:buFontTx/>
              <a:buNone/>
            </a:pPr>
            <a:endParaRPr lang="en-GB" sz="800" b="1" u="sng" dirty="0"/>
          </a:p>
          <a:p>
            <a:pPr marL="0" indent="0">
              <a:buFontTx/>
              <a:buNone/>
            </a:pPr>
            <a:endParaRPr lang="en-GB" sz="800" b="1" u="sng" dirty="0"/>
          </a:p>
          <a:p>
            <a:pPr marL="0" indent="0">
              <a:buFontTx/>
              <a:buNone/>
            </a:pPr>
            <a:r>
              <a:rPr lang="en-GB" sz="800" b="1" u="sng" dirty="0"/>
              <a:t>RE (UTW) – 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Christianity (sacred music, special objects/artefacts)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Christianity (harvest)</a:t>
            </a:r>
          </a:p>
          <a:p>
            <a:pPr marL="171450" indent="-171450">
              <a:buFontTx/>
              <a:buChar char="-"/>
            </a:pPr>
            <a:endParaRPr lang="en-GB" sz="800" baseline="0" dirty="0"/>
          </a:p>
          <a:p>
            <a:r>
              <a:rPr lang="en-GB" sz="800" b="1" u="sng" dirty="0"/>
              <a:t>Computing</a:t>
            </a:r>
          </a:p>
          <a:p>
            <a:r>
              <a:rPr lang="en-GB" sz="800" dirty="0"/>
              <a:t>-    Recognising what technology we use at home and in school</a:t>
            </a:r>
          </a:p>
          <a:p>
            <a:endParaRPr lang="en-GB" sz="800" b="1" u="sng" dirty="0"/>
          </a:p>
          <a:p>
            <a:r>
              <a:rPr lang="en-GB" sz="800" b="1" u="sng" dirty="0"/>
              <a:t>Music – (EAD) </a:t>
            </a:r>
          </a:p>
          <a:p>
            <a:r>
              <a:rPr lang="en-GB" sz="800" baseline="0" dirty="0"/>
              <a:t>- </a:t>
            </a:r>
            <a:r>
              <a:rPr lang="en-GB" sz="800" dirty="0"/>
              <a:t>  ACTIVE LISTENING (Song of the day - exploring a variety of music genres) </a:t>
            </a:r>
            <a:endParaRPr lang="en-GB" sz="800" baseline="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B05369-9CDB-064B-8126-1259DD8429CD}"/>
              </a:ext>
            </a:extLst>
          </p:cNvPr>
          <p:cNvSpPr txBox="1"/>
          <p:nvPr/>
        </p:nvSpPr>
        <p:spPr>
          <a:xfrm>
            <a:off x="809409" y="6413408"/>
            <a:ext cx="217684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FontTx/>
              <a:buNone/>
            </a:pPr>
            <a:r>
              <a:rPr lang="en-GB" sz="800" b="1" u="sng" baseline="0" dirty="0"/>
              <a:t>Art (EAD) – </a:t>
            </a:r>
          </a:p>
          <a:p>
            <a:pPr marL="171450" indent="-171450">
              <a:buFontTx/>
              <a:buChar char="-"/>
            </a:pPr>
            <a:r>
              <a:rPr lang="en-GB" sz="800" baseline="0" dirty="0"/>
              <a:t>Paint mixing</a:t>
            </a:r>
            <a:r>
              <a:rPr lang="en-GB" sz="800" dirty="0"/>
              <a:t> </a:t>
            </a:r>
          </a:p>
          <a:p>
            <a:pPr marL="171450" indent="-171450">
              <a:buFontTx/>
              <a:buChar char="-"/>
            </a:pPr>
            <a:r>
              <a:rPr lang="en-GB" sz="800" baseline="0" dirty="0"/>
              <a:t>Printing (leaves, autumn collage)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Rubbings 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Printings and patterns (identifying)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Weaving (Halloween)</a:t>
            </a:r>
          </a:p>
          <a:p>
            <a:pPr marL="171450" indent="-171450">
              <a:buFontTx/>
              <a:buChar char="-"/>
            </a:pPr>
            <a:r>
              <a:rPr lang="en-GB" sz="800" baseline="0" dirty="0"/>
              <a:t>Observational</a:t>
            </a:r>
            <a:r>
              <a:rPr lang="en-GB" sz="800" dirty="0"/>
              <a:t> drawings (self-portrait, family)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Andy Goldsworthy (sculpture)</a:t>
            </a:r>
          </a:p>
          <a:p>
            <a:r>
              <a:rPr lang="en-GB" sz="800" dirty="0"/>
              <a:t> </a:t>
            </a:r>
            <a:endParaRPr lang="en-GB" sz="800" baseline="0" dirty="0"/>
          </a:p>
          <a:p>
            <a:r>
              <a:rPr lang="en-GB" sz="800" b="1" u="sng" baseline="0" dirty="0"/>
              <a:t>PE  (PD) – </a:t>
            </a:r>
            <a:endParaRPr lang="en-GB" sz="800" b="1" dirty="0"/>
          </a:p>
          <a:p>
            <a:r>
              <a:rPr lang="en-GB" sz="800" dirty="0"/>
              <a:t>-        Receiving a ball,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 Balancing on different body parts 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 Dribbling and ball control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 Forward rolls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 Attempting to hit a ball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 Sending objects to partners</a:t>
            </a:r>
            <a:endParaRPr lang="en-GB" sz="800" baseline="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B05369-9CDB-064B-8126-1259DD8429CD}"/>
              </a:ext>
            </a:extLst>
          </p:cNvPr>
          <p:cNvSpPr txBox="1"/>
          <p:nvPr/>
        </p:nvSpPr>
        <p:spPr>
          <a:xfrm>
            <a:off x="2840965" y="6289961"/>
            <a:ext cx="3343816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FontTx/>
              <a:buNone/>
            </a:pPr>
            <a:r>
              <a:rPr lang="en-GB" sz="800" b="1" u="sng" dirty="0"/>
              <a:t>History (UTW) – </a:t>
            </a:r>
          </a:p>
          <a:p>
            <a:pPr marL="171450" indent="-171450">
              <a:buFontTx/>
              <a:buChar char="-"/>
            </a:pPr>
            <a:r>
              <a:rPr lang="en-GB" sz="800" baseline="0" dirty="0"/>
              <a:t>My family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Royal family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Artefacts </a:t>
            </a:r>
          </a:p>
          <a:p>
            <a:pPr marL="171450" indent="-171450">
              <a:buFontTx/>
              <a:buChar char="-"/>
            </a:pPr>
            <a:endParaRPr lang="en-GB" sz="800" dirty="0"/>
          </a:p>
          <a:p>
            <a:pPr marL="171450" indent="-171450">
              <a:buFontTx/>
              <a:buChar char="-"/>
            </a:pPr>
            <a:endParaRPr lang="en-GB" sz="800" dirty="0"/>
          </a:p>
          <a:p>
            <a:r>
              <a:rPr lang="en-GB" sz="800" b="1" u="sng" dirty="0"/>
              <a:t>Geography (UTW) – </a:t>
            </a:r>
            <a:endParaRPr lang="en-GB" sz="800" dirty="0"/>
          </a:p>
          <a:p>
            <a:pPr marL="171450" indent="-171450">
              <a:buFontTx/>
              <a:buChar char="-"/>
            </a:pPr>
            <a:r>
              <a:rPr lang="en-GB" sz="800" dirty="0"/>
              <a:t>Use a camera to take still images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Observe and record natural features of local environment</a:t>
            </a:r>
          </a:p>
          <a:p>
            <a:pPr marL="171450" indent="-171450">
              <a:buFontTx/>
              <a:buChar char="-"/>
            </a:pPr>
            <a:endParaRPr lang="en-GB" sz="800" dirty="0"/>
          </a:p>
          <a:p>
            <a:r>
              <a:rPr lang="en-GB" sz="800" b="1" u="sng" dirty="0"/>
              <a:t>Science  (UTW) – 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Inheritance 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Seasonal changes (nature hunt, rain cloud experiment, sorting seasons, umbrella experiment)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Animals including humans 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Healthy and unhealthy 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Animal habitats (how they migrate in winter </a:t>
            </a:r>
            <a:r>
              <a:rPr lang="en-GB" sz="800" dirty="0" err="1"/>
              <a:t>etc</a:t>
            </a:r>
            <a:r>
              <a:rPr lang="en-GB" sz="800" dirty="0"/>
              <a:t>)</a:t>
            </a:r>
          </a:p>
          <a:p>
            <a:endParaRPr lang="en-GB" sz="800" dirty="0"/>
          </a:p>
          <a:p>
            <a:r>
              <a:rPr lang="en-GB" sz="800" b="1" u="sng" dirty="0"/>
              <a:t>DT  (EAD) – 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Introduction of new skills 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Baking (mixing, whisking, rolling)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Tools (safety, hammer, hand drill, screwdriver)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Making playdough</a:t>
            </a:r>
          </a:p>
          <a:p>
            <a:pPr marL="171450" indent="-171450">
              <a:buFontTx/>
              <a:buChar char="-"/>
            </a:pPr>
            <a:r>
              <a:rPr lang="en-GB" sz="800" dirty="0" err="1"/>
              <a:t>Beebots</a:t>
            </a:r>
            <a:r>
              <a:rPr lang="en-GB" sz="800" dirty="0"/>
              <a:t> 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Weather (rain)</a:t>
            </a:r>
          </a:p>
          <a:p>
            <a:pPr marL="171450" indent="-171450">
              <a:buFontTx/>
              <a:buChar char="-"/>
            </a:pPr>
            <a:endParaRPr lang="en-GB" sz="900" b="1" u="sng" baseline="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6B05369-9CDB-064B-8126-1259DD8429CD}"/>
              </a:ext>
            </a:extLst>
          </p:cNvPr>
          <p:cNvSpPr txBox="1"/>
          <p:nvPr/>
        </p:nvSpPr>
        <p:spPr>
          <a:xfrm>
            <a:off x="8216337" y="6303095"/>
            <a:ext cx="209422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FontTx/>
              <a:buNone/>
            </a:pPr>
            <a:r>
              <a:rPr lang="en-GB" sz="800" b="1" u="sng" dirty="0"/>
              <a:t>History (UTW) – 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Discuss local environment 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Add detail to a map of local environment 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Wheatley Hill past and present 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Houses and homes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Bonfire Night</a:t>
            </a:r>
          </a:p>
          <a:p>
            <a:pPr marL="171450" indent="-171450">
              <a:buFontTx/>
              <a:buChar char="-"/>
            </a:pPr>
            <a:endParaRPr lang="en-GB" sz="800" dirty="0"/>
          </a:p>
          <a:p>
            <a:r>
              <a:rPr lang="en-GB" sz="800" b="1" u="sng" dirty="0"/>
              <a:t>Geography (UTW) – </a:t>
            </a:r>
            <a:endParaRPr lang="en-GB" sz="800" dirty="0"/>
          </a:p>
          <a:p>
            <a:pPr marL="171450" indent="-171450">
              <a:buFontTx/>
              <a:buChar char="-"/>
            </a:pPr>
            <a:r>
              <a:rPr lang="en-GB" sz="800" dirty="0"/>
              <a:t>Locational and place knowledge (where we live in Wheatley Hill)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Maps, globes, colouring the land and sea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Add simple detail to a map</a:t>
            </a:r>
          </a:p>
          <a:p>
            <a:pPr marL="171450" indent="-171450">
              <a:buFontTx/>
              <a:buChar char="-"/>
            </a:pPr>
            <a:endParaRPr lang="en-GB" sz="800" dirty="0"/>
          </a:p>
          <a:p>
            <a:r>
              <a:rPr lang="en-GB" sz="800" b="1" u="sng" dirty="0"/>
              <a:t>Science  (UTW) – 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Electricity 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Light, transparency, opaqueness 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Sound </a:t>
            </a:r>
          </a:p>
          <a:p>
            <a:pPr marL="171450" indent="-171450">
              <a:buFontTx/>
              <a:buChar char="-"/>
            </a:pPr>
            <a:endParaRPr lang="en-GB" sz="800" dirty="0"/>
          </a:p>
          <a:p>
            <a:r>
              <a:rPr lang="en-GB" sz="800" b="1" u="sng" dirty="0"/>
              <a:t>DT (EAD)  – 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Consolidating new skills 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Baking (electric whisk, timer, knives)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Woodwork (Japanese saw)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Construct a house 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Moving pictures (flap, hinge join)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89823BF-77EC-AE4C-ACAD-B43785E2EE43}"/>
              </a:ext>
            </a:extLst>
          </p:cNvPr>
          <p:cNvSpPr txBox="1"/>
          <p:nvPr/>
        </p:nvSpPr>
        <p:spPr>
          <a:xfrm>
            <a:off x="10310560" y="6289962"/>
            <a:ext cx="225954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FontTx/>
              <a:buNone/>
            </a:pPr>
            <a:r>
              <a:rPr lang="en-GB" sz="800" b="1" u="sng" dirty="0"/>
              <a:t>PSHE (PSED)  – 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Road safety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Making mistakes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Trusted adults</a:t>
            </a:r>
          </a:p>
          <a:p>
            <a:pPr marL="0" indent="0">
              <a:buFontTx/>
              <a:buNone/>
            </a:pPr>
            <a:endParaRPr lang="en-GB" sz="800" b="1" u="sng" dirty="0"/>
          </a:p>
          <a:p>
            <a:pPr marL="0" indent="0">
              <a:buFontTx/>
              <a:buNone/>
            </a:pPr>
            <a:endParaRPr lang="en-GB" sz="800" b="1" u="sng" dirty="0"/>
          </a:p>
          <a:p>
            <a:pPr marL="0" indent="0">
              <a:buFontTx/>
              <a:buNone/>
            </a:pPr>
            <a:r>
              <a:rPr lang="en-GB" sz="800" b="1" u="sng" dirty="0"/>
              <a:t>RE (UTW)  – </a:t>
            </a:r>
          </a:p>
          <a:p>
            <a:pPr marL="0" indent="0">
              <a:buFontTx/>
              <a:buNone/>
            </a:pPr>
            <a:r>
              <a:rPr lang="en-GB" sz="800" dirty="0"/>
              <a:t>-       Stories Jesus told (Lost Sheep, Lost Coin)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Christianity (Christmas Story)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Christmas celebrations in churches</a:t>
            </a:r>
          </a:p>
          <a:p>
            <a:pPr marL="171450" indent="-171450">
              <a:buFontTx/>
              <a:buChar char="-"/>
            </a:pPr>
            <a:endParaRPr lang="en-GB" sz="800" baseline="0" dirty="0"/>
          </a:p>
          <a:p>
            <a:endParaRPr lang="en-GB" sz="800" dirty="0"/>
          </a:p>
          <a:p>
            <a:r>
              <a:rPr lang="en-GB" sz="800" b="1" u="sng" dirty="0"/>
              <a:t>Art  (EAD) – 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Different types of lines 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Gustav Klimt (tree of life)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Decorations (Christmas)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Clay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Different textures</a:t>
            </a:r>
          </a:p>
          <a:p>
            <a:endParaRPr lang="en-GB" sz="800" dirty="0"/>
          </a:p>
          <a:p>
            <a:r>
              <a:rPr lang="en-GB" sz="800" b="1" u="sng" dirty="0"/>
              <a:t>Computing</a:t>
            </a:r>
          </a:p>
          <a:p>
            <a:endParaRPr lang="en-GB" sz="800" b="1" u="sng" dirty="0"/>
          </a:p>
          <a:p>
            <a:r>
              <a:rPr lang="en-GB" sz="800" b="1" u="sng" dirty="0"/>
              <a:t>Music – (EAD)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Sing in a group or on their own, increasingly matching pitch and following the melody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Nativity (Christmas)  - singing and performing</a:t>
            </a:r>
          </a:p>
          <a:p>
            <a:endParaRPr lang="en-GB" sz="800" b="1" u="sng" dirty="0"/>
          </a:p>
        </p:txBody>
      </p:sp>
    </p:spTree>
    <p:extLst>
      <p:ext uri="{BB962C8B-B14F-4D97-AF65-F5344CB8AC3E}">
        <p14:creationId xmlns:p14="http://schemas.microsoft.com/office/powerpoint/2010/main" val="3461717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1707" y="140633"/>
            <a:ext cx="5592493" cy="3111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22" u="sng" dirty="0"/>
              <a:t>Wheatley Hill Primary School – Long Term Overview – Reception 2023-24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741196"/>
              </p:ext>
            </p:extLst>
          </p:nvPr>
        </p:nvGraphicFramePr>
        <p:xfrm>
          <a:off x="118338" y="451810"/>
          <a:ext cx="12706962" cy="92458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1198">
                  <a:extLst>
                    <a:ext uri="{9D8B030D-6E8A-4147-A177-3AD203B41FA5}">
                      <a16:colId xmlns:a16="http://schemas.microsoft.com/office/drawing/2014/main" val="1515145842"/>
                    </a:ext>
                  </a:extLst>
                </a:gridCol>
                <a:gridCol w="1134394">
                  <a:extLst>
                    <a:ext uri="{9D8B030D-6E8A-4147-A177-3AD203B41FA5}">
                      <a16:colId xmlns:a16="http://schemas.microsoft.com/office/drawing/2014/main" val="2801019361"/>
                    </a:ext>
                  </a:extLst>
                </a:gridCol>
                <a:gridCol w="159698">
                  <a:extLst>
                    <a:ext uri="{9D8B030D-6E8A-4147-A177-3AD203B41FA5}">
                      <a16:colId xmlns:a16="http://schemas.microsoft.com/office/drawing/2014/main" val="739045734"/>
                    </a:ext>
                  </a:extLst>
                </a:gridCol>
                <a:gridCol w="803397">
                  <a:extLst>
                    <a:ext uri="{9D8B030D-6E8A-4147-A177-3AD203B41FA5}">
                      <a16:colId xmlns:a16="http://schemas.microsoft.com/office/drawing/2014/main" val="4184388244"/>
                    </a:ext>
                  </a:extLst>
                </a:gridCol>
                <a:gridCol w="232860">
                  <a:extLst>
                    <a:ext uri="{9D8B030D-6E8A-4147-A177-3AD203B41FA5}">
                      <a16:colId xmlns:a16="http://schemas.microsoft.com/office/drawing/2014/main" val="564546485"/>
                    </a:ext>
                  </a:extLst>
                </a:gridCol>
                <a:gridCol w="843419">
                  <a:extLst>
                    <a:ext uri="{9D8B030D-6E8A-4147-A177-3AD203B41FA5}">
                      <a16:colId xmlns:a16="http://schemas.microsoft.com/office/drawing/2014/main" val="2903783691"/>
                    </a:ext>
                  </a:extLst>
                </a:gridCol>
                <a:gridCol w="255919">
                  <a:extLst>
                    <a:ext uri="{9D8B030D-6E8A-4147-A177-3AD203B41FA5}">
                      <a16:colId xmlns:a16="http://schemas.microsoft.com/office/drawing/2014/main" val="3318043987"/>
                    </a:ext>
                  </a:extLst>
                </a:gridCol>
                <a:gridCol w="802607">
                  <a:extLst>
                    <a:ext uri="{9D8B030D-6E8A-4147-A177-3AD203B41FA5}">
                      <a16:colId xmlns:a16="http://schemas.microsoft.com/office/drawing/2014/main" val="2200145016"/>
                    </a:ext>
                  </a:extLst>
                </a:gridCol>
                <a:gridCol w="212437">
                  <a:extLst>
                    <a:ext uri="{9D8B030D-6E8A-4147-A177-3AD203B41FA5}">
                      <a16:colId xmlns:a16="http://schemas.microsoft.com/office/drawing/2014/main" val="3086603663"/>
                    </a:ext>
                  </a:extLst>
                </a:gridCol>
                <a:gridCol w="911411">
                  <a:extLst>
                    <a:ext uri="{9D8B030D-6E8A-4147-A177-3AD203B41FA5}">
                      <a16:colId xmlns:a16="http://schemas.microsoft.com/office/drawing/2014/main" val="3544515411"/>
                    </a:ext>
                  </a:extLst>
                </a:gridCol>
                <a:gridCol w="824166">
                  <a:extLst>
                    <a:ext uri="{9D8B030D-6E8A-4147-A177-3AD203B41FA5}">
                      <a16:colId xmlns:a16="http://schemas.microsoft.com/office/drawing/2014/main" val="448317667"/>
                    </a:ext>
                  </a:extLst>
                </a:gridCol>
                <a:gridCol w="824166">
                  <a:extLst>
                    <a:ext uri="{9D8B030D-6E8A-4147-A177-3AD203B41FA5}">
                      <a16:colId xmlns:a16="http://schemas.microsoft.com/office/drawing/2014/main" val="1936217852"/>
                    </a:ext>
                  </a:extLst>
                </a:gridCol>
                <a:gridCol w="685287">
                  <a:extLst>
                    <a:ext uri="{9D8B030D-6E8A-4147-A177-3AD203B41FA5}">
                      <a16:colId xmlns:a16="http://schemas.microsoft.com/office/drawing/2014/main" val="1288308722"/>
                    </a:ext>
                  </a:extLst>
                </a:gridCol>
                <a:gridCol w="911026">
                  <a:extLst>
                    <a:ext uri="{9D8B030D-6E8A-4147-A177-3AD203B41FA5}">
                      <a16:colId xmlns:a16="http://schemas.microsoft.com/office/drawing/2014/main" val="1806200191"/>
                    </a:ext>
                  </a:extLst>
                </a:gridCol>
                <a:gridCol w="782943">
                  <a:extLst>
                    <a:ext uri="{9D8B030D-6E8A-4147-A177-3AD203B41FA5}">
                      <a16:colId xmlns:a16="http://schemas.microsoft.com/office/drawing/2014/main" val="320335409"/>
                    </a:ext>
                  </a:extLst>
                </a:gridCol>
                <a:gridCol w="1033687">
                  <a:extLst>
                    <a:ext uri="{9D8B030D-6E8A-4147-A177-3AD203B41FA5}">
                      <a16:colId xmlns:a16="http://schemas.microsoft.com/office/drawing/2014/main" val="569672454"/>
                    </a:ext>
                  </a:extLst>
                </a:gridCol>
                <a:gridCol w="855159">
                  <a:extLst>
                    <a:ext uri="{9D8B030D-6E8A-4147-A177-3AD203B41FA5}">
                      <a16:colId xmlns:a16="http://schemas.microsoft.com/office/drawing/2014/main" val="3714534445"/>
                    </a:ext>
                  </a:extLst>
                </a:gridCol>
                <a:gridCol w="693188">
                  <a:extLst>
                    <a:ext uri="{9D8B030D-6E8A-4147-A177-3AD203B41FA5}">
                      <a16:colId xmlns:a16="http://schemas.microsoft.com/office/drawing/2014/main" val="1841508371"/>
                    </a:ext>
                  </a:extLst>
                </a:gridCol>
              </a:tblGrid>
              <a:tr h="306164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7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 Spring Term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7738436"/>
                  </a:ext>
                </a:extLst>
              </a:tr>
              <a:tr h="358515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1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/>
                        <a:t>Week 2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3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b="1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4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b="1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5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b="1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6</a:t>
                      </a:r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7</a:t>
                      </a:r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Half Term</a:t>
                      </a:r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7</a:t>
                      </a:r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8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9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10</a:t>
                      </a:r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11</a:t>
                      </a:r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307935"/>
                  </a:ext>
                </a:extLst>
              </a:tr>
              <a:tr h="504198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Theme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Traditional</a:t>
                      </a:r>
                      <a:r>
                        <a:rPr lang="en-GB" sz="1000" b="1" baseline="0" dirty="0"/>
                        <a:t> Tales and Fairy Tales</a:t>
                      </a:r>
                      <a:endParaRPr lang="en-GB" sz="1000" b="1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Cultures From</a:t>
                      </a:r>
                      <a:r>
                        <a:rPr lang="en-GB" sz="1000" b="1" baseline="0" dirty="0"/>
                        <a:t> Around the World</a:t>
                      </a:r>
                      <a:endParaRPr lang="en-GB" sz="1000" b="1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The Life Cycle of a Chick </a:t>
                      </a:r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b="1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845847"/>
                  </a:ext>
                </a:extLst>
              </a:tr>
              <a:tr h="1022597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Class Text 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Rapunzel</a:t>
                      </a: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The</a:t>
                      </a:r>
                      <a:r>
                        <a:rPr lang="en-GB" sz="1000" b="0" baseline="0" dirty="0"/>
                        <a:t> Three Billy Goats Gruff</a:t>
                      </a:r>
                      <a:endParaRPr lang="en-GB" sz="1000" b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Goldilocks and</a:t>
                      </a:r>
                      <a:r>
                        <a:rPr lang="en-GB" sz="1000" b="0" baseline="0" dirty="0"/>
                        <a:t> The Three Bears</a:t>
                      </a:r>
                      <a:endParaRPr lang="en-GB" sz="1000" b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0" baseline="0" dirty="0"/>
                        <a:t>Cinderella</a:t>
                      </a:r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1000" b="0" baseline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Dadaji’s Paintbrush </a:t>
                      </a:r>
                    </a:p>
                    <a:p>
                      <a:pPr algn="ctr"/>
                      <a:r>
                        <a:rPr lang="en-GB" sz="1000" b="0" dirty="0"/>
                        <a:t>(India)</a:t>
                      </a:r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1000" b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What Can</a:t>
                      </a:r>
                      <a:r>
                        <a:rPr lang="en-GB" sz="1000" b="0" baseline="0" dirty="0"/>
                        <a:t> You Do With a </a:t>
                      </a:r>
                      <a:r>
                        <a:rPr lang="en-GB" sz="1000" b="0" baseline="0" dirty="0" err="1"/>
                        <a:t>Paleta</a:t>
                      </a:r>
                      <a:r>
                        <a:rPr lang="en-GB" sz="1000" b="0" baseline="0" dirty="0"/>
                        <a:t>?</a:t>
                      </a:r>
                    </a:p>
                    <a:p>
                      <a:pPr algn="ctr"/>
                      <a:r>
                        <a:rPr lang="en-GB" sz="1000" b="0" baseline="0" dirty="0"/>
                        <a:t>(Mexico)</a:t>
                      </a:r>
                      <a:endParaRPr lang="en-GB" sz="1000" b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What</a:t>
                      </a:r>
                      <a:r>
                        <a:rPr lang="en-GB" sz="1000" b="0" baseline="0" dirty="0"/>
                        <a:t> Does It Mean To Be American?</a:t>
                      </a:r>
                    </a:p>
                    <a:p>
                      <a:pPr algn="ctr"/>
                      <a:r>
                        <a:rPr lang="en-GB" sz="1000" b="0" baseline="0" dirty="0"/>
                        <a:t>(USA)</a:t>
                      </a:r>
                      <a:endParaRPr lang="en-GB" sz="1000" b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The Odd Egg</a:t>
                      </a:r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Little Chick</a:t>
                      </a:r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Pip and Egg</a:t>
                      </a:r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The Egg Drop</a:t>
                      </a:r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We are Going</a:t>
                      </a:r>
                      <a:r>
                        <a:rPr lang="en-GB" sz="1000" baseline="0" dirty="0"/>
                        <a:t> on  an Egg Hunt</a:t>
                      </a:r>
                      <a:endParaRPr lang="en-GB" sz="10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685771"/>
                  </a:ext>
                </a:extLst>
              </a:tr>
              <a:tr h="895118">
                <a:tc rowSpan="2"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English 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0">
                  <a:txBody>
                    <a:bodyPr/>
                    <a:lstStyle/>
                    <a:p>
                      <a:pPr algn="ctr"/>
                      <a:r>
                        <a:rPr lang="en-GB" sz="1000" b="0" baseline="0" dirty="0"/>
                        <a:t>Caption Writing </a:t>
                      </a:r>
                    </a:p>
                    <a:p>
                      <a:pPr algn="ctr"/>
                      <a:r>
                        <a:rPr lang="en-GB" sz="1000" b="0" dirty="0"/>
                        <a:t>Phonics</a:t>
                      </a:r>
                      <a:r>
                        <a:rPr lang="en-GB" sz="1000" b="0" baseline="0" dirty="0"/>
                        <a:t> </a:t>
                      </a:r>
                    </a:p>
                    <a:p>
                      <a:pPr algn="ctr"/>
                      <a:r>
                        <a:rPr lang="en-GB" sz="1000" b="0" dirty="0"/>
                        <a:t>RWI</a:t>
                      </a:r>
                      <a:endParaRPr lang="en-GB" sz="1000" b="0" baseline="0" dirty="0"/>
                    </a:p>
                    <a:p>
                      <a:pPr algn="ctr"/>
                      <a:endParaRPr lang="en-GB" sz="1000" b="0" baseline="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000" b="0" baseline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0" baseline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0" baseline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GB" sz="1000" b="0" baseline="0" dirty="0"/>
                        <a:t>Caption Writing</a:t>
                      </a:r>
                    </a:p>
                    <a:p>
                      <a:pPr algn="ctr"/>
                      <a:r>
                        <a:rPr lang="en-GB" sz="1000" b="0" baseline="0" dirty="0"/>
                        <a:t>Phonics</a:t>
                      </a:r>
                    </a:p>
                    <a:p>
                      <a:pPr algn="ctr"/>
                      <a:r>
                        <a:rPr lang="en-GB" sz="1000" b="0" baseline="0" dirty="0"/>
                        <a:t>RWI </a:t>
                      </a:r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000" b="1" baseline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140578"/>
                  </a:ext>
                </a:extLst>
              </a:tr>
              <a:tr h="14507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l"/>
                      <a:r>
                        <a:rPr lang="en-US" sz="800" baseline="0" dirty="0"/>
                        <a:t>Composition of numbers 1 – 5</a:t>
                      </a:r>
                    </a:p>
                    <a:p>
                      <a:pPr algn="l"/>
                      <a:endParaRPr lang="en-US" sz="800" baseline="0" dirty="0"/>
                    </a:p>
                    <a:p>
                      <a:pPr algn="l"/>
                      <a:r>
                        <a:rPr lang="en-US" sz="800" baseline="0" dirty="0"/>
                        <a:t>Introducing and exploring 0, finding 0 – 5, subitizing 0 -5 </a:t>
                      </a: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l"/>
                      <a:r>
                        <a:rPr lang="en-US" sz="800" baseline="0" dirty="0"/>
                        <a:t>Exploring 3D shapes – recognize and name, find 2D shapes within 3D </a:t>
                      </a:r>
                    </a:p>
                    <a:p>
                      <a:pPr algn="l"/>
                      <a:endParaRPr lang="en-US" sz="800" baseline="0" dirty="0"/>
                    </a:p>
                    <a:p>
                      <a:pPr algn="l"/>
                      <a:endParaRPr lang="en-US" sz="800" baseline="0" dirty="0"/>
                    </a:p>
                    <a:p>
                      <a:pPr algn="l"/>
                      <a:r>
                        <a:rPr lang="en-US" sz="800" baseline="0" dirty="0"/>
                        <a:t>Revisit patterns – introduce more complex patterns, copy, complete and create </a:t>
                      </a:r>
                    </a:p>
                    <a:p>
                      <a:pPr algn="l"/>
                      <a:endParaRPr lang="en-US" sz="8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Match, rotate &amp;</a:t>
                      </a:r>
                      <a:r>
                        <a:rPr lang="en-US" sz="1100" baseline="0" dirty="0"/>
                        <a:t> manipulate</a:t>
                      </a:r>
                    </a:p>
                    <a:p>
                      <a:pPr algn="l"/>
                      <a:endParaRPr lang="en-US" sz="1100" baseline="0" dirty="0"/>
                    </a:p>
                    <a:p>
                      <a:pPr algn="l"/>
                      <a:endParaRPr lang="en-US" sz="1100" baseline="0" dirty="0"/>
                    </a:p>
                    <a:p>
                      <a:pPr algn="l"/>
                      <a:endParaRPr lang="en-US" sz="1100" baseline="0" dirty="0"/>
                    </a:p>
                    <a:p>
                      <a:pPr algn="l"/>
                      <a:endParaRPr lang="en-US" sz="11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l"/>
                      <a:r>
                        <a:rPr lang="en-US" sz="800" dirty="0" smtClean="0"/>
                        <a:t>Identifying </a:t>
                      </a:r>
                      <a:r>
                        <a:rPr lang="en-US" sz="800" dirty="0"/>
                        <a:t>6, 7 and 8 </a:t>
                      </a:r>
                    </a:p>
                    <a:p>
                      <a:pPr algn="l"/>
                      <a:endParaRPr lang="en-US" sz="800" dirty="0"/>
                    </a:p>
                    <a:p>
                      <a:pPr algn="l"/>
                      <a:r>
                        <a:rPr lang="en-US" sz="800" dirty="0"/>
                        <a:t>Representing 6, 7 and 8 </a:t>
                      </a:r>
                    </a:p>
                    <a:p>
                      <a:pPr algn="l"/>
                      <a:endParaRPr lang="en-US" sz="800" baseline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Adding more</a:t>
                      </a:r>
                    </a:p>
                    <a:p>
                      <a:pPr algn="l"/>
                      <a:endParaRPr lang="en-US" sz="11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l"/>
                      <a:r>
                        <a:rPr lang="en-US" sz="800" dirty="0"/>
                        <a:t>1 more – numbers up to 8 </a:t>
                      </a:r>
                    </a:p>
                    <a:p>
                      <a:pPr algn="l"/>
                      <a:endParaRPr lang="en-US" sz="800" dirty="0"/>
                    </a:p>
                    <a:p>
                      <a:pPr algn="l"/>
                      <a:r>
                        <a:rPr lang="en-US" sz="800" dirty="0"/>
                        <a:t>1 less – numbers up to 8 </a:t>
                      </a:r>
                    </a:p>
                    <a:p>
                      <a:pPr algn="l"/>
                      <a:endParaRPr lang="en-US" sz="8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Taking</a:t>
                      </a:r>
                      <a:r>
                        <a:rPr lang="en-US" sz="1100" baseline="0" dirty="0"/>
                        <a:t> away</a:t>
                      </a:r>
                      <a:endParaRPr lang="en-US" sz="11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/>
                        <a:t>Composition of 6, 7 and 8 </a:t>
                      </a:r>
                      <a:endParaRPr lang="en-US" sz="800" dirty="0"/>
                    </a:p>
                    <a:p>
                      <a:pPr algn="l"/>
                      <a:endParaRPr lang="en-US" sz="800" dirty="0"/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Introduce doubling – numbers up to 8 </a:t>
                      </a:r>
                    </a:p>
                    <a:p>
                      <a:pPr algn="l"/>
                      <a:endParaRPr lang="en-US" sz="8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800" dirty="0"/>
                        <a:t>Combining two groups to find a total – numbers up to 8 </a:t>
                      </a:r>
                    </a:p>
                    <a:p>
                      <a:endParaRPr lang="en-GB" sz="800" dirty="0"/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Introduce and exploring the concept of time – routines, sequencing, ordering </a:t>
                      </a:r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Exploring and comparing length </a:t>
                      </a:r>
                    </a:p>
                    <a:p>
                      <a:endParaRPr lang="en-GB" sz="800" dirty="0"/>
                    </a:p>
                    <a:p>
                      <a:endParaRPr lang="en-GB" sz="800" dirty="0"/>
                    </a:p>
                    <a:p>
                      <a:r>
                        <a:rPr lang="en-GB" sz="800" dirty="0"/>
                        <a:t>Exploring and comparing height </a:t>
                      </a:r>
                    </a:p>
                    <a:p>
                      <a:pPr algn="l"/>
                      <a:endParaRPr lang="en-US" sz="8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GB" sz="800" dirty="0"/>
                        <a:t>Explore</a:t>
                      </a:r>
                      <a:r>
                        <a:rPr lang="en-GB" sz="800" baseline="0" dirty="0"/>
                        <a:t> and identify representations of  9 and 10</a:t>
                      </a:r>
                    </a:p>
                    <a:p>
                      <a:endParaRPr lang="en-GB" sz="800" baseline="0" dirty="0"/>
                    </a:p>
                    <a:p>
                      <a:r>
                        <a:rPr lang="en-GB" sz="800" baseline="0" dirty="0"/>
                        <a:t>Representing 9 and 10 </a:t>
                      </a:r>
                      <a:endParaRPr lang="en-GB" sz="800" dirty="0"/>
                    </a:p>
                    <a:p>
                      <a:endParaRPr lang="en-GB" sz="800" dirty="0"/>
                    </a:p>
                    <a:p>
                      <a:endParaRPr lang="en-GB" sz="8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800" dirty="0"/>
                        <a:t>1 more – numbers to 10 </a:t>
                      </a:r>
                    </a:p>
                    <a:p>
                      <a:endParaRPr lang="en-GB" sz="800" dirty="0"/>
                    </a:p>
                    <a:p>
                      <a:r>
                        <a:rPr lang="en-GB" sz="800" dirty="0"/>
                        <a:t>1 less – numbers to 10 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Composition of numbers to 10  - using a variety of models and representations throughout the week </a:t>
                      </a:r>
                    </a:p>
                    <a:p>
                      <a:endParaRPr lang="en-GB" sz="8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Number bonds to 10 - using a variety of models and representations throughout the week 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dirty="0"/>
                    </a:p>
                    <a:p>
                      <a:endParaRPr lang="en-GB" sz="8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800" dirty="0"/>
                        <a:t>Revisit doubling – making numbers up to 10 </a:t>
                      </a:r>
                    </a:p>
                    <a:p>
                      <a:endParaRPr lang="en-GB" sz="800" dirty="0"/>
                    </a:p>
                    <a:p>
                      <a:r>
                        <a:rPr lang="en-GB" sz="800" dirty="0"/>
                        <a:t>Revisit even and odd – numbers up to 10 </a:t>
                      </a:r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241769"/>
                  </a:ext>
                </a:extLst>
              </a:tr>
              <a:tr h="1318288">
                <a:tc>
                  <a:txBody>
                    <a:bodyPr/>
                    <a:lstStyle/>
                    <a:p>
                      <a:pPr algn="ctr"/>
                      <a:r>
                        <a:rPr lang="en-GB" sz="9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Maths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algn="l"/>
                      <a:endParaRPr lang="en-GB" sz="1000" b="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/>
                      <a:endParaRPr lang="en-GB" sz="1050" b="1" baseline="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GB" sz="13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5246048"/>
                  </a:ext>
                </a:extLst>
              </a:tr>
              <a:tr h="762017">
                <a:tc>
                  <a:txBody>
                    <a:bodyPr/>
                    <a:lstStyle/>
                    <a:p>
                      <a:pPr algn="ctr"/>
                      <a:r>
                        <a:rPr lang="en-GB" sz="9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WOW moments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GB" sz="1000" b="0" u="sng" dirty="0"/>
                        <a:t>WOW Moments </a:t>
                      </a:r>
                    </a:p>
                    <a:p>
                      <a:pPr algn="ctr"/>
                      <a:r>
                        <a:rPr lang="en-GB" sz="1000" b="0" u="none" dirty="0">
                          <a:solidFill>
                            <a:schemeClr val="tx1"/>
                          </a:solidFill>
                        </a:rPr>
                        <a:t>Pantomime</a:t>
                      </a:r>
                      <a:r>
                        <a:rPr lang="en-GB" sz="1000" b="0" u="none" baseline="0" dirty="0">
                          <a:solidFill>
                            <a:schemeClr val="tx1"/>
                          </a:solidFill>
                        </a:rPr>
                        <a:t> - Show</a:t>
                      </a:r>
                      <a:endParaRPr lang="en-GB" sz="1000" b="0" u="none" dirty="0">
                        <a:solidFill>
                          <a:schemeClr val="tx1"/>
                        </a:solidFill>
                      </a:endParaRP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50" b="1" baseline="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0" u="none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 u="sng" dirty="0"/>
                        <a:t>WOW moments </a:t>
                      </a: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u="none" baseline="0" dirty="0" smtClean="0"/>
                        <a:t>Washington Wetlands Centre</a:t>
                      </a:r>
                      <a:endParaRPr lang="en-GB" sz="1000" b="0" u="none" baseline="0" dirty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u="none" baseline="0" dirty="0"/>
                        <a:t>Mother’s Day afternoon tea</a:t>
                      </a:r>
                      <a:endParaRPr lang="en-US" sz="10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3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4717781"/>
                  </a:ext>
                </a:extLst>
              </a:tr>
              <a:tr h="3101662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Foundation Subjects</a:t>
                      </a:r>
                    </a:p>
                    <a:p>
                      <a:pPr algn="ctr"/>
                      <a:endParaRPr lang="en-GB" sz="9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11">
                  <a:txBody>
                    <a:bodyPr/>
                    <a:lstStyle/>
                    <a:p>
                      <a:endParaRPr lang="en-GB" sz="1100" b="1" u="sng" baseline="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100" b="1" u="sng" baseline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en-GB" sz="1100" b="1" u="sng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000" dirty="0"/>
                    </a:p>
                  </a:txBody>
                  <a:tcPr marL="118169" marR="118169" marT="59086" marB="59086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366456"/>
                  </a:ext>
                </a:extLst>
              </a:tr>
              <a:tr h="592454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 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1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u="none" baseline="0" dirty="0">
                          <a:solidFill>
                            <a:schemeClr val="tx1"/>
                          </a:solidFill>
                        </a:rPr>
                        <a:t>Events: </a:t>
                      </a:r>
                      <a:r>
                        <a:rPr lang="en-GB" sz="1050" b="0" baseline="0" dirty="0">
                          <a:solidFill>
                            <a:schemeClr val="tx1"/>
                          </a:solidFill>
                        </a:rPr>
                        <a:t>Chinese New Year, World Book Day , Mother’s Day, Valentines Day</a:t>
                      </a:r>
                      <a:endParaRPr lang="en-GB" sz="1050" b="0" u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2248950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8537" y="84878"/>
            <a:ext cx="584725" cy="5847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89823BF-77EC-AE4C-ACAD-B43785E2EE43}"/>
              </a:ext>
            </a:extLst>
          </p:cNvPr>
          <p:cNvSpPr txBox="1"/>
          <p:nvPr/>
        </p:nvSpPr>
        <p:spPr>
          <a:xfrm>
            <a:off x="990534" y="6055619"/>
            <a:ext cx="310580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u="sng" dirty="0"/>
              <a:t>Geography (UTW)</a:t>
            </a:r>
            <a:r>
              <a:rPr lang="en-GB" sz="800" b="1" u="sng" baseline="0" dirty="0"/>
              <a:t> – 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Exploring food from around the world</a:t>
            </a:r>
          </a:p>
          <a:p>
            <a:pPr marL="171450" indent="-171450">
              <a:buFontTx/>
              <a:buChar char="-"/>
            </a:pPr>
            <a:r>
              <a:rPr lang="en-GB" sz="800" b="0" baseline="0" dirty="0"/>
              <a:t>Exploring</a:t>
            </a:r>
            <a:r>
              <a:rPr lang="en-GB" sz="800" b="0" dirty="0"/>
              <a:t> different cultures (and languages) from around the world</a:t>
            </a:r>
          </a:p>
          <a:p>
            <a:pPr marL="171450" indent="-171450">
              <a:buFontTx/>
              <a:buChar char="-"/>
            </a:pPr>
            <a:r>
              <a:rPr lang="en-GB" sz="800" baseline="0" dirty="0"/>
              <a:t>Describing</a:t>
            </a:r>
            <a:r>
              <a:rPr lang="en-GB" sz="800" dirty="0"/>
              <a:t> photographs of environments from around the world </a:t>
            </a:r>
          </a:p>
          <a:p>
            <a:pPr marL="171450" indent="-171450">
              <a:buFontTx/>
              <a:buChar char="-"/>
            </a:pPr>
            <a:r>
              <a:rPr lang="en-GB" sz="800" b="0" baseline="0" dirty="0"/>
              <a:t>Different</a:t>
            </a:r>
            <a:r>
              <a:rPr lang="en-GB" sz="800" b="0" dirty="0"/>
              <a:t> dress types from around the world</a:t>
            </a:r>
          </a:p>
          <a:p>
            <a:pPr marL="171450" indent="-171450">
              <a:buFontTx/>
              <a:buChar char="-"/>
            </a:pPr>
            <a:r>
              <a:rPr lang="en-GB" sz="800" baseline="0" dirty="0"/>
              <a:t>Describing different types of homes from around the</a:t>
            </a:r>
            <a:r>
              <a:rPr lang="en-GB" sz="800" dirty="0"/>
              <a:t> world </a:t>
            </a:r>
          </a:p>
          <a:p>
            <a:pPr marL="171450" indent="-171450">
              <a:buFontTx/>
              <a:buChar char="-"/>
            </a:pPr>
            <a:endParaRPr lang="en-GB" sz="800" b="0" baseline="0" dirty="0"/>
          </a:p>
          <a:p>
            <a:pPr marL="0" indent="0">
              <a:buFontTx/>
              <a:buNone/>
            </a:pPr>
            <a:r>
              <a:rPr lang="en-GB" sz="800" b="1" u="sng" baseline="0" dirty="0"/>
              <a:t>Science (UTW) –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Forces and magnets</a:t>
            </a:r>
          </a:p>
          <a:p>
            <a:pPr marL="171450" indent="-171450">
              <a:buFontTx/>
              <a:buChar char="-"/>
            </a:pPr>
            <a:r>
              <a:rPr lang="en-GB" sz="800" baseline="0" dirty="0"/>
              <a:t>Properties and</a:t>
            </a:r>
            <a:r>
              <a:rPr lang="en-GB" sz="800" dirty="0"/>
              <a:t> changes of materials </a:t>
            </a:r>
          </a:p>
          <a:p>
            <a:pPr marL="171450" indent="-171450">
              <a:buFontTx/>
              <a:buChar char="-"/>
            </a:pPr>
            <a:r>
              <a:rPr lang="en-GB" sz="800" baseline="0" dirty="0"/>
              <a:t>Rocks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States of matter</a:t>
            </a:r>
            <a:endParaRPr lang="en-GB" sz="800" baseline="0" dirty="0"/>
          </a:p>
          <a:p>
            <a:pPr marL="171450" indent="-171450">
              <a:buFontTx/>
              <a:buChar char="-"/>
            </a:pPr>
            <a:endParaRPr lang="en-GB" sz="800" b="0" baseline="0" dirty="0"/>
          </a:p>
          <a:p>
            <a:pPr marL="0" indent="0">
              <a:buFontTx/>
              <a:buNone/>
            </a:pPr>
            <a:r>
              <a:rPr lang="en-GB" sz="800" b="1" u="sng" baseline="0" dirty="0"/>
              <a:t>DT (EAD)  – </a:t>
            </a:r>
          </a:p>
          <a:p>
            <a:pPr marL="171450" indent="-171450">
              <a:buFontTx/>
              <a:buChar char="-"/>
            </a:pPr>
            <a:r>
              <a:rPr lang="en-GB" sz="800" b="0" dirty="0"/>
              <a:t>Valentines cake baking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Properties of materials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Costumes and decorations 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Consolidate use and safety of tools – Japanese Saw, tape measure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Tallest towers 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Wheels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Temperature (freezing and boiling)</a:t>
            </a:r>
            <a:endParaRPr lang="en-US" sz="1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B05369-9CDB-064B-8126-1259DD8429CD}"/>
              </a:ext>
            </a:extLst>
          </p:cNvPr>
          <p:cNvSpPr txBox="1"/>
          <p:nvPr/>
        </p:nvSpPr>
        <p:spPr>
          <a:xfrm>
            <a:off x="4246232" y="5994063"/>
            <a:ext cx="363312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FontTx/>
              <a:buNone/>
            </a:pPr>
            <a:r>
              <a:rPr lang="en-GB" sz="800" b="1" u="sng" baseline="0" dirty="0"/>
              <a:t>PSHE (PSED)  – 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Taking good care of myself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Follow my lead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Cities, towns, land and sea</a:t>
            </a:r>
          </a:p>
          <a:p>
            <a:pPr marL="171450" indent="-171450">
              <a:buFontTx/>
              <a:buChar char="-"/>
            </a:pPr>
            <a:endParaRPr lang="en-GB" sz="800" b="1" u="sng" baseline="0" dirty="0"/>
          </a:p>
          <a:p>
            <a:pPr marL="0" indent="0">
              <a:buFontTx/>
              <a:buNone/>
            </a:pPr>
            <a:r>
              <a:rPr lang="en-GB" sz="800" b="1" u="sng" baseline="0" dirty="0"/>
              <a:t>Music (EAD)  – </a:t>
            </a:r>
          </a:p>
          <a:p>
            <a:pPr marL="171450" indent="-171450">
              <a:buFontTx/>
              <a:buChar char="-"/>
            </a:pPr>
            <a:r>
              <a:rPr lang="en-GB" sz="800" b="0" baseline="0" dirty="0"/>
              <a:t>Explore </a:t>
            </a:r>
            <a:r>
              <a:rPr lang="en-GB" sz="800" dirty="0"/>
              <a:t>music from around the world and the different cultures (Chinese, Mexican) </a:t>
            </a:r>
          </a:p>
          <a:p>
            <a:endParaRPr lang="en-GB" sz="800" b="0" baseline="0" dirty="0"/>
          </a:p>
          <a:p>
            <a:pPr marL="0" indent="0">
              <a:buFontTx/>
              <a:buNone/>
            </a:pPr>
            <a:r>
              <a:rPr lang="en-GB" sz="800" b="1" u="sng" baseline="0" dirty="0"/>
              <a:t>Art (EAD)  – 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Valentines collage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Paint mixing 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Indian collage using rangoli patterns 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Exploring water colours</a:t>
            </a:r>
          </a:p>
          <a:p>
            <a:endParaRPr lang="en-GB" sz="800" dirty="0"/>
          </a:p>
          <a:p>
            <a:r>
              <a:rPr lang="en-GB" sz="800" b="1" u="sng" baseline="0" dirty="0"/>
              <a:t>PE (PD) – </a:t>
            </a:r>
            <a:endParaRPr lang="en-GB" sz="800" b="0" baseline="0" dirty="0">
              <a:solidFill>
                <a:srgbClr val="FF0000"/>
              </a:solidFill>
            </a:endParaRPr>
          </a:p>
          <a:p>
            <a:pPr marL="171450" indent="-171450">
              <a:buFontTx/>
              <a:buChar char="-"/>
            </a:pPr>
            <a:r>
              <a:rPr lang="en-GB" sz="800" dirty="0"/>
              <a:t>Dance</a:t>
            </a:r>
          </a:p>
          <a:p>
            <a:pPr marL="171450" indent="-171450">
              <a:buFontTx/>
              <a:buChar char="-"/>
            </a:pPr>
            <a:r>
              <a:rPr lang="en-GB" sz="800" baseline="0" dirty="0"/>
              <a:t>Bat</a:t>
            </a:r>
            <a:r>
              <a:rPr lang="en-GB" sz="800" dirty="0"/>
              <a:t> and ball</a:t>
            </a:r>
          </a:p>
          <a:p>
            <a:pPr marL="171450" indent="-171450">
              <a:buFontTx/>
              <a:buChar char="-"/>
            </a:pPr>
            <a:r>
              <a:rPr lang="en-GB" sz="800" baseline="0" dirty="0"/>
              <a:t>Directions 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Obstacle course</a:t>
            </a:r>
          </a:p>
          <a:p>
            <a:pPr marL="171450" indent="-171450">
              <a:buFontTx/>
              <a:buChar char="-"/>
            </a:pPr>
            <a:r>
              <a:rPr lang="en-GB" sz="800" baseline="0" dirty="0"/>
              <a:t>Jumping over and from 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Travelling over and under</a:t>
            </a:r>
          </a:p>
          <a:p>
            <a:pPr marL="171450" indent="-171450">
              <a:buFontTx/>
              <a:buChar char="-"/>
            </a:pPr>
            <a:r>
              <a:rPr lang="en-GB" sz="800" baseline="0" dirty="0"/>
              <a:t>Running with control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5115FB-2ECB-EA46-9FA6-3061A13D236A}"/>
              </a:ext>
            </a:extLst>
          </p:cNvPr>
          <p:cNvSpPr txBox="1"/>
          <p:nvPr/>
        </p:nvSpPr>
        <p:spPr>
          <a:xfrm>
            <a:off x="8620830" y="5994063"/>
            <a:ext cx="22503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l">
              <a:buFontTx/>
              <a:buNone/>
            </a:pPr>
            <a:r>
              <a:rPr lang="en-GB" sz="800" b="1" u="sng" dirty="0"/>
              <a:t>Science (UTW) – </a:t>
            </a:r>
          </a:p>
          <a:p>
            <a:pPr marL="171450" indent="-171450" algn="l">
              <a:buFontTx/>
              <a:buChar char="-"/>
            </a:pPr>
            <a:r>
              <a:rPr lang="en-GB" sz="800" dirty="0"/>
              <a:t>Evolution and inheritance</a:t>
            </a:r>
          </a:p>
          <a:p>
            <a:pPr marL="171450" indent="-171450" algn="l">
              <a:buFontTx/>
              <a:buChar char="-"/>
            </a:pPr>
            <a:r>
              <a:rPr lang="en-GB" sz="800" dirty="0"/>
              <a:t>Chick handling and observations</a:t>
            </a:r>
          </a:p>
          <a:p>
            <a:pPr marL="171450" indent="-171450" algn="l">
              <a:buFontTx/>
              <a:buChar char="-"/>
            </a:pPr>
            <a:r>
              <a:rPr lang="en-GB" sz="800" dirty="0"/>
              <a:t>Animals including humans</a:t>
            </a:r>
          </a:p>
          <a:p>
            <a:pPr marL="171450" indent="-171450" algn="l">
              <a:buFontTx/>
              <a:buChar char="-"/>
            </a:pPr>
            <a:r>
              <a:rPr lang="en-GB" sz="800" dirty="0"/>
              <a:t>Chick candling </a:t>
            </a:r>
          </a:p>
          <a:p>
            <a:pPr marL="171450" indent="-171450" algn="l">
              <a:buFontTx/>
              <a:buChar char="-"/>
            </a:pPr>
            <a:r>
              <a:rPr lang="en-GB" sz="800" dirty="0"/>
              <a:t>Observing and recording seasonal changes</a:t>
            </a:r>
          </a:p>
          <a:p>
            <a:pPr algn="l"/>
            <a:endParaRPr lang="en-GB" sz="800" dirty="0"/>
          </a:p>
          <a:p>
            <a:pPr algn="l"/>
            <a:r>
              <a:rPr lang="en-GB" sz="800" b="1" u="sng" dirty="0"/>
              <a:t>History  (UTW) – </a:t>
            </a:r>
          </a:p>
          <a:p>
            <a:pPr algn="l"/>
            <a:r>
              <a:rPr lang="en-GB" sz="800" dirty="0"/>
              <a:t>-     Celebrating Easter</a:t>
            </a:r>
          </a:p>
          <a:p>
            <a:pPr marL="171450" indent="-171450" algn="l">
              <a:buFontTx/>
              <a:buChar char="-"/>
            </a:pPr>
            <a:endParaRPr lang="en-GB" sz="800" b="1" dirty="0"/>
          </a:p>
          <a:p>
            <a:pPr marL="0" indent="0" algn="l">
              <a:buFontTx/>
              <a:buNone/>
            </a:pPr>
            <a:r>
              <a:rPr lang="en-GB" sz="800" b="1" u="sng" baseline="0" dirty="0"/>
              <a:t>PSHE (PSED)  – </a:t>
            </a:r>
            <a:endParaRPr lang="en-GB" sz="800" baseline="0" dirty="0"/>
          </a:p>
          <a:p>
            <a:pPr marL="171450" indent="-171450" algn="l">
              <a:buFontTx/>
              <a:buChar char="-"/>
            </a:pPr>
            <a:r>
              <a:rPr lang="en-GB" sz="800" dirty="0"/>
              <a:t>Fire safety </a:t>
            </a:r>
          </a:p>
          <a:p>
            <a:pPr marL="171450" indent="-171450" algn="l">
              <a:buFontTx/>
              <a:buChar char="-"/>
            </a:pPr>
            <a:r>
              <a:rPr lang="en-GB" sz="800" dirty="0"/>
              <a:t>Animals</a:t>
            </a:r>
          </a:p>
          <a:p>
            <a:pPr marL="171450" indent="-171450" algn="l">
              <a:buFontTx/>
              <a:buChar char="-"/>
            </a:pPr>
            <a:endParaRPr lang="en-GB" sz="800" baseline="0" dirty="0"/>
          </a:p>
          <a:p>
            <a:pPr marL="0" indent="0" algn="l">
              <a:buFontTx/>
              <a:buNone/>
            </a:pPr>
            <a:r>
              <a:rPr lang="en-GB" sz="800" b="1" u="sng" baseline="0" dirty="0"/>
              <a:t>Music (EAD)</a:t>
            </a:r>
            <a:r>
              <a:rPr lang="en-GB" sz="800" b="1" u="sng" dirty="0"/>
              <a:t> </a:t>
            </a:r>
            <a:r>
              <a:rPr lang="en-GB" sz="800" b="1" u="sng" baseline="0" dirty="0"/>
              <a:t> – </a:t>
            </a:r>
          </a:p>
          <a:p>
            <a:pPr marL="171450" indent="-171450" algn="l">
              <a:buFontTx/>
              <a:buChar char="-"/>
            </a:pPr>
            <a:r>
              <a:rPr lang="en-GB" sz="800" baseline="0" dirty="0"/>
              <a:t>Exploring</a:t>
            </a:r>
            <a:r>
              <a:rPr lang="en-GB" sz="800" dirty="0"/>
              <a:t> a selection of classroom musical instruments (composing and improvising)</a:t>
            </a:r>
          </a:p>
          <a:p>
            <a:pPr marL="171450" indent="-171450" algn="l">
              <a:buFontTx/>
              <a:buChar char="-"/>
            </a:pPr>
            <a:endParaRPr lang="en-GB" sz="800" baseline="0" dirty="0"/>
          </a:p>
          <a:p>
            <a:r>
              <a:rPr lang="en-GB" sz="800" b="1" u="sng" dirty="0"/>
              <a:t>RE (UTW) – 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The story of Easter (Jesus’ story)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Easter celebrations in churches</a:t>
            </a:r>
          </a:p>
          <a:p>
            <a:pPr marL="171450" indent="-171450">
              <a:buFontTx/>
              <a:buChar char="-"/>
            </a:pPr>
            <a:endParaRPr lang="en-GB" sz="800" baseline="0" dirty="0"/>
          </a:p>
          <a:p>
            <a:r>
              <a:rPr lang="en-GB" sz="800" b="1" u="sng" dirty="0"/>
              <a:t>Geography (UTW) – </a:t>
            </a:r>
          </a:p>
          <a:p>
            <a:r>
              <a:rPr lang="en-GB" sz="800" baseline="0" dirty="0"/>
              <a:t>-      Create observational recordings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9FD1B5-23F2-444A-9E4E-55DF4F1B0B72}"/>
              </a:ext>
            </a:extLst>
          </p:cNvPr>
          <p:cNvSpPr txBox="1"/>
          <p:nvPr/>
        </p:nvSpPr>
        <p:spPr>
          <a:xfrm>
            <a:off x="10777954" y="6055619"/>
            <a:ext cx="2066223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b="1" u="sng" baseline="0" dirty="0"/>
              <a:t>Art (EAD) - </a:t>
            </a:r>
          </a:p>
          <a:p>
            <a:pPr marL="0" indent="0" algn="l">
              <a:buFontTx/>
              <a:buNone/>
            </a:pPr>
            <a:r>
              <a:rPr lang="en-GB" sz="800" b="0" dirty="0"/>
              <a:t> -    Paint mixing </a:t>
            </a:r>
          </a:p>
          <a:p>
            <a:pPr marL="171450" indent="-171450" algn="l">
              <a:buFontTx/>
              <a:buChar char="-"/>
            </a:pPr>
            <a:r>
              <a:rPr lang="en-GB" sz="800" dirty="0"/>
              <a:t>Observational drawings</a:t>
            </a:r>
          </a:p>
          <a:p>
            <a:pPr marL="171450" indent="-171450" algn="l">
              <a:buFontTx/>
              <a:buChar char="-"/>
            </a:pPr>
            <a:r>
              <a:rPr lang="en-GB" sz="800" dirty="0"/>
              <a:t>Creating and painting clay sculptures</a:t>
            </a:r>
          </a:p>
          <a:p>
            <a:pPr marL="171450" indent="-171450" algn="l">
              <a:buFontTx/>
              <a:buChar char="-"/>
            </a:pPr>
            <a:r>
              <a:rPr lang="en-GB" sz="800" dirty="0"/>
              <a:t>Printing   </a:t>
            </a:r>
            <a:endParaRPr lang="en-GB" sz="800" b="0" dirty="0"/>
          </a:p>
          <a:p>
            <a:pPr marL="0" indent="0" algn="l">
              <a:buFontTx/>
              <a:buNone/>
            </a:pPr>
            <a:endParaRPr lang="en-GB" sz="800" baseline="0" dirty="0"/>
          </a:p>
          <a:p>
            <a:pPr marL="0" indent="0" algn="l">
              <a:buFontTx/>
              <a:buNone/>
            </a:pPr>
            <a:r>
              <a:rPr lang="en-GB" sz="800" b="1" u="sng" baseline="0" dirty="0"/>
              <a:t>DT (EAD)  – </a:t>
            </a:r>
          </a:p>
          <a:p>
            <a:pPr marL="171450" indent="-171450" algn="l">
              <a:buFontTx/>
              <a:buChar char="-"/>
            </a:pPr>
            <a:r>
              <a:rPr lang="en-GB" sz="800" baseline="0" dirty="0"/>
              <a:t>Consolidating woodwork</a:t>
            </a:r>
            <a:r>
              <a:rPr lang="en-GB" sz="800" dirty="0"/>
              <a:t> skills</a:t>
            </a:r>
          </a:p>
          <a:p>
            <a:pPr marL="171450" indent="-171450" algn="l">
              <a:buFontTx/>
              <a:buChar char="-"/>
            </a:pPr>
            <a:r>
              <a:rPr lang="en-GB" sz="800" dirty="0"/>
              <a:t>Consolidating skills in baking a cake</a:t>
            </a:r>
          </a:p>
          <a:p>
            <a:pPr marL="171450" indent="-171450" algn="l">
              <a:buFontTx/>
              <a:buChar char="-"/>
            </a:pPr>
            <a:r>
              <a:rPr lang="en-GB" sz="800" dirty="0"/>
              <a:t>Chopping, grating, peeling</a:t>
            </a:r>
          </a:p>
          <a:p>
            <a:pPr marL="171450" indent="-171450" algn="l">
              <a:buFontTx/>
              <a:buChar char="-"/>
            </a:pPr>
            <a:r>
              <a:rPr lang="en-GB" sz="800" dirty="0"/>
              <a:t>Wrapping wool (make a creation)</a:t>
            </a:r>
          </a:p>
          <a:p>
            <a:pPr marL="171450" indent="-171450" algn="l">
              <a:buFontTx/>
              <a:buChar char="-"/>
            </a:pPr>
            <a:r>
              <a:rPr lang="en-GB" sz="800" dirty="0"/>
              <a:t>Baking chocolate nests (Easter_</a:t>
            </a:r>
          </a:p>
          <a:p>
            <a:pPr marL="0" indent="0" algn="l">
              <a:buFontTx/>
              <a:buNone/>
            </a:pPr>
            <a:endParaRPr lang="en-GB" sz="800" baseline="0" dirty="0"/>
          </a:p>
          <a:p>
            <a:pPr algn="l"/>
            <a:r>
              <a:rPr lang="en-GB" sz="800" b="1" u="sng" dirty="0"/>
              <a:t>PE (PD) – </a:t>
            </a:r>
          </a:p>
          <a:p>
            <a:pPr marL="171450" indent="-171450" algn="l">
              <a:buFontTx/>
              <a:buChar char="-"/>
            </a:pPr>
            <a:r>
              <a:rPr lang="en-GB" sz="800" dirty="0"/>
              <a:t>Balancing on different parts of the body</a:t>
            </a:r>
          </a:p>
          <a:p>
            <a:pPr marL="171450" indent="-171450" algn="l">
              <a:buFontTx/>
              <a:buChar char="-"/>
            </a:pPr>
            <a:r>
              <a:rPr lang="en-GB" sz="800" dirty="0"/>
              <a:t>Forward rolls</a:t>
            </a:r>
          </a:p>
          <a:p>
            <a:pPr marL="171450" indent="-171450" algn="l">
              <a:buFontTx/>
              <a:buChar char="-"/>
            </a:pPr>
            <a:r>
              <a:rPr lang="en-GB" sz="800" dirty="0"/>
              <a:t>Receiving a ball </a:t>
            </a:r>
          </a:p>
          <a:p>
            <a:pPr marL="171450" indent="-171450" algn="l">
              <a:buFontTx/>
              <a:buChar char="-"/>
            </a:pPr>
            <a:r>
              <a:rPr lang="en-GB" sz="800" dirty="0"/>
              <a:t>Sending objects to a partner</a:t>
            </a:r>
          </a:p>
          <a:p>
            <a:pPr algn="l"/>
            <a:endParaRPr lang="en-GB" sz="900" dirty="0"/>
          </a:p>
        </p:txBody>
      </p:sp>
      <p:sp>
        <p:nvSpPr>
          <p:cNvPr id="4" name="TextBox 3"/>
          <p:cNvSpPr txBox="1"/>
          <p:nvPr/>
        </p:nvSpPr>
        <p:spPr>
          <a:xfrm>
            <a:off x="6343977" y="7141027"/>
            <a:ext cx="10717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u="sng" dirty="0"/>
              <a:t>History (UTW)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Houses and homes (linking to fairy tales)</a:t>
            </a:r>
          </a:p>
          <a:p>
            <a:pPr marL="171450" indent="-171450">
              <a:buFontTx/>
              <a:buChar char="-"/>
            </a:pPr>
            <a:endParaRPr lang="en-GB" sz="800" dirty="0"/>
          </a:p>
          <a:p>
            <a:r>
              <a:rPr lang="en-GB" sz="800" b="1" u="sng" dirty="0"/>
              <a:t>RE (UTW) – 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Holy books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Shabbat</a:t>
            </a:r>
          </a:p>
        </p:txBody>
      </p:sp>
    </p:spTree>
    <p:extLst>
      <p:ext uri="{BB962C8B-B14F-4D97-AF65-F5344CB8AC3E}">
        <p14:creationId xmlns:p14="http://schemas.microsoft.com/office/powerpoint/2010/main" val="2376471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1707" y="140633"/>
            <a:ext cx="5592493" cy="3111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22" u="sng" dirty="0"/>
              <a:t>Wheatley Hill Primary School – Long Term Overview – Reception 2023-24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53513"/>
              </p:ext>
            </p:extLst>
          </p:nvPr>
        </p:nvGraphicFramePr>
        <p:xfrm>
          <a:off x="118339" y="727803"/>
          <a:ext cx="12855358" cy="88515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5710">
                  <a:extLst>
                    <a:ext uri="{9D8B030D-6E8A-4147-A177-3AD203B41FA5}">
                      <a16:colId xmlns:a16="http://schemas.microsoft.com/office/drawing/2014/main" val="1515145842"/>
                    </a:ext>
                  </a:extLst>
                </a:gridCol>
                <a:gridCol w="1163888">
                  <a:extLst>
                    <a:ext uri="{9D8B030D-6E8A-4147-A177-3AD203B41FA5}">
                      <a16:colId xmlns:a16="http://schemas.microsoft.com/office/drawing/2014/main" val="2801019361"/>
                    </a:ext>
                  </a:extLst>
                </a:gridCol>
                <a:gridCol w="150608">
                  <a:extLst>
                    <a:ext uri="{9D8B030D-6E8A-4147-A177-3AD203B41FA5}">
                      <a16:colId xmlns:a16="http://schemas.microsoft.com/office/drawing/2014/main" val="739045734"/>
                    </a:ext>
                  </a:extLst>
                </a:gridCol>
                <a:gridCol w="766562">
                  <a:extLst>
                    <a:ext uri="{9D8B030D-6E8A-4147-A177-3AD203B41FA5}">
                      <a16:colId xmlns:a16="http://schemas.microsoft.com/office/drawing/2014/main" val="4184388244"/>
                    </a:ext>
                  </a:extLst>
                </a:gridCol>
                <a:gridCol w="150608">
                  <a:extLst>
                    <a:ext uri="{9D8B030D-6E8A-4147-A177-3AD203B41FA5}">
                      <a16:colId xmlns:a16="http://schemas.microsoft.com/office/drawing/2014/main" val="564546485"/>
                    </a:ext>
                  </a:extLst>
                </a:gridCol>
                <a:gridCol w="883416">
                  <a:extLst>
                    <a:ext uri="{9D8B030D-6E8A-4147-A177-3AD203B41FA5}">
                      <a16:colId xmlns:a16="http://schemas.microsoft.com/office/drawing/2014/main" val="2903783691"/>
                    </a:ext>
                  </a:extLst>
                </a:gridCol>
                <a:gridCol w="244186">
                  <a:extLst>
                    <a:ext uri="{9D8B030D-6E8A-4147-A177-3AD203B41FA5}">
                      <a16:colId xmlns:a16="http://schemas.microsoft.com/office/drawing/2014/main" val="3318043987"/>
                    </a:ext>
                  </a:extLst>
                </a:gridCol>
                <a:gridCol w="630282">
                  <a:extLst>
                    <a:ext uri="{9D8B030D-6E8A-4147-A177-3AD203B41FA5}">
                      <a16:colId xmlns:a16="http://schemas.microsoft.com/office/drawing/2014/main" val="2200145016"/>
                    </a:ext>
                  </a:extLst>
                </a:gridCol>
                <a:gridCol w="274571">
                  <a:extLst>
                    <a:ext uri="{9D8B030D-6E8A-4147-A177-3AD203B41FA5}">
                      <a16:colId xmlns:a16="http://schemas.microsoft.com/office/drawing/2014/main" val="3086603663"/>
                    </a:ext>
                  </a:extLst>
                </a:gridCol>
                <a:gridCol w="743004">
                  <a:extLst>
                    <a:ext uri="{9D8B030D-6E8A-4147-A177-3AD203B41FA5}">
                      <a16:colId xmlns:a16="http://schemas.microsoft.com/office/drawing/2014/main" val="3544515411"/>
                    </a:ext>
                  </a:extLst>
                </a:gridCol>
                <a:gridCol w="150608">
                  <a:extLst>
                    <a:ext uri="{9D8B030D-6E8A-4147-A177-3AD203B41FA5}">
                      <a16:colId xmlns:a16="http://schemas.microsoft.com/office/drawing/2014/main" val="4268450289"/>
                    </a:ext>
                  </a:extLst>
                </a:gridCol>
                <a:gridCol w="786378">
                  <a:extLst>
                    <a:ext uri="{9D8B030D-6E8A-4147-A177-3AD203B41FA5}">
                      <a16:colId xmlns:a16="http://schemas.microsoft.com/office/drawing/2014/main" val="448317667"/>
                    </a:ext>
                  </a:extLst>
                </a:gridCol>
                <a:gridCol w="653868">
                  <a:extLst>
                    <a:ext uri="{9D8B030D-6E8A-4147-A177-3AD203B41FA5}">
                      <a16:colId xmlns:a16="http://schemas.microsoft.com/office/drawing/2014/main" val="1288308722"/>
                    </a:ext>
                  </a:extLst>
                </a:gridCol>
                <a:gridCol w="869257">
                  <a:extLst>
                    <a:ext uri="{9D8B030D-6E8A-4147-A177-3AD203B41FA5}">
                      <a16:colId xmlns:a16="http://schemas.microsoft.com/office/drawing/2014/main" val="1806200191"/>
                    </a:ext>
                  </a:extLst>
                </a:gridCol>
                <a:gridCol w="747046">
                  <a:extLst>
                    <a:ext uri="{9D8B030D-6E8A-4147-A177-3AD203B41FA5}">
                      <a16:colId xmlns:a16="http://schemas.microsoft.com/office/drawing/2014/main" val="320335409"/>
                    </a:ext>
                  </a:extLst>
                </a:gridCol>
                <a:gridCol w="986293">
                  <a:extLst>
                    <a:ext uri="{9D8B030D-6E8A-4147-A177-3AD203B41FA5}">
                      <a16:colId xmlns:a16="http://schemas.microsoft.com/office/drawing/2014/main" val="569672454"/>
                    </a:ext>
                  </a:extLst>
                </a:gridCol>
                <a:gridCol w="815950">
                  <a:extLst>
                    <a:ext uri="{9D8B030D-6E8A-4147-A177-3AD203B41FA5}">
                      <a16:colId xmlns:a16="http://schemas.microsoft.com/office/drawing/2014/main" val="3714534445"/>
                    </a:ext>
                  </a:extLst>
                </a:gridCol>
                <a:gridCol w="661406">
                  <a:extLst>
                    <a:ext uri="{9D8B030D-6E8A-4147-A177-3AD203B41FA5}">
                      <a16:colId xmlns:a16="http://schemas.microsoft.com/office/drawing/2014/main" val="1841508371"/>
                    </a:ext>
                  </a:extLst>
                </a:gridCol>
                <a:gridCol w="745759">
                  <a:extLst>
                    <a:ext uri="{9D8B030D-6E8A-4147-A177-3AD203B41FA5}">
                      <a16:colId xmlns:a16="http://schemas.microsoft.com/office/drawing/2014/main" val="2003488387"/>
                    </a:ext>
                  </a:extLst>
                </a:gridCol>
                <a:gridCol w="150608">
                  <a:extLst>
                    <a:ext uri="{9D8B030D-6E8A-4147-A177-3AD203B41FA5}">
                      <a16:colId xmlns:a16="http://schemas.microsoft.com/office/drawing/2014/main" val="2094278012"/>
                    </a:ext>
                  </a:extLst>
                </a:gridCol>
                <a:gridCol w="655350">
                  <a:extLst>
                    <a:ext uri="{9D8B030D-6E8A-4147-A177-3AD203B41FA5}">
                      <a16:colId xmlns:a16="http://schemas.microsoft.com/office/drawing/2014/main" val="1449838678"/>
                    </a:ext>
                  </a:extLst>
                </a:gridCol>
              </a:tblGrid>
              <a:tr h="297192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0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Summer Term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7738436"/>
                  </a:ext>
                </a:extLst>
              </a:tr>
              <a:tr h="352529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1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/>
                        <a:t>Week 2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3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b="1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4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b="1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5</a:t>
                      </a:r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6</a:t>
                      </a:r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Half Term</a:t>
                      </a:r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7</a:t>
                      </a:r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8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9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10</a:t>
                      </a:r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11</a:t>
                      </a:r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</a:t>
                      </a:r>
                      <a:r>
                        <a:rPr lang="en-GB" sz="800" b="1" baseline="0" dirty="0"/>
                        <a:t> 12</a:t>
                      </a:r>
                      <a:endParaRPr lang="en-GB" sz="8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b="1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13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307935"/>
                  </a:ext>
                </a:extLst>
              </a:tr>
              <a:tr h="495780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Theme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Planting</a:t>
                      </a: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baseline="0" dirty="0"/>
                        <a:t>Dinosaurs </a:t>
                      </a:r>
                      <a:endParaRPr lang="en-GB" sz="1000" b="1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Minibeasts</a:t>
                      </a:r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Seaside</a:t>
                      </a:r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The</a:t>
                      </a:r>
                      <a:r>
                        <a:rPr lang="en-GB" sz="1000" b="1" baseline="0" dirty="0"/>
                        <a:t> Ocean</a:t>
                      </a:r>
                      <a:endParaRPr lang="en-GB" sz="1000" b="1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b="1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GB" sz="1000" b="1" dirty="0"/>
                        <a:t>Reflecting</a:t>
                      </a:r>
                      <a:r>
                        <a:rPr lang="en-GB" sz="1000" b="1" baseline="0" dirty="0"/>
                        <a:t> on our Year</a:t>
                      </a:r>
                      <a:endParaRPr lang="en-GB" sz="1000" b="1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845847"/>
                  </a:ext>
                </a:extLst>
              </a:tr>
              <a:tr h="1005523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Class Text 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Oliver’s Vegetables </a:t>
                      </a: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The</a:t>
                      </a:r>
                      <a:r>
                        <a:rPr lang="en-GB" sz="1000" b="0" baseline="0" dirty="0"/>
                        <a:t> Tiny Seed </a:t>
                      </a:r>
                      <a:endParaRPr lang="en-GB" sz="1000" b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How</a:t>
                      </a:r>
                      <a:r>
                        <a:rPr lang="en-GB" sz="1000" b="0" baseline="0" dirty="0"/>
                        <a:t> to look after your dinosaur</a:t>
                      </a:r>
                      <a:endParaRPr lang="en-GB" sz="1000" b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0" baseline="0" dirty="0"/>
                        <a:t>Dinosaurs love underpants</a:t>
                      </a:r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1000" b="0" baseline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The</a:t>
                      </a:r>
                      <a:r>
                        <a:rPr lang="en-GB" sz="1000" b="0" baseline="0" dirty="0"/>
                        <a:t> Bad Tempered Ladybird</a:t>
                      </a:r>
                      <a:endParaRPr lang="en-GB" sz="1000" b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1000" b="0" dirty="0"/>
                    </a:p>
                  </a:txBody>
                  <a:tcPr marL="118169" marR="118169" marT="59086" marB="59086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Matisse’s Magical Trail</a:t>
                      </a:r>
                    </a:p>
                  </a:txBody>
                  <a:tcPr marL="118169" marR="118169" marT="59086" marB="59086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Look What I Found At The Seaside</a:t>
                      </a:r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We</a:t>
                      </a:r>
                      <a:r>
                        <a:rPr lang="en-GB" sz="1000" b="0" baseline="0" dirty="0"/>
                        <a:t> Love the Seaside</a:t>
                      </a:r>
                      <a:endParaRPr lang="en-GB" sz="1000" b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Meet</a:t>
                      </a:r>
                      <a:r>
                        <a:rPr lang="en-GB" sz="1000" b="0" baseline="0" dirty="0"/>
                        <a:t> the Oceans </a:t>
                      </a:r>
                      <a:endParaRPr lang="en-GB" sz="1000" b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Commotion</a:t>
                      </a:r>
                      <a:r>
                        <a:rPr lang="en-GB" sz="1000" baseline="0" dirty="0"/>
                        <a:t>  in the Ocean </a:t>
                      </a:r>
                      <a:endParaRPr lang="en-GB" sz="10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The</a:t>
                      </a:r>
                      <a:r>
                        <a:rPr lang="en-GB" sz="1000" baseline="0" dirty="0"/>
                        <a:t> Snail and the Whale</a:t>
                      </a:r>
                      <a:endParaRPr lang="en-GB" sz="10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Goodbye</a:t>
                      </a:r>
                      <a:r>
                        <a:rPr lang="en-GB" sz="1000" baseline="0" dirty="0"/>
                        <a:t> For Now</a:t>
                      </a:r>
                      <a:endParaRPr lang="en-GB" sz="1000" dirty="0"/>
                    </a:p>
                    <a:p>
                      <a:pPr algn="ctr"/>
                      <a:endParaRPr lang="en-GB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685771"/>
                  </a:ext>
                </a:extLst>
              </a:tr>
              <a:tr h="877124">
                <a:tc rowSpan="2"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English 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1">
                  <a:txBody>
                    <a:bodyPr/>
                    <a:lstStyle/>
                    <a:p>
                      <a:pPr algn="ctr"/>
                      <a:r>
                        <a:rPr lang="en-GB" sz="1000" b="0" baseline="0" dirty="0"/>
                        <a:t>Sentence Building and Writing</a:t>
                      </a:r>
                    </a:p>
                    <a:p>
                      <a:pPr algn="ctr"/>
                      <a:r>
                        <a:rPr lang="en-GB" sz="1000" b="0" dirty="0"/>
                        <a:t>Phonics</a:t>
                      </a:r>
                      <a:r>
                        <a:rPr lang="en-GB" sz="1000" b="0" baseline="0" dirty="0"/>
                        <a:t> </a:t>
                      </a:r>
                    </a:p>
                    <a:p>
                      <a:pPr algn="ctr"/>
                      <a:r>
                        <a:rPr lang="en-GB" sz="1000" b="0" dirty="0"/>
                        <a:t>RWI</a:t>
                      </a:r>
                      <a:endParaRPr lang="en-GB" sz="1000" b="0" baseline="0" dirty="0"/>
                    </a:p>
                    <a:p>
                      <a:pPr algn="l"/>
                      <a:endParaRPr lang="en-GB" sz="1000" b="0" baseline="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000" b="0" baseline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0" baseline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en-GB" sz="8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GB" sz="1000" b="0" baseline="0" dirty="0"/>
                        <a:t>Sentence Building and Writing</a:t>
                      </a:r>
                    </a:p>
                    <a:p>
                      <a:pPr algn="ctr"/>
                      <a:r>
                        <a:rPr lang="en-GB" sz="1000" b="0" baseline="0" dirty="0"/>
                        <a:t>Phonics</a:t>
                      </a:r>
                    </a:p>
                    <a:p>
                      <a:pPr algn="ctr"/>
                      <a:r>
                        <a:rPr lang="en-GB" sz="1000" b="0" baseline="0" dirty="0"/>
                        <a:t>RWI </a:t>
                      </a:r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000" b="1" baseline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140578"/>
                  </a:ext>
                </a:extLst>
              </a:tr>
              <a:tr h="14265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l"/>
                      <a:r>
                        <a:rPr lang="en-US" sz="800" dirty="0" smtClean="0"/>
                        <a:t>Explore and build </a:t>
                      </a:r>
                      <a:r>
                        <a:rPr lang="en-US" sz="800" dirty="0"/>
                        <a:t>numbers beyond 10 (10-13) </a:t>
                      </a:r>
                      <a:endParaRPr lang="en-US" sz="800" baseline="0" dirty="0"/>
                    </a:p>
                    <a:p>
                      <a:pPr algn="l"/>
                      <a:r>
                        <a:rPr lang="en-US" sz="800" baseline="0" dirty="0"/>
                        <a:t> </a:t>
                      </a:r>
                    </a:p>
                    <a:p>
                      <a:pPr algn="l"/>
                      <a:endParaRPr lang="en-US" sz="800" baseline="0" dirty="0"/>
                    </a:p>
                    <a:p>
                      <a:pPr algn="l"/>
                      <a:r>
                        <a:rPr lang="en-US" sz="800" baseline="0" dirty="0" smtClean="0"/>
                        <a:t>Explore and build </a:t>
                      </a:r>
                      <a:r>
                        <a:rPr lang="en-US" sz="800" baseline="0" dirty="0"/>
                        <a:t>numbers beyond 10 (14 – 20) </a:t>
                      </a: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l"/>
                      <a:r>
                        <a:rPr lang="en-US" sz="800" dirty="0"/>
                        <a:t>Introduce and explore </a:t>
                      </a:r>
                      <a:r>
                        <a:rPr lang="en-US" sz="800" dirty="0" smtClean="0"/>
                        <a:t>adding,</a:t>
                      </a:r>
                      <a:r>
                        <a:rPr lang="en-US" sz="800" baseline="0" dirty="0" smtClean="0"/>
                        <a:t> using a range of different models</a:t>
                      </a:r>
                      <a:endParaRPr lang="en-US" sz="8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Match, rotate &amp;</a:t>
                      </a:r>
                      <a:r>
                        <a:rPr lang="en-US" sz="1100" baseline="0" dirty="0"/>
                        <a:t> manipulate</a:t>
                      </a:r>
                    </a:p>
                    <a:p>
                      <a:pPr algn="l"/>
                      <a:endParaRPr lang="en-US" sz="1100" baseline="0" dirty="0"/>
                    </a:p>
                    <a:p>
                      <a:pPr algn="l"/>
                      <a:endParaRPr lang="en-US" sz="1100" baseline="0" dirty="0"/>
                    </a:p>
                    <a:p>
                      <a:pPr algn="l"/>
                      <a:endParaRPr lang="en-US" sz="1100" baseline="0" dirty="0"/>
                    </a:p>
                    <a:p>
                      <a:pPr algn="l"/>
                      <a:endParaRPr lang="en-US" sz="11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l"/>
                      <a:r>
                        <a:rPr lang="en-US" sz="800" dirty="0"/>
                        <a:t>Introduce and explore taking </a:t>
                      </a:r>
                      <a:r>
                        <a:rPr lang="en-US" sz="800" dirty="0" smtClean="0"/>
                        <a:t>away,</a:t>
                      </a:r>
                      <a:r>
                        <a:rPr lang="en-US" sz="800" baseline="0" dirty="0" smtClean="0"/>
                        <a:t> using a range of different models </a:t>
                      </a:r>
                      <a:endParaRPr lang="en-US" sz="800" baseline="0" dirty="0"/>
                    </a:p>
                    <a:p>
                      <a:pPr algn="l"/>
                      <a:endParaRPr lang="en-US" sz="800" baseline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Adding more</a:t>
                      </a:r>
                    </a:p>
                    <a:p>
                      <a:pPr algn="l"/>
                      <a:endParaRPr lang="en-US" sz="11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l"/>
                      <a:r>
                        <a:rPr lang="en-US" sz="800" dirty="0"/>
                        <a:t>Spacial</a:t>
                      </a:r>
                      <a:r>
                        <a:rPr lang="en-US" sz="800" baseline="0" dirty="0"/>
                        <a:t> awareness – manipulate shapes to create arrangements </a:t>
                      </a:r>
                      <a:endParaRPr lang="en-US" sz="800" baseline="0" dirty="0" smtClean="0"/>
                    </a:p>
                    <a:p>
                      <a:pPr algn="l"/>
                      <a:endParaRPr lang="en-US" sz="800" baseline="0" dirty="0" smtClean="0"/>
                    </a:p>
                    <a:p>
                      <a:pPr algn="l"/>
                      <a:r>
                        <a:rPr lang="en-US" sz="800" baseline="0" dirty="0" smtClean="0"/>
                        <a:t>Mapping – creating own map of a familiar place</a:t>
                      </a:r>
                      <a:endParaRPr lang="en-US" sz="8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Taking</a:t>
                      </a:r>
                      <a:r>
                        <a:rPr lang="en-US" sz="1100" baseline="0" dirty="0"/>
                        <a:t> away</a:t>
                      </a:r>
                      <a:endParaRPr lang="en-US" sz="1100" dirty="0"/>
                    </a:p>
                  </a:txBody>
                  <a:tcPr marL="118169" marR="118169" marT="59086" marB="59086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l"/>
                      <a:r>
                        <a:rPr lang="en-US" sz="800" dirty="0"/>
                        <a:t>Explore sharing </a:t>
                      </a:r>
                    </a:p>
                    <a:p>
                      <a:pPr algn="l"/>
                      <a:endParaRPr lang="en-US" sz="800" dirty="0"/>
                    </a:p>
                    <a:p>
                      <a:pPr algn="l"/>
                      <a:r>
                        <a:rPr lang="en-US" sz="800" dirty="0"/>
                        <a:t>Explore grouping </a:t>
                      </a:r>
                    </a:p>
                  </a:txBody>
                  <a:tcPr marL="118169" marR="118169" marT="59086" marB="59086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sz="800" dirty="0" smtClean="0"/>
                        <a:t>Sharing into equal groups, using numbers to 20</a:t>
                      </a:r>
                      <a:endParaRPr lang="en-US" sz="8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Combining 2</a:t>
                      </a:r>
                      <a:r>
                        <a:rPr lang="en-US" sz="800" baseline="0" dirty="0" smtClean="0"/>
                        <a:t> groups to find a total, using numbers to 20</a:t>
                      </a:r>
                      <a:endParaRPr lang="en-US" sz="800" dirty="0" smtClean="0"/>
                    </a:p>
                    <a:p>
                      <a:endParaRPr lang="en-GB" sz="8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Consolidating skills in doubling,</a:t>
                      </a:r>
                      <a:r>
                        <a:rPr lang="en-US" sz="800" baseline="0" dirty="0" smtClean="0"/>
                        <a:t> using numbers to 20, using a range of models</a:t>
                      </a:r>
                      <a:endParaRPr lang="en-US" sz="800" dirty="0" smtClean="0"/>
                    </a:p>
                    <a:p>
                      <a:endParaRPr lang="en-GB" sz="10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800" dirty="0" smtClean="0"/>
                        <a:t>Explore odd and even numbers</a:t>
                      </a:r>
                      <a:r>
                        <a:rPr lang="en-GB" sz="800" baseline="0" dirty="0" smtClean="0"/>
                        <a:t> up to 20 </a:t>
                      </a:r>
                    </a:p>
                    <a:p>
                      <a:endParaRPr lang="en-GB" sz="800" baseline="0" dirty="0" smtClean="0"/>
                    </a:p>
                    <a:p>
                      <a:r>
                        <a:rPr lang="en-GB" sz="800" baseline="0" dirty="0" smtClean="0"/>
                        <a:t>Consolidate skills in number bonds to 10 </a:t>
                      </a:r>
                      <a:endParaRPr lang="en-GB" sz="8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800" dirty="0" smtClean="0"/>
                        <a:t>Explore counting beyond 20 – developing</a:t>
                      </a:r>
                      <a:r>
                        <a:rPr lang="en-GB" sz="800" baseline="0" dirty="0" smtClean="0"/>
                        <a:t> understanding of pattern</a:t>
                      </a:r>
                      <a:endParaRPr lang="en-GB" sz="8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800" dirty="0" smtClean="0"/>
                        <a:t>Comparing quantities</a:t>
                      </a:r>
                      <a:r>
                        <a:rPr lang="en-GB" sz="800" baseline="0" dirty="0" smtClean="0"/>
                        <a:t> up to 10 in different contexts</a:t>
                      </a:r>
                      <a:endParaRPr lang="en-GB" sz="8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000"/>
                        <a:t>Recap </a:t>
                      </a:r>
                      <a:endParaRPr lang="en-GB" sz="10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r>
                        <a:rPr lang="en-GB" sz="1000" baseline="0" dirty="0"/>
                        <a:t>Recap</a:t>
                      </a:r>
                      <a:endParaRPr lang="en-GB" sz="1000" dirty="0"/>
                    </a:p>
                    <a:p>
                      <a:endParaRPr lang="en-GB" sz="11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41769"/>
                  </a:ext>
                </a:extLst>
              </a:tr>
              <a:tr h="1027123">
                <a:tc>
                  <a:txBody>
                    <a:bodyPr/>
                    <a:lstStyle/>
                    <a:p>
                      <a:pPr algn="ctr"/>
                      <a:r>
                        <a:rPr lang="en-GB" sz="9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Maths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algn="l"/>
                      <a:endParaRPr lang="en-GB" sz="1000" b="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/>
                      <a:endParaRPr lang="en-GB" sz="1050" b="1" baseline="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GB" sz="13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5246048"/>
                  </a:ext>
                </a:extLst>
              </a:tr>
              <a:tr h="516798">
                <a:tc>
                  <a:txBody>
                    <a:bodyPr/>
                    <a:lstStyle/>
                    <a:p>
                      <a:pPr algn="ctr"/>
                      <a:endParaRPr lang="en-GB" sz="9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1">
                  <a:txBody>
                    <a:bodyPr/>
                    <a:lstStyle/>
                    <a:p>
                      <a:pPr algn="ctr"/>
                      <a:r>
                        <a:rPr lang="en-GB" sz="1000" b="0" u="sng" dirty="0"/>
                        <a:t>WOW Moments </a:t>
                      </a:r>
                    </a:p>
                    <a:p>
                      <a:pPr algn="ctr"/>
                      <a:r>
                        <a:rPr lang="en-GB" sz="1000" b="0" u="none" dirty="0"/>
                        <a:t>The</a:t>
                      </a:r>
                      <a:r>
                        <a:rPr lang="en-GB" sz="1000" b="0" u="none" baseline="0" dirty="0"/>
                        <a:t> Hancock </a:t>
                      </a:r>
                      <a:r>
                        <a:rPr lang="en-GB" sz="1000" b="0" u="none" baseline="0" dirty="0">
                          <a:solidFill>
                            <a:schemeClr val="tx1"/>
                          </a:solidFill>
                        </a:rPr>
                        <a:t>Museum</a:t>
                      </a:r>
                      <a:endParaRPr lang="en-GB" sz="1000" b="0" u="none" dirty="0">
                        <a:solidFill>
                          <a:schemeClr val="tx1"/>
                        </a:solidFill>
                      </a:endParaRP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50" b="1" baseline="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0" u="none" dirty="0"/>
                    </a:p>
                  </a:txBody>
                  <a:tcPr marL="118169" marR="118169" marT="59086" marB="59086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1000" u="sng" dirty="0"/>
                        <a:t>WOW moments </a:t>
                      </a: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u="none" dirty="0"/>
                        <a:t>Classroom</a:t>
                      </a:r>
                      <a:r>
                        <a:rPr lang="en-GB" sz="1000" b="0" u="none" baseline="0" dirty="0"/>
                        <a:t> WOW moment – Under the Sea</a:t>
                      </a:r>
                      <a:endParaRPr lang="en-US" sz="1000" u="sng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South Shields</a:t>
                      </a:r>
                    </a:p>
                    <a:p>
                      <a:pPr algn="ctr"/>
                      <a:endParaRPr lang="en-US" sz="10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3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4717781"/>
                  </a:ext>
                </a:extLst>
              </a:tr>
              <a:tr h="3049873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Foundation Subjects</a:t>
                      </a:r>
                    </a:p>
                    <a:p>
                      <a:pPr algn="ctr"/>
                      <a:endParaRPr lang="en-GB" sz="9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11">
                  <a:txBody>
                    <a:bodyPr/>
                    <a:lstStyle/>
                    <a:p>
                      <a:endParaRPr lang="en-GB" sz="1100" b="1" u="sng" baseline="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en-GB" sz="1100" b="1" u="sng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000" dirty="0"/>
                    </a:p>
                  </a:txBody>
                  <a:tcPr marL="118169" marR="118169" marT="59086" marB="59086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366456"/>
                  </a:ext>
                </a:extLst>
              </a:tr>
              <a:tr h="582561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 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u="none" baseline="0" dirty="0">
                          <a:solidFill>
                            <a:schemeClr val="tx1"/>
                          </a:solidFill>
                        </a:rPr>
                        <a:t>Events: </a:t>
                      </a:r>
                      <a:r>
                        <a:rPr lang="en-GB" sz="1050" b="0" u="none" baseline="0" dirty="0">
                          <a:solidFill>
                            <a:schemeClr val="tx1"/>
                          </a:solidFill>
                        </a:rPr>
                        <a:t>Dinosaur Day, World Music Day, Father’s Day, Sports Day 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2248950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8537" y="84878"/>
            <a:ext cx="584725" cy="5847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89823BF-77EC-AE4C-ACAD-B43785E2EE43}"/>
              </a:ext>
            </a:extLst>
          </p:cNvPr>
          <p:cNvSpPr txBox="1"/>
          <p:nvPr/>
        </p:nvSpPr>
        <p:spPr>
          <a:xfrm>
            <a:off x="837345" y="5922800"/>
            <a:ext cx="252248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u="sng" dirty="0"/>
              <a:t>Geography</a:t>
            </a:r>
            <a:r>
              <a:rPr lang="en-GB" sz="800" b="1" u="sng" baseline="0" dirty="0"/>
              <a:t> (UTW) – </a:t>
            </a:r>
          </a:p>
          <a:p>
            <a:pPr marL="171450" indent="-171450">
              <a:buFontTx/>
              <a:buChar char="-"/>
            </a:pPr>
            <a:r>
              <a:rPr lang="en-GB" sz="800" b="0" baseline="0" dirty="0"/>
              <a:t>Using a magnifying glass (minibeasts) </a:t>
            </a:r>
          </a:p>
          <a:p>
            <a:pPr marL="171450" indent="-171450">
              <a:buFontTx/>
              <a:buChar char="-"/>
            </a:pPr>
            <a:r>
              <a:rPr lang="en-GB" sz="800" b="0" baseline="0" dirty="0"/>
              <a:t>Observational drawings. </a:t>
            </a:r>
          </a:p>
          <a:p>
            <a:pPr marL="171450" indent="-171450">
              <a:buFontTx/>
              <a:buChar char="-"/>
            </a:pPr>
            <a:r>
              <a:rPr lang="en-GB" sz="800" b="0" baseline="0" dirty="0"/>
              <a:t>Did we build it? Manmade or natural? 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Vegetation </a:t>
            </a:r>
            <a:endParaRPr lang="en-GB" sz="800" b="0" baseline="0" dirty="0"/>
          </a:p>
          <a:p>
            <a:pPr marL="171450" indent="-171450">
              <a:buFontTx/>
              <a:buChar char="-"/>
            </a:pPr>
            <a:endParaRPr lang="en-GB" sz="800" b="0" baseline="0" dirty="0"/>
          </a:p>
          <a:p>
            <a:pPr marL="0" indent="0">
              <a:buFontTx/>
              <a:buNone/>
            </a:pPr>
            <a:r>
              <a:rPr lang="en-GB" sz="800" b="1" u="sng" baseline="0" dirty="0"/>
              <a:t>Science</a:t>
            </a:r>
            <a:r>
              <a:rPr lang="en-GB" sz="800" b="1" u="sng" dirty="0"/>
              <a:t> (UTW) </a:t>
            </a:r>
            <a:r>
              <a:rPr lang="en-GB" sz="800" b="1" u="sng" baseline="0" dirty="0"/>
              <a:t>–</a:t>
            </a:r>
          </a:p>
          <a:p>
            <a:pPr marL="0" indent="0">
              <a:buFontTx/>
              <a:buNone/>
            </a:pPr>
            <a:r>
              <a:rPr lang="en-GB" sz="800" b="0" baseline="0" dirty="0"/>
              <a:t>-      Rocks</a:t>
            </a:r>
          </a:p>
          <a:p>
            <a:pPr marL="171450" indent="-171450">
              <a:buFontTx/>
              <a:buChar char="-"/>
            </a:pPr>
            <a:r>
              <a:rPr lang="en-GB" sz="800" b="0" baseline="0" dirty="0"/>
              <a:t>Evolution and Inheritance. 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Camouflage of animals.</a:t>
            </a:r>
            <a:endParaRPr lang="en-GB" sz="800" b="0" baseline="0" dirty="0"/>
          </a:p>
          <a:p>
            <a:pPr marL="0" indent="0">
              <a:buFontTx/>
              <a:buNone/>
            </a:pPr>
            <a:r>
              <a:rPr lang="en-GB" sz="800" b="0" baseline="0" dirty="0"/>
              <a:t>-     Seasonal Changes – Planting – life cycle of seeds. </a:t>
            </a:r>
          </a:p>
          <a:p>
            <a:pPr marL="0" indent="0">
              <a:buFontTx/>
              <a:buNone/>
            </a:pPr>
            <a:endParaRPr lang="en-GB" sz="800" b="0" baseline="0" dirty="0"/>
          </a:p>
          <a:p>
            <a:pPr marL="0" indent="0">
              <a:buFontTx/>
              <a:buNone/>
            </a:pPr>
            <a:r>
              <a:rPr lang="en-GB" sz="800" b="1" u="sng" baseline="0" dirty="0"/>
              <a:t>DT  (EAD) – </a:t>
            </a:r>
          </a:p>
          <a:p>
            <a:pPr marL="0" indent="0">
              <a:buFontTx/>
              <a:buNone/>
            </a:pPr>
            <a:r>
              <a:rPr lang="en-GB" sz="800" b="0" baseline="0" dirty="0"/>
              <a:t>-     Chopping, grating, peeling vegetables</a:t>
            </a:r>
          </a:p>
          <a:p>
            <a:pPr marL="0" indent="0">
              <a:buFontTx/>
              <a:buNone/>
            </a:pPr>
            <a:r>
              <a:rPr lang="en-GB" sz="800" b="0" baseline="0" dirty="0"/>
              <a:t>-     Vehicles – joining materials together </a:t>
            </a:r>
          </a:p>
          <a:p>
            <a:pPr marL="171450" indent="-171450">
              <a:buFontTx/>
              <a:buChar char="-"/>
            </a:pPr>
            <a:r>
              <a:rPr lang="en-GB" sz="800" b="0" baseline="0" dirty="0"/>
              <a:t>Create obstacle course – dinosaur movements </a:t>
            </a:r>
          </a:p>
          <a:p>
            <a:pPr marL="171450" indent="-171450">
              <a:buFontTx/>
              <a:buChar char="-"/>
            </a:pPr>
            <a:r>
              <a:rPr lang="en-GB" sz="800" b="0" baseline="0" dirty="0"/>
              <a:t>Baking cakes (skill revisit)</a:t>
            </a:r>
          </a:p>
          <a:p>
            <a:pPr marL="171450" indent="-171450">
              <a:buFontTx/>
              <a:buChar char="-"/>
            </a:pPr>
            <a:r>
              <a:rPr lang="en-GB" sz="800" b="0" baseline="0" dirty="0"/>
              <a:t>Woodwork (skill revisit)</a:t>
            </a:r>
          </a:p>
          <a:p>
            <a:endParaRPr lang="en-GB" sz="800" dirty="0"/>
          </a:p>
          <a:p>
            <a:r>
              <a:rPr lang="en-GB" sz="800" b="1" u="sng" baseline="0" dirty="0"/>
              <a:t>Art – (EAD)</a:t>
            </a:r>
          </a:p>
          <a:p>
            <a:pPr marL="171450" indent="-171450">
              <a:buFontTx/>
              <a:buChar char="-"/>
            </a:pPr>
            <a:r>
              <a:rPr lang="en-US" sz="800" dirty="0"/>
              <a:t>Matisse (collages)</a:t>
            </a:r>
          </a:p>
          <a:p>
            <a:pPr marL="171450" indent="-171450">
              <a:buFontTx/>
              <a:buChar char="-"/>
            </a:pPr>
            <a:endParaRPr lang="en-US" sz="800" dirty="0"/>
          </a:p>
          <a:p>
            <a:r>
              <a:rPr lang="en-US" sz="800" b="1" u="sng" dirty="0"/>
              <a:t>RE (UTW) – </a:t>
            </a:r>
          </a:p>
          <a:p>
            <a:r>
              <a:rPr lang="en-US" sz="800" dirty="0"/>
              <a:t>-      Special buildings and worships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B05369-9CDB-064B-8126-1259DD8429CD}"/>
              </a:ext>
            </a:extLst>
          </p:cNvPr>
          <p:cNvSpPr txBox="1"/>
          <p:nvPr/>
        </p:nvSpPr>
        <p:spPr>
          <a:xfrm>
            <a:off x="3531924" y="5984355"/>
            <a:ext cx="2811518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FontTx/>
              <a:buNone/>
            </a:pPr>
            <a:r>
              <a:rPr lang="en-GB" sz="800" b="1" u="sng" baseline="0" dirty="0"/>
              <a:t>PSHE (PSED)  – </a:t>
            </a:r>
          </a:p>
          <a:p>
            <a:pPr marL="171450" indent="-171450">
              <a:buFontTx/>
              <a:buChar char="-"/>
            </a:pPr>
            <a:r>
              <a:rPr lang="en-GB" sz="800" b="0" baseline="0" dirty="0"/>
              <a:t>Planting</a:t>
            </a:r>
            <a:r>
              <a:rPr lang="en-GB" sz="800" b="0" dirty="0"/>
              <a:t> our food/plants we can eat</a:t>
            </a:r>
          </a:p>
          <a:p>
            <a:pPr marL="171450" indent="-171450">
              <a:buFontTx/>
              <a:buChar char="-"/>
            </a:pPr>
            <a:r>
              <a:rPr lang="en-GB" sz="800" baseline="0" dirty="0"/>
              <a:t>Sleep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Music</a:t>
            </a:r>
          </a:p>
          <a:p>
            <a:pPr marL="0" indent="0">
              <a:buFontTx/>
              <a:buNone/>
            </a:pPr>
            <a:endParaRPr lang="en-GB" sz="800" dirty="0"/>
          </a:p>
          <a:p>
            <a:pPr marL="0" indent="0">
              <a:buFontTx/>
              <a:buNone/>
            </a:pPr>
            <a:r>
              <a:rPr lang="en-GB" sz="800" b="1" u="sng" baseline="0" dirty="0"/>
              <a:t>Music (EAD) – </a:t>
            </a:r>
          </a:p>
          <a:p>
            <a:pPr marL="0" indent="0">
              <a:buFontTx/>
              <a:buNone/>
            </a:pPr>
            <a:r>
              <a:rPr lang="en-GB" sz="800" b="1" baseline="0" dirty="0"/>
              <a:t>- </a:t>
            </a:r>
            <a:r>
              <a:rPr lang="en-GB" sz="800" b="0" baseline="0" dirty="0"/>
              <a:t>Explore and engage in music making and dance (solo/groups) – linking to dinosaurs</a:t>
            </a:r>
          </a:p>
          <a:p>
            <a:pPr marL="0" indent="0">
              <a:buFontTx/>
              <a:buNone/>
            </a:pPr>
            <a:endParaRPr lang="en-GB" sz="800" b="0" baseline="0" dirty="0"/>
          </a:p>
          <a:p>
            <a:pPr marL="0" indent="0">
              <a:buFontTx/>
              <a:buNone/>
            </a:pPr>
            <a:r>
              <a:rPr lang="en-GB" sz="800" b="1" u="sng" baseline="0" dirty="0"/>
              <a:t>Art (EAD) – </a:t>
            </a:r>
          </a:p>
          <a:p>
            <a:pPr marL="0" indent="0">
              <a:buFontTx/>
              <a:buNone/>
            </a:pPr>
            <a:r>
              <a:rPr lang="en-GB" sz="800" b="1" baseline="0" dirty="0"/>
              <a:t>-      </a:t>
            </a:r>
            <a:r>
              <a:rPr lang="en-GB" sz="800" b="0" baseline="0" dirty="0"/>
              <a:t>Water </a:t>
            </a:r>
            <a:r>
              <a:rPr lang="en-GB" sz="800" b="0" baseline="0" dirty="0" err="1"/>
              <a:t>lillies</a:t>
            </a:r>
            <a:r>
              <a:rPr lang="en-GB" sz="800" b="0" baseline="0" dirty="0"/>
              <a:t> (Claude Monet)</a:t>
            </a:r>
          </a:p>
          <a:p>
            <a:pPr marL="171450" indent="-171450">
              <a:buFontTx/>
              <a:buChar char="-"/>
            </a:pPr>
            <a:r>
              <a:rPr lang="en-GB" sz="800" b="0" baseline="0" dirty="0"/>
              <a:t>Create a Matisse snail collage – minibeasts</a:t>
            </a:r>
          </a:p>
          <a:p>
            <a:pPr marL="171450" indent="-171450">
              <a:buFontTx/>
              <a:buChar char="-"/>
            </a:pPr>
            <a:endParaRPr lang="en-GB" sz="800" dirty="0"/>
          </a:p>
          <a:p>
            <a:r>
              <a:rPr lang="en-GB" sz="800" b="1" u="sng" baseline="0" dirty="0"/>
              <a:t>PE  (PD) – 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Create sequence of movements</a:t>
            </a:r>
          </a:p>
          <a:p>
            <a:pPr marL="171450" indent="-171450">
              <a:buFontTx/>
              <a:buChar char="-"/>
            </a:pPr>
            <a:r>
              <a:rPr lang="en-GB" sz="800" b="0" baseline="0" dirty="0"/>
              <a:t>Forward rolls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Dance</a:t>
            </a:r>
          </a:p>
          <a:p>
            <a:pPr marL="171450" indent="-171450">
              <a:buFontTx/>
              <a:buChar char="-"/>
            </a:pPr>
            <a:r>
              <a:rPr lang="en-GB" sz="800" b="0" baseline="0" dirty="0"/>
              <a:t>Bat</a:t>
            </a:r>
            <a:r>
              <a:rPr lang="en-GB" sz="800" b="0" dirty="0"/>
              <a:t> and ball</a:t>
            </a:r>
          </a:p>
          <a:p>
            <a:pPr marL="171450" indent="-171450">
              <a:buFontTx/>
              <a:buChar char="-"/>
            </a:pPr>
            <a:r>
              <a:rPr lang="en-GB" sz="800" baseline="0" dirty="0"/>
              <a:t>Directions</a:t>
            </a:r>
            <a:r>
              <a:rPr lang="en-GB" sz="800" b="0" baseline="0" dirty="0"/>
              <a:t> </a:t>
            </a:r>
          </a:p>
          <a:p>
            <a:endParaRPr lang="en-GB" sz="800" dirty="0"/>
          </a:p>
          <a:p>
            <a:r>
              <a:rPr lang="en-GB" sz="800" b="1" u="sng" baseline="0" dirty="0"/>
              <a:t>History (UTW)</a:t>
            </a:r>
            <a:r>
              <a:rPr lang="en-GB" sz="800" b="1" u="sng" dirty="0"/>
              <a:t> – </a:t>
            </a:r>
          </a:p>
          <a:p>
            <a:r>
              <a:rPr lang="en-GB" sz="800" baseline="0" dirty="0"/>
              <a:t>-      Consolidate learning from previous unit (linking</a:t>
            </a:r>
            <a:r>
              <a:rPr lang="en-GB" sz="800" dirty="0"/>
              <a:t> to dinosaurs and time vocabulary) </a:t>
            </a:r>
            <a:endParaRPr lang="en-GB" sz="800" b="0" baseline="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5115FB-2ECB-EA46-9FA6-3061A13D236A}"/>
              </a:ext>
            </a:extLst>
          </p:cNvPr>
          <p:cNvSpPr txBox="1"/>
          <p:nvPr/>
        </p:nvSpPr>
        <p:spPr>
          <a:xfrm>
            <a:off x="7329051" y="5984355"/>
            <a:ext cx="252248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l">
              <a:buFontTx/>
              <a:buNone/>
            </a:pPr>
            <a:r>
              <a:rPr lang="en-GB" sz="800" b="1" u="sng" dirty="0"/>
              <a:t>Science (UTW) – </a:t>
            </a:r>
            <a:endParaRPr lang="en-GB" sz="800" b="0" dirty="0"/>
          </a:p>
          <a:p>
            <a:pPr marL="0" indent="0" algn="l">
              <a:buFontTx/>
              <a:buNone/>
            </a:pPr>
            <a:r>
              <a:rPr lang="en-GB" sz="800" b="0" dirty="0"/>
              <a:t>-    Electricity</a:t>
            </a:r>
            <a:r>
              <a:rPr lang="en-GB" sz="800" b="0" baseline="0" dirty="0"/>
              <a:t> (batteries and electric, identifying how electricity works)</a:t>
            </a:r>
          </a:p>
          <a:p>
            <a:pPr marL="0" indent="0" algn="l">
              <a:buFontTx/>
              <a:buNone/>
            </a:pPr>
            <a:r>
              <a:rPr lang="en-GB" sz="800" b="0" baseline="0" dirty="0"/>
              <a:t>-    Forces &amp; Magnets </a:t>
            </a:r>
            <a:r>
              <a:rPr lang="en-GB" sz="800" dirty="0"/>
              <a:t>(exploring magnets and forces, classify objects and discuss how they move – friction)</a:t>
            </a:r>
            <a:endParaRPr lang="en-GB" sz="800" b="0" baseline="0" dirty="0"/>
          </a:p>
          <a:p>
            <a:pPr marL="0" indent="0" algn="l">
              <a:buFontTx/>
              <a:buNone/>
            </a:pPr>
            <a:endParaRPr lang="en-GB" sz="800" b="0" baseline="0" dirty="0"/>
          </a:p>
          <a:p>
            <a:pPr marL="0" indent="0" algn="l">
              <a:buFontTx/>
              <a:buNone/>
            </a:pPr>
            <a:r>
              <a:rPr lang="en-GB" sz="800" b="1" u="sng" baseline="0" dirty="0"/>
              <a:t>PSHE (PSED) – </a:t>
            </a:r>
          </a:p>
          <a:p>
            <a:pPr marL="171450" indent="-171450" algn="l">
              <a:buFontTx/>
              <a:buChar char="-"/>
            </a:pPr>
            <a:r>
              <a:rPr lang="en-GB" sz="800" b="0" baseline="0" dirty="0"/>
              <a:t>The Great Outdoors </a:t>
            </a:r>
          </a:p>
          <a:p>
            <a:pPr marL="171450" indent="-171450" algn="l">
              <a:buFontTx/>
              <a:buChar char="-"/>
            </a:pPr>
            <a:r>
              <a:rPr lang="en-GB" sz="800" b="0" baseline="0" dirty="0"/>
              <a:t>Playing in the Sun </a:t>
            </a:r>
          </a:p>
          <a:p>
            <a:pPr marL="171450" indent="-171450" algn="l">
              <a:buFontTx/>
              <a:buChar char="-"/>
            </a:pPr>
            <a:r>
              <a:rPr lang="en-GB" sz="800" dirty="0"/>
              <a:t>Water Safety </a:t>
            </a:r>
          </a:p>
          <a:p>
            <a:pPr marL="171450" indent="-171450" algn="l">
              <a:buFontTx/>
              <a:buChar char="-"/>
            </a:pPr>
            <a:r>
              <a:rPr lang="en-GB" sz="800" b="0" baseline="0" dirty="0"/>
              <a:t>Technology</a:t>
            </a:r>
          </a:p>
          <a:p>
            <a:pPr marL="0" indent="0" algn="l">
              <a:buFontTx/>
              <a:buNone/>
            </a:pPr>
            <a:endParaRPr lang="en-GB" sz="800" b="0" baseline="0" dirty="0"/>
          </a:p>
          <a:p>
            <a:pPr marL="0" indent="0" algn="l">
              <a:buFontTx/>
              <a:buNone/>
            </a:pPr>
            <a:r>
              <a:rPr lang="en-GB" sz="800" b="1" u="sng" baseline="0" dirty="0"/>
              <a:t>Geography (UTW) – </a:t>
            </a:r>
          </a:p>
          <a:p>
            <a:pPr marL="0" indent="0" algn="l">
              <a:buFontTx/>
              <a:buNone/>
            </a:pPr>
            <a:r>
              <a:rPr lang="en-GB" sz="800" b="1" baseline="0" dirty="0"/>
              <a:t>-    </a:t>
            </a:r>
            <a:r>
              <a:rPr lang="en-GB" sz="800" b="0" baseline="0" dirty="0"/>
              <a:t>Use camera to create moving images </a:t>
            </a:r>
          </a:p>
          <a:p>
            <a:pPr marL="0" indent="0" algn="l">
              <a:buFontTx/>
              <a:buNone/>
            </a:pPr>
            <a:r>
              <a:rPr lang="en-GB" sz="800" b="0" baseline="0" dirty="0"/>
              <a:t>-    Labelling diagrams and pictures (seaside, ocean)</a:t>
            </a:r>
          </a:p>
          <a:p>
            <a:pPr marL="0" indent="0" algn="l">
              <a:buFontTx/>
              <a:buNone/>
            </a:pPr>
            <a:endParaRPr lang="en-GB" sz="800" b="0" baseline="0" dirty="0"/>
          </a:p>
          <a:p>
            <a:pPr marL="0" indent="0" algn="l">
              <a:buFontTx/>
              <a:buNone/>
            </a:pPr>
            <a:r>
              <a:rPr lang="en-GB" sz="800" b="1" u="sng" baseline="0" dirty="0"/>
              <a:t>Music (EAD)  – </a:t>
            </a:r>
          </a:p>
          <a:p>
            <a:pPr marL="0" indent="0" algn="l">
              <a:buFontTx/>
              <a:buNone/>
            </a:pPr>
            <a:r>
              <a:rPr lang="en-GB" sz="800" b="1" baseline="0" dirty="0"/>
              <a:t>-    </a:t>
            </a:r>
            <a:r>
              <a:rPr lang="en-GB" sz="800" b="0" baseline="0" dirty="0"/>
              <a:t>Create sounds to accompany a story</a:t>
            </a:r>
          </a:p>
          <a:p>
            <a:pPr algn="l"/>
            <a:r>
              <a:rPr lang="en-GB" sz="800" b="0" baseline="0" dirty="0"/>
              <a:t>-    World music day</a:t>
            </a:r>
          </a:p>
          <a:p>
            <a:pPr marL="171450" indent="-171450" algn="l">
              <a:buFontTx/>
              <a:buChar char="-"/>
            </a:pPr>
            <a:endParaRPr lang="en-GB" sz="800" dirty="0"/>
          </a:p>
          <a:p>
            <a:pPr algn="l"/>
            <a:r>
              <a:rPr lang="en-GB" sz="800" b="1" u="sng" baseline="0" dirty="0"/>
              <a:t>RE</a:t>
            </a:r>
            <a:r>
              <a:rPr lang="en-GB" sz="800" b="1" u="sng" dirty="0"/>
              <a:t> (UTW) – </a:t>
            </a:r>
          </a:p>
          <a:p>
            <a:pPr marL="171450" indent="-171450" algn="l">
              <a:buFontTx/>
              <a:buChar char="-"/>
            </a:pPr>
            <a:r>
              <a:rPr lang="en-GB" sz="800" baseline="0" dirty="0"/>
              <a:t>Religions </a:t>
            </a:r>
          </a:p>
          <a:p>
            <a:pPr marL="171450" indent="-171450" algn="l">
              <a:buFontTx/>
              <a:buChar char="-"/>
            </a:pPr>
            <a:r>
              <a:rPr lang="en-GB" sz="800" b="0" dirty="0"/>
              <a:t>Religious traditions </a:t>
            </a:r>
          </a:p>
          <a:p>
            <a:pPr marL="171450" indent="-171450" algn="l">
              <a:buFontTx/>
              <a:buChar char="-"/>
            </a:pPr>
            <a:r>
              <a:rPr lang="en-GB" sz="800" baseline="0" dirty="0"/>
              <a:t>Places of worship </a:t>
            </a:r>
            <a:endParaRPr lang="en-GB" sz="800" b="0" baseline="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9FD1B5-23F2-444A-9E4E-55DF4F1B0B72}"/>
              </a:ext>
            </a:extLst>
          </p:cNvPr>
          <p:cNvSpPr txBox="1"/>
          <p:nvPr/>
        </p:nvSpPr>
        <p:spPr>
          <a:xfrm>
            <a:off x="10023630" y="5984355"/>
            <a:ext cx="277797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b="1" u="sng" baseline="0" dirty="0"/>
              <a:t>Art  (EAD) - </a:t>
            </a:r>
          </a:p>
          <a:p>
            <a:pPr marL="171450" marR="0" indent="-171450" algn="l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sz="800" b="0" baseline="0" dirty="0"/>
              <a:t>Watercolour paintings of oceans &amp; creatures. </a:t>
            </a:r>
          </a:p>
          <a:p>
            <a:pPr marL="171450" marR="0" indent="-171450" algn="l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sz="800" dirty="0"/>
              <a:t>Create a collage of an ocean scene</a:t>
            </a:r>
            <a:endParaRPr lang="en-GB" sz="800" b="0" baseline="0" dirty="0"/>
          </a:p>
          <a:p>
            <a:pPr marL="0" marR="0" indent="0" algn="l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b="0" baseline="0" dirty="0"/>
              <a:t>-      Fathers day craft</a:t>
            </a:r>
          </a:p>
          <a:p>
            <a:pPr marL="0" indent="0" algn="l">
              <a:buFontTx/>
              <a:buNone/>
            </a:pPr>
            <a:r>
              <a:rPr lang="en-GB" sz="800" b="0" baseline="0" dirty="0"/>
              <a:t>-       Paint mixing </a:t>
            </a:r>
          </a:p>
          <a:p>
            <a:pPr marL="0" indent="0" algn="l">
              <a:buFontTx/>
              <a:buNone/>
            </a:pPr>
            <a:endParaRPr lang="en-GB" sz="800" b="0" baseline="0" dirty="0"/>
          </a:p>
          <a:p>
            <a:pPr marL="0" indent="0" algn="l">
              <a:buFontTx/>
              <a:buNone/>
            </a:pPr>
            <a:r>
              <a:rPr lang="en-GB" sz="800" b="1" u="sng" baseline="0" dirty="0"/>
              <a:t>DT</a:t>
            </a:r>
            <a:r>
              <a:rPr lang="en-GB" sz="800" b="1" u="sng" dirty="0"/>
              <a:t> (EAD) </a:t>
            </a:r>
            <a:r>
              <a:rPr lang="en-GB" sz="800" b="1" u="sng" baseline="0" dirty="0"/>
              <a:t>– </a:t>
            </a:r>
          </a:p>
          <a:p>
            <a:pPr marL="0" indent="0" algn="l">
              <a:buFontTx/>
              <a:buNone/>
            </a:pPr>
            <a:r>
              <a:rPr lang="en-GB" sz="800" b="1" baseline="0" dirty="0"/>
              <a:t>-    </a:t>
            </a:r>
            <a:r>
              <a:rPr lang="en-GB" sz="800" b="0" baseline="0" dirty="0"/>
              <a:t>Boats floating and sinking (oceans)</a:t>
            </a:r>
          </a:p>
          <a:p>
            <a:pPr marL="171450" indent="-171450" algn="l">
              <a:buFontTx/>
              <a:buChar char="-"/>
            </a:pPr>
            <a:r>
              <a:rPr lang="en-GB" sz="800" b="0" baseline="0" dirty="0"/>
              <a:t>Moving pictures </a:t>
            </a:r>
            <a:r>
              <a:rPr lang="en-GB" sz="800" dirty="0"/>
              <a:t>(flap join/hinge join of ocean scene)</a:t>
            </a:r>
          </a:p>
          <a:p>
            <a:pPr marL="171450" indent="-171450" algn="l">
              <a:buFontTx/>
              <a:buChar char="-"/>
            </a:pPr>
            <a:r>
              <a:rPr lang="en-GB" sz="800" b="0" baseline="0" dirty="0"/>
              <a:t>Sliding picture</a:t>
            </a:r>
          </a:p>
          <a:p>
            <a:pPr marL="171450" indent="-171450" algn="l">
              <a:buFontTx/>
              <a:buChar char="-"/>
            </a:pPr>
            <a:r>
              <a:rPr lang="en-GB" sz="800" dirty="0"/>
              <a:t>Electronic circuits</a:t>
            </a:r>
            <a:endParaRPr lang="en-GB" sz="800" b="0" baseline="0" dirty="0"/>
          </a:p>
          <a:p>
            <a:pPr marL="171450" indent="-171450" algn="l">
              <a:buFontTx/>
              <a:buChar char="-"/>
            </a:pPr>
            <a:r>
              <a:rPr lang="en-GB" sz="800" b="0" baseline="0" dirty="0"/>
              <a:t>Revisit skills in baking, woodwork, playdough</a:t>
            </a:r>
          </a:p>
          <a:p>
            <a:pPr marL="171450" indent="-171450" algn="l">
              <a:buFontTx/>
              <a:buChar char="-"/>
            </a:pPr>
            <a:r>
              <a:rPr lang="en-GB" sz="800" dirty="0"/>
              <a:t>Create an umbrella and discuss purpose</a:t>
            </a:r>
          </a:p>
          <a:p>
            <a:pPr marL="171450" indent="-171450" algn="l">
              <a:buFontTx/>
              <a:buChar char="-"/>
            </a:pPr>
            <a:r>
              <a:rPr lang="en-GB" sz="800" b="0" baseline="0" dirty="0"/>
              <a:t>Create a decoration – linking to oceans</a:t>
            </a:r>
            <a:r>
              <a:rPr lang="en-GB" sz="800" b="0" dirty="0"/>
              <a:t> </a:t>
            </a:r>
          </a:p>
          <a:p>
            <a:pPr marL="171450" indent="-171450" algn="l">
              <a:buFontTx/>
              <a:buChar char="-"/>
            </a:pPr>
            <a:endParaRPr lang="en-GB" sz="800" baseline="0" dirty="0"/>
          </a:p>
          <a:p>
            <a:pPr algn="l"/>
            <a:r>
              <a:rPr lang="en-GB" sz="800" b="1" u="sng" dirty="0"/>
              <a:t>PE (PD) – </a:t>
            </a:r>
          </a:p>
          <a:p>
            <a:pPr marL="171450" indent="-171450" algn="l">
              <a:buFontTx/>
              <a:buChar char="-"/>
            </a:pPr>
            <a:r>
              <a:rPr lang="en-GB" sz="800" dirty="0"/>
              <a:t>Take part in races and team games</a:t>
            </a:r>
          </a:p>
          <a:p>
            <a:pPr marL="171450" indent="-171450" algn="l">
              <a:buFontTx/>
              <a:buChar char="-"/>
            </a:pPr>
            <a:r>
              <a:rPr lang="en-GB" sz="800" b="0" baseline="0" dirty="0"/>
              <a:t>Communication with team mates</a:t>
            </a:r>
          </a:p>
          <a:p>
            <a:pPr marL="171450" indent="-171450" algn="l">
              <a:buFontTx/>
              <a:buChar char="-"/>
            </a:pPr>
            <a:r>
              <a:rPr lang="en-GB" sz="800" dirty="0"/>
              <a:t>Following game rules </a:t>
            </a:r>
          </a:p>
          <a:p>
            <a:pPr marL="171450" indent="-171450" algn="l">
              <a:buFontTx/>
              <a:buChar char="-"/>
            </a:pPr>
            <a:r>
              <a:rPr lang="en-GB" sz="800" b="0" baseline="0" dirty="0"/>
              <a:t>Describe</a:t>
            </a:r>
            <a:r>
              <a:rPr lang="en-GB" sz="800" b="0" dirty="0"/>
              <a:t> how exercise makes them feel</a:t>
            </a:r>
          </a:p>
          <a:p>
            <a:pPr marL="171450" indent="-171450" algn="l">
              <a:buFontTx/>
              <a:buChar char="-"/>
            </a:pPr>
            <a:r>
              <a:rPr lang="en-GB" sz="800" baseline="0" dirty="0"/>
              <a:t>Dribble</a:t>
            </a:r>
            <a:r>
              <a:rPr lang="en-GB" sz="800" dirty="0"/>
              <a:t> a ball at walking speed</a:t>
            </a:r>
          </a:p>
          <a:p>
            <a:pPr marL="171450" indent="-171450" algn="l">
              <a:buFontTx/>
              <a:buChar char="-"/>
            </a:pPr>
            <a:r>
              <a:rPr lang="en-GB" sz="800" b="0" baseline="0" dirty="0"/>
              <a:t>Bat and rackets</a:t>
            </a:r>
          </a:p>
          <a:p>
            <a:pPr marL="171450" indent="-171450" algn="l">
              <a:buFontTx/>
              <a:buChar char="-"/>
            </a:pPr>
            <a:r>
              <a:rPr lang="en-GB" sz="800" dirty="0"/>
              <a:t>Throwing a ball </a:t>
            </a:r>
          </a:p>
          <a:p>
            <a:pPr marL="171450" indent="-171450" algn="l">
              <a:buFontTx/>
              <a:buChar char="-"/>
            </a:pPr>
            <a:r>
              <a:rPr lang="en-GB" sz="800" dirty="0"/>
              <a:t>Steering tricycles </a:t>
            </a:r>
            <a:endParaRPr lang="en-GB" sz="800" b="0" baseline="0" dirty="0"/>
          </a:p>
        </p:txBody>
      </p:sp>
    </p:spTree>
    <p:extLst>
      <p:ext uri="{BB962C8B-B14F-4D97-AF65-F5344CB8AC3E}">
        <p14:creationId xmlns:p14="http://schemas.microsoft.com/office/powerpoint/2010/main" val="3413976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32773</TotalTime>
  <Words>2241</Words>
  <Application>Microsoft Office PowerPoint</Application>
  <PresentationFormat>A3 Paper (297x420 mm)</PresentationFormat>
  <Paragraphs>534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kdobson</dc:creator>
  <cp:lastModifiedBy>n MALLOY</cp:lastModifiedBy>
  <cp:revision>334</cp:revision>
  <cp:lastPrinted>2023-02-28T15:45:01Z</cp:lastPrinted>
  <dcterms:created xsi:type="dcterms:W3CDTF">2020-06-30T14:01:22Z</dcterms:created>
  <dcterms:modified xsi:type="dcterms:W3CDTF">2023-09-12T16:19:19Z</dcterms:modified>
</cp:coreProperties>
</file>