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28" r:id="rId3"/>
    <p:sldId id="256" r:id="rId4"/>
    <p:sldId id="285" r:id="rId5"/>
    <p:sldId id="286" r:id="rId6"/>
    <p:sldId id="287" r:id="rId7"/>
    <p:sldId id="288" r:id="rId8"/>
    <p:sldId id="303" r:id="rId9"/>
    <p:sldId id="304" r:id="rId10"/>
    <p:sldId id="305" r:id="rId11"/>
    <p:sldId id="327" r:id="rId12"/>
    <p:sldId id="289" r:id="rId13"/>
    <p:sldId id="290" r:id="rId14"/>
    <p:sldId id="291" r:id="rId15"/>
    <p:sldId id="292" r:id="rId16"/>
    <p:sldId id="293" r:id="rId17"/>
    <p:sldId id="306" r:id="rId18"/>
    <p:sldId id="307" r:id="rId19"/>
    <p:sldId id="308" r:id="rId20"/>
    <p:sldId id="309" r:id="rId21"/>
    <p:sldId id="324" r:id="rId22"/>
    <p:sldId id="325" r:id="rId23"/>
    <p:sldId id="326" r:id="rId24"/>
    <p:sldId id="294" r:id="rId25"/>
    <p:sldId id="295" r:id="rId26"/>
    <p:sldId id="296" r:id="rId27"/>
    <p:sldId id="297" r:id="rId28"/>
    <p:sldId id="310" r:id="rId29"/>
    <p:sldId id="311" r:id="rId30"/>
    <p:sldId id="312" r:id="rId31"/>
    <p:sldId id="313" r:id="rId32"/>
    <p:sldId id="314" r:id="rId33"/>
    <p:sldId id="315" r:id="rId34"/>
    <p:sldId id="316" r:id="rId35"/>
    <p:sldId id="317" r:id="rId36"/>
    <p:sldId id="321" r:id="rId37"/>
    <p:sldId id="322" r:id="rId38"/>
    <p:sldId id="323" r:id="rId39"/>
    <p:sldId id="300" r:id="rId40"/>
    <p:sldId id="301" r:id="rId41"/>
    <p:sldId id="319" r:id="rId42"/>
    <p:sldId id="32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615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3" d="100"/>
          <a:sy n="73" d="100"/>
        </p:scale>
        <p:origin x="5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86F8-713D-4DE2-9DB6-D09567B5E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F5F5E5-1678-4D1B-A603-972D98163E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321418-98E7-42C0-8E2C-1B5359F9DA59}"/>
              </a:ext>
            </a:extLst>
          </p:cNvPr>
          <p:cNvSpPr>
            <a:spLocks noGrp="1"/>
          </p:cNvSpPr>
          <p:nvPr>
            <p:ph type="dt" sz="half" idx="10"/>
          </p:nvPr>
        </p:nvSpPr>
        <p:spPr/>
        <p:txBody>
          <a:bodyPr/>
          <a:lstStyle/>
          <a:p>
            <a:fld id="{6383E375-2EFF-4C74-B748-AF73AE78D5AE}" type="datetimeFigureOut">
              <a:rPr lang="en-GB" smtClean="0"/>
              <a:t>04/01/2021</a:t>
            </a:fld>
            <a:endParaRPr lang="en-GB"/>
          </a:p>
        </p:txBody>
      </p:sp>
      <p:sp>
        <p:nvSpPr>
          <p:cNvPr id="5" name="Footer Placeholder 4">
            <a:extLst>
              <a:ext uri="{FF2B5EF4-FFF2-40B4-BE49-F238E27FC236}">
                <a16:creationId xmlns:a16="http://schemas.microsoft.com/office/drawing/2014/main" id="{3977EF93-0756-463B-894B-ABAB83EC49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857774-2BC6-4EB5-BF3A-708C36309585}"/>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97133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AF0B-C776-4E3D-9B8C-2E19708984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4AA440-30F8-42DA-8911-A8ECC0DAE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2DBFF0-4634-49C9-909F-A83E04CC4F08}"/>
              </a:ext>
            </a:extLst>
          </p:cNvPr>
          <p:cNvSpPr>
            <a:spLocks noGrp="1"/>
          </p:cNvSpPr>
          <p:nvPr>
            <p:ph type="dt" sz="half" idx="10"/>
          </p:nvPr>
        </p:nvSpPr>
        <p:spPr/>
        <p:txBody>
          <a:bodyPr/>
          <a:lstStyle/>
          <a:p>
            <a:fld id="{6383E375-2EFF-4C74-B748-AF73AE78D5AE}" type="datetimeFigureOut">
              <a:rPr lang="en-GB" smtClean="0"/>
              <a:t>04/01/2021</a:t>
            </a:fld>
            <a:endParaRPr lang="en-GB"/>
          </a:p>
        </p:txBody>
      </p:sp>
      <p:sp>
        <p:nvSpPr>
          <p:cNvPr id="5" name="Footer Placeholder 4">
            <a:extLst>
              <a:ext uri="{FF2B5EF4-FFF2-40B4-BE49-F238E27FC236}">
                <a16:creationId xmlns:a16="http://schemas.microsoft.com/office/drawing/2014/main" id="{FB4E1E01-6CD0-4941-BABA-D649B5577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9CB2A-5100-4292-88AA-E6DB28B44B70}"/>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4237380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6DDE92-F301-49CB-8781-FF593E5D44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0CDA00-6CF0-4BBD-BA07-B9A74C812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288FFA-148D-42FD-BD59-80F7D5FEC84C}"/>
              </a:ext>
            </a:extLst>
          </p:cNvPr>
          <p:cNvSpPr>
            <a:spLocks noGrp="1"/>
          </p:cNvSpPr>
          <p:nvPr>
            <p:ph type="dt" sz="half" idx="10"/>
          </p:nvPr>
        </p:nvSpPr>
        <p:spPr/>
        <p:txBody>
          <a:bodyPr/>
          <a:lstStyle/>
          <a:p>
            <a:fld id="{6383E375-2EFF-4C74-B748-AF73AE78D5AE}" type="datetimeFigureOut">
              <a:rPr lang="en-GB" smtClean="0"/>
              <a:t>04/01/2021</a:t>
            </a:fld>
            <a:endParaRPr lang="en-GB"/>
          </a:p>
        </p:txBody>
      </p:sp>
      <p:sp>
        <p:nvSpPr>
          <p:cNvPr id="5" name="Footer Placeholder 4">
            <a:extLst>
              <a:ext uri="{FF2B5EF4-FFF2-40B4-BE49-F238E27FC236}">
                <a16:creationId xmlns:a16="http://schemas.microsoft.com/office/drawing/2014/main" id="{5798CA7C-A815-4007-A484-9CD309990A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464177-5F47-4FD2-8A0E-DEBD85DDEE6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84124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117049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1442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51764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6296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71305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2655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06089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0D26-B739-44FF-807B-5D4158F31D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3F1C2-07C8-4332-B8CF-DE36A971F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9B1AE-8C40-4D90-A4D9-DB547A940ADB}"/>
              </a:ext>
            </a:extLst>
          </p:cNvPr>
          <p:cNvSpPr>
            <a:spLocks noGrp="1"/>
          </p:cNvSpPr>
          <p:nvPr>
            <p:ph type="dt" sz="half" idx="10"/>
          </p:nvPr>
        </p:nvSpPr>
        <p:spPr/>
        <p:txBody>
          <a:bodyPr/>
          <a:lstStyle/>
          <a:p>
            <a:fld id="{6383E375-2EFF-4C74-B748-AF73AE78D5AE}" type="datetimeFigureOut">
              <a:rPr lang="en-GB" smtClean="0"/>
              <a:t>04/01/2021</a:t>
            </a:fld>
            <a:endParaRPr lang="en-GB"/>
          </a:p>
        </p:txBody>
      </p:sp>
      <p:sp>
        <p:nvSpPr>
          <p:cNvPr id="5" name="Footer Placeholder 4">
            <a:extLst>
              <a:ext uri="{FF2B5EF4-FFF2-40B4-BE49-F238E27FC236}">
                <a16:creationId xmlns:a16="http://schemas.microsoft.com/office/drawing/2014/main" id="{20E29CFB-6586-4618-8D9F-6C6991D3DF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7A4640-2EC0-4A98-B860-FB626B9C3E4D}"/>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35108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B222-8E55-4D15-8256-7A57711B1A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E0584F-7CE6-4358-B1E9-10C423A7A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BC575-6A7C-4AD1-8B88-D4846AD88CB4}"/>
              </a:ext>
            </a:extLst>
          </p:cNvPr>
          <p:cNvSpPr>
            <a:spLocks noGrp="1"/>
          </p:cNvSpPr>
          <p:nvPr>
            <p:ph type="dt" sz="half" idx="10"/>
          </p:nvPr>
        </p:nvSpPr>
        <p:spPr/>
        <p:txBody>
          <a:bodyPr/>
          <a:lstStyle/>
          <a:p>
            <a:fld id="{6383E375-2EFF-4C74-B748-AF73AE78D5AE}" type="datetimeFigureOut">
              <a:rPr lang="en-GB" smtClean="0"/>
              <a:t>04/01/2021</a:t>
            </a:fld>
            <a:endParaRPr lang="en-GB"/>
          </a:p>
        </p:txBody>
      </p:sp>
      <p:sp>
        <p:nvSpPr>
          <p:cNvPr id="5" name="Footer Placeholder 4">
            <a:extLst>
              <a:ext uri="{FF2B5EF4-FFF2-40B4-BE49-F238E27FC236}">
                <a16:creationId xmlns:a16="http://schemas.microsoft.com/office/drawing/2014/main" id="{F3241A9D-2DC1-4C89-B93A-F386A1A3B2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0E061D-ED6C-44EA-A7CD-E50E941C0DD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2116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3DDF-E884-4955-84D1-BDBE219EEB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2D30FD-79A4-442C-85E2-B299D6EF3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085033-841F-4926-85C3-21A039494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A55CE7E-5C88-45A7-B8B4-77F135A63851}"/>
              </a:ext>
            </a:extLst>
          </p:cNvPr>
          <p:cNvSpPr>
            <a:spLocks noGrp="1"/>
          </p:cNvSpPr>
          <p:nvPr>
            <p:ph type="dt" sz="half" idx="10"/>
          </p:nvPr>
        </p:nvSpPr>
        <p:spPr/>
        <p:txBody>
          <a:bodyPr/>
          <a:lstStyle/>
          <a:p>
            <a:fld id="{6383E375-2EFF-4C74-B748-AF73AE78D5AE}" type="datetimeFigureOut">
              <a:rPr lang="en-GB" smtClean="0"/>
              <a:t>04/01/2021</a:t>
            </a:fld>
            <a:endParaRPr lang="en-GB"/>
          </a:p>
        </p:txBody>
      </p:sp>
      <p:sp>
        <p:nvSpPr>
          <p:cNvPr id="6" name="Footer Placeholder 5">
            <a:extLst>
              <a:ext uri="{FF2B5EF4-FFF2-40B4-BE49-F238E27FC236}">
                <a16:creationId xmlns:a16="http://schemas.microsoft.com/office/drawing/2014/main" id="{3E564008-271C-47C8-A40A-4C2F9BEAE3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14C3F0-4D6D-4946-9965-F492022D6A2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21541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1AD9-F475-4390-92B5-0CDC3DB71A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535C32-0C06-4F1A-BCD5-E951D01B30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4522F-46B3-493D-B999-6A4EFF28D7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045698-A701-4F4D-9B09-9598A49CA6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44B80-09C7-4043-9A9F-92C96FCF0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0317DE-90F3-4F2B-8B9D-97FABEA6D9E0}"/>
              </a:ext>
            </a:extLst>
          </p:cNvPr>
          <p:cNvSpPr>
            <a:spLocks noGrp="1"/>
          </p:cNvSpPr>
          <p:nvPr>
            <p:ph type="dt" sz="half" idx="10"/>
          </p:nvPr>
        </p:nvSpPr>
        <p:spPr/>
        <p:txBody>
          <a:bodyPr/>
          <a:lstStyle/>
          <a:p>
            <a:fld id="{6383E375-2EFF-4C74-B748-AF73AE78D5AE}" type="datetimeFigureOut">
              <a:rPr lang="en-GB" smtClean="0"/>
              <a:t>04/01/2021</a:t>
            </a:fld>
            <a:endParaRPr lang="en-GB"/>
          </a:p>
        </p:txBody>
      </p:sp>
      <p:sp>
        <p:nvSpPr>
          <p:cNvPr id="8" name="Footer Placeholder 7">
            <a:extLst>
              <a:ext uri="{FF2B5EF4-FFF2-40B4-BE49-F238E27FC236}">
                <a16:creationId xmlns:a16="http://schemas.microsoft.com/office/drawing/2014/main" id="{D8AE60A4-55EC-4320-99AD-DAF61C4B8D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860FAE-4BF2-491D-8DF9-E59C5664A39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597428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B335-1C55-4C5D-A4FC-5A53E8B8DA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E26138-6D09-4131-B64B-41DAF639B637}"/>
              </a:ext>
            </a:extLst>
          </p:cNvPr>
          <p:cNvSpPr>
            <a:spLocks noGrp="1"/>
          </p:cNvSpPr>
          <p:nvPr>
            <p:ph type="dt" sz="half" idx="10"/>
          </p:nvPr>
        </p:nvSpPr>
        <p:spPr/>
        <p:txBody>
          <a:bodyPr/>
          <a:lstStyle/>
          <a:p>
            <a:fld id="{6383E375-2EFF-4C74-B748-AF73AE78D5AE}" type="datetimeFigureOut">
              <a:rPr lang="en-GB" smtClean="0"/>
              <a:t>04/01/2021</a:t>
            </a:fld>
            <a:endParaRPr lang="en-GB"/>
          </a:p>
        </p:txBody>
      </p:sp>
      <p:sp>
        <p:nvSpPr>
          <p:cNvPr id="4" name="Footer Placeholder 3">
            <a:extLst>
              <a:ext uri="{FF2B5EF4-FFF2-40B4-BE49-F238E27FC236}">
                <a16:creationId xmlns:a16="http://schemas.microsoft.com/office/drawing/2014/main" id="{845BB4BE-7539-4FAD-9C71-D143063E15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959F3B-2446-4A90-86CB-720064A625F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0688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C8AED-B9B5-4C1B-B57A-8F6343A479AB}"/>
              </a:ext>
            </a:extLst>
          </p:cNvPr>
          <p:cNvSpPr>
            <a:spLocks noGrp="1"/>
          </p:cNvSpPr>
          <p:nvPr>
            <p:ph type="dt" sz="half" idx="10"/>
          </p:nvPr>
        </p:nvSpPr>
        <p:spPr/>
        <p:txBody>
          <a:bodyPr/>
          <a:lstStyle/>
          <a:p>
            <a:fld id="{6383E375-2EFF-4C74-B748-AF73AE78D5AE}" type="datetimeFigureOut">
              <a:rPr lang="en-GB" smtClean="0"/>
              <a:t>04/01/2021</a:t>
            </a:fld>
            <a:endParaRPr lang="en-GB"/>
          </a:p>
        </p:txBody>
      </p:sp>
      <p:sp>
        <p:nvSpPr>
          <p:cNvPr id="3" name="Footer Placeholder 2">
            <a:extLst>
              <a:ext uri="{FF2B5EF4-FFF2-40B4-BE49-F238E27FC236}">
                <a16:creationId xmlns:a16="http://schemas.microsoft.com/office/drawing/2014/main" id="{D1554082-9369-4554-A499-64542F154A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7A2E1F-A602-46F4-A642-F2410CACF2B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36172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DCFE-C4AC-4935-83BB-0E7F67412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07D270-CD47-434F-BEC8-22A45B50B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C830A5-8E70-4D7A-9C17-B312F12BD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EF6E6-89ED-4100-B8E7-1804747D538E}"/>
              </a:ext>
            </a:extLst>
          </p:cNvPr>
          <p:cNvSpPr>
            <a:spLocks noGrp="1"/>
          </p:cNvSpPr>
          <p:nvPr>
            <p:ph type="dt" sz="half" idx="10"/>
          </p:nvPr>
        </p:nvSpPr>
        <p:spPr/>
        <p:txBody>
          <a:bodyPr/>
          <a:lstStyle/>
          <a:p>
            <a:fld id="{6383E375-2EFF-4C74-B748-AF73AE78D5AE}" type="datetimeFigureOut">
              <a:rPr lang="en-GB" smtClean="0"/>
              <a:t>04/01/2021</a:t>
            </a:fld>
            <a:endParaRPr lang="en-GB"/>
          </a:p>
        </p:txBody>
      </p:sp>
      <p:sp>
        <p:nvSpPr>
          <p:cNvPr id="6" name="Footer Placeholder 5">
            <a:extLst>
              <a:ext uri="{FF2B5EF4-FFF2-40B4-BE49-F238E27FC236}">
                <a16:creationId xmlns:a16="http://schemas.microsoft.com/office/drawing/2014/main" id="{FB8E6254-B6AD-4E03-817D-DD1B2DCFCF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84967C-D602-48AC-BAF9-4115196E810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04838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86D2-25FB-4E9B-AB8A-A144FAE89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ED8B33-F4A9-454A-BE16-A03D57030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9035D5-F917-48DD-9F53-0CECD98F8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74322-1661-4706-B6FB-5E2BCBDB5CA1}"/>
              </a:ext>
            </a:extLst>
          </p:cNvPr>
          <p:cNvSpPr>
            <a:spLocks noGrp="1"/>
          </p:cNvSpPr>
          <p:nvPr>
            <p:ph type="dt" sz="half" idx="10"/>
          </p:nvPr>
        </p:nvSpPr>
        <p:spPr/>
        <p:txBody>
          <a:bodyPr/>
          <a:lstStyle/>
          <a:p>
            <a:fld id="{6383E375-2EFF-4C74-B748-AF73AE78D5AE}" type="datetimeFigureOut">
              <a:rPr lang="en-GB" smtClean="0"/>
              <a:t>04/01/2021</a:t>
            </a:fld>
            <a:endParaRPr lang="en-GB"/>
          </a:p>
        </p:txBody>
      </p:sp>
      <p:sp>
        <p:nvSpPr>
          <p:cNvPr id="6" name="Footer Placeholder 5">
            <a:extLst>
              <a:ext uri="{FF2B5EF4-FFF2-40B4-BE49-F238E27FC236}">
                <a16:creationId xmlns:a16="http://schemas.microsoft.com/office/drawing/2014/main" id="{BFCB4626-4BC1-46AD-A247-066BA99AF7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7986F8-DDE6-41FE-B5AD-08E94489513B}"/>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6195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F1C8A-9E83-4B2D-BCF2-EEED1E2209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9F8023-3404-43A1-9A44-0B1350F13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22F37F-4477-40DB-901C-AB990776E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3E375-2EFF-4C74-B748-AF73AE78D5AE}" type="datetimeFigureOut">
              <a:rPr lang="en-GB" smtClean="0"/>
              <a:t>04/01/2021</a:t>
            </a:fld>
            <a:endParaRPr lang="en-GB"/>
          </a:p>
        </p:txBody>
      </p:sp>
      <p:sp>
        <p:nvSpPr>
          <p:cNvPr id="5" name="Footer Placeholder 4">
            <a:extLst>
              <a:ext uri="{FF2B5EF4-FFF2-40B4-BE49-F238E27FC236}">
                <a16:creationId xmlns:a16="http://schemas.microsoft.com/office/drawing/2014/main" id="{919D2A0B-16BC-4169-A06A-49FAEDFBC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6CD214-2699-471B-8481-C994957B7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4388F-67C1-4CD6-8B28-F88125DD70A1}" type="slidenum">
              <a:rPr lang="en-GB" smtClean="0"/>
              <a:t>‹#›</a:t>
            </a:fld>
            <a:endParaRPr lang="en-GB"/>
          </a:p>
        </p:txBody>
      </p:sp>
    </p:spTree>
    <p:extLst>
      <p:ext uri="{BB962C8B-B14F-4D97-AF65-F5344CB8AC3E}">
        <p14:creationId xmlns:p14="http://schemas.microsoft.com/office/powerpoint/2010/main" val="1628776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7.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6.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aiy3a1v9Q2E"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topmarks.co.uk/learning-to-count/underwater-counting"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15686" y="1305341"/>
            <a:ext cx="11560628" cy="4247317"/>
          </a:xfrm>
          <a:prstGeom prst="rect">
            <a:avLst/>
          </a:prstGeom>
          <a:noFill/>
        </p:spPr>
        <p:txBody>
          <a:bodyPr wrap="square" rtlCol="0">
            <a:spAutoFit/>
          </a:bodyPr>
          <a:lstStyle/>
          <a:p>
            <a:r>
              <a:rPr lang="en-GB" sz="3000" dirty="0" smtClean="0"/>
              <a:t>Hello reception, we hope that you had a wonderful Christmas and we wish you a happy new year!</a:t>
            </a:r>
          </a:p>
          <a:p>
            <a:endParaRPr lang="en-GB" sz="3000" dirty="0"/>
          </a:p>
          <a:p>
            <a:r>
              <a:rPr lang="en-GB" sz="3000" dirty="0" smtClean="0"/>
              <a:t>We have put together some exciting activities to learn about whilst we can’t be in school. Even though we can’t be together we are always here to help and support you with your learning. </a:t>
            </a:r>
          </a:p>
          <a:p>
            <a:endParaRPr lang="en-GB" sz="3000" dirty="0"/>
          </a:p>
          <a:p>
            <a:r>
              <a:rPr lang="en-GB" sz="3000" dirty="0" smtClean="0"/>
              <a:t>We hope you have lots of fun and enjoy your home learning. Hopefully see you soon, from the reception staff. </a:t>
            </a:r>
          </a:p>
        </p:txBody>
      </p:sp>
      <p:pic>
        <p:nvPicPr>
          <p:cNvPr id="7"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59892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a:t>
            </a:r>
            <a:endParaRPr lang="en-GB" dirty="0"/>
          </a:p>
        </p:txBody>
      </p:sp>
      <p:sp>
        <p:nvSpPr>
          <p:cNvPr id="16" name="Rectangle 15"/>
          <p:cNvSpPr/>
          <p:nvPr/>
        </p:nvSpPr>
        <p:spPr>
          <a:xfrm>
            <a:off x="1119051" y="486787"/>
            <a:ext cx="9287691" cy="145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Can you recognise these different representations of the numbers 1 to 5?  </a:t>
            </a:r>
          </a:p>
          <a:p>
            <a:pPr algn="ctr"/>
            <a:r>
              <a:rPr lang="en-GB" sz="2800" dirty="0" smtClean="0">
                <a:solidFill>
                  <a:schemeClr val="tx1"/>
                </a:solidFill>
              </a:rPr>
              <a:t>Write the answer in the box next to the picture.</a:t>
            </a:r>
          </a:p>
          <a:p>
            <a:pPr algn="ctr"/>
            <a:endParaRPr lang="en-GB" dirty="0"/>
          </a:p>
        </p:txBody>
      </p:sp>
      <p:pic>
        <p:nvPicPr>
          <p:cNvPr id="6" name="Picture 5"/>
          <p:cNvPicPr>
            <a:picLocks noChangeAspect="1"/>
          </p:cNvPicPr>
          <p:nvPr/>
        </p:nvPicPr>
        <p:blipFill>
          <a:blip r:embed="rId2"/>
          <a:stretch>
            <a:fillRect/>
          </a:stretch>
        </p:blipFill>
        <p:spPr>
          <a:xfrm>
            <a:off x="4192379" y="3901669"/>
            <a:ext cx="2553056" cy="1009791"/>
          </a:xfrm>
          <a:prstGeom prst="rect">
            <a:avLst/>
          </a:prstGeom>
        </p:spPr>
      </p:pic>
      <p:pic>
        <p:nvPicPr>
          <p:cNvPr id="8" name="Picture 7"/>
          <p:cNvPicPr>
            <a:picLocks noChangeAspect="1"/>
          </p:cNvPicPr>
          <p:nvPr/>
        </p:nvPicPr>
        <p:blipFill>
          <a:blip r:embed="rId3"/>
          <a:stretch>
            <a:fillRect/>
          </a:stretch>
        </p:blipFill>
        <p:spPr>
          <a:xfrm>
            <a:off x="8083354" y="2059076"/>
            <a:ext cx="1076475" cy="1486107"/>
          </a:xfrm>
          <a:prstGeom prst="rect">
            <a:avLst/>
          </a:prstGeom>
        </p:spPr>
      </p:pic>
      <p:pic>
        <p:nvPicPr>
          <p:cNvPr id="9" name="Picture 8"/>
          <p:cNvPicPr>
            <a:picLocks noChangeAspect="1"/>
          </p:cNvPicPr>
          <p:nvPr/>
        </p:nvPicPr>
        <p:blipFill>
          <a:blip r:embed="rId4"/>
          <a:stretch>
            <a:fillRect/>
          </a:stretch>
        </p:blipFill>
        <p:spPr>
          <a:xfrm>
            <a:off x="495301" y="1895626"/>
            <a:ext cx="2057397" cy="841074"/>
          </a:xfrm>
          <a:prstGeom prst="rect">
            <a:avLst/>
          </a:prstGeom>
        </p:spPr>
      </p:pic>
      <p:pic>
        <p:nvPicPr>
          <p:cNvPr id="10" name="Picture 9"/>
          <p:cNvPicPr>
            <a:picLocks noChangeAspect="1"/>
          </p:cNvPicPr>
          <p:nvPr/>
        </p:nvPicPr>
        <p:blipFill>
          <a:blip r:embed="rId5"/>
          <a:stretch>
            <a:fillRect/>
          </a:stretch>
        </p:blipFill>
        <p:spPr>
          <a:xfrm>
            <a:off x="1166948" y="3551736"/>
            <a:ext cx="1133633" cy="1362265"/>
          </a:xfrm>
          <a:prstGeom prst="rect">
            <a:avLst/>
          </a:prstGeom>
        </p:spPr>
      </p:pic>
      <p:pic>
        <p:nvPicPr>
          <p:cNvPr id="11" name="Picture 10"/>
          <p:cNvPicPr>
            <a:picLocks noChangeAspect="1"/>
          </p:cNvPicPr>
          <p:nvPr/>
        </p:nvPicPr>
        <p:blipFill>
          <a:blip r:embed="rId6"/>
          <a:stretch>
            <a:fillRect/>
          </a:stretch>
        </p:blipFill>
        <p:spPr>
          <a:xfrm>
            <a:off x="9362893" y="3833588"/>
            <a:ext cx="1305107" cy="1505160"/>
          </a:xfrm>
          <a:prstGeom prst="rect">
            <a:avLst/>
          </a:prstGeom>
        </p:spPr>
      </p:pic>
      <p:pic>
        <p:nvPicPr>
          <p:cNvPr id="12" name="Picture 11"/>
          <p:cNvPicPr>
            <a:picLocks noChangeAspect="1"/>
          </p:cNvPicPr>
          <p:nvPr/>
        </p:nvPicPr>
        <p:blipFill>
          <a:blip r:embed="rId7"/>
          <a:stretch>
            <a:fillRect/>
          </a:stretch>
        </p:blipFill>
        <p:spPr>
          <a:xfrm>
            <a:off x="2452642" y="4951397"/>
            <a:ext cx="1476581" cy="1448002"/>
          </a:xfrm>
          <a:prstGeom prst="rect">
            <a:avLst/>
          </a:prstGeom>
        </p:spPr>
      </p:pic>
      <p:pic>
        <p:nvPicPr>
          <p:cNvPr id="13" name="Picture 12"/>
          <p:cNvPicPr>
            <a:picLocks noChangeAspect="1"/>
          </p:cNvPicPr>
          <p:nvPr/>
        </p:nvPicPr>
        <p:blipFill>
          <a:blip r:embed="rId8"/>
          <a:stretch>
            <a:fillRect/>
          </a:stretch>
        </p:blipFill>
        <p:spPr>
          <a:xfrm>
            <a:off x="7151133" y="3970150"/>
            <a:ext cx="1524213" cy="1448002"/>
          </a:xfrm>
          <a:prstGeom prst="rect">
            <a:avLst/>
          </a:prstGeom>
        </p:spPr>
      </p:pic>
      <p:pic>
        <p:nvPicPr>
          <p:cNvPr id="14" name="Picture 13"/>
          <p:cNvPicPr>
            <a:picLocks noChangeAspect="1"/>
          </p:cNvPicPr>
          <p:nvPr/>
        </p:nvPicPr>
        <p:blipFill>
          <a:blip r:embed="rId9"/>
          <a:stretch>
            <a:fillRect/>
          </a:stretch>
        </p:blipFill>
        <p:spPr>
          <a:xfrm>
            <a:off x="4286275" y="5232383"/>
            <a:ext cx="1552792" cy="1105054"/>
          </a:xfrm>
          <a:prstGeom prst="rect">
            <a:avLst/>
          </a:prstGeom>
        </p:spPr>
      </p:pic>
      <p:pic>
        <p:nvPicPr>
          <p:cNvPr id="18" name="Picture 17"/>
          <p:cNvPicPr>
            <a:picLocks noChangeAspect="1"/>
          </p:cNvPicPr>
          <p:nvPr/>
        </p:nvPicPr>
        <p:blipFill>
          <a:blip r:embed="rId10"/>
          <a:stretch>
            <a:fillRect/>
          </a:stretch>
        </p:blipFill>
        <p:spPr>
          <a:xfrm>
            <a:off x="2922040" y="2176085"/>
            <a:ext cx="1533739" cy="1419423"/>
          </a:xfrm>
          <a:prstGeom prst="rect">
            <a:avLst/>
          </a:prstGeom>
        </p:spPr>
      </p:pic>
      <p:pic>
        <p:nvPicPr>
          <p:cNvPr id="19" name="Picture 18"/>
          <p:cNvPicPr>
            <a:picLocks noChangeAspect="1"/>
          </p:cNvPicPr>
          <p:nvPr/>
        </p:nvPicPr>
        <p:blipFill>
          <a:blip r:embed="rId11"/>
          <a:stretch>
            <a:fillRect/>
          </a:stretch>
        </p:blipFill>
        <p:spPr>
          <a:xfrm>
            <a:off x="9868283" y="2617765"/>
            <a:ext cx="1950053" cy="877524"/>
          </a:xfrm>
          <a:prstGeom prst="rect">
            <a:avLst/>
          </a:prstGeom>
        </p:spPr>
      </p:pic>
      <p:pic>
        <p:nvPicPr>
          <p:cNvPr id="20" name="Picture 19"/>
          <p:cNvPicPr>
            <a:picLocks noChangeAspect="1"/>
          </p:cNvPicPr>
          <p:nvPr/>
        </p:nvPicPr>
        <p:blipFill>
          <a:blip r:embed="rId12"/>
          <a:stretch>
            <a:fillRect/>
          </a:stretch>
        </p:blipFill>
        <p:spPr>
          <a:xfrm>
            <a:off x="5661880" y="2118927"/>
            <a:ext cx="1333686" cy="1476581"/>
          </a:xfrm>
          <a:prstGeom prst="rect">
            <a:avLst/>
          </a:prstGeom>
        </p:spPr>
      </p:pic>
      <p:sp>
        <p:nvSpPr>
          <p:cNvPr id="21" name="Rectangle 20"/>
          <p:cNvSpPr/>
          <p:nvPr/>
        </p:nvSpPr>
        <p:spPr>
          <a:xfrm>
            <a:off x="664795" y="2564990"/>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378932" y="3470275"/>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856243" y="4631376"/>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124741" y="5941614"/>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5579814" y="5913539"/>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76628" y="4790928"/>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5333979" y="3078720"/>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673088" y="3056527"/>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7017287" y="5325158"/>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9121986" y="5178424"/>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11304056" y="3282017"/>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2" descr="Original"/>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49648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365234" y="501322"/>
            <a:ext cx="6982704" cy="6070928"/>
          </a:xfrm>
        </p:spPr>
        <p:txBody>
          <a:bodyPr/>
          <a:lstStyle/>
          <a:p>
            <a:pPr marL="0" indent="0">
              <a:buNone/>
            </a:pPr>
            <a:r>
              <a:rPr lang="en-US" b="1" u="sng" dirty="0" smtClean="0"/>
              <a:t>Tuesday</a:t>
            </a:r>
            <a:r>
              <a:rPr lang="en-US" b="1" u="sng" dirty="0" smtClean="0"/>
              <a:t> </a:t>
            </a:r>
            <a:r>
              <a:rPr lang="en-US" b="1" u="sng" dirty="0"/>
              <a:t>5</a:t>
            </a:r>
            <a:r>
              <a:rPr lang="en-US" b="1" u="sng" baseline="30000" dirty="0" smtClean="0"/>
              <a:t>th</a:t>
            </a:r>
            <a:r>
              <a:rPr lang="en-US" b="1" u="sng" dirty="0" smtClean="0"/>
              <a:t> </a:t>
            </a:r>
            <a:r>
              <a:rPr lang="en-US" b="1" u="sng" dirty="0"/>
              <a:t>January 2021</a:t>
            </a:r>
          </a:p>
          <a:p>
            <a:pPr marL="0" indent="0">
              <a:buNone/>
            </a:pPr>
            <a:r>
              <a:rPr lang="en-US" dirty="0"/>
              <a:t>Today we will build our own raft to try and save the troll from drowning. You can use a variety of materials when making your raft. </a:t>
            </a:r>
          </a:p>
          <a:p>
            <a:pPr marL="0" indent="0">
              <a:buNone/>
            </a:pPr>
            <a:endParaRPr lang="en-US" dirty="0"/>
          </a:p>
          <a:p>
            <a:pPr marL="0" indent="0">
              <a:buNone/>
            </a:pPr>
            <a:r>
              <a:rPr lang="en-US" dirty="0"/>
              <a:t>To build your raft you could use two plastic bottles, plastic container and some cellotape to hold it all together. </a:t>
            </a:r>
          </a:p>
          <a:p>
            <a:pPr marL="0" indent="0">
              <a:buNone/>
            </a:pPr>
            <a:endParaRPr lang="en-US" dirty="0"/>
          </a:p>
          <a:p>
            <a:pPr marL="0" indent="0">
              <a:buNone/>
            </a:pPr>
            <a:r>
              <a:rPr lang="en-US" dirty="0"/>
              <a:t>When you have finished making your raft you can test if it works. </a:t>
            </a:r>
            <a:r>
              <a:rPr lang="en-US" dirty="0" smtClean="0"/>
              <a:t>Does your </a:t>
            </a:r>
            <a:r>
              <a:rPr lang="en-US" dirty="0"/>
              <a:t>raft float? Do you need to change your raft to make it float? </a:t>
            </a:r>
          </a:p>
          <a:p>
            <a:pPr marL="0" indent="0">
              <a:buNone/>
            </a:pPr>
            <a:endParaRPr lang="en-US" b="1" u="sng" dirty="0"/>
          </a:p>
        </p:txBody>
      </p:sp>
      <p:pic>
        <p:nvPicPr>
          <p:cNvPr id="5" name="Picture 4">
            <a:extLst>
              <a:ext uri="{FF2B5EF4-FFF2-40B4-BE49-F238E27FC236}">
                <a16:creationId xmlns:a16="http://schemas.microsoft.com/office/drawing/2014/main" id="{783F150E-9DF4-774A-9840-C2BF0A1FE9EC}"/>
              </a:ext>
            </a:extLst>
          </p:cNvPr>
          <p:cNvPicPr>
            <a:picLocks noChangeAspect="1"/>
          </p:cNvPicPr>
          <p:nvPr/>
        </p:nvPicPr>
        <p:blipFill>
          <a:blip r:embed="rId2"/>
          <a:stretch>
            <a:fillRect/>
          </a:stretch>
        </p:blipFill>
        <p:spPr>
          <a:xfrm>
            <a:off x="7347938" y="1291787"/>
            <a:ext cx="4221979" cy="4274426"/>
          </a:xfrm>
          <a:prstGeom prst="rect">
            <a:avLst/>
          </a:prstGeom>
        </p:spPr>
      </p:pic>
      <p:pic>
        <p:nvPicPr>
          <p:cNvPr id="6"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79122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Wednesday</a:t>
            </a:r>
            <a:r>
              <a:rPr lang="en-GB" sz="3200" dirty="0" smtClean="0"/>
              <a:t> 6</a:t>
            </a:r>
            <a:r>
              <a:rPr lang="en-GB" sz="3200" baseline="30000" dirty="0" smtClean="0"/>
              <a:t>th</a:t>
            </a:r>
            <a:r>
              <a:rPr lang="en-GB" sz="3200" dirty="0" smtClean="0"/>
              <a:t> January 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smtClean="0"/>
              <a:t>LO. </a:t>
            </a:r>
            <a:r>
              <a:rPr lang="en-GB" sz="4000" dirty="0"/>
              <a:t>To be able to </a:t>
            </a:r>
            <a:r>
              <a:rPr lang="en-GB" sz="4000" dirty="0" smtClean="0"/>
              <a:t>complete the sentence describing the Troll.</a:t>
            </a:r>
            <a:endParaRPr lang="en-GB" sz="4000" dirty="0"/>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172951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1938992"/>
          </a:xfrm>
          <a:prstGeom prst="rect">
            <a:avLst/>
          </a:prstGeom>
          <a:noFill/>
        </p:spPr>
        <p:txBody>
          <a:bodyPr wrap="square" rtlCol="0">
            <a:spAutoFit/>
          </a:bodyPr>
          <a:lstStyle/>
          <a:p>
            <a:r>
              <a:rPr lang="en-GB" sz="2000" dirty="0" smtClean="0"/>
              <a:t>Can you remember our story from yesterday? See how much you can remember and tell it to your adult. Try to include as much detail as possible, re-watch the video if you need a reminder.</a:t>
            </a:r>
          </a:p>
          <a:p>
            <a:endParaRPr lang="en-GB" sz="2000" dirty="0"/>
          </a:p>
          <a:p>
            <a:r>
              <a:rPr lang="en-GB" sz="2000" dirty="0" smtClean="0"/>
              <a:t>Here are some words Mrs Levington came up with to describe the characters in the story. Some of the words describe the goats and some describe the troll. Read the words with your adult, decide who they are describing and drag it to the correct box.</a:t>
            </a:r>
          </a:p>
        </p:txBody>
      </p:sp>
      <p:graphicFrame>
        <p:nvGraphicFramePr>
          <p:cNvPr id="2" name="Table 1"/>
          <p:cNvGraphicFramePr>
            <a:graphicFrameLocks noGrp="1"/>
          </p:cNvGraphicFramePr>
          <p:nvPr>
            <p:extLst>
              <p:ext uri="{D42A27DB-BD31-4B8C-83A1-F6EECF244321}">
                <p14:modId xmlns:p14="http://schemas.microsoft.com/office/powerpoint/2010/main" val="56749485"/>
              </p:ext>
            </p:extLst>
          </p:nvPr>
        </p:nvGraphicFramePr>
        <p:xfrm>
          <a:off x="378823" y="2278626"/>
          <a:ext cx="7294880" cy="4278928"/>
        </p:xfrm>
        <a:graphic>
          <a:graphicData uri="http://schemas.openxmlformats.org/drawingml/2006/table">
            <a:tbl>
              <a:tblPr firstRow="1" bandRow="1">
                <a:tableStyleId>{5C22544A-7EE6-4342-B048-85BDC9FD1C3A}</a:tableStyleId>
              </a:tblPr>
              <a:tblGrid>
                <a:gridCol w="3647440">
                  <a:extLst>
                    <a:ext uri="{9D8B030D-6E8A-4147-A177-3AD203B41FA5}">
                      <a16:colId xmlns:a16="http://schemas.microsoft.com/office/drawing/2014/main" val="1471183461"/>
                    </a:ext>
                  </a:extLst>
                </a:gridCol>
                <a:gridCol w="3647440">
                  <a:extLst>
                    <a:ext uri="{9D8B030D-6E8A-4147-A177-3AD203B41FA5}">
                      <a16:colId xmlns:a16="http://schemas.microsoft.com/office/drawing/2014/main" val="1729445808"/>
                    </a:ext>
                  </a:extLst>
                </a:gridCol>
              </a:tblGrid>
              <a:tr h="446032">
                <a:tc>
                  <a:txBody>
                    <a:bodyPr/>
                    <a:lstStyle/>
                    <a:p>
                      <a:pPr algn="ctr"/>
                      <a:r>
                        <a:rPr lang="en-GB" dirty="0" smtClean="0"/>
                        <a:t>Goat</a:t>
                      </a:r>
                      <a:endParaRPr lang="en-GB" dirty="0"/>
                    </a:p>
                  </a:txBody>
                  <a:tcPr>
                    <a:solidFill>
                      <a:schemeClr val="tx1"/>
                    </a:solidFill>
                  </a:tcPr>
                </a:tc>
                <a:tc>
                  <a:txBody>
                    <a:bodyPr/>
                    <a:lstStyle/>
                    <a:p>
                      <a:pPr algn="ctr"/>
                      <a:r>
                        <a:rPr lang="en-GB" dirty="0" smtClean="0"/>
                        <a:t>Troll</a:t>
                      </a:r>
                      <a:endParaRPr lang="en-GB" dirty="0"/>
                    </a:p>
                  </a:txBody>
                  <a:tcPr>
                    <a:solidFill>
                      <a:schemeClr val="tx1"/>
                    </a:solidFill>
                  </a:tcPr>
                </a:tc>
                <a:extLst>
                  <a:ext uri="{0D108BD9-81ED-4DB2-BD59-A6C34878D82A}">
                    <a16:rowId xmlns:a16="http://schemas.microsoft.com/office/drawing/2014/main" val="456353833"/>
                  </a:ext>
                </a:extLst>
              </a:tr>
              <a:tr h="3832896">
                <a:tc>
                  <a:txBody>
                    <a:bodyPr/>
                    <a:lstStyle/>
                    <a:p>
                      <a:endParaRPr lang="en-GB"/>
                    </a:p>
                  </a:txBody>
                  <a:tcPr/>
                </a:tc>
                <a:tc>
                  <a:txBody>
                    <a:bodyPr/>
                    <a:lstStyle/>
                    <a:p>
                      <a:endParaRPr lang="en-GB" dirty="0"/>
                    </a:p>
                  </a:txBody>
                  <a:tcPr/>
                </a:tc>
                <a:extLst>
                  <a:ext uri="{0D108BD9-81ED-4DB2-BD59-A6C34878D82A}">
                    <a16:rowId xmlns:a16="http://schemas.microsoft.com/office/drawing/2014/main" val="2514140108"/>
                  </a:ext>
                </a:extLst>
              </a:tr>
            </a:tbl>
          </a:graphicData>
        </a:graphic>
      </p:graphicFrame>
      <p:sp>
        <p:nvSpPr>
          <p:cNvPr id="3" name="TextBox 2"/>
          <p:cNvSpPr txBox="1"/>
          <p:nvPr/>
        </p:nvSpPr>
        <p:spPr>
          <a:xfrm>
            <a:off x="8098971" y="2282198"/>
            <a:ext cx="1358538" cy="369332"/>
          </a:xfrm>
          <a:prstGeom prst="rect">
            <a:avLst/>
          </a:prstGeom>
          <a:noFill/>
          <a:ln w="19050">
            <a:solidFill>
              <a:schemeClr val="tx1"/>
            </a:solidFill>
          </a:ln>
        </p:spPr>
        <p:txBody>
          <a:bodyPr wrap="square" rtlCol="0">
            <a:spAutoFit/>
          </a:bodyPr>
          <a:lstStyle/>
          <a:p>
            <a:pPr algn="ctr"/>
            <a:r>
              <a:rPr lang="en-GB" dirty="0"/>
              <a:t>l</a:t>
            </a:r>
            <a:r>
              <a:rPr lang="en-GB" dirty="0" smtClean="0"/>
              <a:t>ong nose</a:t>
            </a:r>
            <a:endParaRPr lang="en-GB" dirty="0"/>
          </a:p>
        </p:txBody>
      </p:sp>
      <p:sp>
        <p:nvSpPr>
          <p:cNvPr id="10" name="TextBox 9"/>
          <p:cNvSpPr txBox="1"/>
          <p:nvPr/>
        </p:nvSpPr>
        <p:spPr>
          <a:xfrm>
            <a:off x="10040620" y="2958836"/>
            <a:ext cx="1358538" cy="369332"/>
          </a:xfrm>
          <a:prstGeom prst="rect">
            <a:avLst/>
          </a:prstGeom>
          <a:noFill/>
          <a:ln w="19050">
            <a:solidFill>
              <a:schemeClr val="tx1"/>
            </a:solidFill>
          </a:ln>
        </p:spPr>
        <p:txBody>
          <a:bodyPr wrap="square" rtlCol="0">
            <a:spAutoFit/>
          </a:bodyPr>
          <a:lstStyle/>
          <a:p>
            <a:pPr algn="ctr"/>
            <a:r>
              <a:rPr lang="en-GB" dirty="0" smtClean="0"/>
              <a:t>teeth</a:t>
            </a:r>
            <a:endParaRPr lang="en-GB" dirty="0"/>
          </a:p>
        </p:txBody>
      </p:sp>
      <p:sp>
        <p:nvSpPr>
          <p:cNvPr id="12" name="TextBox 11"/>
          <p:cNvSpPr txBox="1"/>
          <p:nvPr/>
        </p:nvSpPr>
        <p:spPr>
          <a:xfrm>
            <a:off x="8077562" y="2958836"/>
            <a:ext cx="1358538" cy="369332"/>
          </a:xfrm>
          <a:prstGeom prst="rect">
            <a:avLst/>
          </a:prstGeom>
          <a:noFill/>
          <a:ln w="19050">
            <a:solidFill>
              <a:schemeClr val="tx1"/>
            </a:solidFill>
          </a:ln>
        </p:spPr>
        <p:txBody>
          <a:bodyPr wrap="square" rtlCol="0">
            <a:spAutoFit/>
          </a:bodyPr>
          <a:lstStyle/>
          <a:p>
            <a:pPr algn="ctr"/>
            <a:r>
              <a:rPr lang="en-GB" dirty="0"/>
              <a:t>p</a:t>
            </a:r>
            <a:r>
              <a:rPr lang="en-GB" dirty="0" smtClean="0"/>
              <a:t>urple </a:t>
            </a:r>
            <a:endParaRPr lang="en-GB" dirty="0"/>
          </a:p>
        </p:txBody>
      </p:sp>
      <p:sp>
        <p:nvSpPr>
          <p:cNvPr id="13" name="TextBox 12"/>
          <p:cNvSpPr txBox="1"/>
          <p:nvPr/>
        </p:nvSpPr>
        <p:spPr>
          <a:xfrm>
            <a:off x="10040620" y="3679319"/>
            <a:ext cx="1358538" cy="369332"/>
          </a:xfrm>
          <a:prstGeom prst="rect">
            <a:avLst/>
          </a:prstGeom>
          <a:noFill/>
          <a:ln w="19050">
            <a:solidFill>
              <a:schemeClr val="tx1"/>
            </a:solidFill>
          </a:ln>
        </p:spPr>
        <p:txBody>
          <a:bodyPr wrap="square" rtlCol="0">
            <a:spAutoFit/>
          </a:bodyPr>
          <a:lstStyle/>
          <a:p>
            <a:pPr algn="ctr"/>
            <a:r>
              <a:rPr lang="en-GB" dirty="0" smtClean="0"/>
              <a:t>big</a:t>
            </a:r>
            <a:endParaRPr lang="en-GB" dirty="0"/>
          </a:p>
        </p:txBody>
      </p:sp>
      <p:sp>
        <p:nvSpPr>
          <p:cNvPr id="14" name="TextBox 13"/>
          <p:cNvSpPr txBox="1"/>
          <p:nvPr/>
        </p:nvSpPr>
        <p:spPr>
          <a:xfrm>
            <a:off x="8077562" y="3679319"/>
            <a:ext cx="1358538" cy="369332"/>
          </a:xfrm>
          <a:prstGeom prst="rect">
            <a:avLst/>
          </a:prstGeom>
          <a:noFill/>
          <a:ln w="19050">
            <a:solidFill>
              <a:schemeClr val="tx1"/>
            </a:solidFill>
          </a:ln>
        </p:spPr>
        <p:txBody>
          <a:bodyPr wrap="square" rtlCol="0">
            <a:spAutoFit/>
          </a:bodyPr>
          <a:lstStyle/>
          <a:p>
            <a:pPr algn="ctr"/>
            <a:r>
              <a:rPr lang="en-GB" dirty="0" smtClean="0"/>
              <a:t>hooves</a:t>
            </a:r>
            <a:endParaRPr lang="en-GB" dirty="0"/>
          </a:p>
        </p:txBody>
      </p:sp>
      <p:sp>
        <p:nvSpPr>
          <p:cNvPr id="15" name="TextBox 14"/>
          <p:cNvSpPr txBox="1"/>
          <p:nvPr/>
        </p:nvSpPr>
        <p:spPr>
          <a:xfrm>
            <a:off x="10040620" y="4438991"/>
            <a:ext cx="1358538" cy="369332"/>
          </a:xfrm>
          <a:prstGeom prst="rect">
            <a:avLst/>
          </a:prstGeom>
          <a:noFill/>
          <a:ln w="19050">
            <a:solidFill>
              <a:schemeClr val="tx1"/>
            </a:solidFill>
          </a:ln>
        </p:spPr>
        <p:txBody>
          <a:bodyPr wrap="square" rtlCol="0">
            <a:spAutoFit/>
          </a:bodyPr>
          <a:lstStyle/>
          <a:p>
            <a:pPr algn="ctr"/>
            <a:r>
              <a:rPr lang="en-GB" dirty="0" smtClean="0"/>
              <a:t>little</a:t>
            </a:r>
            <a:endParaRPr lang="en-GB" dirty="0"/>
          </a:p>
        </p:txBody>
      </p:sp>
      <p:sp>
        <p:nvSpPr>
          <p:cNvPr id="16" name="TextBox 15"/>
          <p:cNvSpPr txBox="1"/>
          <p:nvPr/>
        </p:nvSpPr>
        <p:spPr>
          <a:xfrm>
            <a:off x="10040620" y="5277041"/>
            <a:ext cx="1358538" cy="369332"/>
          </a:xfrm>
          <a:prstGeom prst="rect">
            <a:avLst/>
          </a:prstGeom>
          <a:noFill/>
          <a:ln w="19050">
            <a:solidFill>
              <a:schemeClr val="tx1"/>
            </a:solidFill>
          </a:ln>
        </p:spPr>
        <p:txBody>
          <a:bodyPr wrap="square" rtlCol="0">
            <a:spAutoFit/>
          </a:bodyPr>
          <a:lstStyle/>
          <a:p>
            <a:pPr algn="ctr"/>
            <a:r>
              <a:rPr lang="en-GB" dirty="0" smtClean="0"/>
              <a:t>hungry</a:t>
            </a:r>
            <a:endParaRPr lang="en-GB" dirty="0"/>
          </a:p>
        </p:txBody>
      </p:sp>
      <p:sp>
        <p:nvSpPr>
          <p:cNvPr id="17" name="TextBox 16"/>
          <p:cNvSpPr txBox="1"/>
          <p:nvPr/>
        </p:nvSpPr>
        <p:spPr>
          <a:xfrm>
            <a:off x="8077562" y="4438991"/>
            <a:ext cx="1358538" cy="369332"/>
          </a:xfrm>
          <a:prstGeom prst="rect">
            <a:avLst/>
          </a:prstGeom>
          <a:noFill/>
          <a:ln w="19050">
            <a:solidFill>
              <a:schemeClr val="tx1"/>
            </a:solidFill>
          </a:ln>
        </p:spPr>
        <p:txBody>
          <a:bodyPr wrap="square" rtlCol="0">
            <a:spAutoFit/>
          </a:bodyPr>
          <a:lstStyle/>
          <a:p>
            <a:pPr algn="ctr"/>
            <a:r>
              <a:rPr lang="en-GB" dirty="0" smtClean="0"/>
              <a:t>brave</a:t>
            </a:r>
            <a:endParaRPr lang="en-GB" dirty="0"/>
          </a:p>
        </p:txBody>
      </p:sp>
      <p:sp>
        <p:nvSpPr>
          <p:cNvPr id="18" name="TextBox 17"/>
          <p:cNvSpPr txBox="1"/>
          <p:nvPr/>
        </p:nvSpPr>
        <p:spPr>
          <a:xfrm>
            <a:off x="8077562" y="5277041"/>
            <a:ext cx="1358538" cy="369332"/>
          </a:xfrm>
          <a:prstGeom prst="rect">
            <a:avLst/>
          </a:prstGeom>
          <a:noFill/>
          <a:ln w="19050">
            <a:solidFill>
              <a:schemeClr val="tx1"/>
            </a:solidFill>
          </a:ln>
        </p:spPr>
        <p:txBody>
          <a:bodyPr wrap="square" rtlCol="0">
            <a:spAutoFit/>
          </a:bodyPr>
          <a:lstStyle/>
          <a:p>
            <a:pPr algn="ctr"/>
            <a:r>
              <a:rPr lang="en-GB" dirty="0" smtClean="0"/>
              <a:t>angry</a:t>
            </a:r>
            <a:endParaRPr lang="en-GB" dirty="0"/>
          </a:p>
        </p:txBody>
      </p:sp>
      <p:sp>
        <p:nvSpPr>
          <p:cNvPr id="19" name="TextBox 18"/>
          <p:cNvSpPr txBox="1"/>
          <p:nvPr/>
        </p:nvSpPr>
        <p:spPr>
          <a:xfrm>
            <a:off x="10040620" y="2278626"/>
            <a:ext cx="1358538" cy="369332"/>
          </a:xfrm>
          <a:prstGeom prst="rect">
            <a:avLst/>
          </a:prstGeom>
          <a:noFill/>
          <a:ln w="19050">
            <a:solidFill>
              <a:schemeClr val="tx1"/>
            </a:solidFill>
          </a:ln>
        </p:spPr>
        <p:txBody>
          <a:bodyPr wrap="square" rtlCol="0">
            <a:spAutoFit/>
          </a:bodyPr>
          <a:lstStyle/>
          <a:p>
            <a:pPr algn="ctr"/>
            <a:r>
              <a:rPr lang="en-GB" dirty="0"/>
              <a:t>h</a:t>
            </a:r>
            <a:r>
              <a:rPr lang="en-GB" dirty="0" smtClean="0"/>
              <a:t>orns</a:t>
            </a:r>
            <a:endParaRPr lang="en-GB" dirty="0"/>
          </a:p>
        </p:txBody>
      </p:sp>
      <p:sp>
        <p:nvSpPr>
          <p:cNvPr id="6" name="TextBox 5"/>
          <p:cNvSpPr txBox="1"/>
          <p:nvPr/>
        </p:nvSpPr>
        <p:spPr>
          <a:xfrm>
            <a:off x="7968343" y="5740399"/>
            <a:ext cx="3971108" cy="923330"/>
          </a:xfrm>
          <a:prstGeom prst="rect">
            <a:avLst/>
          </a:prstGeom>
          <a:noFill/>
        </p:spPr>
        <p:txBody>
          <a:bodyPr wrap="square" rtlCol="0">
            <a:spAutoFit/>
          </a:bodyPr>
          <a:lstStyle/>
          <a:p>
            <a:r>
              <a:rPr lang="en-GB" dirty="0" smtClean="0"/>
              <a:t>Add some more words to your list if your can think of other ways to describe the characters.</a:t>
            </a:r>
            <a:endParaRPr lang="en-GB" dirty="0"/>
          </a:p>
        </p:txBody>
      </p:sp>
      <p:pic>
        <p:nvPicPr>
          <p:cNvPr id="7" name="Picture 6"/>
          <p:cNvPicPr>
            <a:picLocks noChangeAspect="1"/>
          </p:cNvPicPr>
          <p:nvPr/>
        </p:nvPicPr>
        <p:blipFill>
          <a:blip r:embed="rId2"/>
          <a:stretch>
            <a:fillRect/>
          </a:stretch>
        </p:blipFill>
        <p:spPr>
          <a:xfrm>
            <a:off x="404948" y="2751684"/>
            <a:ext cx="1332411" cy="1060927"/>
          </a:xfrm>
          <a:prstGeom prst="rect">
            <a:avLst/>
          </a:prstGeom>
        </p:spPr>
      </p:pic>
      <p:pic>
        <p:nvPicPr>
          <p:cNvPr id="20" name="Picture 19"/>
          <p:cNvPicPr>
            <a:picLocks noChangeAspect="1"/>
          </p:cNvPicPr>
          <p:nvPr/>
        </p:nvPicPr>
        <p:blipFill>
          <a:blip r:embed="rId3"/>
          <a:stretch>
            <a:fillRect/>
          </a:stretch>
        </p:blipFill>
        <p:spPr>
          <a:xfrm>
            <a:off x="6361279" y="2747820"/>
            <a:ext cx="1287387" cy="1221977"/>
          </a:xfrm>
          <a:prstGeom prst="rect">
            <a:avLst/>
          </a:prstGeom>
        </p:spPr>
      </p:pic>
      <p:pic>
        <p:nvPicPr>
          <p:cNvPr id="22" name="Picture 2" descr="Original"/>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443117" y="-30426"/>
            <a:ext cx="748883" cy="7488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114733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553998"/>
          </a:xfrm>
          <a:prstGeom prst="rect">
            <a:avLst/>
          </a:prstGeom>
          <a:noFill/>
        </p:spPr>
        <p:txBody>
          <a:bodyPr wrap="square" rtlCol="0">
            <a:spAutoFit/>
          </a:bodyPr>
          <a:lstStyle/>
          <a:p>
            <a:r>
              <a:rPr lang="en-GB" sz="3000" dirty="0" smtClean="0"/>
              <a:t>Here are some words to describe The Billy Goats Gruff…</a:t>
            </a:r>
          </a:p>
        </p:txBody>
      </p:sp>
      <p:sp>
        <p:nvSpPr>
          <p:cNvPr id="6" name="TextBox 5"/>
          <p:cNvSpPr txBox="1"/>
          <p:nvPr/>
        </p:nvSpPr>
        <p:spPr>
          <a:xfrm>
            <a:off x="378823" y="2152017"/>
            <a:ext cx="11560628" cy="5170646"/>
          </a:xfrm>
          <a:prstGeom prst="rect">
            <a:avLst/>
          </a:prstGeom>
          <a:noFill/>
        </p:spPr>
        <p:txBody>
          <a:bodyPr wrap="square" rtlCol="0">
            <a:spAutoFit/>
          </a:bodyPr>
          <a:lstStyle/>
          <a:p>
            <a:r>
              <a:rPr lang="en-GB" sz="3000" dirty="0" smtClean="0"/>
              <a:t>We are going to use the words to complete the following sentence.</a:t>
            </a:r>
          </a:p>
          <a:p>
            <a:endParaRPr lang="en-GB" sz="3000" dirty="0"/>
          </a:p>
          <a:p>
            <a:r>
              <a:rPr lang="en-GB" sz="3000" dirty="0" smtClean="0"/>
              <a:t>The Billy Goat Gruff are…</a:t>
            </a:r>
          </a:p>
          <a:p>
            <a:endParaRPr lang="en-GB" sz="3000" dirty="0"/>
          </a:p>
          <a:p>
            <a:r>
              <a:rPr lang="en-GB" sz="3000" dirty="0" smtClean="0"/>
              <a:t>Here are the sentence we created</a:t>
            </a:r>
          </a:p>
          <a:p>
            <a:endParaRPr lang="en-GB" sz="3000" dirty="0"/>
          </a:p>
          <a:p>
            <a:r>
              <a:rPr lang="en-GB" sz="3000" dirty="0"/>
              <a:t>The Billy Goat Gruff </a:t>
            </a:r>
            <a:r>
              <a:rPr lang="en-GB" sz="3000" dirty="0" smtClean="0"/>
              <a:t>are </a:t>
            </a:r>
            <a:r>
              <a:rPr lang="en-GB" sz="3000" u="sng" dirty="0" smtClean="0">
                <a:solidFill>
                  <a:srgbClr val="FF0000"/>
                </a:solidFill>
              </a:rPr>
              <a:t>little</a:t>
            </a:r>
            <a:r>
              <a:rPr lang="en-GB" sz="3000" dirty="0" smtClean="0"/>
              <a:t>.</a:t>
            </a:r>
          </a:p>
          <a:p>
            <a:r>
              <a:rPr lang="en-GB" sz="3000" dirty="0"/>
              <a:t>The Billy Goat Gruff </a:t>
            </a:r>
            <a:r>
              <a:rPr lang="en-GB" sz="3000" dirty="0" smtClean="0"/>
              <a:t>are </a:t>
            </a:r>
            <a:r>
              <a:rPr lang="en-GB" sz="3000" u="sng" dirty="0" smtClean="0">
                <a:solidFill>
                  <a:srgbClr val="FF0000"/>
                </a:solidFill>
              </a:rPr>
              <a:t>brave</a:t>
            </a:r>
            <a:r>
              <a:rPr lang="en-GB" sz="3000" dirty="0" smtClean="0"/>
              <a:t>.</a:t>
            </a:r>
          </a:p>
          <a:p>
            <a:r>
              <a:rPr lang="en-GB" sz="3000" dirty="0"/>
              <a:t>The Billy Goat Gruff </a:t>
            </a:r>
            <a:r>
              <a:rPr lang="en-GB" sz="3000" dirty="0" smtClean="0"/>
              <a:t>are </a:t>
            </a:r>
            <a:r>
              <a:rPr lang="en-GB" sz="3000" u="sng" dirty="0" smtClean="0">
                <a:solidFill>
                  <a:srgbClr val="FF0000"/>
                </a:solidFill>
              </a:rPr>
              <a:t>hungry</a:t>
            </a:r>
            <a:r>
              <a:rPr lang="en-GB" sz="3000" dirty="0" smtClean="0"/>
              <a:t>. </a:t>
            </a:r>
          </a:p>
          <a:p>
            <a:endParaRPr lang="en-GB" sz="3000" dirty="0"/>
          </a:p>
          <a:p>
            <a:r>
              <a:rPr lang="en-GB" sz="3000" dirty="0" smtClean="0"/>
              <a:t> </a:t>
            </a:r>
          </a:p>
        </p:txBody>
      </p:sp>
      <p:sp>
        <p:nvSpPr>
          <p:cNvPr id="2" name="Oval 1"/>
          <p:cNvSpPr/>
          <p:nvPr/>
        </p:nvSpPr>
        <p:spPr>
          <a:xfrm>
            <a:off x="1319349" y="993780"/>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little</a:t>
            </a:r>
          </a:p>
        </p:txBody>
      </p:sp>
      <p:sp>
        <p:nvSpPr>
          <p:cNvPr id="11" name="Oval 10"/>
          <p:cNvSpPr/>
          <p:nvPr/>
        </p:nvSpPr>
        <p:spPr>
          <a:xfrm>
            <a:off x="4291149" y="993779"/>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brave</a:t>
            </a:r>
          </a:p>
        </p:txBody>
      </p:sp>
      <p:sp>
        <p:nvSpPr>
          <p:cNvPr id="12" name="Oval 11"/>
          <p:cNvSpPr/>
          <p:nvPr/>
        </p:nvSpPr>
        <p:spPr>
          <a:xfrm>
            <a:off x="7689668" y="993779"/>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hungry</a:t>
            </a:r>
          </a:p>
        </p:txBody>
      </p:sp>
      <p:sp>
        <p:nvSpPr>
          <p:cNvPr id="3" name="TextBox 2"/>
          <p:cNvSpPr txBox="1"/>
          <p:nvPr/>
        </p:nvSpPr>
        <p:spPr>
          <a:xfrm>
            <a:off x="7369630" y="5538651"/>
            <a:ext cx="4569821" cy="954107"/>
          </a:xfrm>
          <a:prstGeom prst="rect">
            <a:avLst/>
          </a:prstGeom>
          <a:noFill/>
        </p:spPr>
        <p:txBody>
          <a:bodyPr wrap="square" rtlCol="0">
            <a:spAutoFit/>
          </a:bodyPr>
          <a:lstStyle/>
          <a:p>
            <a:r>
              <a:rPr lang="en-GB" sz="2800" dirty="0" smtClean="0"/>
              <a:t>On the next page it’s your turn to make some sentences. </a:t>
            </a:r>
            <a:endParaRPr lang="en-GB" sz="2800" dirty="0"/>
          </a:p>
        </p:txBody>
      </p:sp>
      <p:pic>
        <p:nvPicPr>
          <p:cNvPr id="7" name="Picture 6"/>
          <p:cNvPicPr>
            <a:picLocks noChangeAspect="1"/>
          </p:cNvPicPr>
          <p:nvPr/>
        </p:nvPicPr>
        <p:blipFill>
          <a:blip r:embed="rId2"/>
          <a:stretch>
            <a:fillRect/>
          </a:stretch>
        </p:blipFill>
        <p:spPr>
          <a:xfrm>
            <a:off x="8251993" y="3017520"/>
            <a:ext cx="2119066" cy="2225019"/>
          </a:xfrm>
          <a:prstGeom prst="rect">
            <a:avLst/>
          </a:prstGeom>
        </p:spPr>
      </p:pic>
      <p:pic>
        <p:nvPicPr>
          <p:cNvPr id="14"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80404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509450" y="2276710"/>
            <a:ext cx="9980024" cy="1393954"/>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168925"/>
            <a:ext cx="11560628" cy="553998"/>
          </a:xfrm>
          <a:prstGeom prst="rect">
            <a:avLst/>
          </a:prstGeom>
          <a:noFill/>
        </p:spPr>
        <p:txBody>
          <a:bodyPr wrap="square" rtlCol="0">
            <a:spAutoFit/>
          </a:bodyPr>
          <a:lstStyle/>
          <a:p>
            <a:r>
              <a:rPr lang="en-GB" sz="3000" dirty="0" smtClean="0"/>
              <a:t>Here are some words to describe the troll…</a:t>
            </a:r>
          </a:p>
        </p:txBody>
      </p:sp>
      <p:sp>
        <p:nvSpPr>
          <p:cNvPr id="6" name="TextBox 5"/>
          <p:cNvSpPr txBox="1"/>
          <p:nvPr/>
        </p:nvSpPr>
        <p:spPr>
          <a:xfrm>
            <a:off x="640080" y="1790610"/>
            <a:ext cx="11299370" cy="3785652"/>
          </a:xfrm>
          <a:prstGeom prst="rect">
            <a:avLst/>
          </a:prstGeom>
          <a:noFill/>
        </p:spPr>
        <p:txBody>
          <a:bodyPr wrap="square" rtlCol="0">
            <a:spAutoFit/>
          </a:bodyPr>
          <a:lstStyle/>
          <a:p>
            <a:r>
              <a:rPr lang="en-GB" sz="3000" dirty="0" smtClean="0"/>
              <a:t>You are going to use the words to complete the following sentences.</a:t>
            </a:r>
          </a:p>
          <a:p>
            <a:endParaRPr lang="en-GB" sz="3000" dirty="0"/>
          </a:p>
          <a:p>
            <a:r>
              <a:rPr lang="en-GB" sz="3000" dirty="0" smtClean="0"/>
              <a:t>   </a:t>
            </a:r>
          </a:p>
          <a:p>
            <a:r>
              <a:rPr lang="en-GB" sz="3000" dirty="0" smtClean="0"/>
              <a:t>The troll is _____________.</a:t>
            </a:r>
          </a:p>
          <a:p>
            <a:r>
              <a:rPr lang="en-GB" sz="3000" dirty="0" smtClean="0"/>
              <a:t>Write out 2 sentences below or on a piece of paper. You may need your adult to help you with this. </a:t>
            </a:r>
          </a:p>
          <a:p>
            <a:endParaRPr lang="en-GB" sz="3000" dirty="0"/>
          </a:p>
          <a:p>
            <a:r>
              <a:rPr lang="en-GB" sz="3000" dirty="0" smtClean="0"/>
              <a:t> </a:t>
            </a:r>
          </a:p>
        </p:txBody>
      </p:sp>
      <p:sp>
        <p:nvSpPr>
          <p:cNvPr id="2" name="Oval 1"/>
          <p:cNvSpPr/>
          <p:nvPr/>
        </p:nvSpPr>
        <p:spPr>
          <a:xfrm>
            <a:off x="1319349" y="732520"/>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solidFill>
            </a:endParaRPr>
          </a:p>
          <a:p>
            <a:pPr algn="ctr"/>
            <a:endParaRPr lang="en-GB" dirty="0">
              <a:solidFill>
                <a:schemeClr val="tx1"/>
              </a:solidFill>
            </a:endParaRPr>
          </a:p>
          <a:p>
            <a:pPr algn="ctr"/>
            <a:r>
              <a:rPr lang="en-GB" dirty="0" smtClean="0">
                <a:solidFill>
                  <a:schemeClr val="tx1"/>
                </a:solidFill>
              </a:rPr>
              <a:t>angry</a:t>
            </a:r>
          </a:p>
        </p:txBody>
      </p:sp>
      <p:sp>
        <p:nvSpPr>
          <p:cNvPr id="11" name="Oval 10"/>
          <p:cNvSpPr/>
          <p:nvPr/>
        </p:nvSpPr>
        <p:spPr>
          <a:xfrm>
            <a:off x="4291149" y="732519"/>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solidFill>
            </a:endParaRPr>
          </a:p>
          <a:p>
            <a:pPr algn="ctr"/>
            <a:endParaRPr lang="en-GB" dirty="0">
              <a:solidFill>
                <a:schemeClr val="tx1"/>
              </a:solidFill>
            </a:endParaRPr>
          </a:p>
          <a:p>
            <a:pPr algn="ctr"/>
            <a:r>
              <a:rPr lang="en-GB" dirty="0" smtClean="0">
                <a:solidFill>
                  <a:schemeClr val="tx1"/>
                </a:solidFill>
              </a:rPr>
              <a:t>purple</a:t>
            </a:r>
          </a:p>
        </p:txBody>
      </p:sp>
      <p:sp>
        <p:nvSpPr>
          <p:cNvPr id="12" name="Oval 11"/>
          <p:cNvSpPr/>
          <p:nvPr/>
        </p:nvSpPr>
        <p:spPr>
          <a:xfrm>
            <a:off x="7689668" y="732519"/>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solidFill>
            </a:endParaRPr>
          </a:p>
          <a:p>
            <a:pPr algn="ctr"/>
            <a:endParaRPr lang="en-GB" dirty="0">
              <a:solidFill>
                <a:schemeClr val="tx1"/>
              </a:solidFill>
            </a:endParaRPr>
          </a:p>
          <a:p>
            <a:pPr algn="ctr"/>
            <a:r>
              <a:rPr lang="en-GB" dirty="0" smtClean="0">
                <a:solidFill>
                  <a:schemeClr val="tx1"/>
                </a:solidFill>
              </a:rPr>
              <a:t>ugly</a:t>
            </a:r>
          </a:p>
        </p:txBody>
      </p:sp>
      <p:sp>
        <p:nvSpPr>
          <p:cNvPr id="9" name="Rectangle 8"/>
          <p:cNvSpPr/>
          <p:nvPr/>
        </p:nvSpPr>
        <p:spPr>
          <a:xfrm>
            <a:off x="515982" y="4743968"/>
            <a:ext cx="10737669" cy="927463"/>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09451" y="5848272"/>
            <a:ext cx="10737668" cy="927463"/>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96834" y="5509796"/>
            <a:ext cx="10175966"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796834" y="6656125"/>
            <a:ext cx="10175966" cy="0"/>
          </a:xfrm>
          <a:prstGeom prst="line">
            <a:avLst/>
          </a:prstGeom>
          <a:ln w="12700"/>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2"/>
          <a:stretch>
            <a:fillRect/>
          </a:stretch>
        </p:blipFill>
        <p:spPr>
          <a:xfrm>
            <a:off x="1319349" y="2357033"/>
            <a:ext cx="770568" cy="731417"/>
          </a:xfrm>
          <a:prstGeom prst="rect">
            <a:avLst/>
          </a:prstGeom>
        </p:spPr>
      </p:pic>
      <p:pic>
        <p:nvPicPr>
          <p:cNvPr id="15" name="Picture 14"/>
          <p:cNvPicPr>
            <a:picLocks noChangeAspect="1"/>
          </p:cNvPicPr>
          <p:nvPr/>
        </p:nvPicPr>
        <p:blipFill>
          <a:blip r:embed="rId3"/>
          <a:stretch>
            <a:fillRect/>
          </a:stretch>
        </p:blipFill>
        <p:spPr>
          <a:xfrm>
            <a:off x="1946081" y="841471"/>
            <a:ext cx="614524" cy="608754"/>
          </a:xfrm>
          <a:prstGeom prst="rect">
            <a:avLst/>
          </a:prstGeom>
        </p:spPr>
      </p:pic>
      <p:pic>
        <p:nvPicPr>
          <p:cNvPr id="16" name="Picture 15"/>
          <p:cNvPicPr>
            <a:picLocks noChangeAspect="1"/>
          </p:cNvPicPr>
          <p:nvPr/>
        </p:nvPicPr>
        <p:blipFill>
          <a:blip r:embed="rId4"/>
          <a:stretch>
            <a:fillRect/>
          </a:stretch>
        </p:blipFill>
        <p:spPr>
          <a:xfrm>
            <a:off x="4960179" y="863622"/>
            <a:ext cx="529927" cy="481260"/>
          </a:xfrm>
          <a:prstGeom prst="rect">
            <a:avLst/>
          </a:prstGeom>
        </p:spPr>
      </p:pic>
      <p:pic>
        <p:nvPicPr>
          <p:cNvPr id="17" name="Picture 16"/>
          <p:cNvPicPr>
            <a:picLocks noChangeAspect="1"/>
          </p:cNvPicPr>
          <p:nvPr/>
        </p:nvPicPr>
        <p:blipFill>
          <a:blip r:embed="rId5"/>
          <a:stretch>
            <a:fillRect/>
          </a:stretch>
        </p:blipFill>
        <p:spPr>
          <a:xfrm>
            <a:off x="8285517" y="841471"/>
            <a:ext cx="649478" cy="557294"/>
          </a:xfrm>
          <a:prstGeom prst="rect">
            <a:avLst/>
          </a:prstGeom>
        </p:spPr>
      </p:pic>
      <p:pic>
        <p:nvPicPr>
          <p:cNvPr id="19" name="Picture 2" descr="Original"/>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56962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04800" y="179965"/>
            <a:ext cx="11560628" cy="6555641"/>
          </a:xfrm>
          <a:prstGeom prst="rect">
            <a:avLst/>
          </a:prstGeom>
          <a:noFill/>
        </p:spPr>
        <p:txBody>
          <a:bodyPr wrap="square" rtlCol="0">
            <a:spAutoFit/>
          </a:bodyPr>
          <a:lstStyle/>
          <a:p>
            <a:r>
              <a:rPr lang="en-GB" sz="3000" dirty="0" smtClean="0"/>
              <a:t>Can you read the sentences you made to your adult. </a:t>
            </a:r>
          </a:p>
          <a:p>
            <a:endParaRPr lang="en-GB" sz="3000" dirty="0"/>
          </a:p>
          <a:p>
            <a:r>
              <a:rPr lang="en-GB" sz="3000" dirty="0" smtClean="0"/>
              <a:t>Did you remember your full stop? If not put it on now.</a:t>
            </a:r>
            <a:endParaRPr lang="en-GB" sz="3000" dirty="0"/>
          </a:p>
          <a:p>
            <a:endParaRPr lang="en-GB" sz="3000" dirty="0" smtClean="0"/>
          </a:p>
          <a:p>
            <a:r>
              <a:rPr lang="en-GB" sz="3000" dirty="0" smtClean="0"/>
              <a:t>Well done for writing two super sentences. Here’s a little challenge for you…</a:t>
            </a:r>
          </a:p>
          <a:p>
            <a:endParaRPr lang="en-GB" sz="3000" dirty="0"/>
          </a:p>
          <a:p>
            <a:endParaRPr lang="en-GB" sz="3000" dirty="0" smtClean="0"/>
          </a:p>
          <a:p>
            <a:endParaRPr lang="en-GB" sz="3000" dirty="0"/>
          </a:p>
          <a:p>
            <a:endParaRPr lang="en-GB" sz="3000" dirty="0" smtClean="0"/>
          </a:p>
          <a:p>
            <a:r>
              <a:rPr lang="en-GB" sz="3000" dirty="0" smtClean="0"/>
              <a:t>The word troll starts with a ‘t’ sound, can you find three things in your house that start with the sound ‘t’?</a:t>
            </a:r>
          </a:p>
          <a:p>
            <a:endParaRPr lang="en-GB" sz="3000" dirty="0"/>
          </a:p>
          <a:p>
            <a:r>
              <a:rPr lang="en-GB" sz="3000" dirty="0" smtClean="0"/>
              <a:t>Show your adult what they are. Great work!</a:t>
            </a:r>
          </a:p>
        </p:txBody>
      </p:sp>
      <p:sp>
        <p:nvSpPr>
          <p:cNvPr id="18" name="5-Point Star 17"/>
          <p:cNvSpPr/>
          <p:nvPr/>
        </p:nvSpPr>
        <p:spPr>
          <a:xfrm>
            <a:off x="10332720" y="5350611"/>
            <a:ext cx="1293223" cy="121484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stretch>
            <a:fillRect/>
          </a:stretch>
        </p:blipFill>
        <p:spPr>
          <a:xfrm>
            <a:off x="2079046" y="2573383"/>
            <a:ext cx="3100502" cy="2001574"/>
          </a:xfrm>
          <a:prstGeom prst="rect">
            <a:avLst/>
          </a:prstGeom>
        </p:spPr>
      </p:pic>
      <p:pic>
        <p:nvPicPr>
          <p:cNvPr id="20"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96723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smtClean="0"/>
              <a:t>Maths</a:t>
            </a:r>
            <a:r>
              <a:rPr lang="en-GB" sz="2400" dirty="0" smtClean="0"/>
              <a:t>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6</a:t>
            </a:r>
            <a:r>
              <a:rPr lang="en-GB" sz="3200" dirty="0" smtClean="0"/>
              <a:t>.1.2021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smtClean="0"/>
              <a:t>LO. </a:t>
            </a:r>
            <a:r>
              <a:rPr lang="en-GB" sz="4000" dirty="0"/>
              <a:t>To be </a:t>
            </a:r>
            <a:r>
              <a:rPr lang="en-GB" sz="4000" dirty="0" smtClean="0"/>
              <a:t>able to identify the correct numerals 1 to 5.</a:t>
            </a:r>
            <a:endParaRPr lang="en-GB" sz="4000" dirty="0"/>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71313" y="5942319"/>
            <a:ext cx="621052" cy="557680"/>
          </a:xfrm>
          <a:prstGeom prst="rect">
            <a:avLst/>
          </a:prstGeom>
        </p:spPr>
      </p:pic>
      <p:pic>
        <p:nvPicPr>
          <p:cNvPr id="16"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574612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5131" y="130629"/>
            <a:ext cx="11534503" cy="954107"/>
          </a:xfrm>
          <a:prstGeom prst="rect">
            <a:avLst/>
          </a:prstGeom>
          <a:noFill/>
        </p:spPr>
        <p:txBody>
          <a:bodyPr wrap="square" rtlCol="0">
            <a:spAutoFit/>
          </a:bodyPr>
          <a:lstStyle/>
          <a:p>
            <a:r>
              <a:rPr lang="en-GB" sz="2800" dirty="0" smtClean="0"/>
              <a:t>Here you can see the </a:t>
            </a:r>
            <a:r>
              <a:rPr lang="en-GB" sz="2800" dirty="0" err="1" smtClean="0"/>
              <a:t>numicon</a:t>
            </a:r>
            <a:r>
              <a:rPr lang="en-GB" sz="2800" dirty="0" smtClean="0"/>
              <a:t> representations of the numbers 1 to 5. Can you match the </a:t>
            </a:r>
            <a:r>
              <a:rPr lang="en-GB" sz="2800" dirty="0" err="1" smtClean="0"/>
              <a:t>numicom</a:t>
            </a:r>
            <a:r>
              <a:rPr lang="en-GB" sz="2800" dirty="0" smtClean="0"/>
              <a:t> to the correct digit by drawing a line between the two? </a:t>
            </a:r>
            <a:endParaRPr lang="en-GB" sz="2800" dirty="0"/>
          </a:p>
        </p:txBody>
      </p:sp>
      <p:sp>
        <p:nvSpPr>
          <p:cNvPr id="16" name="Rectangle 15"/>
          <p:cNvSpPr/>
          <p:nvPr/>
        </p:nvSpPr>
        <p:spPr>
          <a:xfrm>
            <a:off x="8486500" y="1122363"/>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1</a:t>
            </a:r>
            <a:endParaRPr lang="en-GB" sz="3600" dirty="0">
              <a:solidFill>
                <a:schemeClr val="tx1"/>
              </a:solidFill>
            </a:endParaRPr>
          </a:p>
        </p:txBody>
      </p:sp>
      <p:sp>
        <p:nvSpPr>
          <p:cNvPr id="17" name="Rectangle 16"/>
          <p:cNvSpPr/>
          <p:nvPr/>
        </p:nvSpPr>
        <p:spPr>
          <a:xfrm>
            <a:off x="8486499" y="2187266"/>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3</a:t>
            </a:r>
            <a:endParaRPr lang="en-GB" sz="3600" dirty="0">
              <a:solidFill>
                <a:schemeClr val="tx1"/>
              </a:solidFill>
            </a:endParaRPr>
          </a:p>
        </p:txBody>
      </p:sp>
      <p:sp>
        <p:nvSpPr>
          <p:cNvPr id="18" name="Rectangle 17"/>
          <p:cNvSpPr/>
          <p:nvPr/>
        </p:nvSpPr>
        <p:spPr>
          <a:xfrm>
            <a:off x="8486498" y="3252169"/>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5</a:t>
            </a:r>
            <a:endParaRPr lang="en-GB" sz="3600" dirty="0">
              <a:solidFill>
                <a:schemeClr val="tx1"/>
              </a:solidFill>
            </a:endParaRPr>
          </a:p>
        </p:txBody>
      </p:sp>
      <p:sp>
        <p:nvSpPr>
          <p:cNvPr id="19" name="Rectangle 18"/>
          <p:cNvSpPr/>
          <p:nvPr/>
        </p:nvSpPr>
        <p:spPr>
          <a:xfrm>
            <a:off x="8486498" y="4317072"/>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2</a:t>
            </a:r>
            <a:endParaRPr lang="en-GB" sz="3600" dirty="0">
              <a:solidFill>
                <a:schemeClr val="tx1"/>
              </a:solidFill>
            </a:endParaRPr>
          </a:p>
        </p:txBody>
      </p:sp>
      <p:sp>
        <p:nvSpPr>
          <p:cNvPr id="20" name="Rectangle 19"/>
          <p:cNvSpPr/>
          <p:nvPr/>
        </p:nvSpPr>
        <p:spPr>
          <a:xfrm>
            <a:off x="8508267" y="5381975"/>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4</a:t>
            </a:r>
            <a:endParaRPr lang="en-GB" sz="3600" dirty="0">
              <a:solidFill>
                <a:schemeClr val="tx1"/>
              </a:solidFill>
            </a:endParaRPr>
          </a:p>
        </p:txBody>
      </p:sp>
      <p:pic>
        <p:nvPicPr>
          <p:cNvPr id="21" name="Picture 20"/>
          <p:cNvPicPr>
            <a:picLocks noChangeAspect="1"/>
          </p:cNvPicPr>
          <p:nvPr/>
        </p:nvPicPr>
        <p:blipFill>
          <a:blip r:embed="rId2"/>
          <a:stretch>
            <a:fillRect/>
          </a:stretch>
        </p:blipFill>
        <p:spPr>
          <a:xfrm>
            <a:off x="2749110" y="3222545"/>
            <a:ext cx="790921" cy="768952"/>
          </a:xfrm>
          <a:prstGeom prst="rect">
            <a:avLst/>
          </a:prstGeom>
        </p:spPr>
      </p:pic>
      <p:pic>
        <p:nvPicPr>
          <p:cNvPr id="22" name="Picture 21"/>
          <p:cNvPicPr>
            <a:picLocks noChangeAspect="1"/>
          </p:cNvPicPr>
          <p:nvPr/>
        </p:nvPicPr>
        <p:blipFill>
          <a:blip r:embed="rId3"/>
          <a:stretch>
            <a:fillRect/>
          </a:stretch>
        </p:blipFill>
        <p:spPr>
          <a:xfrm>
            <a:off x="2658851" y="1110528"/>
            <a:ext cx="971439" cy="562412"/>
          </a:xfrm>
          <a:prstGeom prst="rect">
            <a:avLst/>
          </a:prstGeom>
        </p:spPr>
      </p:pic>
      <p:pic>
        <p:nvPicPr>
          <p:cNvPr id="23" name="Picture 22"/>
          <p:cNvPicPr>
            <a:picLocks noChangeAspect="1"/>
          </p:cNvPicPr>
          <p:nvPr/>
        </p:nvPicPr>
        <p:blipFill>
          <a:blip r:embed="rId4"/>
          <a:stretch>
            <a:fillRect/>
          </a:stretch>
        </p:blipFill>
        <p:spPr>
          <a:xfrm>
            <a:off x="2749110" y="5668922"/>
            <a:ext cx="790921" cy="777956"/>
          </a:xfrm>
          <a:prstGeom prst="rect">
            <a:avLst/>
          </a:prstGeom>
        </p:spPr>
      </p:pic>
      <p:pic>
        <p:nvPicPr>
          <p:cNvPr id="24" name="Picture 23"/>
          <p:cNvPicPr>
            <a:picLocks noChangeAspect="1"/>
          </p:cNvPicPr>
          <p:nvPr/>
        </p:nvPicPr>
        <p:blipFill>
          <a:blip r:embed="rId5"/>
          <a:stretch>
            <a:fillRect/>
          </a:stretch>
        </p:blipFill>
        <p:spPr>
          <a:xfrm>
            <a:off x="2658851" y="1914982"/>
            <a:ext cx="971439" cy="1008098"/>
          </a:xfrm>
          <a:prstGeom prst="rect">
            <a:avLst/>
          </a:prstGeom>
        </p:spPr>
      </p:pic>
      <p:pic>
        <p:nvPicPr>
          <p:cNvPr id="25" name="Picture 24"/>
          <p:cNvPicPr>
            <a:picLocks noChangeAspect="1"/>
          </p:cNvPicPr>
          <p:nvPr/>
        </p:nvPicPr>
        <p:blipFill>
          <a:blip r:embed="rId6"/>
          <a:stretch>
            <a:fillRect/>
          </a:stretch>
        </p:blipFill>
        <p:spPr>
          <a:xfrm>
            <a:off x="2749110" y="4164580"/>
            <a:ext cx="790921" cy="1262431"/>
          </a:xfrm>
          <a:prstGeom prst="rect">
            <a:avLst/>
          </a:prstGeom>
        </p:spPr>
      </p:pic>
      <p:pic>
        <p:nvPicPr>
          <p:cNvPr id="26" name="Picture 2" descr="Original"/>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521494" y="-30425"/>
            <a:ext cx="670506" cy="6705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383424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5131" y="130629"/>
            <a:ext cx="11534503" cy="954107"/>
          </a:xfrm>
          <a:prstGeom prst="rect">
            <a:avLst/>
          </a:prstGeom>
          <a:noFill/>
        </p:spPr>
        <p:txBody>
          <a:bodyPr wrap="square" rtlCol="0">
            <a:spAutoFit/>
          </a:bodyPr>
          <a:lstStyle/>
          <a:p>
            <a:r>
              <a:rPr lang="en-GB" sz="2800" dirty="0" smtClean="0"/>
              <a:t>Can you identify each digit and draw that number of circles into the five frame. Remember just one circle per box. </a:t>
            </a:r>
            <a:endParaRPr lang="en-GB" sz="2800" dirty="0"/>
          </a:p>
        </p:txBody>
      </p:sp>
      <p:pic>
        <p:nvPicPr>
          <p:cNvPr id="6" name="Picture 5"/>
          <p:cNvPicPr>
            <a:picLocks noChangeAspect="1"/>
          </p:cNvPicPr>
          <p:nvPr/>
        </p:nvPicPr>
        <p:blipFill>
          <a:blip r:embed="rId2"/>
          <a:stretch>
            <a:fillRect/>
          </a:stretch>
        </p:blipFill>
        <p:spPr>
          <a:xfrm>
            <a:off x="4158330" y="1181306"/>
            <a:ext cx="4337608" cy="966039"/>
          </a:xfrm>
          <a:prstGeom prst="rect">
            <a:avLst/>
          </a:prstGeom>
        </p:spPr>
      </p:pic>
      <p:pic>
        <p:nvPicPr>
          <p:cNvPr id="26" name="Picture 25"/>
          <p:cNvPicPr>
            <a:picLocks noChangeAspect="1"/>
          </p:cNvPicPr>
          <p:nvPr/>
        </p:nvPicPr>
        <p:blipFill>
          <a:blip r:embed="rId2"/>
          <a:stretch>
            <a:fillRect/>
          </a:stretch>
        </p:blipFill>
        <p:spPr>
          <a:xfrm>
            <a:off x="4158330" y="2342285"/>
            <a:ext cx="4337608" cy="966039"/>
          </a:xfrm>
          <a:prstGeom prst="rect">
            <a:avLst/>
          </a:prstGeom>
        </p:spPr>
      </p:pic>
      <p:pic>
        <p:nvPicPr>
          <p:cNvPr id="27" name="Picture 26"/>
          <p:cNvPicPr>
            <a:picLocks noChangeAspect="1"/>
          </p:cNvPicPr>
          <p:nvPr/>
        </p:nvPicPr>
        <p:blipFill>
          <a:blip r:embed="rId2"/>
          <a:stretch>
            <a:fillRect/>
          </a:stretch>
        </p:blipFill>
        <p:spPr>
          <a:xfrm>
            <a:off x="4158330" y="3502005"/>
            <a:ext cx="4337608" cy="966039"/>
          </a:xfrm>
          <a:prstGeom prst="rect">
            <a:avLst/>
          </a:prstGeom>
        </p:spPr>
      </p:pic>
      <p:pic>
        <p:nvPicPr>
          <p:cNvPr id="28" name="Picture 27"/>
          <p:cNvPicPr>
            <a:picLocks noChangeAspect="1"/>
          </p:cNvPicPr>
          <p:nvPr/>
        </p:nvPicPr>
        <p:blipFill>
          <a:blip r:embed="rId2"/>
          <a:stretch>
            <a:fillRect/>
          </a:stretch>
        </p:blipFill>
        <p:spPr>
          <a:xfrm>
            <a:off x="4158330" y="4661725"/>
            <a:ext cx="4337608" cy="966039"/>
          </a:xfrm>
          <a:prstGeom prst="rect">
            <a:avLst/>
          </a:prstGeom>
        </p:spPr>
      </p:pic>
      <p:pic>
        <p:nvPicPr>
          <p:cNvPr id="29" name="Picture 28"/>
          <p:cNvPicPr>
            <a:picLocks noChangeAspect="1"/>
          </p:cNvPicPr>
          <p:nvPr/>
        </p:nvPicPr>
        <p:blipFill>
          <a:blip r:embed="rId2"/>
          <a:stretch>
            <a:fillRect/>
          </a:stretch>
        </p:blipFill>
        <p:spPr>
          <a:xfrm>
            <a:off x="4158330" y="5795391"/>
            <a:ext cx="4337608" cy="966039"/>
          </a:xfrm>
          <a:prstGeom prst="rect">
            <a:avLst/>
          </a:prstGeom>
        </p:spPr>
      </p:pic>
      <p:sp>
        <p:nvSpPr>
          <p:cNvPr id="30" name="Rectangle 29"/>
          <p:cNvSpPr/>
          <p:nvPr/>
        </p:nvSpPr>
        <p:spPr>
          <a:xfrm>
            <a:off x="3156849" y="128424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1</a:t>
            </a:r>
            <a:endParaRPr lang="en-GB" sz="3600" dirty="0">
              <a:solidFill>
                <a:schemeClr val="tx1"/>
              </a:solidFill>
            </a:endParaRPr>
          </a:p>
        </p:txBody>
      </p:sp>
      <p:sp>
        <p:nvSpPr>
          <p:cNvPr id="31" name="Rectangle 30"/>
          <p:cNvSpPr/>
          <p:nvPr/>
        </p:nvSpPr>
        <p:spPr>
          <a:xfrm>
            <a:off x="3156847" y="245106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3</a:t>
            </a:r>
            <a:endParaRPr lang="en-GB" sz="3600" dirty="0">
              <a:solidFill>
                <a:schemeClr val="tx1"/>
              </a:solidFill>
            </a:endParaRPr>
          </a:p>
        </p:txBody>
      </p:sp>
      <p:sp>
        <p:nvSpPr>
          <p:cNvPr id="32" name="Rectangle 31"/>
          <p:cNvSpPr/>
          <p:nvPr/>
        </p:nvSpPr>
        <p:spPr>
          <a:xfrm>
            <a:off x="3156846" y="3637714"/>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5</a:t>
            </a:r>
            <a:endParaRPr lang="en-GB" sz="3600" dirty="0">
              <a:solidFill>
                <a:schemeClr val="tx1"/>
              </a:solidFill>
            </a:endParaRPr>
          </a:p>
        </p:txBody>
      </p:sp>
      <p:sp>
        <p:nvSpPr>
          <p:cNvPr id="33" name="Rectangle 32"/>
          <p:cNvSpPr/>
          <p:nvPr/>
        </p:nvSpPr>
        <p:spPr>
          <a:xfrm>
            <a:off x="3178616" y="4782433"/>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2</a:t>
            </a:r>
            <a:endParaRPr lang="en-GB" sz="3600" dirty="0">
              <a:solidFill>
                <a:schemeClr val="tx1"/>
              </a:solidFill>
            </a:endParaRPr>
          </a:p>
        </p:txBody>
      </p:sp>
      <p:sp>
        <p:nvSpPr>
          <p:cNvPr id="34" name="Rectangle 33"/>
          <p:cNvSpPr/>
          <p:nvPr/>
        </p:nvSpPr>
        <p:spPr>
          <a:xfrm>
            <a:off x="3178616" y="5927152"/>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4</a:t>
            </a:r>
            <a:endParaRPr lang="en-GB" sz="3600" dirty="0">
              <a:solidFill>
                <a:schemeClr val="tx1"/>
              </a:solidFill>
            </a:endParaRPr>
          </a:p>
        </p:txBody>
      </p:sp>
      <p:pic>
        <p:nvPicPr>
          <p:cNvPr id="35"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534557" y="-30426"/>
            <a:ext cx="657443" cy="6574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28373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553998"/>
          </a:xfrm>
          <a:prstGeom prst="rect">
            <a:avLst/>
          </a:prstGeom>
          <a:noFill/>
        </p:spPr>
        <p:txBody>
          <a:bodyPr wrap="square" rtlCol="0">
            <a:spAutoFit/>
          </a:bodyPr>
          <a:lstStyle/>
          <a:p>
            <a:pPr algn="ctr"/>
            <a:r>
              <a:rPr lang="en-GB" sz="3000" dirty="0" smtClean="0"/>
              <a:t>Parent Guidance </a:t>
            </a:r>
          </a:p>
        </p:txBody>
      </p:sp>
      <p:sp>
        <p:nvSpPr>
          <p:cNvPr id="2" name="TextBox 1"/>
          <p:cNvSpPr txBox="1"/>
          <p:nvPr/>
        </p:nvSpPr>
        <p:spPr>
          <a:xfrm>
            <a:off x="378822" y="875644"/>
            <a:ext cx="11260183" cy="5909310"/>
          </a:xfrm>
          <a:prstGeom prst="rect">
            <a:avLst/>
          </a:prstGeom>
          <a:noFill/>
        </p:spPr>
        <p:txBody>
          <a:bodyPr wrap="square" rtlCol="0">
            <a:spAutoFit/>
          </a:bodyPr>
          <a:lstStyle/>
          <a:p>
            <a:r>
              <a:rPr lang="en-GB" dirty="0" smtClean="0"/>
              <a:t>We hope we find you safe and well during these difficult times. We recognise that home learning provides its own challenges and is not always easy. We have put together some daily learning for your children. They have several activities for each day which will hopefully keep their learning moving forward. As the children are still so little the activities will need to be supported by an adult. All children learn differently and at different paces, as well as needing different levels of support. Some children may just need you to be with them while others may need you to write things out for them and support them step by step. All of this is fine. We want the activities to be fun for everybody, including yourselves. </a:t>
            </a:r>
            <a:r>
              <a:rPr lang="en-GB" dirty="0" smtClean="0">
                <a:sym typeface="Wingdings" panose="05000000000000000000" pitchFamily="2" charset="2"/>
              </a:rPr>
              <a:t> </a:t>
            </a:r>
          </a:p>
          <a:p>
            <a:endParaRPr lang="en-GB" dirty="0">
              <a:sym typeface="Wingdings" panose="05000000000000000000" pitchFamily="2" charset="2"/>
            </a:endParaRPr>
          </a:p>
          <a:p>
            <a:r>
              <a:rPr lang="en-GB" dirty="0" smtClean="0"/>
              <a:t>The reception staff at school are always here for you and are ready to help with any queries that you may have. </a:t>
            </a:r>
            <a:r>
              <a:rPr lang="en-GB" dirty="0"/>
              <a:t>If you have any problems please get in touch via the </a:t>
            </a:r>
            <a:r>
              <a:rPr lang="en-GB" dirty="0" smtClean="0"/>
              <a:t>methods </a:t>
            </a:r>
            <a:r>
              <a:rPr lang="en-GB" dirty="0"/>
              <a:t>below and we will get back to you as soon as we can</a:t>
            </a:r>
            <a:r>
              <a:rPr lang="en-GB" dirty="0" smtClean="0"/>
              <a:t>.</a:t>
            </a:r>
          </a:p>
          <a:p>
            <a:endParaRPr lang="en-GB" dirty="0"/>
          </a:p>
          <a:p>
            <a:r>
              <a:rPr lang="en-GB" dirty="0" smtClean="0"/>
              <a:t>Email: explorerspupils@gmail.com</a:t>
            </a:r>
          </a:p>
          <a:p>
            <a:endParaRPr lang="en-GB" dirty="0"/>
          </a:p>
          <a:p>
            <a:r>
              <a:rPr lang="en-GB" dirty="0" smtClean="0"/>
              <a:t>Telephone:  01429 820594</a:t>
            </a:r>
          </a:p>
          <a:p>
            <a:endParaRPr lang="en-GB" dirty="0"/>
          </a:p>
          <a:p>
            <a:endParaRPr lang="en-GB" dirty="0" smtClean="0"/>
          </a:p>
          <a:p>
            <a:endParaRPr lang="en-GB" dirty="0"/>
          </a:p>
          <a:p>
            <a:endParaRPr lang="en-GB" dirty="0" smtClean="0"/>
          </a:p>
          <a:p>
            <a:endParaRPr lang="en-GB" dirty="0"/>
          </a:p>
          <a:p>
            <a:endParaRPr lang="en-GB" dirty="0" smtClean="0"/>
          </a:p>
          <a:p>
            <a:r>
              <a:rPr lang="en-GB" dirty="0" smtClean="0"/>
              <a:t>Hopefully we will see you all in person really soon, stay safe. The reception team. </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091652268"/>
              </p:ext>
            </p:extLst>
          </p:nvPr>
        </p:nvGraphicFramePr>
        <p:xfrm>
          <a:off x="1944913" y="4806773"/>
          <a:ext cx="8128000" cy="1559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535447485"/>
                    </a:ext>
                  </a:extLst>
                </a:gridCol>
                <a:gridCol w="2032000">
                  <a:extLst>
                    <a:ext uri="{9D8B030D-6E8A-4147-A177-3AD203B41FA5}">
                      <a16:colId xmlns:a16="http://schemas.microsoft.com/office/drawing/2014/main" val="2364627890"/>
                    </a:ext>
                  </a:extLst>
                </a:gridCol>
                <a:gridCol w="2032000">
                  <a:extLst>
                    <a:ext uri="{9D8B030D-6E8A-4147-A177-3AD203B41FA5}">
                      <a16:colId xmlns:a16="http://schemas.microsoft.com/office/drawing/2014/main" val="2411150939"/>
                    </a:ext>
                  </a:extLst>
                </a:gridCol>
                <a:gridCol w="2032000">
                  <a:extLst>
                    <a:ext uri="{9D8B030D-6E8A-4147-A177-3AD203B41FA5}">
                      <a16:colId xmlns:a16="http://schemas.microsoft.com/office/drawing/2014/main" val="3970470105"/>
                    </a:ext>
                  </a:extLst>
                </a:gridCol>
              </a:tblGrid>
              <a:tr h="370840">
                <a:tc>
                  <a:txBody>
                    <a:bodyPr/>
                    <a:lstStyle/>
                    <a:p>
                      <a:pPr algn="ctr"/>
                      <a:r>
                        <a:rPr lang="en-GB" dirty="0" smtClean="0"/>
                        <a:t>Tuesday</a:t>
                      </a:r>
                      <a:endParaRPr lang="en-GB" dirty="0"/>
                    </a:p>
                  </a:txBody>
                  <a:tcPr/>
                </a:tc>
                <a:tc>
                  <a:txBody>
                    <a:bodyPr/>
                    <a:lstStyle/>
                    <a:p>
                      <a:pPr algn="ctr"/>
                      <a:r>
                        <a:rPr lang="en-GB" dirty="0" smtClean="0"/>
                        <a:t>Wednesday</a:t>
                      </a:r>
                      <a:endParaRPr lang="en-GB" dirty="0"/>
                    </a:p>
                  </a:txBody>
                  <a:tcPr/>
                </a:tc>
                <a:tc>
                  <a:txBody>
                    <a:bodyPr/>
                    <a:lstStyle/>
                    <a:p>
                      <a:pPr algn="ctr"/>
                      <a:r>
                        <a:rPr lang="en-GB" dirty="0" smtClean="0"/>
                        <a:t>Thursday</a:t>
                      </a:r>
                      <a:endParaRPr lang="en-GB" dirty="0"/>
                    </a:p>
                  </a:txBody>
                  <a:tcPr/>
                </a:tc>
                <a:tc>
                  <a:txBody>
                    <a:bodyPr/>
                    <a:lstStyle/>
                    <a:p>
                      <a:pPr algn="ctr"/>
                      <a:r>
                        <a:rPr lang="en-GB" dirty="0" smtClean="0"/>
                        <a:t>Friday</a:t>
                      </a:r>
                      <a:endParaRPr lang="en-GB" dirty="0"/>
                    </a:p>
                  </a:txBody>
                  <a:tcPr/>
                </a:tc>
                <a:extLst>
                  <a:ext uri="{0D108BD9-81ED-4DB2-BD59-A6C34878D82A}">
                    <a16:rowId xmlns:a16="http://schemas.microsoft.com/office/drawing/2014/main" val="575299384"/>
                  </a:ext>
                </a:extLst>
              </a:tr>
              <a:tr h="370840">
                <a:tc>
                  <a:txBody>
                    <a:bodyPr/>
                    <a:lstStyle/>
                    <a:p>
                      <a:pPr algn="ctr"/>
                      <a:r>
                        <a:rPr lang="en-GB" dirty="0" smtClean="0"/>
                        <a:t>English</a:t>
                      </a:r>
                      <a:r>
                        <a:rPr lang="en-GB" baseline="0" dirty="0" smtClean="0"/>
                        <a:t> </a:t>
                      </a:r>
                    </a:p>
                    <a:p>
                      <a:pPr algn="ctr"/>
                      <a:r>
                        <a:rPr lang="en-GB" baseline="0" dirty="0" smtClean="0"/>
                        <a:t>Maths</a:t>
                      </a:r>
                    </a:p>
                    <a:p>
                      <a:pPr algn="ctr"/>
                      <a:r>
                        <a:rPr lang="en-GB" baseline="0" dirty="0" smtClean="0"/>
                        <a:t>Topic</a:t>
                      </a:r>
                      <a:endParaRPr lang="en-GB" dirty="0"/>
                    </a:p>
                  </a:txBody>
                  <a:tcPr/>
                </a:tc>
                <a:tc>
                  <a:txBody>
                    <a:bodyPr/>
                    <a:lstStyle/>
                    <a:p>
                      <a:pPr algn="ctr"/>
                      <a:r>
                        <a:rPr lang="en-GB" dirty="0" smtClean="0"/>
                        <a:t>English</a:t>
                      </a:r>
                      <a:r>
                        <a:rPr lang="en-GB" baseline="0" dirty="0" smtClean="0"/>
                        <a:t> </a:t>
                      </a:r>
                    </a:p>
                    <a:p>
                      <a:pPr algn="ctr"/>
                      <a:r>
                        <a:rPr lang="en-GB" baseline="0" dirty="0" smtClean="0"/>
                        <a:t>Maths</a:t>
                      </a:r>
                    </a:p>
                    <a:p>
                      <a:pPr algn="ctr"/>
                      <a:r>
                        <a:rPr lang="en-GB" baseline="0" dirty="0" smtClean="0"/>
                        <a:t>Topic</a:t>
                      </a:r>
                      <a:endParaRPr lang="en-GB" dirty="0" smtClean="0"/>
                    </a:p>
                    <a:p>
                      <a:pPr algn="ctr"/>
                      <a:endParaRPr lang="en-GB" dirty="0"/>
                    </a:p>
                  </a:txBody>
                  <a:tcPr/>
                </a:tc>
                <a:tc>
                  <a:txBody>
                    <a:bodyPr/>
                    <a:lstStyle/>
                    <a:p>
                      <a:pPr algn="ctr"/>
                      <a:r>
                        <a:rPr lang="en-GB" dirty="0" smtClean="0"/>
                        <a:t>English</a:t>
                      </a:r>
                      <a:r>
                        <a:rPr lang="en-GB" baseline="0" dirty="0" smtClean="0"/>
                        <a:t> </a:t>
                      </a:r>
                    </a:p>
                    <a:p>
                      <a:pPr algn="ctr"/>
                      <a:r>
                        <a:rPr lang="en-GB" baseline="0" dirty="0" smtClean="0"/>
                        <a:t>Maths</a:t>
                      </a:r>
                    </a:p>
                    <a:p>
                      <a:pPr algn="ctr"/>
                      <a:r>
                        <a:rPr lang="en-GB" baseline="0" dirty="0" smtClean="0"/>
                        <a:t>Topic</a:t>
                      </a:r>
                      <a:endParaRPr lang="en-GB" dirty="0" smtClean="0"/>
                    </a:p>
                    <a:p>
                      <a:pPr algn="ctr"/>
                      <a:endParaRPr lang="en-GB" dirty="0"/>
                    </a:p>
                  </a:txBody>
                  <a:tcPr/>
                </a:tc>
                <a:tc>
                  <a:txBody>
                    <a:bodyPr/>
                    <a:lstStyle/>
                    <a:p>
                      <a:pPr algn="ctr"/>
                      <a:r>
                        <a:rPr lang="en-GB" dirty="0" smtClean="0"/>
                        <a:t>English</a:t>
                      </a:r>
                      <a:r>
                        <a:rPr lang="en-GB" baseline="0" dirty="0" smtClean="0"/>
                        <a:t> </a:t>
                      </a:r>
                    </a:p>
                    <a:p>
                      <a:pPr algn="ctr"/>
                      <a:r>
                        <a:rPr lang="en-GB" baseline="0" dirty="0" smtClean="0"/>
                        <a:t>Topic</a:t>
                      </a:r>
                      <a:endParaRPr lang="en-GB" dirty="0" smtClean="0"/>
                    </a:p>
                    <a:p>
                      <a:pPr algn="ctr"/>
                      <a:endParaRPr lang="en-GB" dirty="0"/>
                    </a:p>
                  </a:txBody>
                  <a:tcPr/>
                </a:tc>
                <a:extLst>
                  <a:ext uri="{0D108BD9-81ED-4DB2-BD59-A6C34878D82A}">
                    <a16:rowId xmlns:a16="http://schemas.microsoft.com/office/drawing/2014/main" val="3289552615"/>
                  </a:ext>
                </a:extLst>
              </a:tr>
            </a:tbl>
          </a:graphicData>
        </a:graphic>
      </p:graphicFrame>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7979572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09005" y="71756"/>
            <a:ext cx="11534503" cy="1200329"/>
          </a:xfrm>
          <a:prstGeom prst="rect">
            <a:avLst/>
          </a:prstGeom>
          <a:noFill/>
        </p:spPr>
        <p:txBody>
          <a:bodyPr wrap="square" rtlCol="0">
            <a:spAutoFit/>
          </a:bodyPr>
          <a:lstStyle/>
          <a:p>
            <a:r>
              <a:rPr lang="en-GB" sz="2400" dirty="0" smtClean="0"/>
              <a:t>All of these 5 frames have 5 circles in them. Can you count how many red circles and how many blue circles are in each one. Remember when you add them all together the answer will always be 5. </a:t>
            </a:r>
            <a:endParaRPr lang="en-GB" sz="2400" dirty="0"/>
          </a:p>
        </p:txBody>
      </p:sp>
      <p:pic>
        <p:nvPicPr>
          <p:cNvPr id="6" name="Picture 5"/>
          <p:cNvPicPr>
            <a:picLocks noChangeAspect="1"/>
          </p:cNvPicPr>
          <p:nvPr/>
        </p:nvPicPr>
        <p:blipFill>
          <a:blip r:embed="rId2"/>
          <a:stretch>
            <a:fillRect/>
          </a:stretch>
        </p:blipFill>
        <p:spPr>
          <a:xfrm>
            <a:off x="4158330" y="1181306"/>
            <a:ext cx="4337608" cy="966039"/>
          </a:xfrm>
          <a:prstGeom prst="rect">
            <a:avLst/>
          </a:prstGeom>
        </p:spPr>
      </p:pic>
      <p:pic>
        <p:nvPicPr>
          <p:cNvPr id="26" name="Picture 25"/>
          <p:cNvPicPr>
            <a:picLocks noChangeAspect="1"/>
          </p:cNvPicPr>
          <p:nvPr/>
        </p:nvPicPr>
        <p:blipFill>
          <a:blip r:embed="rId2"/>
          <a:stretch>
            <a:fillRect/>
          </a:stretch>
        </p:blipFill>
        <p:spPr>
          <a:xfrm>
            <a:off x="4158330" y="2342285"/>
            <a:ext cx="4337608" cy="966039"/>
          </a:xfrm>
          <a:prstGeom prst="rect">
            <a:avLst/>
          </a:prstGeom>
        </p:spPr>
      </p:pic>
      <p:pic>
        <p:nvPicPr>
          <p:cNvPr id="27" name="Picture 26"/>
          <p:cNvPicPr>
            <a:picLocks noChangeAspect="1"/>
          </p:cNvPicPr>
          <p:nvPr/>
        </p:nvPicPr>
        <p:blipFill>
          <a:blip r:embed="rId2"/>
          <a:stretch>
            <a:fillRect/>
          </a:stretch>
        </p:blipFill>
        <p:spPr>
          <a:xfrm>
            <a:off x="4158330" y="3502005"/>
            <a:ext cx="4337608" cy="966039"/>
          </a:xfrm>
          <a:prstGeom prst="rect">
            <a:avLst/>
          </a:prstGeom>
        </p:spPr>
      </p:pic>
      <p:pic>
        <p:nvPicPr>
          <p:cNvPr id="28" name="Picture 27"/>
          <p:cNvPicPr>
            <a:picLocks noChangeAspect="1"/>
          </p:cNvPicPr>
          <p:nvPr/>
        </p:nvPicPr>
        <p:blipFill>
          <a:blip r:embed="rId2"/>
          <a:stretch>
            <a:fillRect/>
          </a:stretch>
        </p:blipFill>
        <p:spPr>
          <a:xfrm>
            <a:off x="4158330" y="4661725"/>
            <a:ext cx="4337608" cy="966039"/>
          </a:xfrm>
          <a:prstGeom prst="rect">
            <a:avLst/>
          </a:prstGeom>
        </p:spPr>
      </p:pic>
      <p:pic>
        <p:nvPicPr>
          <p:cNvPr id="29" name="Picture 28"/>
          <p:cNvPicPr>
            <a:picLocks noChangeAspect="1"/>
          </p:cNvPicPr>
          <p:nvPr/>
        </p:nvPicPr>
        <p:blipFill>
          <a:blip r:embed="rId2"/>
          <a:stretch>
            <a:fillRect/>
          </a:stretch>
        </p:blipFill>
        <p:spPr>
          <a:xfrm>
            <a:off x="4158330" y="5795391"/>
            <a:ext cx="4337608" cy="966039"/>
          </a:xfrm>
          <a:prstGeom prst="rect">
            <a:avLst/>
          </a:prstGeom>
        </p:spPr>
      </p:pic>
      <p:sp>
        <p:nvSpPr>
          <p:cNvPr id="30" name="Rectangle 29"/>
          <p:cNvSpPr/>
          <p:nvPr/>
        </p:nvSpPr>
        <p:spPr>
          <a:xfrm>
            <a:off x="3156849" y="128424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1</a:t>
            </a:r>
            <a:endParaRPr lang="en-GB" sz="3600" dirty="0">
              <a:solidFill>
                <a:schemeClr val="tx1"/>
              </a:solidFill>
            </a:endParaRPr>
          </a:p>
        </p:txBody>
      </p:sp>
      <p:sp>
        <p:nvSpPr>
          <p:cNvPr id="31" name="Rectangle 30"/>
          <p:cNvSpPr/>
          <p:nvPr/>
        </p:nvSpPr>
        <p:spPr>
          <a:xfrm>
            <a:off x="3156847" y="245106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32" name="Rectangle 31"/>
          <p:cNvSpPr/>
          <p:nvPr/>
        </p:nvSpPr>
        <p:spPr>
          <a:xfrm>
            <a:off x="3156846" y="3637714"/>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33" name="Rectangle 32"/>
          <p:cNvSpPr/>
          <p:nvPr/>
        </p:nvSpPr>
        <p:spPr>
          <a:xfrm>
            <a:off x="3178616" y="4782433"/>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34" name="Rectangle 33"/>
          <p:cNvSpPr/>
          <p:nvPr/>
        </p:nvSpPr>
        <p:spPr>
          <a:xfrm>
            <a:off x="3178616" y="5927152"/>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4" name="Rectangle 13"/>
          <p:cNvSpPr/>
          <p:nvPr/>
        </p:nvSpPr>
        <p:spPr>
          <a:xfrm>
            <a:off x="8939340" y="128424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4</a:t>
            </a:r>
            <a:endParaRPr lang="en-GB" sz="3600" dirty="0">
              <a:solidFill>
                <a:schemeClr val="tx1"/>
              </a:solidFill>
            </a:endParaRPr>
          </a:p>
        </p:txBody>
      </p:sp>
      <p:sp>
        <p:nvSpPr>
          <p:cNvPr id="15" name="Rectangle 14"/>
          <p:cNvSpPr/>
          <p:nvPr/>
        </p:nvSpPr>
        <p:spPr>
          <a:xfrm>
            <a:off x="8939338" y="245106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6" name="Rectangle 15"/>
          <p:cNvSpPr/>
          <p:nvPr/>
        </p:nvSpPr>
        <p:spPr>
          <a:xfrm>
            <a:off x="8939337" y="3637714"/>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7" name="Rectangle 16"/>
          <p:cNvSpPr/>
          <p:nvPr/>
        </p:nvSpPr>
        <p:spPr>
          <a:xfrm>
            <a:off x="8961107" y="4782433"/>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8" name="Rectangle 17"/>
          <p:cNvSpPr/>
          <p:nvPr/>
        </p:nvSpPr>
        <p:spPr>
          <a:xfrm>
            <a:off x="8961107" y="5927152"/>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2" name="Flowchart: Connector 1"/>
          <p:cNvSpPr/>
          <p:nvPr/>
        </p:nvSpPr>
        <p:spPr>
          <a:xfrm>
            <a:off x="4344834" y="1412880"/>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Connector 19"/>
          <p:cNvSpPr/>
          <p:nvPr/>
        </p:nvSpPr>
        <p:spPr>
          <a:xfrm>
            <a:off x="5183369" y="1412880"/>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Connector 20"/>
          <p:cNvSpPr/>
          <p:nvPr/>
        </p:nvSpPr>
        <p:spPr>
          <a:xfrm>
            <a:off x="6083643" y="1423708"/>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Flowchart: Connector 21"/>
          <p:cNvSpPr/>
          <p:nvPr/>
        </p:nvSpPr>
        <p:spPr>
          <a:xfrm>
            <a:off x="6957978" y="1423708"/>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lowchart: Connector 22"/>
          <p:cNvSpPr/>
          <p:nvPr/>
        </p:nvSpPr>
        <p:spPr>
          <a:xfrm>
            <a:off x="7726958" y="1423708"/>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Connector 23"/>
          <p:cNvSpPr/>
          <p:nvPr/>
        </p:nvSpPr>
        <p:spPr>
          <a:xfrm>
            <a:off x="4344834" y="2584687"/>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p:cNvSpPr/>
          <p:nvPr/>
        </p:nvSpPr>
        <p:spPr>
          <a:xfrm>
            <a:off x="5183369" y="2584687"/>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lowchart: Connector 34"/>
          <p:cNvSpPr/>
          <p:nvPr/>
        </p:nvSpPr>
        <p:spPr>
          <a:xfrm>
            <a:off x="6079802" y="2623875"/>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lowchart: Connector 35"/>
          <p:cNvSpPr/>
          <p:nvPr/>
        </p:nvSpPr>
        <p:spPr>
          <a:xfrm>
            <a:off x="6957977" y="2623875"/>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lowchart: Connector 36"/>
          <p:cNvSpPr/>
          <p:nvPr/>
        </p:nvSpPr>
        <p:spPr>
          <a:xfrm>
            <a:off x="7768614" y="2623875"/>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lowchart: Connector 37"/>
          <p:cNvSpPr/>
          <p:nvPr/>
        </p:nvSpPr>
        <p:spPr>
          <a:xfrm>
            <a:off x="4354056" y="3744407"/>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lowchart: Connector 38"/>
          <p:cNvSpPr/>
          <p:nvPr/>
        </p:nvSpPr>
        <p:spPr>
          <a:xfrm>
            <a:off x="5183369" y="3756847"/>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lowchart: Connector 39"/>
          <p:cNvSpPr/>
          <p:nvPr/>
        </p:nvSpPr>
        <p:spPr>
          <a:xfrm>
            <a:off x="6079801" y="3777480"/>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lowchart: Connector 40"/>
          <p:cNvSpPr/>
          <p:nvPr/>
        </p:nvSpPr>
        <p:spPr>
          <a:xfrm>
            <a:off x="6953822" y="3777480"/>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lowchart: Connector 41"/>
          <p:cNvSpPr/>
          <p:nvPr/>
        </p:nvSpPr>
        <p:spPr>
          <a:xfrm>
            <a:off x="7764460" y="3756847"/>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lowchart: Connector 42"/>
          <p:cNvSpPr/>
          <p:nvPr/>
        </p:nvSpPr>
        <p:spPr>
          <a:xfrm>
            <a:off x="4395785" y="4901566"/>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Connector 43"/>
          <p:cNvSpPr/>
          <p:nvPr/>
        </p:nvSpPr>
        <p:spPr>
          <a:xfrm>
            <a:off x="5205136" y="4910046"/>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lowchart: Connector 44"/>
          <p:cNvSpPr/>
          <p:nvPr/>
        </p:nvSpPr>
        <p:spPr>
          <a:xfrm>
            <a:off x="6079801" y="4919498"/>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lowchart: Connector 45"/>
          <p:cNvSpPr/>
          <p:nvPr/>
        </p:nvSpPr>
        <p:spPr>
          <a:xfrm>
            <a:off x="6953821" y="4916335"/>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lowchart: Connector 46"/>
          <p:cNvSpPr/>
          <p:nvPr/>
        </p:nvSpPr>
        <p:spPr>
          <a:xfrm>
            <a:off x="7770747" y="4901566"/>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lowchart: Connector 47"/>
          <p:cNvSpPr/>
          <p:nvPr/>
        </p:nvSpPr>
        <p:spPr>
          <a:xfrm>
            <a:off x="4354056" y="6046285"/>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lowchart: Connector 48"/>
          <p:cNvSpPr/>
          <p:nvPr/>
        </p:nvSpPr>
        <p:spPr>
          <a:xfrm>
            <a:off x="5183369" y="6037793"/>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lowchart: Connector 49"/>
          <p:cNvSpPr/>
          <p:nvPr/>
        </p:nvSpPr>
        <p:spPr>
          <a:xfrm>
            <a:off x="6074667" y="6037793"/>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lowchart: Connector 50"/>
          <p:cNvSpPr/>
          <p:nvPr/>
        </p:nvSpPr>
        <p:spPr>
          <a:xfrm>
            <a:off x="6953820" y="6051733"/>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lowchart: Connector 51"/>
          <p:cNvSpPr/>
          <p:nvPr/>
        </p:nvSpPr>
        <p:spPr>
          <a:xfrm>
            <a:off x="7774753" y="6046285"/>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273300" y="-30425"/>
            <a:ext cx="918700" cy="918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2510619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3453430-8E0A-F64C-84D5-2CE35E50BBAC}"/>
              </a:ext>
            </a:extLst>
          </p:cNvPr>
          <p:cNvSpPr>
            <a:spLocks noGrp="1"/>
          </p:cNvSpPr>
          <p:nvPr>
            <p:ph idx="1"/>
          </p:nvPr>
        </p:nvSpPr>
        <p:spPr>
          <a:xfrm>
            <a:off x="507124" y="438259"/>
            <a:ext cx="10515600" cy="5823995"/>
          </a:xfrm>
        </p:spPr>
        <p:txBody>
          <a:bodyPr>
            <a:normAutofit lnSpcReduction="10000"/>
          </a:bodyPr>
          <a:lstStyle/>
          <a:p>
            <a:pPr marL="0" indent="0">
              <a:buNone/>
            </a:pPr>
            <a:r>
              <a:rPr lang="en-US" b="1" u="sng" dirty="0" smtClean="0"/>
              <a:t>Wednesday</a:t>
            </a:r>
            <a:r>
              <a:rPr lang="en-US" b="1" u="sng" dirty="0" smtClean="0"/>
              <a:t> </a:t>
            </a:r>
            <a:r>
              <a:rPr lang="en-US" b="1" u="sng" dirty="0"/>
              <a:t>6</a:t>
            </a:r>
            <a:r>
              <a:rPr lang="en-US" b="1" u="sng" baseline="30000" dirty="0" smtClean="0"/>
              <a:t>th</a:t>
            </a:r>
            <a:r>
              <a:rPr lang="en-US" b="1" u="sng" dirty="0" smtClean="0"/>
              <a:t> </a:t>
            </a:r>
            <a:r>
              <a:rPr lang="en-US" b="1" u="sng" dirty="0"/>
              <a:t>January 2021</a:t>
            </a:r>
          </a:p>
          <a:p>
            <a:pPr marL="0" indent="0">
              <a:buNone/>
            </a:pPr>
            <a:r>
              <a:rPr lang="en-US" dirty="0"/>
              <a:t>Today we will be making our own handprint goat. </a:t>
            </a:r>
          </a:p>
          <a:p>
            <a:pPr marL="0" indent="0">
              <a:buNone/>
            </a:pPr>
            <a:endParaRPr lang="en-US" dirty="0"/>
          </a:p>
          <a:p>
            <a:pPr marL="0" indent="0">
              <a:buNone/>
            </a:pPr>
            <a:r>
              <a:rPr lang="en-US" dirty="0"/>
              <a:t>You will need the following equipment:</a:t>
            </a:r>
          </a:p>
          <a:p>
            <a:r>
              <a:rPr lang="en-US" dirty="0"/>
              <a:t>A4 paper</a:t>
            </a:r>
          </a:p>
          <a:p>
            <a:r>
              <a:rPr lang="en-US" dirty="0"/>
              <a:t>Paint</a:t>
            </a:r>
          </a:p>
          <a:p>
            <a:r>
              <a:rPr lang="en-US" dirty="0"/>
              <a:t>Paper plate</a:t>
            </a:r>
          </a:p>
          <a:p>
            <a:r>
              <a:rPr lang="en-US" dirty="0"/>
              <a:t>Paintbrush</a:t>
            </a:r>
          </a:p>
          <a:p>
            <a:r>
              <a:rPr lang="en-US" dirty="0"/>
              <a:t>Black pen</a:t>
            </a:r>
          </a:p>
          <a:p>
            <a:r>
              <a:rPr lang="en-US" dirty="0"/>
              <a:t>Scissors</a:t>
            </a:r>
          </a:p>
          <a:p>
            <a:r>
              <a:rPr lang="en-US" dirty="0"/>
              <a:t>G</a:t>
            </a:r>
            <a:r>
              <a:rPr lang="en-US" dirty="0" smtClean="0"/>
              <a:t>lue</a:t>
            </a:r>
            <a:endParaRPr lang="en-US" dirty="0"/>
          </a:p>
          <a:p>
            <a:r>
              <a:rPr lang="en-US" dirty="0"/>
              <a:t>Cotton wool</a:t>
            </a:r>
          </a:p>
          <a:p>
            <a:pPr marL="0" indent="0">
              <a:buNone/>
            </a:pPr>
            <a:endParaRPr lang="en-US" b="1" u="sng" dirty="0"/>
          </a:p>
          <a:p>
            <a:pPr marL="0" indent="0">
              <a:buNone/>
            </a:pPr>
            <a:endParaRPr lang="en-US" b="1" u="sng" dirty="0"/>
          </a:p>
        </p:txBody>
      </p:sp>
      <p:pic>
        <p:nvPicPr>
          <p:cNvPr id="6" name="Picture 5">
            <a:extLst>
              <a:ext uri="{FF2B5EF4-FFF2-40B4-BE49-F238E27FC236}">
                <a16:creationId xmlns:a16="http://schemas.microsoft.com/office/drawing/2014/main" id="{7CD53E8F-EE76-B346-A0B8-75C2F54D4A30}"/>
              </a:ext>
            </a:extLst>
          </p:cNvPr>
          <p:cNvPicPr>
            <a:picLocks noChangeAspect="1"/>
          </p:cNvPicPr>
          <p:nvPr/>
        </p:nvPicPr>
        <p:blipFill>
          <a:blip r:embed="rId2"/>
          <a:stretch>
            <a:fillRect/>
          </a:stretch>
        </p:blipFill>
        <p:spPr>
          <a:xfrm>
            <a:off x="6859240" y="1846611"/>
            <a:ext cx="4825636" cy="4055460"/>
          </a:xfrm>
          <a:prstGeom prst="rect">
            <a:avLst/>
          </a:prstGeom>
        </p:spPr>
      </p:pic>
      <p:pic>
        <p:nvPicPr>
          <p:cNvPr id="5"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81757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8DB1949C-833B-9349-8F5C-7C0ABE898DB7}"/>
              </a:ext>
            </a:extLst>
          </p:cNvPr>
          <p:cNvSpPr>
            <a:spLocks noGrp="1"/>
          </p:cNvSpPr>
          <p:nvPr>
            <p:ph idx="1"/>
          </p:nvPr>
        </p:nvSpPr>
        <p:spPr>
          <a:xfrm>
            <a:off x="467498" y="469255"/>
            <a:ext cx="6202774" cy="5695049"/>
          </a:xfrm>
        </p:spPr>
        <p:txBody>
          <a:bodyPr>
            <a:normAutofit/>
          </a:bodyPr>
          <a:lstStyle/>
          <a:p>
            <a:pPr marL="457200" indent="-457200">
              <a:buFont typeface="+mj-lt"/>
              <a:buAutoNum type="arabicPeriod"/>
            </a:pPr>
            <a:r>
              <a:rPr lang="en-US" sz="2400" dirty="0"/>
              <a:t>First, choose a paint colour for your goat and carefully press your hand into the paint. You may want to use a paintbrush to spread the paint all over your hand. Next, carefully press your hand onto the paper. Your thumb and fingers need to be spread out! Wash and dry your hands before proceeding onto the next step.</a:t>
            </a:r>
          </a:p>
          <a:p>
            <a:pPr marL="457200" indent="-457200">
              <a:buFont typeface="+mj-lt"/>
              <a:buAutoNum type="arabicPeriod"/>
            </a:pPr>
            <a:r>
              <a:rPr lang="en-US" sz="2400" dirty="0"/>
              <a:t>Once dry, you can draw some details onto your goat! Turn the print so that your fingers are at the bottom. Use the black pen to draw a face and ears onto your goat’s head. </a:t>
            </a:r>
            <a:br>
              <a:rPr lang="en-US" sz="2400" dirty="0"/>
            </a:br>
            <a:r>
              <a:rPr lang="en-US" sz="2400" dirty="0"/>
              <a:t/>
            </a:r>
            <a:br>
              <a:rPr lang="en-US" sz="2400" dirty="0"/>
            </a:br>
            <a:r>
              <a:rPr lang="en-US" sz="2400" dirty="0"/>
              <a:t>Don’t forget to draw some horns!</a:t>
            </a:r>
          </a:p>
        </p:txBody>
      </p:sp>
      <p:pic>
        <p:nvPicPr>
          <p:cNvPr id="6" name="Picture 5">
            <a:extLst>
              <a:ext uri="{FF2B5EF4-FFF2-40B4-BE49-F238E27FC236}">
                <a16:creationId xmlns:a16="http://schemas.microsoft.com/office/drawing/2014/main" id="{4561EA40-9FD2-6148-98D3-A5106B48C2DD}"/>
              </a:ext>
            </a:extLst>
          </p:cNvPr>
          <p:cNvPicPr>
            <a:picLocks noChangeAspect="1"/>
          </p:cNvPicPr>
          <p:nvPr/>
        </p:nvPicPr>
        <p:blipFill>
          <a:blip r:embed="rId2"/>
          <a:stretch>
            <a:fillRect/>
          </a:stretch>
        </p:blipFill>
        <p:spPr>
          <a:xfrm>
            <a:off x="7150847" y="1405053"/>
            <a:ext cx="4066196" cy="3453626"/>
          </a:xfrm>
          <a:prstGeom prst="rect">
            <a:avLst/>
          </a:prstGeom>
        </p:spPr>
      </p:pic>
      <p:pic>
        <p:nvPicPr>
          <p:cNvPr id="5"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14483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7DF4C0A9-D859-F645-8A28-7ABBB37B4091}"/>
              </a:ext>
            </a:extLst>
          </p:cNvPr>
          <p:cNvSpPr>
            <a:spLocks noGrp="1"/>
          </p:cNvSpPr>
          <p:nvPr>
            <p:ph idx="1"/>
          </p:nvPr>
        </p:nvSpPr>
        <p:spPr>
          <a:xfrm>
            <a:off x="436756" y="532082"/>
            <a:ext cx="6900746" cy="6091741"/>
          </a:xfrm>
        </p:spPr>
        <p:txBody>
          <a:bodyPr>
            <a:normAutofit/>
          </a:bodyPr>
          <a:lstStyle/>
          <a:p>
            <a:pPr marL="0" indent="0">
              <a:buNone/>
            </a:pPr>
            <a:r>
              <a:rPr lang="en-US" dirty="0"/>
              <a:t>3. Then, stick a little cotton wool onto the opposite side from your thumbprint for the goat’s fluffy tail.</a:t>
            </a:r>
          </a:p>
          <a:p>
            <a:pPr marL="0" indent="0">
              <a:buNone/>
            </a:pPr>
            <a:endParaRPr lang="en-US" dirty="0"/>
          </a:p>
          <a:p>
            <a:pPr marL="0" indent="0">
              <a:buNone/>
            </a:pPr>
            <a:r>
              <a:rPr lang="en-US" dirty="0"/>
              <a:t>4. Next, stick a little cotton wool onto the goat’s chin for a fluffy beard!</a:t>
            </a:r>
            <a:br>
              <a:rPr lang="en-US" dirty="0"/>
            </a:br>
            <a:endParaRPr lang="en-US" dirty="0"/>
          </a:p>
          <a:p>
            <a:pPr marL="0" indent="0">
              <a:buNone/>
            </a:pPr>
            <a:r>
              <a:rPr lang="en-US" dirty="0"/>
              <a:t>5. Now, colour the remaining four fingertip prints back, for your goat’s hooves.</a:t>
            </a:r>
          </a:p>
          <a:p>
            <a:pPr marL="0" indent="0">
              <a:buNone/>
            </a:pPr>
            <a:endParaRPr lang="en-US" dirty="0"/>
          </a:p>
          <a:p>
            <a:pPr marL="0" indent="0">
              <a:buNone/>
            </a:pPr>
            <a:r>
              <a:rPr lang="en-US" dirty="0"/>
              <a:t>6. Finally, you may like to carefully cut around the outside of your goat, to make the shape of it stand out. </a:t>
            </a:r>
          </a:p>
        </p:txBody>
      </p:sp>
      <p:pic>
        <p:nvPicPr>
          <p:cNvPr id="5" name="Picture 4">
            <a:extLst>
              <a:ext uri="{FF2B5EF4-FFF2-40B4-BE49-F238E27FC236}">
                <a16:creationId xmlns:a16="http://schemas.microsoft.com/office/drawing/2014/main" id="{A32CB409-E892-3D46-93C4-F7B11C320721}"/>
              </a:ext>
            </a:extLst>
          </p:cNvPr>
          <p:cNvPicPr>
            <a:picLocks noChangeAspect="1"/>
          </p:cNvPicPr>
          <p:nvPr/>
        </p:nvPicPr>
        <p:blipFill>
          <a:blip r:embed="rId2"/>
          <a:stretch>
            <a:fillRect/>
          </a:stretch>
        </p:blipFill>
        <p:spPr>
          <a:xfrm>
            <a:off x="7493619" y="1105788"/>
            <a:ext cx="4016298" cy="3643819"/>
          </a:xfrm>
          <a:prstGeom prst="rect">
            <a:avLst/>
          </a:prstGeom>
        </p:spPr>
      </p:pic>
      <p:pic>
        <p:nvPicPr>
          <p:cNvPr id="6"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2356774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Thursday </a:t>
            </a:r>
            <a:r>
              <a:rPr lang="en-GB" sz="3200" dirty="0"/>
              <a:t>7</a:t>
            </a:r>
            <a:r>
              <a:rPr lang="en-GB" sz="3200" baseline="30000" dirty="0" smtClean="0"/>
              <a:t>th</a:t>
            </a:r>
            <a:r>
              <a:rPr lang="en-GB" sz="3200" dirty="0" smtClean="0"/>
              <a:t> January 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smtClean="0"/>
              <a:t>LO. </a:t>
            </a:r>
            <a:r>
              <a:rPr lang="en-GB" sz="4000" dirty="0"/>
              <a:t>To be </a:t>
            </a:r>
            <a:r>
              <a:rPr lang="en-GB" sz="4000" dirty="0" smtClean="0"/>
              <a:t>able to sequence a story.</a:t>
            </a:r>
            <a:endParaRPr lang="en-GB" sz="4000" dirty="0"/>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740747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stretch>
            <a:fillRect/>
          </a:stretch>
        </p:blipFill>
        <p:spPr>
          <a:xfrm>
            <a:off x="8172909" y="4462109"/>
            <a:ext cx="3649842" cy="1666980"/>
          </a:xfrm>
          <a:prstGeom prst="rect">
            <a:avLst/>
          </a:prstGeom>
        </p:spPr>
      </p:pic>
      <p:pic>
        <p:nvPicPr>
          <p:cNvPr id="3" name="Picture 2"/>
          <p:cNvPicPr>
            <a:picLocks noChangeAspect="1"/>
          </p:cNvPicPr>
          <p:nvPr/>
        </p:nvPicPr>
        <p:blipFill>
          <a:blip r:embed="rId3"/>
          <a:stretch>
            <a:fillRect/>
          </a:stretch>
        </p:blipFill>
        <p:spPr>
          <a:xfrm>
            <a:off x="4353777" y="1950704"/>
            <a:ext cx="3131457" cy="1666980"/>
          </a:xfrm>
          <a:prstGeom prst="rect">
            <a:avLst/>
          </a:prstGeom>
        </p:spPr>
      </p:pic>
      <p:pic>
        <p:nvPicPr>
          <p:cNvPr id="4" name="Picture 3"/>
          <p:cNvPicPr>
            <a:picLocks noChangeAspect="1"/>
          </p:cNvPicPr>
          <p:nvPr/>
        </p:nvPicPr>
        <p:blipFill>
          <a:blip r:embed="rId4"/>
          <a:stretch>
            <a:fillRect/>
          </a:stretch>
        </p:blipFill>
        <p:spPr>
          <a:xfrm>
            <a:off x="924233" y="4382565"/>
            <a:ext cx="2700438" cy="1746524"/>
          </a:xfrm>
          <a:prstGeom prst="rect">
            <a:avLst/>
          </a:prstGeom>
        </p:spPr>
      </p:pic>
      <p:pic>
        <p:nvPicPr>
          <p:cNvPr id="6" name="Picture 5"/>
          <p:cNvPicPr>
            <a:picLocks noChangeAspect="1"/>
          </p:cNvPicPr>
          <p:nvPr/>
        </p:nvPicPr>
        <p:blipFill>
          <a:blip r:embed="rId5"/>
          <a:stretch>
            <a:fillRect/>
          </a:stretch>
        </p:blipFill>
        <p:spPr>
          <a:xfrm>
            <a:off x="8172909" y="1959428"/>
            <a:ext cx="3649842" cy="1697304"/>
          </a:xfrm>
          <a:prstGeom prst="rect">
            <a:avLst/>
          </a:prstGeom>
        </p:spPr>
      </p:pic>
      <p:pic>
        <p:nvPicPr>
          <p:cNvPr id="7" name="Picture 6"/>
          <p:cNvPicPr>
            <a:picLocks noChangeAspect="1"/>
          </p:cNvPicPr>
          <p:nvPr/>
        </p:nvPicPr>
        <p:blipFill>
          <a:blip r:embed="rId6"/>
          <a:stretch>
            <a:fillRect/>
          </a:stretch>
        </p:blipFill>
        <p:spPr>
          <a:xfrm>
            <a:off x="1015673" y="1912400"/>
            <a:ext cx="2459047" cy="1705284"/>
          </a:xfrm>
          <a:prstGeom prst="rect">
            <a:avLst/>
          </a:prstGeom>
        </p:spPr>
      </p:pic>
      <p:pic>
        <p:nvPicPr>
          <p:cNvPr id="8" name="Picture 7"/>
          <p:cNvPicPr>
            <a:picLocks noChangeAspect="1"/>
          </p:cNvPicPr>
          <p:nvPr/>
        </p:nvPicPr>
        <p:blipFill>
          <a:blip r:embed="rId7"/>
          <a:stretch>
            <a:fillRect/>
          </a:stretch>
        </p:blipFill>
        <p:spPr>
          <a:xfrm>
            <a:off x="4401879" y="4443670"/>
            <a:ext cx="3083355" cy="1624313"/>
          </a:xfrm>
          <a:prstGeom prst="rect">
            <a:avLst/>
          </a:prstGeom>
        </p:spPr>
      </p:pic>
      <p:sp>
        <p:nvSpPr>
          <p:cNvPr id="9" name="TextBox 8"/>
          <p:cNvSpPr txBox="1"/>
          <p:nvPr/>
        </p:nvSpPr>
        <p:spPr>
          <a:xfrm>
            <a:off x="226132" y="287383"/>
            <a:ext cx="11386748" cy="1015663"/>
          </a:xfrm>
          <a:prstGeom prst="rect">
            <a:avLst/>
          </a:prstGeom>
          <a:noFill/>
        </p:spPr>
        <p:txBody>
          <a:bodyPr wrap="square" rtlCol="0">
            <a:spAutoFit/>
          </a:bodyPr>
          <a:lstStyle/>
          <a:p>
            <a:r>
              <a:rPr lang="en-GB" sz="2000" dirty="0" smtClean="0"/>
              <a:t>Here are some pictures from the story. Mrs Simpson muddled them up while she was putting them onto the computer. Can you help her sort them out and put them into the right order? With your adult talk about what is happening in each photo as your sort them. Use the video from Mondays lesson if you are unsure. </a:t>
            </a:r>
            <a:endParaRPr lang="en-GB" sz="2000" dirty="0"/>
          </a:p>
        </p:txBody>
      </p:sp>
      <p:pic>
        <p:nvPicPr>
          <p:cNvPr id="11" name="Picture 2" descr="Original"/>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351677" y="-30426"/>
            <a:ext cx="840323" cy="8403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36472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stretch>
            <a:fillRect/>
          </a:stretch>
        </p:blipFill>
        <p:spPr>
          <a:xfrm>
            <a:off x="8412176" y="1950704"/>
            <a:ext cx="3131457" cy="1666980"/>
          </a:xfrm>
          <a:prstGeom prst="rect">
            <a:avLst/>
          </a:prstGeom>
        </p:spPr>
      </p:pic>
      <p:pic>
        <p:nvPicPr>
          <p:cNvPr id="4" name="Picture 3"/>
          <p:cNvPicPr>
            <a:picLocks noChangeAspect="1"/>
          </p:cNvPicPr>
          <p:nvPr/>
        </p:nvPicPr>
        <p:blipFill>
          <a:blip r:embed="rId3"/>
          <a:stretch>
            <a:fillRect/>
          </a:stretch>
        </p:blipFill>
        <p:spPr>
          <a:xfrm>
            <a:off x="924232" y="4393024"/>
            <a:ext cx="2700438" cy="1746524"/>
          </a:xfrm>
          <a:prstGeom prst="rect">
            <a:avLst/>
          </a:prstGeom>
        </p:spPr>
      </p:pic>
      <p:pic>
        <p:nvPicPr>
          <p:cNvPr id="7" name="Picture 6"/>
          <p:cNvPicPr>
            <a:picLocks noChangeAspect="1"/>
          </p:cNvPicPr>
          <p:nvPr/>
        </p:nvPicPr>
        <p:blipFill>
          <a:blip r:embed="rId4"/>
          <a:stretch>
            <a:fillRect/>
          </a:stretch>
        </p:blipFill>
        <p:spPr>
          <a:xfrm>
            <a:off x="924232" y="1874096"/>
            <a:ext cx="2459047" cy="1705284"/>
          </a:xfrm>
          <a:prstGeom prst="rect">
            <a:avLst/>
          </a:prstGeom>
        </p:spPr>
      </p:pic>
      <p:pic>
        <p:nvPicPr>
          <p:cNvPr id="8" name="Picture 7"/>
          <p:cNvPicPr>
            <a:picLocks noChangeAspect="1"/>
          </p:cNvPicPr>
          <p:nvPr/>
        </p:nvPicPr>
        <p:blipFill>
          <a:blip r:embed="rId5"/>
          <a:stretch>
            <a:fillRect/>
          </a:stretch>
        </p:blipFill>
        <p:spPr>
          <a:xfrm>
            <a:off x="8412176" y="4407175"/>
            <a:ext cx="3083355" cy="1624313"/>
          </a:xfrm>
          <a:prstGeom prst="rect">
            <a:avLst/>
          </a:prstGeom>
        </p:spPr>
      </p:pic>
      <p:sp>
        <p:nvSpPr>
          <p:cNvPr id="9" name="TextBox 8"/>
          <p:cNvSpPr txBox="1"/>
          <p:nvPr/>
        </p:nvSpPr>
        <p:spPr>
          <a:xfrm>
            <a:off x="226132" y="287383"/>
            <a:ext cx="11386748" cy="707886"/>
          </a:xfrm>
          <a:prstGeom prst="rect">
            <a:avLst/>
          </a:prstGeom>
          <a:noFill/>
        </p:spPr>
        <p:txBody>
          <a:bodyPr wrap="square" rtlCol="0">
            <a:spAutoFit/>
          </a:bodyPr>
          <a:lstStyle/>
          <a:p>
            <a:r>
              <a:rPr lang="en-GB" sz="2000" dirty="0" smtClean="0"/>
              <a:t>Here is the story sequenced in the correct order. Two of the photos have been covered, can you think about which photos has been covered and draw your own picture in the boxes.</a:t>
            </a:r>
            <a:endParaRPr lang="en-GB" sz="2000" dirty="0"/>
          </a:p>
        </p:txBody>
      </p:sp>
      <p:sp>
        <p:nvSpPr>
          <p:cNvPr id="5" name="TextBox 4"/>
          <p:cNvSpPr txBox="1"/>
          <p:nvPr/>
        </p:nvSpPr>
        <p:spPr>
          <a:xfrm>
            <a:off x="506220" y="1839246"/>
            <a:ext cx="418012" cy="369332"/>
          </a:xfrm>
          <a:prstGeom prst="rect">
            <a:avLst/>
          </a:prstGeom>
          <a:noFill/>
        </p:spPr>
        <p:txBody>
          <a:bodyPr wrap="square" rtlCol="0">
            <a:spAutoFit/>
          </a:bodyPr>
          <a:lstStyle/>
          <a:p>
            <a:r>
              <a:rPr lang="en-GB" dirty="0" smtClean="0"/>
              <a:t>1.</a:t>
            </a:r>
            <a:endParaRPr lang="en-GB" dirty="0"/>
          </a:p>
        </p:txBody>
      </p:sp>
      <p:sp>
        <p:nvSpPr>
          <p:cNvPr id="10" name="TextBox 9"/>
          <p:cNvSpPr txBox="1"/>
          <p:nvPr/>
        </p:nvSpPr>
        <p:spPr>
          <a:xfrm>
            <a:off x="3801291" y="1912400"/>
            <a:ext cx="418012" cy="369332"/>
          </a:xfrm>
          <a:prstGeom prst="rect">
            <a:avLst/>
          </a:prstGeom>
          <a:noFill/>
        </p:spPr>
        <p:txBody>
          <a:bodyPr wrap="square" rtlCol="0">
            <a:spAutoFit/>
          </a:bodyPr>
          <a:lstStyle/>
          <a:p>
            <a:r>
              <a:rPr lang="en-GB" dirty="0" smtClean="0"/>
              <a:t>2.</a:t>
            </a:r>
            <a:endParaRPr lang="en-GB" dirty="0"/>
          </a:p>
        </p:txBody>
      </p:sp>
      <p:sp>
        <p:nvSpPr>
          <p:cNvPr id="11" name="TextBox 10"/>
          <p:cNvSpPr txBox="1"/>
          <p:nvPr/>
        </p:nvSpPr>
        <p:spPr>
          <a:xfrm>
            <a:off x="8046416" y="1934258"/>
            <a:ext cx="418012" cy="369332"/>
          </a:xfrm>
          <a:prstGeom prst="rect">
            <a:avLst/>
          </a:prstGeom>
          <a:noFill/>
        </p:spPr>
        <p:txBody>
          <a:bodyPr wrap="square" rtlCol="0">
            <a:spAutoFit/>
          </a:bodyPr>
          <a:lstStyle/>
          <a:p>
            <a:r>
              <a:rPr lang="en-GB" dirty="0"/>
              <a:t>3</a:t>
            </a:r>
            <a:r>
              <a:rPr lang="en-GB" dirty="0" smtClean="0"/>
              <a:t>.</a:t>
            </a:r>
            <a:endParaRPr lang="en-GB" dirty="0"/>
          </a:p>
        </p:txBody>
      </p:sp>
      <p:sp>
        <p:nvSpPr>
          <p:cNvPr id="12" name="TextBox 11"/>
          <p:cNvSpPr txBox="1"/>
          <p:nvPr/>
        </p:nvSpPr>
        <p:spPr>
          <a:xfrm>
            <a:off x="558472" y="4359451"/>
            <a:ext cx="418012" cy="369332"/>
          </a:xfrm>
          <a:prstGeom prst="rect">
            <a:avLst/>
          </a:prstGeom>
          <a:noFill/>
        </p:spPr>
        <p:txBody>
          <a:bodyPr wrap="square" rtlCol="0">
            <a:spAutoFit/>
          </a:bodyPr>
          <a:lstStyle/>
          <a:p>
            <a:r>
              <a:rPr lang="en-GB" dirty="0"/>
              <a:t>4</a:t>
            </a:r>
            <a:r>
              <a:rPr lang="en-GB" dirty="0" smtClean="0"/>
              <a:t>.</a:t>
            </a:r>
            <a:endParaRPr lang="en-GB" dirty="0"/>
          </a:p>
        </p:txBody>
      </p:sp>
      <p:sp>
        <p:nvSpPr>
          <p:cNvPr id="13" name="TextBox 12"/>
          <p:cNvSpPr txBox="1"/>
          <p:nvPr/>
        </p:nvSpPr>
        <p:spPr>
          <a:xfrm>
            <a:off x="3837249" y="4359451"/>
            <a:ext cx="418012" cy="369332"/>
          </a:xfrm>
          <a:prstGeom prst="rect">
            <a:avLst/>
          </a:prstGeom>
          <a:noFill/>
        </p:spPr>
        <p:txBody>
          <a:bodyPr wrap="square" rtlCol="0">
            <a:spAutoFit/>
          </a:bodyPr>
          <a:lstStyle/>
          <a:p>
            <a:r>
              <a:rPr lang="en-GB" dirty="0"/>
              <a:t>5</a:t>
            </a:r>
            <a:r>
              <a:rPr lang="en-GB" dirty="0" smtClean="0"/>
              <a:t>.</a:t>
            </a:r>
            <a:endParaRPr lang="en-GB" dirty="0"/>
          </a:p>
        </p:txBody>
      </p:sp>
      <p:sp>
        <p:nvSpPr>
          <p:cNvPr id="14" name="TextBox 13"/>
          <p:cNvSpPr txBox="1"/>
          <p:nvPr/>
        </p:nvSpPr>
        <p:spPr>
          <a:xfrm>
            <a:off x="8069312" y="4375301"/>
            <a:ext cx="418012" cy="369332"/>
          </a:xfrm>
          <a:prstGeom prst="rect">
            <a:avLst/>
          </a:prstGeom>
          <a:noFill/>
        </p:spPr>
        <p:txBody>
          <a:bodyPr wrap="square" rtlCol="0">
            <a:spAutoFit/>
          </a:bodyPr>
          <a:lstStyle/>
          <a:p>
            <a:r>
              <a:rPr lang="en-GB" dirty="0"/>
              <a:t>6</a:t>
            </a:r>
            <a:r>
              <a:rPr lang="en-GB" dirty="0" smtClean="0"/>
              <a:t>.</a:t>
            </a:r>
            <a:endParaRPr lang="en-GB" dirty="0"/>
          </a:p>
        </p:txBody>
      </p:sp>
      <p:sp>
        <p:nvSpPr>
          <p:cNvPr id="15" name="Rectangle 14"/>
          <p:cNvSpPr/>
          <p:nvPr/>
        </p:nvSpPr>
        <p:spPr>
          <a:xfrm>
            <a:off x="4255261" y="1823566"/>
            <a:ext cx="3595516" cy="190107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255261" y="4393024"/>
            <a:ext cx="3595516" cy="190107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descr="Original"/>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299425" y="-30426"/>
            <a:ext cx="892575" cy="892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1821267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stretch>
            <a:fillRect/>
          </a:stretch>
        </p:blipFill>
        <p:spPr>
          <a:xfrm>
            <a:off x="2563271" y="1185460"/>
            <a:ext cx="2037808" cy="930722"/>
          </a:xfrm>
          <a:prstGeom prst="rect">
            <a:avLst/>
          </a:prstGeom>
        </p:spPr>
      </p:pic>
      <p:pic>
        <p:nvPicPr>
          <p:cNvPr id="3" name="Picture 2"/>
          <p:cNvPicPr>
            <a:picLocks noChangeAspect="1"/>
          </p:cNvPicPr>
          <p:nvPr/>
        </p:nvPicPr>
        <p:blipFill>
          <a:blip r:embed="rId3"/>
          <a:stretch>
            <a:fillRect/>
          </a:stretch>
        </p:blipFill>
        <p:spPr>
          <a:xfrm>
            <a:off x="4574962" y="1185460"/>
            <a:ext cx="1748380" cy="930722"/>
          </a:xfrm>
          <a:prstGeom prst="rect">
            <a:avLst/>
          </a:prstGeom>
        </p:spPr>
      </p:pic>
      <p:pic>
        <p:nvPicPr>
          <p:cNvPr id="4" name="Picture 3"/>
          <p:cNvPicPr>
            <a:picLocks noChangeAspect="1"/>
          </p:cNvPicPr>
          <p:nvPr/>
        </p:nvPicPr>
        <p:blipFill>
          <a:blip r:embed="rId4"/>
          <a:stretch>
            <a:fillRect/>
          </a:stretch>
        </p:blipFill>
        <p:spPr>
          <a:xfrm>
            <a:off x="6211635" y="1189353"/>
            <a:ext cx="1433043" cy="926829"/>
          </a:xfrm>
          <a:prstGeom prst="rect">
            <a:avLst/>
          </a:prstGeom>
        </p:spPr>
      </p:pic>
      <p:pic>
        <p:nvPicPr>
          <p:cNvPr id="6" name="Picture 5"/>
          <p:cNvPicPr>
            <a:picLocks noChangeAspect="1"/>
          </p:cNvPicPr>
          <p:nvPr/>
        </p:nvPicPr>
        <p:blipFill>
          <a:blip r:embed="rId5"/>
          <a:stretch>
            <a:fillRect/>
          </a:stretch>
        </p:blipFill>
        <p:spPr>
          <a:xfrm>
            <a:off x="7644678" y="1190049"/>
            <a:ext cx="1991536" cy="926134"/>
          </a:xfrm>
          <a:prstGeom prst="rect">
            <a:avLst/>
          </a:prstGeom>
        </p:spPr>
      </p:pic>
      <p:pic>
        <p:nvPicPr>
          <p:cNvPr id="7" name="Picture 6"/>
          <p:cNvPicPr>
            <a:picLocks noChangeAspect="1"/>
          </p:cNvPicPr>
          <p:nvPr/>
        </p:nvPicPr>
        <p:blipFill>
          <a:blip r:embed="rId6"/>
          <a:stretch>
            <a:fillRect/>
          </a:stretch>
        </p:blipFill>
        <p:spPr>
          <a:xfrm>
            <a:off x="1221156" y="1185460"/>
            <a:ext cx="1342116" cy="930722"/>
          </a:xfrm>
          <a:prstGeom prst="rect">
            <a:avLst/>
          </a:prstGeom>
        </p:spPr>
      </p:pic>
      <p:pic>
        <p:nvPicPr>
          <p:cNvPr id="8" name="Picture 7"/>
          <p:cNvPicPr>
            <a:picLocks noChangeAspect="1"/>
          </p:cNvPicPr>
          <p:nvPr/>
        </p:nvPicPr>
        <p:blipFill>
          <a:blip r:embed="rId7"/>
          <a:stretch>
            <a:fillRect/>
          </a:stretch>
        </p:blipFill>
        <p:spPr>
          <a:xfrm>
            <a:off x="9580124" y="1189839"/>
            <a:ext cx="1758433" cy="926344"/>
          </a:xfrm>
          <a:prstGeom prst="rect">
            <a:avLst/>
          </a:prstGeom>
        </p:spPr>
      </p:pic>
      <p:sp>
        <p:nvSpPr>
          <p:cNvPr id="9" name="TextBox 8"/>
          <p:cNvSpPr txBox="1"/>
          <p:nvPr/>
        </p:nvSpPr>
        <p:spPr>
          <a:xfrm>
            <a:off x="226132" y="287383"/>
            <a:ext cx="11386748" cy="707886"/>
          </a:xfrm>
          <a:prstGeom prst="rect">
            <a:avLst/>
          </a:prstGeom>
          <a:noFill/>
        </p:spPr>
        <p:txBody>
          <a:bodyPr wrap="square" rtlCol="0">
            <a:spAutoFit/>
          </a:bodyPr>
          <a:lstStyle/>
          <a:p>
            <a:r>
              <a:rPr lang="en-GB" sz="2000" dirty="0" smtClean="0"/>
              <a:t>Choose your favourite picture from the story and write a simple sentence to describe what is happening. Your adult can help you with this. </a:t>
            </a:r>
            <a:endParaRPr lang="en-GB" sz="2000" dirty="0"/>
          </a:p>
        </p:txBody>
      </p:sp>
      <p:sp>
        <p:nvSpPr>
          <p:cNvPr id="15" name="Rectangle 14"/>
          <p:cNvSpPr/>
          <p:nvPr/>
        </p:nvSpPr>
        <p:spPr>
          <a:xfrm>
            <a:off x="744583" y="2521131"/>
            <a:ext cx="10868297" cy="39319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1221156" y="3357154"/>
            <a:ext cx="10012901" cy="26126"/>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221156" y="4219303"/>
            <a:ext cx="10012901" cy="26126"/>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1205184" y="5081452"/>
            <a:ext cx="10012901" cy="26126"/>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221155" y="5943601"/>
            <a:ext cx="10012901" cy="26126"/>
          </a:xfrm>
          <a:prstGeom prst="line">
            <a:avLst/>
          </a:prstGeom>
        </p:spPr>
        <p:style>
          <a:lnRef idx="1">
            <a:schemeClr val="dk1"/>
          </a:lnRef>
          <a:fillRef idx="0">
            <a:schemeClr val="dk1"/>
          </a:fillRef>
          <a:effectRef idx="0">
            <a:schemeClr val="dk1"/>
          </a:effectRef>
          <a:fontRef idx="minor">
            <a:schemeClr val="tx1"/>
          </a:fontRef>
        </p:style>
      </p:cxnSp>
      <p:sp>
        <p:nvSpPr>
          <p:cNvPr id="21" name="5-Point Star 20"/>
          <p:cNvSpPr/>
          <p:nvPr/>
        </p:nvSpPr>
        <p:spPr>
          <a:xfrm>
            <a:off x="10332720" y="5350611"/>
            <a:ext cx="1293223" cy="121484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3" name="Picture 2" descr="Original"/>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5526730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smtClean="0"/>
              <a:t>Maths</a:t>
            </a:r>
            <a:r>
              <a:rPr lang="en-GB" sz="2400" dirty="0" smtClean="0"/>
              <a:t>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7.1.2021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smtClean="0"/>
              <a:t>LO. </a:t>
            </a:r>
            <a:r>
              <a:rPr lang="en-GB" sz="4000" dirty="0"/>
              <a:t>To be </a:t>
            </a:r>
            <a:r>
              <a:rPr lang="en-GB" sz="4000" dirty="0" smtClean="0"/>
              <a:t>able to partition numbers to 5.</a:t>
            </a:r>
            <a:endParaRPr lang="en-GB" sz="4000" dirty="0"/>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86972" y="5940593"/>
            <a:ext cx="647177" cy="581139"/>
          </a:xfrm>
          <a:prstGeom prst="rect">
            <a:avLst/>
          </a:prstGeom>
        </p:spPr>
      </p:pic>
      <p:pic>
        <p:nvPicPr>
          <p:cNvPr id="16"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26840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376309"/>
            <a:ext cx="8220075" cy="994306"/>
          </a:xfrm>
        </p:spPr>
        <p:txBody>
          <a:bodyPr/>
          <a:lstStyle/>
          <a:p>
            <a:pPr algn="ctr"/>
            <a:r>
              <a:rPr lang="en-GB" sz="3600" u="sng" dirty="0">
                <a:latin typeface="+mn-lt"/>
              </a:rPr>
              <a:t>Instructions</a:t>
            </a:r>
          </a:p>
        </p:txBody>
      </p:sp>
      <p:grpSp>
        <p:nvGrpSpPr>
          <p:cNvPr id="4" name="Group 3">
            <a:extLst>
              <a:ext uri="{FF2B5EF4-FFF2-40B4-BE49-F238E27FC236}">
                <a16:creationId xmlns:a16="http://schemas.microsoft.com/office/drawing/2014/main" id="{55FFA45E-0CC9-4436-9AA9-2B723DDDD573}"/>
              </a:ext>
            </a:extLst>
          </p:cNvPr>
          <p:cNvGrpSpPr/>
          <p:nvPr/>
        </p:nvGrpSpPr>
        <p:grpSpPr>
          <a:xfrm>
            <a:off x="4187825" y="3161187"/>
            <a:ext cx="3816350" cy="2983395"/>
            <a:chOff x="755650" y="1414732"/>
            <a:chExt cx="5984204" cy="4678094"/>
          </a:xfrm>
        </p:grpSpPr>
        <p:cxnSp>
          <p:nvCxnSpPr>
            <p:cNvPr id="6" name="Straight Connector 5">
              <a:extLst>
                <a:ext uri="{FF2B5EF4-FFF2-40B4-BE49-F238E27FC236}">
                  <a16:creationId xmlns:a16="http://schemas.microsoft.com/office/drawing/2014/main" id="{2D621411-B3AF-47D5-A517-366798B629A9}"/>
                </a:ext>
              </a:extLst>
            </p:cNvPr>
            <p:cNvCxnSpPr/>
            <p:nvPr/>
          </p:nvCxnSpPr>
          <p:spPr>
            <a:xfrm flipV="1">
              <a:off x="2142262" y="3653151"/>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B05CE4D-76C8-41A8-A6AB-F08F7F97C197}"/>
                </a:ext>
              </a:extLst>
            </p:cNvPr>
            <p:cNvSpPr/>
            <p:nvPr/>
          </p:nvSpPr>
          <p:spPr>
            <a:xfrm>
              <a:off x="755650"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56398B9F-67A8-445D-B55C-4502E952CBD1}"/>
                </a:ext>
              </a:extLst>
            </p:cNvPr>
            <p:cNvCxnSpPr>
              <a:cxnSpLocks/>
            </p:cNvCxnSpPr>
            <p:nvPr/>
          </p:nvCxnSpPr>
          <p:spPr>
            <a:xfrm flipH="1" flipV="1">
              <a:off x="4619435" y="3683034"/>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A20C3D3-4C72-4EB7-AD68-B743151779A2}"/>
                </a:ext>
              </a:extLst>
            </p:cNvPr>
            <p:cNvSpPr/>
            <p:nvPr/>
          </p:nvSpPr>
          <p:spPr>
            <a:xfrm>
              <a:off x="4675454"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3735F63-D08D-4B15-8E2E-36A7086FD949}"/>
                </a:ext>
              </a:extLst>
            </p:cNvPr>
            <p:cNvSpPr/>
            <p:nvPr/>
          </p:nvSpPr>
          <p:spPr>
            <a:xfrm>
              <a:off x="2388469" y="1414732"/>
              <a:ext cx="2718566" cy="2718566"/>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a:extLst>
              <a:ext uri="{FF2B5EF4-FFF2-40B4-BE49-F238E27FC236}">
                <a16:creationId xmlns:a16="http://schemas.microsoft.com/office/drawing/2014/main" id="{FDD5C2D3-A120-4139-9C7A-04B8471B7C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8666" y="5337378"/>
            <a:ext cx="686229" cy="344254"/>
          </a:xfrm>
          <a:prstGeom prst="rect">
            <a:avLst/>
          </a:prstGeom>
        </p:spPr>
      </p:pic>
      <p:pic>
        <p:nvPicPr>
          <p:cNvPr id="12" name="Picture 11">
            <a:extLst>
              <a:ext uri="{FF2B5EF4-FFF2-40B4-BE49-F238E27FC236}">
                <a16:creationId xmlns:a16="http://schemas.microsoft.com/office/drawing/2014/main" id="{D25FA9A4-4D03-42F0-9EDB-DB069034C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9188" y="5108484"/>
            <a:ext cx="686611" cy="687751"/>
          </a:xfrm>
          <a:prstGeom prst="rect">
            <a:avLst/>
          </a:prstGeom>
        </p:spPr>
      </p:pic>
      <p:sp>
        <p:nvSpPr>
          <p:cNvPr id="13" name="TextBox 12">
            <a:extLst>
              <a:ext uri="{FF2B5EF4-FFF2-40B4-BE49-F238E27FC236}">
                <a16:creationId xmlns:a16="http://schemas.microsoft.com/office/drawing/2014/main" id="{27FF0973-DD40-4183-9C3F-17BECA1E7CCB}"/>
              </a:ext>
            </a:extLst>
          </p:cNvPr>
          <p:cNvSpPr txBox="1"/>
          <p:nvPr/>
        </p:nvSpPr>
        <p:spPr>
          <a:xfrm>
            <a:off x="5397211" y="3170179"/>
            <a:ext cx="1397581" cy="1631216"/>
          </a:xfrm>
          <a:prstGeom prst="rect">
            <a:avLst/>
          </a:prstGeom>
          <a:noFill/>
        </p:spPr>
        <p:txBody>
          <a:bodyPr wrap="square" rtlCol="0">
            <a:spAutoFit/>
          </a:bodyPr>
          <a:lstStyle/>
          <a:p>
            <a:pPr algn="ctr"/>
            <a:r>
              <a:rPr lang="en-GB" sz="10000" b="1" dirty="0">
                <a:ln w="19050">
                  <a:solidFill>
                    <a:schemeClr val="accent5">
                      <a:lumMod val="50000"/>
                    </a:schemeClr>
                  </a:solidFill>
                </a:ln>
                <a:solidFill>
                  <a:srgbClr val="30B6BB"/>
                </a:solidFill>
              </a:rPr>
              <a:t>5</a:t>
            </a:r>
          </a:p>
        </p:txBody>
      </p:sp>
      <p:sp>
        <p:nvSpPr>
          <p:cNvPr id="2" name="TextBox 1"/>
          <p:cNvSpPr txBox="1"/>
          <p:nvPr/>
        </p:nvSpPr>
        <p:spPr>
          <a:xfrm>
            <a:off x="1772900" y="1207097"/>
            <a:ext cx="8621486" cy="2108269"/>
          </a:xfrm>
          <a:prstGeom prst="rect">
            <a:avLst/>
          </a:prstGeom>
          <a:noFill/>
        </p:spPr>
        <p:txBody>
          <a:bodyPr wrap="square" rtlCol="0">
            <a:spAutoFit/>
          </a:bodyPr>
          <a:lstStyle/>
          <a:p>
            <a:pPr marL="228600" indent="-114300" algn="ctr">
              <a:spcBef>
                <a:spcPts val="0"/>
              </a:spcBef>
              <a:buNone/>
            </a:pPr>
            <a:r>
              <a:rPr lang="en-US" dirty="0"/>
              <a:t>Each slide shows a part-whole model based on number bonds of 5. </a:t>
            </a:r>
          </a:p>
          <a:p>
            <a:pPr marL="228600" indent="-114300" algn="ctr">
              <a:spcBef>
                <a:spcPts val="0"/>
              </a:spcBef>
              <a:buNone/>
            </a:pPr>
            <a:r>
              <a:rPr lang="en-US" dirty="0"/>
              <a:t>Some parts of the model are missing. </a:t>
            </a:r>
          </a:p>
          <a:p>
            <a:pPr marL="228600" indent="-114300" algn="ctr">
              <a:spcBef>
                <a:spcPts val="0"/>
              </a:spcBef>
              <a:buNone/>
            </a:pPr>
            <a:r>
              <a:rPr lang="en-US" dirty="0"/>
              <a:t>Can you work out the missing number shapes? </a:t>
            </a:r>
          </a:p>
          <a:p>
            <a:pPr marL="228600" indent="-114300" algn="ctr">
              <a:spcBef>
                <a:spcPts val="0"/>
              </a:spcBef>
              <a:spcAft>
                <a:spcPts val="600"/>
              </a:spcAft>
              <a:buNone/>
            </a:pPr>
            <a:r>
              <a:rPr lang="en-US" dirty="0"/>
              <a:t>Can you say the number bond of 5?</a:t>
            </a:r>
            <a:endParaRPr lang="en-US" dirty="0">
              <a:sym typeface="NTR"/>
            </a:endParaRPr>
          </a:p>
          <a:p>
            <a:pPr marL="228600" indent="-114300" algn="ctr">
              <a:spcBef>
                <a:spcPts val="0"/>
              </a:spcBef>
              <a:buNone/>
            </a:pPr>
            <a:r>
              <a:rPr lang="en-US" dirty="0"/>
              <a:t>Choose the correct number shape to complete the part-whole model and make a number bond of 5.</a:t>
            </a:r>
            <a:endParaRPr lang="en-US" dirty="0">
              <a:sym typeface="NTR"/>
            </a:endParaRPr>
          </a:p>
          <a:p>
            <a:endParaRPr lang="en-GB" dirty="0"/>
          </a:p>
        </p:txBody>
      </p:sp>
      <p:pic>
        <p:nvPicPr>
          <p:cNvPr id="15" name="Picture 2" descr="Original"/>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53676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Tuesday 5</a:t>
            </a:r>
            <a:r>
              <a:rPr lang="en-GB" sz="3200" baseline="30000" dirty="0" smtClean="0"/>
              <a:t>th</a:t>
            </a:r>
            <a:r>
              <a:rPr lang="en-GB" sz="3200" dirty="0" smtClean="0"/>
              <a:t> January 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smtClean="0"/>
              <a:t>LO. </a:t>
            </a:r>
            <a:r>
              <a:rPr lang="en-GB" sz="4000" dirty="0"/>
              <a:t>To be able </a:t>
            </a:r>
            <a:r>
              <a:rPr lang="en-GB" sz="4000" dirty="0" smtClean="0"/>
              <a:t>to describe a familiar character. </a:t>
            </a:r>
            <a:endParaRPr lang="en-GB" sz="4000" dirty="0"/>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0079684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39" name="Numicon 2">
            <a:extLst>
              <a:ext uri="{FF2B5EF4-FFF2-40B4-BE49-F238E27FC236}">
                <a16:creationId xmlns:a16="http://schemas.microsoft.com/office/drawing/2014/main" id="{76AAF5E8-8825-4525-8C9D-9AF39604A50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50204" y="2748445"/>
            <a:ext cx="591838" cy="296902"/>
          </a:xfrm>
          <a:prstGeom prst="rect">
            <a:avLst/>
          </a:prstGeom>
        </p:spPr>
      </p:pic>
      <p:pic>
        <p:nvPicPr>
          <p:cNvPr id="42" name="Picture 41">
            <a:extLst>
              <a:ext uri="{FF2B5EF4-FFF2-40B4-BE49-F238E27FC236}">
                <a16:creationId xmlns:a16="http://schemas.microsoft.com/office/drawing/2014/main" id="{8FE3D8EB-29BE-41D6-914C-5A1C181FB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17" name="Picture 16">
            <a:extLst>
              <a:ext uri="{FF2B5EF4-FFF2-40B4-BE49-F238E27FC236}">
                <a16:creationId xmlns:a16="http://schemas.microsoft.com/office/drawing/2014/main" id="{B1B17921-F268-47F9-A4DA-159A944AC1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0536" y="4589379"/>
            <a:ext cx="902629" cy="904128"/>
          </a:xfrm>
          <a:prstGeom prst="rect">
            <a:avLst/>
          </a:prstGeom>
        </p:spPr>
      </p:pic>
      <p:pic>
        <p:nvPicPr>
          <p:cNvPr id="18" name="Numicon 3">
            <a:extLst>
              <a:ext uri="{FF2B5EF4-FFF2-40B4-BE49-F238E27FC236}">
                <a16:creationId xmlns:a16="http://schemas.microsoft.com/office/drawing/2014/main" id="{A0258939-9539-4DC5-9578-5402A5818D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0079" y="3642116"/>
            <a:ext cx="592167" cy="593150"/>
          </a:xfrm>
          <a:prstGeom prst="rect">
            <a:avLst/>
          </a:prstGeom>
        </p:spPr>
      </p:pic>
      <p:pic>
        <p:nvPicPr>
          <p:cNvPr id="19" name="Numicon 1">
            <a:extLst>
              <a:ext uri="{FF2B5EF4-FFF2-40B4-BE49-F238E27FC236}">
                <a16:creationId xmlns:a16="http://schemas.microsoft.com/office/drawing/2014/main" id="{F5E96217-454D-4733-90D8-BA6D592A9BD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297998" y="1697977"/>
            <a:ext cx="295920" cy="296903"/>
          </a:xfrm>
          <a:prstGeom prst="rect">
            <a:avLst/>
          </a:prstGeom>
        </p:spPr>
      </p:pic>
      <p:sp>
        <p:nvSpPr>
          <p:cNvPr id="3" name="Transparent box Top">
            <a:extLst>
              <a:ext uri="{FF2B5EF4-FFF2-40B4-BE49-F238E27FC236}">
                <a16:creationId xmlns:a16="http://schemas.microsoft.com/office/drawing/2014/main"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 descr="Original"/>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783432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2.96296E-6 L -0.24184 0.46898 " pathEditMode="relative" rAng="0" ptsTypes="AA">
                                      <p:cBhvr>
                                        <p:cTn id="6" dur="2000" fill="hold"/>
                                        <p:tgtEl>
                                          <p:spTgt spid="19"/>
                                        </p:tgtEl>
                                        <p:attrNameLst>
                                          <p:attrName>ppt_x</p:attrName>
                                          <p:attrName>ppt_y</p:attrName>
                                        </p:attrNameLst>
                                      </p:cBhvr>
                                      <p:rCtr x="-12101" y="23449"/>
                                    </p:animMotion>
                                  </p:childTnLst>
                                </p:cTn>
                              </p:par>
                              <p:par>
                                <p:cTn id="7" presetID="6" presetClass="emph" presetSubtype="0" fill="hold" nodeType="withEffect">
                                  <p:stCondLst>
                                    <p:cond delay="0"/>
                                  </p:stCondLst>
                                  <p:childTnLst>
                                    <p:animScale>
                                      <p:cBhvr>
                                        <p:cTn id="8" dur="2000" fill="hold"/>
                                        <p:tgtEl>
                                          <p:spTgt spid="19"/>
                                        </p:tgtEl>
                                      </p:cBhvr>
                                      <p:by x="150000" y="150000"/>
                                    </p:animScale>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39" name="Numicon 2">
            <a:extLst>
              <a:ext uri="{FF2B5EF4-FFF2-40B4-BE49-F238E27FC236}">
                <a16:creationId xmlns:a16="http://schemas.microsoft.com/office/drawing/2014/main" id="{76AAF5E8-8825-4525-8C9D-9AF39604A50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50204" y="3792303"/>
            <a:ext cx="591838" cy="296902"/>
          </a:xfrm>
          <a:prstGeom prst="rect">
            <a:avLst/>
          </a:prstGeom>
        </p:spPr>
      </p:pic>
      <p:pic>
        <p:nvPicPr>
          <p:cNvPr id="42" name="Picture 41">
            <a:extLst>
              <a:ext uri="{FF2B5EF4-FFF2-40B4-BE49-F238E27FC236}">
                <a16:creationId xmlns:a16="http://schemas.microsoft.com/office/drawing/2014/main" id="{8FE3D8EB-29BE-41D6-914C-5A1C181FB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18" name="Numicon 3">
            <a:extLst>
              <a:ext uri="{FF2B5EF4-FFF2-40B4-BE49-F238E27FC236}">
                <a16:creationId xmlns:a16="http://schemas.microsoft.com/office/drawing/2014/main" id="{A0258939-9539-4DC5-9578-5402A5818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0079" y="1541577"/>
            <a:ext cx="592167" cy="593150"/>
          </a:xfrm>
          <a:prstGeom prst="rect">
            <a:avLst/>
          </a:prstGeom>
        </p:spPr>
      </p:pic>
      <p:pic>
        <p:nvPicPr>
          <p:cNvPr id="26" name="Picture 25">
            <a:extLst>
              <a:ext uri="{FF2B5EF4-FFF2-40B4-BE49-F238E27FC236}">
                <a16:creationId xmlns:a16="http://schemas.microsoft.com/office/drawing/2014/main" id="{4EFDBFC9-21A0-4CB1-BB3A-35C3191685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3857" y="4587368"/>
            <a:ext cx="902629" cy="904128"/>
          </a:xfrm>
          <a:prstGeom prst="rect">
            <a:avLst/>
          </a:prstGeom>
        </p:spPr>
      </p:pic>
      <p:pic>
        <p:nvPicPr>
          <p:cNvPr id="28" name="Picture 27">
            <a:extLst>
              <a:ext uri="{FF2B5EF4-FFF2-40B4-BE49-F238E27FC236}">
                <a16:creationId xmlns:a16="http://schemas.microsoft.com/office/drawing/2014/main" id="{FE59D4C0-15C9-4D5A-A815-F7B321B88F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43292" y="2591846"/>
            <a:ext cx="592167" cy="593150"/>
          </a:xfrm>
          <a:prstGeom prst="rect">
            <a:avLst/>
          </a:prstGeom>
        </p:spPr>
      </p:pic>
      <p:sp>
        <p:nvSpPr>
          <p:cNvPr id="3" name="Transparent box Top">
            <a:extLst>
              <a:ext uri="{FF2B5EF4-FFF2-40B4-BE49-F238E27FC236}">
                <a16:creationId xmlns:a16="http://schemas.microsoft.com/office/drawing/2014/main"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 descr="Original"/>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19557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2.96296E-6 L -0.23681 0.16458 " pathEditMode="relative" rAng="0" ptsTypes="AA">
                                      <p:cBhvr>
                                        <p:cTn id="6" dur="2000" fill="hold"/>
                                        <p:tgtEl>
                                          <p:spTgt spid="39"/>
                                        </p:tgtEl>
                                        <p:attrNameLst>
                                          <p:attrName>ppt_x</p:attrName>
                                          <p:attrName>ppt_y</p:attrName>
                                        </p:attrNameLst>
                                      </p:cBhvr>
                                      <p:rCtr x="-11840" y="8218"/>
                                    </p:animMotion>
                                  </p:childTnLst>
                                </p:cTn>
                              </p:par>
                              <p:par>
                                <p:cTn id="7" presetID="6" presetClass="emph" presetSubtype="0" fill="hold" nodeType="withEffect">
                                  <p:stCondLst>
                                    <p:cond delay="0"/>
                                  </p:stCondLst>
                                  <p:childTnLst>
                                    <p:animScale>
                                      <p:cBhvr>
                                        <p:cTn id="8" dur="2000" fill="hold"/>
                                        <p:tgtEl>
                                          <p:spTgt spid="39"/>
                                        </p:tgtEl>
                                      </p:cBhvr>
                                      <p:by x="150000" y="150000"/>
                                    </p:animScale>
                                  </p:childTnLst>
                                </p:cTn>
                              </p:par>
                            </p:childTnLst>
                          </p:cTn>
                        </p:par>
                      </p:childTnLst>
                    </p:cTn>
                  </p:par>
                </p:childTnLst>
              </p:cTn>
              <p:nextCondLst>
                <p:cond evt="onClick" delay="0">
                  <p:tgtEl>
                    <p:spTgt spid="3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42" name="Picture 41">
            <a:extLst>
              <a:ext uri="{FF2B5EF4-FFF2-40B4-BE49-F238E27FC236}">
                <a16:creationId xmlns:a16="http://schemas.microsoft.com/office/drawing/2014/main" id="{8FE3D8EB-29BE-41D6-914C-5A1C181FB3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18" name="Numicon 3">
            <a:extLst>
              <a:ext uri="{FF2B5EF4-FFF2-40B4-BE49-F238E27FC236}">
                <a16:creationId xmlns:a16="http://schemas.microsoft.com/office/drawing/2014/main" id="{A0258939-9539-4DC5-9578-5402A5818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0079" y="2591847"/>
            <a:ext cx="592167" cy="593150"/>
          </a:xfrm>
          <a:prstGeom prst="rect">
            <a:avLst/>
          </a:prstGeom>
        </p:spPr>
      </p:pic>
      <p:pic>
        <p:nvPicPr>
          <p:cNvPr id="19" name="Numicon 1">
            <a:extLst>
              <a:ext uri="{FF2B5EF4-FFF2-40B4-BE49-F238E27FC236}">
                <a16:creationId xmlns:a16="http://schemas.microsoft.com/office/drawing/2014/main" id="{F5E96217-454D-4733-90D8-BA6D592A9BD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97998" y="1697977"/>
            <a:ext cx="295920" cy="296903"/>
          </a:xfrm>
          <a:prstGeom prst="rect">
            <a:avLst/>
          </a:prstGeom>
        </p:spPr>
      </p:pic>
      <p:pic>
        <p:nvPicPr>
          <p:cNvPr id="25" name="Picture 24">
            <a:extLst>
              <a:ext uri="{FF2B5EF4-FFF2-40B4-BE49-F238E27FC236}">
                <a16:creationId xmlns:a16="http://schemas.microsoft.com/office/drawing/2014/main" id="{D13A8EEA-0FEF-4097-8DB6-2EB171B0E4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0787" y="4863909"/>
            <a:ext cx="902127" cy="452562"/>
          </a:xfrm>
          <a:prstGeom prst="rect">
            <a:avLst/>
          </a:prstGeom>
        </p:spPr>
      </p:pic>
      <p:pic>
        <p:nvPicPr>
          <p:cNvPr id="28" name="Picture 27">
            <a:extLst>
              <a:ext uri="{FF2B5EF4-FFF2-40B4-BE49-F238E27FC236}">
                <a16:creationId xmlns:a16="http://schemas.microsoft.com/office/drawing/2014/main" id="{FE59D4C0-15C9-4D5A-A815-F7B321B88F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40078" y="3642116"/>
            <a:ext cx="592167" cy="593150"/>
          </a:xfrm>
          <a:prstGeom prst="rect">
            <a:avLst/>
          </a:prstGeom>
        </p:spPr>
      </p:pic>
      <p:sp>
        <p:nvSpPr>
          <p:cNvPr id="3" name="Transparent box Top">
            <a:extLst>
              <a:ext uri="{FF2B5EF4-FFF2-40B4-BE49-F238E27FC236}">
                <a16:creationId xmlns:a16="http://schemas.microsoft.com/office/drawing/2014/main"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 descr="Original"/>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466757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4.81481E-6 L -0.23959 0.31551 " pathEditMode="relative" rAng="0" ptsTypes="AA">
                                      <p:cBhvr>
                                        <p:cTn id="6" dur="2000" fill="hold"/>
                                        <p:tgtEl>
                                          <p:spTgt spid="18"/>
                                        </p:tgtEl>
                                        <p:attrNameLst>
                                          <p:attrName>ppt_x</p:attrName>
                                          <p:attrName>ppt_y</p:attrName>
                                        </p:attrNameLst>
                                      </p:cBhvr>
                                      <p:rCtr x="-11979" y="15764"/>
                                    </p:animMotion>
                                  </p:childTnLst>
                                </p:cTn>
                              </p:par>
                              <p:par>
                                <p:cTn id="7" presetID="6" presetClass="emph" presetSubtype="0" fill="hold" nodeType="withEffect">
                                  <p:stCondLst>
                                    <p:cond delay="0"/>
                                  </p:stCondLst>
                                  <p:childTnLst>
                                    <p:animScale>
                                      <p:cBhvr>
                                        <p:cTn id="8" dur="2000" fill="hold"/>
                                        <p:tgtEl>
                                          <p:spTgt spid="18"/>
                                        </p:tgtEl>
                                      </p:cBhvr>
                                      <p:by x="150000" y="150000"/>
                                    </p:animScale>
                                  </p:childTnLst>
                                </p:cTn>
                              </p:par>
                            </p:childTnLst>
                          </p:cTn>
                        </p:par>
                      </p:childTnLst>
                    </p:cTn>
                  </p:par>
                </p:childTnLst>
              </p:cTn>
              <p:nextCondLst>
                <p:cond evt="onClick" delay="0">
                  <p:tgtEl>
                    <p:spTgt spid="3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39" name="Numicon 2">
            <a:extLst>
              <a:ext uri="{FF2B5EF4-FFF2-40B4-BE49-F238E27FC236}">
                <a16:creationId xmlns:a16="http://schemas.microsoft.com/office/drawing/2014/main" id="{76AAF5E8-8825-4525-8C9D-9AF39604A50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50204" y="2748445"/>
            <a:ext cx="591838" cy="296902"/>
          </a:xfrm>
          <a:prstGeom prst="rect">
            <a:avLst/>
          </a:prstGeom>
        </p:spPr>
      </p:pic>
      <p:pic>
        <p:nvPicPr>
          <p:cNvPr id="42" name="Picture 41">
            <a:extLst>
              <a:ext uri="{FF2B5EF4-FFF2-40B4-BE49-F238E27FC236}">
                <a16:creationId xmlns:a16="http://schemas.microsoft.com/office/drawing/2014/main" id="{8FE3D8EB-29BE-41D6-914C-5A1C181FB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18" name="Numicon 3">
            <a:extLst>
              <a:ext uri="{FF2B5EF4-FFF2-40B4-BE49-F238E27FC236}">
                <a16:creationId xmlns:a16="http://schemas.microsoft.com/office/drawing/2014/main" id="{A0258939-9539-4DC5-9578-5402A5818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0079" y="3642116"/>
            <a:ext cx="592167" cy="593150"/>
          </a:xfrm>
          <a:prstGeom prst="rect">
            <a:avLst/>
          </a:prstGeom>
        </p:spPr>
      </p:pic>
      <p:pic>
        <p:nvPicPr>
          <p:cNvPr id="24" name="Picture 23">
            <a:extLst>
              <a:ext uri="{FF2B5EF4-FFF2-40B4-BE49-F238E27FC236}">
                <a16:creationId xmlns:a16="http://schemas.microsoft.com/office/drawing/2014/main" id="{EDDCC357-588C-4A6F-A780-94D959EAD2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318" y="4834344"/>
            <a:ext cx="451065" cy="452564"/>
          </a:xfrm>
          <a:prstGeom prst="rect">
            <a:avLst/>
          </a:prstGeom>
        </p:spPr>
      </p:pic>
      <p:pic>
        <p:nvPicPr>
          <p:cNvPr id="28" name="Picture 27">
            <a:extLst>
              <a:ext uri="{FF2B5EF4-FFF2-40B4-BE49-F238E27FC236}">
                <a16:creationId xmlns:a16="http://schemas.microsoft.com/office/drawing/2014/main" id="{FE59D4C0-15C9-4D5A-A815-F7B321B88F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40079" y="1544071"/>
            <a:ext cx="592167" cy="593150"/>
          </a:xfrm>
          <a:prstGeom prst="rect">
            <a:avLst/>
          </a:prstGeom>
        </p:spPr>
      </p:pic>
      <p:sp>
        <p:nvSpPr>
          <p:cNvPr id="3" name="Transparent box Top">
            <a:extLst>
              <a:ext uri="{FF2B5EF4-FFF2-40B4-BE49-F238E27FC236}">
                <a16:creationId xmlns:a16="http://schemas.microsoft.com/office/drawing/2014/main"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 descr="Original"/>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912654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2.96296E-6 L -0.23854 0.47453 " pathEditMode="relative" rAng="0" ptsTypes="AA">
                                      <p:cBhvr>
                                        <p:cTn id="6" dur="2000" fill="hold"/>
                                        <p:tgtEl>
                                          <p:spTgt spid="28"/>
                                        </p:tgtEl>
                                        <p:attrNameLst>
                                          <p:attrName>ppt_x</p:attrName>
                                          <p:attrName>ppt_y</p:attrName>
                                        </p:attrNameLst>
                                      </p:cBhvr>
                                      <p:rCtr x="-11927" y="23727"/>
                                    </p:animMotion>
                                  </p:childTnLst>
                                </p:cTn>
                              </p:par>
                              <p:par>
                                <p:cTn id="7" presetID="6" presetClass="emph" presetSubtype="0" fill="hold" nodeType="withEffect">
                                  <p:stCondLst>
                                    <p:cond delay="0"/>
                                  </p:stCondLst>
                                  <p:childTnLst>
                                    <p:animScale>
                                      <p:cBhvr>
                                        <p:cTn id="8" dur="2000" fill="hold"/>
                                        <p:tgtEl>
                                          <p:spTgt spid="28"/>
                                        </p:tgtEl>
                                      </p:cBhvr>
                                      <p:by x="150000" y="150000"/>
                                    </p:animScale>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39" name="Numicon 2">
            <a:extLst>
              <a:ext uri="{FF2B5EF4-FFF2-40B4-BE49-F238E27FC236}">
                <a16:creationId xmlns:a16="http://schemas.microsoft.com/office/drawing/2014/main" id="{76AAF5E8-8825-4525-8C9D-9AF39604A50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40078" y="1711116"/>
            <a:ext cx="591838" cy="296902"/>
          </a:xfrm>
          <a:prstGeom prst="rect">
            <a:avLst/>
          </a:prstGeom>
        </p:spPr>
      </p:pic>
      <p:pic>
        <p:nvPicPr>
          <p:cNvPr id="42" name="Picture 41">
            <a:extLst>
              <a:ext uri="{FF2B5EF4-FFF2-40B4-BE49-F238E27FC236}">
                <a16:creationId xmlns:a16="http://schemas.microsoft.com/office/drawing/2014/main" id="{8FE3D8EB-29BE-41D6-914C-5A1C181FB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18" name="Numicon 3">
            <a:extLst>
              <a:ext uri="{FF2B5EF4-FFF2-40B4-BE49-F238E27FC236}">
                <a16:creationId xmlns:a16="http://schemas.microsoft.com/office/drawing/2014/main" id="{A0258939-9539-4DC5-9578-5402A5818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9750" y="2591846"/>
            <a:ext cx="592167" cy="593150"/>
          </a:xfrm>
          <a:prstGeom prst="rect">
            <a:avLst/>
          </a:prstGeom>
        </p:spPr>
      </p:pic>
      <p:pic>
        <p:nvPicPr>
          <p:cNvPr id="28" name="Picture 27">
            <a:extLst>
              <a:ext uri="{FF2B5EF4-FFF2-40B4-BE49-F238E27FC236}">
                <a16:creationId xmlns:a16="http://schemas.microsoft.com/office/drawing/2014/main" id="{FE59D4C0-15C9-4D5A-A815-F7B321B88FF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39750" y="3635583"/>
            <a:ext cx="592167" cy="593150"/>
          </a:xfrm>
          <a:prstGeom prst="rect">
            <a:avLst/>
          </a:prstGeom>
        </p:spPr>
      </p:pic>
      <p:sp>
        <p:nvSpPr>
          <p:cNvPr id="3" name="Transparent box Top">
            <a:extLst>
              <a:ext uri="{FF2B5EF4-FFF2-40B4-BE49-F238E27FC236}">
                <a16:creationId xmlns:a16="http://schemas.microsoft.com/office/drawing/2014/main"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 descr="Original"/>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08882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4.81481E-6 L -0.66997 0.47801 " pathEditMode="relative" rAng="0" ptsTypes="AA">
                                      <p:cBhvr>
                                        <p:cTn id="6" dur="2000" fill="hold"/>
                                        <p:tgtEl>
                                          <p:spTgt spid="39"/>
                                        </p:tgtEl>
                                        <p:attrNameLst>
                                          <p:attrName>ppt_x</p:attrName>
                                          <p:attrName>ppt_y</p:attrName>
                                        </p:attrNameLst>
                                      </p:cBhvr>
                                      <p:rCtr x="-33507" y="23889"/>
                                    </p:animMotion>
                                  </p:childTnLst>
                                </p:cTn>
                              </p:par>
                              <p:par>
                                <p:cTn id="7" presetID="6" presetClass="emph" presetSubtype="0" fill="hold" nodeType="withEffect">
                                  <p:stCondLst>
                                    <p:cond delay="0"/>
                                  </p:stCondLst>
                                  <p:childTnLst>
                                    <p:animScale>
                                      <p:cBhvr>
                                        <p:cTn id="8" dur="2000" fill="hold"/>
                                        <p:tgtEl>
                                          <p:spTgt spid="39"/>
                                        </p:tgtEl>
                                      </p:cBhvr>
                                      <p:by x="150000" y="150000"/>
                                    </p:animScale>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33"/>
                    </p:tgtEl>
                  </p:cond>
                </p:stCondLst>
                <p:endSync evt="end" delay="0">
                  <p:rtn val="all"/>
                </p:endSync>
                <p:childTnLst>
                  <p:par>
                    <p:cTn id="10" fill="hold">
                      <p:stCondLst>
                        <p:cond delay="0"/>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16667E-6 -4.81481E-6 L -0.24027 0.31922 " pathEditMode="relative" rAng="0" ptsTypes="AA">
                                      <p:cBhvr>
                                        <p:cTn id="13" dur="2000" fill="hold"/>
                                        <p:tgtEl>
                                          <p:spTgt spid="18"/>
                                        </p:tgtEl>
                                        <p:attrNameLst>
                                          <p:attrName>ppt_x</p:attrName>
                                          <p:attrName>ppt_y</p:attrName>
                                        </p:attrNameLst>
                                      </p:cBhvr>
                                      <p:rCtr x="-12014" y="15949"/>
                                    </p:animMotion>
                                  </p:childTnLst>
                                </p:cTn>
                              </p:par>
                              <p:par>
                                <p:cTn id="14" presetID="6" presetClass="emph" presetSubtype="0" fill="hold" nodeType="withEffect">
                                  <p:stCondLst>
                                    <p:cond delay="0"/>
                                  </p:stCondLst>
                                  <p:childTnLst>
                                    <p:animScale>
                                      <p:cBhvr>
                                        <p:cTn id="15" dur="2000" fill="hold"/>
                                        <p:tgtEl>
                                          <p:spTgt spid="18"/>
                                        </p:tgtEl>
                                      </p:cBhvr>
                                      <p:by x="150000" y="150000"/>
                                    </p:animScale>
                                  </p:childTnLst>
                                </p:cTn>
                              </p:par>
                            </p:childTnLst>
                          </p:cTn>
                        </p:par>
                      </p:childTnLst>
                    </p:cTn>
                  </p:par>
                </p:childTnLst>
              </p:cTn>
              <p:nextCondLst>
                <p:cond evt="onClick" delay="0">
                  <p:tgtEl>
                    <p:spTgt spid="3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39" name="Numicon 2">
            <a:extLst>
              <a:ext uri="{FF2B5EF4-FFF2-40B4-BE49-F238E27FC236}">
                <a16:creationId xmlns:a16="http://schemas.microsoft.com/office/drawing/2014/main" id="{76AAF5E8-8825-4525-8C9D-9AF39604A50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50204" y="2748445"/>
            <a:ext cx="591838" cy="296902"/>
          </a:xfrm>
          <a:prstGeom prst="rect">
            <a:avLst/>
          </a:prstGeom>
        </p:spPr>
      </p:pic>
      <p:pic>
        <p:nvPicPr>
          <p:cNvPr id="42" name="Picture 41">
            <a:extLst>
              <a:ext uri="{FF2B5EF4-FFF2-40B4-BE49-F238E27FC236}">
                <a16:creationId xmlns:a16="http://schemas.microsoft.com/office/drawing/2014/main" id="{8FE3D8EB-29BE-41D6-914C-5A1C181FB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28" name="Picture 27">
            <a:extLst>
              <a:ext uri="{FF2B5EF4-FFF2-40B4-BE49-F238E27FC236}">
                <a16:creationId xmlns:a16="http://schemas.microsoft.com/office/drawing/2014/main" id="{FE59D4C0-15C9-4D5A-A815-F7B321B88FF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41496" y="1543879"/>
            <a:ext cx="592167" cy="593150"/>
          </a:xfrm>
          <a:prstGeom prst="rect">
            <a:avLst/>
          </a:prstGeom>
        </p:spPr>
      </p:pic>
      <p:pic>
        <p:nvPicPr>
          <p:cNvPr id="29" name="Picture 28">
            <a:extLst>
              <a:ext uri="{FF2B5EF4-FFF2-40B4-BE49-F238E27FC236}">
                <a16:creationId xmlns:a16="http://schemas.microsoft.com/office/drawing/2014/main" id="{88FDBDED-4BFF-4CEA-8302-BE323614F3E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98163" y="3790240"/>
            <a:ext cx="295920" cy="296903"/>
          </a:xfrm>
          <a:prstGeom prst="rect">
            <a:avLst/>
          </a:prstGeom>
        </p:spPr>
      </p:pic>
      <p:sp>
        <p:nvSpPr>
          <p:cNvPr id="3" name="Transparent box Top">
            <a:extLst>
              <a:ext uri="{FF2B5EF4-FFF2-40B4-BE49-F238E27FC236}">
                <a16:creationId xmlns:a16="http://schemas.microsoft.com/office/drawing/2014/main"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 descr="Original"/>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7658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2.96296E-6 L -0.66719 0.46944 " pathEditMode="relative" rAng="0" ptsTypes="AA">
                                      <p:cBhvr>
                                        <p:cTn id="6" dur="2000" fill="hold"/>
                                        <p:tgtEl>
                                          <p:spTgt spid="28"/>
                                        </p:tgtEl>
                                        <p:attrNameLst>
                                          <p:attrName>ppt_x</p:attrName>
                                          <p:attrName>ppt_y</p:attrName>
                                        </p:attrNameLst>
                                      </p:cBhvr>
                                      <p:rCtr x="-33368" y="23472"/>
                                    </p:animMotion>
                                  </p:childTnLst>
                                </p:cTn>
                              </p:par>
                              <p:par>
                                <p:cTn id="7" presetID="6" presetClass="emph" presetSubtype="0" fill="hold" nodeType="withEffect">
                                  <p:stCondLst>
                                    <p:cond delay="0"/>
                                  </p:stCondLst>
                                  <p:childTnLst>
                                    <p:animScale>
                                      <p:cBhvr>
                                        <p:cTn id="8" dur="2000" fill="hold"/>
                                        <p:tgtEl>
                                          <p:spTgt spid="28"/>
                                        </p:tgtEl>
                                      </p:cBhvr>
                                      <p:by x="150000" y="150000"/>
                                    </p:animScale>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5.55556E-7 4.44444E-6 L -0.23767 0.17361 " pathEditMode="relative" rAng="0" ptsTypes="AA">
                                      <p:cBhvr>
                                        <p:cTn id="13" dur="2000" fill="hold"/>
                                        <p:tgtEl>
                                          <p:spTgt spid="29"/>
                                        </p:tgtEl>
                                        <p:attrNameLst>
                                          <p:attrName>ppt_x</p:attrName>
                                          <p:attrName>ppt_y</p:attrName>
                                        </p:attrNameLst>
                                      </p:cBhvr>
                                      <p:rCtr x="-11892" y="8681"/>
                                    </p:animMotion>
                                  </p:childTnLst>
                                </p:cTn>
                              </p:par>
                              <p:par>
                                <p:cTn id="14" presetID="6" presetClass="emph" presetSubtype="0" fill="hold" nodeType="withEffect">
                                  <p:stCondLst>
                                    <p:cond delay="0"/>
                                  </p:stCondLst>
                                  <p:childTnLst>
                                    <p:animScale>
                                      <p:cBhvr>
                                        <p:cTn id="15" dur="2000" fill="hold"/>
                                        <p:tgtEl>
                                          <p:spTgt spid="29"/>
                                        </p:tgtEl>
                                      </p:cBhvr>
                                      <p:by x="150000" y="150000"/>
                                    </p:animScale>
                                  </p:childTnLst>
                                </p:cTn>
                              </p:par>
                            </p:childTnLst>
                          </p:cTn>
                        </p:par>
                      </p:childTnLst>
                    </p:cTn>
                  </p:par>
                </p:childTnLst>
              </p:cTn>
              <p:nextCondLst>
                <p:cond evt="onClick" delay="0">
                  <p:tgtEl>
                    <p:spTgt spid="3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5C469C3D-DC26-AC4C-A68E-3E8B482E94ED}"/>
              </a:ext>
            </a:extLst>
          </p:cNvPr>
          <p:cNvSpPr>
            <a:spLocks noGrp="1"/>
          </p:cNvSpPr>
          <p:nvPr>
            <p:ph idx="1"/>
          </p:nvPr>
        </p:nvSpPr>
        <p:spPr>
          <a:xfrm>
            <a:off x="585952" y="469791"/>
            <a:ext cx="10515600" cy="5978305"/>
          </a:xfrm>
        </p:spPr>
        <p:txBody>
          <a:bodyPr>
            <a:normAutofit/>
          </a:bodyPr>
          <a:lstStyle/>
          <a:p>
            <a:pPr marL="0" indent="0">
              <a:buNone/>
            </a:pPr>
            <a:r>
              <a:rPr lang="en-US" sz="3200" b="1" u="sng" dirty="0" smtClean="0"/>
              <a:t>Thursday</a:t>
            </a:r>
            <a:r>
              <a:rPr lang="en-US" sz="3200" b="1" u="sng" dirty="0" smtClean="0"/>
              <a:t> </a:t>
            </a:r>
            <a:r>
              <a:rPr lang="en-US" sz="3200" b="1" u="sng" dirty="0"/>
              <a:t>7</a:t>
            </a:r>
            <a:r>
              <a:rPr lang="en-US" sz="3200" b="1" u="sng" baseline="30000" dirty="0" smtClean="0"/>
              <a:t>th</a:t>
            </a:r>
            <a:r>
              <a:rPr lang="en-US" sz="3200" b="1" u="sng" dirty="0" smtClean="0"/>
              <a:t> </a:t>
            </a:r>
            <a:r>
              <a:rPr lang="en-US" sz="3200" b="1" u="sng" dirty="0"/>
              <a:t>January 2021</a:t>
            </a:r>
          </a:p>
          <a:p>
            <a:pPr marL="0" indent="0">
              <a:buNone/>
            </a:pPr>
            <a:r>
              <a:rPr lang="en-US" sz="3200" dirty="0"/>
              <a:t>Today we will be doing a role play activity. </a:t>
            </a:r>
          </a:p>
          <a:p>
            <a:pPr marL="0" indent="0">
              <a:buNone/>
            </a:pPr>
            <a:endParaRPr lang="en-US" sz="3200" dirty="0"/>
          </a:p>
          <a:p>
            <a:pPr marL="0" indent="0">
              <a:buNone/>
            </a:pPr>
            <a:r>
              <a:rPr lang="en-US" sz="3200" dirty="0"/>
              <a:t>We will be </a:t>
            </a:r>
            <a:r>
              <a:rPr lang="en-US" sz="3200" dirty="0" smtClean="0"/>
              <a:t>doing a creative activity. We will be making a mask </a:t>
            </a:r>
            <a:r>
              <a:rPr lang="en-US" sz="3200" dirty="0"/>
              <a:t>to </a:t>
            </a:r>
            <a:r>
              <a:rPr lang="en-US" sz="3200" dirty="0" smtClean="0"/>
              <a:t>represent a character from the </a:t>
            </a:r>
            <a:r>
              <a:rPr lang="en-US" sz="3200" dirty="0"/>
              <a:t>story of the Three Billy Goats Gruff. You can </a:t>
            </a:r>
            <a:r>
              <a:rPr lang="en-US" sz="3200" dirty="0" smtClean="0"/>
              <a:t>use the two templates provided and</a:t>
            </a:r>
            <a:r>
              <a:rPr lang="en-US" sz="3200" dirty="0" smtClean="0"/>
              <a:t> </a:t>
            </a:r>
            <a:r>
              <a:rPr lang="en-US" sz="3200" dirty="0"/>
              <a:t>decorate your </a:t>
            </a:r>
            <a:r>
              <a:rPr lang="en-US" sz="3200" dirty="0" smtClean="0"/>
              <a:t>mask once it has been cut out. </a:t>
            </a:r>
            <a:endParaRPr lang="en-US" sz="3200" dirty="0"/>
          </a:p>
          <a:p>
            <a:pPr marL="0" indent="0">
              <a:buNone/>
            </a:pPr>
            <a:endParaRPr lang="en-US" sz="3200" dirty="0"/>
          </a:p>
          <a:p>
            <a:pPr marL="0" indent="0">
              <a:buNone/>
            </a:pPr>
            <a:r>
              <a:rPr lang="en-US" sz="3200" dirty="0"/>
              <a:t>You might want to watch the video again to refresh your memory. </a:t>
            </a:r>
          </a:p>
          <a:p>
            <a:pPr marL="0" indent="0">
              <a:buNone/>
            </a:pPr>
            <a:endParaRPr lang="en-US" sz="3200" dirty="0"/>
          </a:p>
          <a:p>
            <a:pPr marL="0" indent="0">
              <a:buNone/>
            </a:pPr>
            <a:endParaRPr lang="en-US" sz="3200" dirty="0"/>
          </a:p>
        </p:txBody>
      </p:sp>
      <p:pic>
        <p:nvPicPr>
          <p:cNvPr id="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713684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9072D53-59E1-E740-A692-967CC738778D}"/>
              </a:ext>
            </a:extLst>
          </p:cNvPr>
          <p:cNvPicPr>
            <a:picLocks noGrp="1" noChangeAspect="1"/>
          </p:cNvPicPr>
          <p:nvPr>
            <p:ph idx="1"/>
          </p:nvPr>
        </p:nvPicPr>
        <p:blipFill rotWithShape="1">
          <a:blip r:embed="rId2"/>
          <a:srcRect t="9856" r="2835" b="5726"/>
          <a:stretch/>
        </p:blipFill>
        <p:spPr>
          <a:xfrm>
            <a:off x="2932357" y="1"/>
            <a:ext cx="6387122" cy="6858000"/>
          </a:xfrm>
        </p:spPr>
      </p:pic>
      <p:pic>
        <p:nvPicPr>
          <p:cNvPr id="3"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4936962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C867DC-DE06-0E4E-8F80-2BF63B56C6A5}"/>
              </a:ext>
            </a:extLst>
          </p:cNvPr>
          <p:cNvPicPr>
            <a:picLocks noGrp="1" noChangeAspect="1"/>
          </p:cNvPicPr>
          <p:nvPr>
            <p:ph idx="1"/>
          </p:nvPr>
        </p:nvPicPr>
        <p:blipFill rotWithShape="1">
          <a:blip r:embed="rId2"/>
          <a:srcRect t="9855" r="305" b="12972"/>
          <a:stretch/>
        </p:blipFill>
        <p:spPr>
          <a:xfrm>
            <a:off x="2769589" y="-8977"/>
            <a:ext cx="6941970" cy="6866977"/>
          </a:xfrm>
        </p:spPr>
      </p:pic>
      <p:pic>
        <p:nvPicPr>
          <p:cNvPr id="3"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1146833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Friday</a:t>
            </a:r>
            <a:r>
              <a:rPr lang="en-GB" sz="3200" dirty="0" smtClean="0"/>
              <a:t> 8</a:t>
            </a:r>
            <a:r>
              <a:rPr lang="en-GB" sz="3200" baseline="30000" dirty="0" smtClean="0"/>
              <a:t>th</a:t>
            </a:r>
            <a:r>
              <a:rPr lang="en-GB" sz="3200" dirty="0" smtClean="0"/>
              <a:t> January 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smtClean="0"/>
              <a:t>LO. </a:t>
            </a:r>
            <a:r>
              <a:rPr lang="en-GB" sz="4000" dirty="0"/>
              <a:t>To be </a:t>
            </a:r>
            <a:r>
              <a:rPr lang="en-GB" sz="4000" dirty="0" smtClean="0"/>
              <a:t>able to retell a familiar tale.</a:t>
            </a:r>
            <a:endParaRPr lang="en-GB" sz="4000" dirty="0"/>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48162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1015663"/>
          </a:xfrm>
          <a:prstGeom prst="rect">
            <a:avLst/>
          </a:prstGeom>
          <a:noFill/>
        </p:spPr>
        <p:txBody>
          <a:bodyPr wrap="square" rtlCol="0">
            <a:spAutoFit/>
          </a:bodyPr>
          <a:lstStyle/>
          <a:p>
            <a:r>
              <a:rPr lang="en-GB" sz="3000" dirty="0" smtClean="0"/>
              <a:t>This week we will be looking at the fairy tale The Three Billy Goats Gruff. Please start by watching the animated video. </a:t>
            </a:r>
          </a:p>
        </p:txBody>
      </p:sp>
      <p:sp>
        <p:nvSpPr>
          <p:cNvPr id="2" name="TextBox 1"/>
          <p:cNvSpPr txBox="1"/>
          <p:nvPr/>
        </p:nvSpPr>
        <p:spPr>
          <a:xfrm>
            <a:off x="590224" y="6189095"/>
            <a:ext cx="10084526" cy="646331"/>
          </a:xfrm>
          <a:prstGeom prst="rect">
            <a:avLst/>
          </a:prstGeom>
          <a:noFill/>
        </p:spPr>
        <p:txBody>
          <a:bodyPr wrap="square" rtlCol="0">
            <a:spAutoFit/>
          </a:bodyPr>
          <a:lstStyle/>
          <a:p>
            <a:r>
              <a:rPr lang="en-GB" dirty="0">
                <a:hlinkClick r:id="rId2"/>
              </a:rPr>
              <a:t>https://www.youtube.com/watch?v=aiy3a1v9Q2E</a:t>
            </a:r>
            <a:endParaRPr lang="en-GB" dirty="0"/>
          </a:p>
          <a:p>
            <a:endParaRPr lang="en-GB" dirty="0"/>
          </a:p>
        </p:txBody>
      </p:sp>
      <p:pic>
        <p:nvPicPr>
          <p:cNvPr id="3" name="Picture 2"/>
          <p:cNvPicPr>
            <a:picLocks noChangeAspect="1"/>
          </p:cNvPicPr>
          <p:nvPr/>
        </p:nvPicPr>
        <p:blipFill>
          <a:blip r:embed="rId3"/>
          <a:stretch>
            <a:fillRect/>
          </a:stretch>
        </p:blipFill>
        <p:spPr>
          <a:xfrm>
            <a:off x="590224" y="1355297"/>
            <a:ext cx="8214142" cy="4618200"/>
          </a:xfrm>
          <a:prstGeom prst="rect">
            <a:avLst/>
          </a:prstGeom>
        </p:spPr>
      </p:pic>
      <p:sp>
        <p:nvSpPr>
          <p:cNvPr id="6" name="Rectangle 5">
            <a:extLst>
              <a:ext uri="{FF2B5EF4-FFF2-40B4-BE49-F238E27FC236}">
                <a16:creationId xmlns:a16="http://schemas.microsoft.com/office/drawing/2014/main" id="{AD617597-8BE6-4946-91AC-6159935E510D}"/>
              </a:ext>
            </a:extLst>
          </p:cNvPr>
          <p:cNvSpPr/>
          <p:nvPr/>
        </p:nvSpPr>
        <p:spPr>
          <a:xfrm>
            <a:off x="8228459" y="2449350"/>
            <a:ext cx="3493273" cy="94245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022A1C-1777-4D0A-9AC5-58C9B7996A07}"/>
              </a:ext>
            </a:extLst>
          </p:cNvPr>
          <p:cNvSpPr txBox="1"/>
          <p:nvPr/>
        </p:nvSpPr>
        <p:spPr>
          <a:xfrm>
            <a:off x="10067861" y="2566632"/>
            <a:ext cx="1653871" cy="707886"/>
          </a:xfrm>
          <a:prstGeom prst="rect">
            <a:avLst/>
          </a:prstGeom>
          <a:noFill/>
        </p:spPr>
        <p:txBody>
          <a:bodyPr wrap="square" rtlCol="0">
            <a:spAutoFit/>
          </a:bodyPr>
          <a:lstStyle/>
          <a:p>
            <a:r>
              <a:rPr lang="en-GB" sz="4000" dirty="0"/>
              <a:t>Video</a:t>
            </a:r>
          </a:p>
        </p:txBody>
      </p:sp>
      <p:sp>
        <p:nvSpPr>
          <p:cNvPr id="8" name="TextBox 7">
            <a:extLst>
              <a:ext uri="{FF2B5EF4-FFF2-40B4-BE49-F238E27FC236}">
                <a16:creationId xmlns:a16="http://schemas.microsoft.com/office/drawing/2014/main" id="{47438853-72BC-4156-9F9B-9DA57C6A5DC7}"/>
              </a:ext>
            </a:extLst>
          </p:cNvPr>
          <p:cNvSpPr txBox="1"/>
          <p:nvPr/>
        </p:nvSpPr>
        <p:spPr>
          <a:xfrm>
            <a:off x="6458284" y="6045687"/>
            <a:ext cx="5780599" cy="646331"/>
          </a:xfrm>
          <a:prstGeom prst="rect">
            <a:avLst/>
          </a:prstGeom>
          <a:noFill/>
        </p:spPr>
        <p:txBody>
          <a:bodyPr wrap="square" rtlCol="0">
            <a:spAutoFit/>
          </a:bodyPr>
          <a:lstStyle/>
          <a:p>
            <a:r>
              <a:rPr lang="en-GB" dirty="0"/>
              <a:t>Copy and paste the link to watch the video </a:t>
            </a:r>
            <a:r>
              <a:rPr lang="en-GB" dirty="0" smtClean="0"/>
              <a:t>of The Three Billy Goats Gruff.</a:t>
            </a:r>
            <a:endParaRPr lang="en-GB" dirty="0"/>
          </a:p>
        </p:txBody>
      </p:sp>
      <p:cxnSp>
        <p:nvCxnSpPr>
          <p:cNvPr id="9" name="Straight Arrow Connector 8">
            <a:extLst>
              <a:ext uri="{FF2B5EF4-FFF2-40B4-BE49-F238E27FC236}">
                <a16:creationId xmlns:a16="http://schemas.microsoft.com/office/drawing/2014/main" id="{72C4BBF1-EDCC-40A5-A9CB-2E4EC6748942}"/>
              </a:ext>
            </a:extLst>
          </p:cNvPr>
          <p:cNvCxnSpPr>
            <a:cxnSpLocks/>
            <a:stCxn id="8" idx="1"/>
          </p:cNvCxnSpPr>
          <p:nvPr/>
        </p:nvCxnSpPr>
        <p:spPr>
          <a:xfrm flipH="1" flipV="1">
            <a:off x="5473337" y="6368852"/>
            <a:ext cx="98494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descr="Original"/>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456180" y="-30425"/>
            <a:ext cx="735820" cy="7358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387319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a:stretch>
            <a:fillRect/>
          </a:stretch>
        </p:blipFill>
        <p:spPr>
          <a:xfrm>
            <a:off x="5852160" y="1706220"/>
            <a:ext cx="1276222" cy="1698157"/>
          </a:xfrm>
          <a:prstGeom prst="rect">
            <a:avLst/>
          </a:prstGeom>
        </p:spPr>
      </p:pic>
      <p:pic>
        <p:nvPicPr>
          <p:cNvPr id="15" name="Picture 14"/>
          <p:cNvPicPr>
            <a:picLocks noChangeAspect="1"/>
          </p:cNvPicPr>
          <p:nvPr/>
        </p:nvPicPr>
        <p:blipFill>
          <a:blip r:embed="rId3"/>
          <a:stretch>
            <a:fillRect/>
          </a:stretch>
        </p:blipFill>
        <p:spPr>
          <a:xfrm>
            <a:off x="7406640" y="1070920"/>
            <a:ext cx="2018748" cy="2333457"/>
          </a:xfrm>
          <a:prstGeom prst="rect">
            <a:avLst/>
          </a:prstGeom>
        </p:spPr>
      </p:pic>
      <p:pic>
        <p:nvPicPr>
          <p:cNvPr id="16" name="Picture 15"/>
          <p:cNvPicPr>
            <a:picLocks noChangeAspect="1"/>
          </p:cNvPicPr>
          <p:nvPr/>
        </p:nvPicPr>
        <p:blipFill>
          <a:blip r:embed="rId4"/>
          <a:stretch>
            <a:fillRect/>
          </a:stretch>
        </p:blipFill>
        <p:spPr>
          <a:xfrm>
            <a:off x="9612370" y="508374"/>
            <a:ext cx="2194280" cy="2896004"/>
          </a:xfrm>
          <a:prstGeom prst="rect">
            <a:avLst/>
          </a:prstGeom>
        </p:spPr>
      </p:pic>
      <p:pic>
        <p:nvPicPr>
          <p:cNvPr id="17" name="Picture 16"/>
          <p:cNvPicPr>
            <a:picLocks noChangeAspect="1"/>
          </p:cNvPicPr>
          <p:nvPr/>
        </p:nvPicPr>
        <p:blipFill>
          <a:blip r:embed="rId5"/>
          <a:stretch>
            <a:fillRect/>
          </a:stretch>
        </p:blipFill>
        <p:spPr>
          <a:xfrm>
            <a:off x="9323896" y="3857492"/>
            <a:ext cx="2482754" cy="2351314"/>
          </a:xfrm>
          <a:prstGeom prst="rect">
            <a:avLst/>
          </a:prstGeom>
        </p:spPr>
      </p:pic>
      <p:pic>
        <p:nvPicPr>
          <p:cNvPr id="18" name="Picture 17"/>
          <p:cNvPicPr>
            <a:picLocks noChangeAspect="1"/>
          </p:cNvPicPr>
          <p:nvPr/>
        </p:nvPicPr>
        <p:blipFill>
          <a:blip r:embed="rId6"/>
          <a:stretch>
            <a:fillRect/>
          </a:stretch>
        </p:blipFill>
        <p:spPr>
          <a:xfrm>
            <a:off x="4271555" y="3595335"/>
            <a:ext cx="4774084" cy="2960255"/>
          </a:xfrm>
          <a:prstGeom prst="rect">
            <a:avLst/>
          </a:prstGeom>
        </p:spPr>
      </p:pic>
      <p:sp>
        <p:nvSpPr>
          <p:cNvPr id="19" name="TextBox 18"/>
          <p:cNvSpPr txBox="1"/>
          <p:nvPr/>
        </p:nvSpPr>
        <p:spPr>
          <a:xfrm>
            <a:off x="281406" y="298656"/>
            <a:ext cx="5157239" cy="2585323"/>
          </a:xfrm>
          <a:prstGeom prst="rect">
            <a:avLst/>
          </a:prstGeom>
          <a:noFill/>
        </p:spPr>
        <p:txBody>
          <a:bodyPr wrap="square" rtlCol="0">
            <a:spAutoFit/>
          </a:bodyPr>
          <a:lstStyle/>
          <a:p>
            <a:r>
              <a:rPr lang="en-GB" dirty="0" smtClean="0"/>
              <a:t>There are lots of different ways to retell a story. One of our favourite ways is to use puppets. Today we would like you to make your own puppets by printing out the pictures, cutting them out and sticking them onto different pencils to use as props to retell this weeks story.</a:t>
            </a:r>
          </a:p>
          <a:p>
            <a:endParaRPr lang="en-GB" dirty="0"/>
          </a:p>
          <a:p>
            <a:r>
              <a:rPr lang="en-GB" dirty="0" smtClean="0"/>
              <a:t>If you don’t have access to a printer you could try drawing the pictures. </a:t>
            </a:r>
          </a:p>
        </p:txBody>
      </p:sp>
      <p:sp>
        <p:nvSpPr>
          <p:cNvPr id="20" name="TextBox 19"/>
          <p:cNvSpPr txBox="1"/>
          <p:nvPr/>
        </p:nvSpPr>
        <p:spPr>
          <a:xfrm>
            <a:off x="314865" y="2895674"/>
            <a:ext cx="3409406" cy="3693319"/>
          </a:xfrm>
          <a:prstGeom prst="rect">
            <a:avLst/>
          </a:prstGeom>
          <a:noFill/>
        </p:spPr>
        <p:txBody>
          <a:bodyPr wrap="square" rtlCol="0">
            <a:spAutoFit/>
          </a:bodyPr>
          <a:lstStyle/>
          <a:p>
            <a:r>
              <a:rPr lang="en-GB" dirty="0"/>
              <a:t>Once your puppets are made, use them to retell the story to an audience. This could be your adult, your sister or even your cuddly toy. </a:t>
            </a:r>
            <a:endParaRPr lang="en-GB" dirty="0" smtClean="0"/>
          </a:p>
          <a:p>
            <a:endParaRPr lang="en-GB" dirty="0"/>
          </a:p>
          <a:p>
            <a:endParaRPr lang="en-GB" dirty="0"/>
          </a:p>
          <a:p>
            <a:endParaRPr lang="en-GB" dirty="0"/>
          </a:p>
          <a:p>
            <a:r>
              <a:rPr lang="en-GB" dirty="0"/>
              <a:t>You could ask your adult to record you telling the story and send it to us. Don’t forget to try to do all of the characters voices.</a:t>
            </a:r>
          </a:p>
          <a:p>
            <a:endParaRPr lang="en-GB" dirty="0"/>
          </a:p>
        </p:txBody>
      </p:sp>
      <p:pic>
        <p:nvPicPr>
          <p:cNvPr id="21" name="Picture 20"/>
          <p:cNvPicPr>
            <a:picLocks noChangeAspect="1"/>
          </p:cNvPicPr>
          <p:nvPr/>
        </p:nvPicPr>
        <p:blipFill>
          <a:blip r:embed="rId7"/>
          <a:stretch>
            <a:fillRect/>
          </a:stretch>
        </p:blipFill>
        <p:spPr>
          <a:xfrm>
            <a:off x="402623" y="4349931"/>
            <a:ext cx="777411" cy="781730"/>
          </a:xfrm>
          <a:prstGeom prst="rect">
            <a:avLst/>
          </a:prstGeom>
        </p:spPr>
      </p:pic>
      <p:sp>
        <p:nvSpPr>
          <p:cNvPr id="22" name="TextBox 21"/>
          <p:cNvSpPr txBox="1"/>
          <p:nvPr/>
        </p:nvSpPr>
        <p:spPr>
          <a:xfrm>
            <a:off x="6461150" y="209147"/>
            <a:ext cx="3193479" cy="707886"/>
          </a:xfrm>
          <a:prstGeom prst="rect">
            <a:avLst/>
          </a:prstGeom>
          <a:noFill/>
        </p:spPr>
        <p:txBody>
          <a:bodyPr wrap="square" rtlCol="0">
            <a:spAutoFit/>
          </a:bodyPr>
          <a:lstStyle/>
          <a:p>
            <a:pPr algn="ctr"/>
            <a:r>
              <a:rPr lang="en-GB" sz="2000" b="1" dirty="0" smtClean="0">
                <a:solidFill>
                  <a:srgbClr val="FF0000"/>
                </a:solidFill>
              </a:rPr>
              <a:t>Remember to be careful while using the scissors!  </a:t>
            </a:r>
            <a:endParaRPr lang="en-GB" sz="2000" b="1" dirty="0">
              <a:solidFill>
                <a:srgbClr val="FF0000"/>
              </a:solidFill>
            </a:endParaRPr>
          </a:p>
        </p:txBody>
      </p:sp>
      <p:sp>
        <p:nvSpPr>
          <p:cNvPr id="23" name="5-Point Star 22"/>
          <p:cNvSpPr/>
          <p:nvPr/>
        </p:nvSpPr>
        <p:spPr>
          <a:xfrm>
            <a:off x="2991395" y="5518639"/>
            <a:ext cx="1293223" cy="121484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4" name="Picture 2" descr="Original"/>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573746" y="-69614"/>
            <a:ext cx="696632" cy="6966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8031406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94FE1B9-1CF9-B744-A0E4-99B3981825D0}"/>
              </a:ext>
            </a:extLst>
          </p:cNvPr>
          <p:cNvSpPr>
            <a:spLocks noGrp="1"/>
          </p:cNvSpPr>
          <p:nvPr>
            <p:ph idx="1"/>
          </p:nvPr>
        </p:nvSpPr>
        <p:spPr>
          <a:xfrm>
            <a:off x="365234" y="501322"/>
            <a:ext cx="11443137" cy="6151726"/>
          </a:xfrm>
        </p:spPr>
        <p:txBody>
          <a:bodyPr>
            <a:normAutofit/>
          </a:bodyPr>
          <a:lstStyle/>
          <a:p>
            <a:pPr marL="0" indent="0">
              <a:buNone/>
            </a:pPr>
            <a:r>
              <a:rPr lang="en-US" sz="3200" b="1" u="sng" dirty="0" smtClean="0"/>
              <a:t>Friday</a:t>
            </a:r>
            <a:r>
              <a:rPr lang="en-US" sz="3200" b="1" u="sng" dirty="0" smtClean="0"/>
              <a:t> </a:t>
            </a:r>
            <a:r>
              <a:rPr lang="en-US" sz="3200" b="1" u="sng" dirty="0"/>
              <a:t>8</a:t>
            </a:r>
            <a:r>
              <a:rPr lang="en-US" sz="3200" b="1" u="sng" baseline="30000" dirty="0" smtClean="0"/>
              <a:t>th</a:t>
            </a:r>
            <a:r>
              <a:rPr lang="en-US" sz="3200" b="1" u="sng" dirty="0" smtClean="0"/>
              <a:t> </a:t>
            </a:r>
            <a:r>
              <a:rPr lang="en-US" sz="3200" b="1" u="sng" dirty="0"/>
              <a:t>January 2021</a:t>
            </a:r>
          </a:p>
          <a:p>
            <a:pPr marL="0" indent="0">
              <a:buNone/>
            </a:pPr>
            <a:r>
              <a:rPr lang="en-US" dirty="0"/>
              <a:t>Today we thought you might like to build your own bridge. </a:t>
            </a:r>
          </a:p>
          <a:p>
            <a:pPr marL="0" indent="0">
              <a:buNone/>
            </a:pPr>
            <a:endParaRPr lang="en-US" dirty="0"/>
          </a:p>
          <a:p>
            <a:pPr marL="0" indent="0">
              <a:buNone/>
            </a:pPr>
            <a:r>
              <a:rPr lang="en-US" dirty="0"/>
              <a:t>You can use anything that you may have </a:t>
            </a:r>
            <a:r>
              <a:rPr lang="en-US" dirty="0" smtClean="0"/>
              <a:t>at </a:t>
            </a:r>
            <a:r>
              <a:rPr lang="en-US" dirty="0"/>
              <a:t>home to complete this activity. </a:t>
            </a:r>
          </a:p>
          <a:p>
            <a:pPr marL="0" indent="0">
              <a:buNone/>
            </a:pPr>
            <a:endParaRPr lang="en-US" dirty="0"/>
          </a:p>
          <a:p>
            <a:pPr marL="0" indent="0">
              <a:buNone/>
            </a:pPr>
            <a:r>
              <a:rPr lang="en-US" dirty="0"/>
              <a:t>Once you have completed your bridge make sure you take a picture and send us an email with your amazing work. </a:t>
            </a:r>
          </a:p>
          <a:p>
            <a:pPr marL="0" indent="0">
              <a:buNone/>
            </a:pPr>
            <a:endParaRPr lang="en-US" dirty="0"/>
          </a:p>
          <a:p>
            <a:pPr marL="0" indent="0">
              <a:buNone/>
            </a:pPr>
            <a:r>
              <a:rPr lang="en-US" dirty="0"/>
              <a:t>The Reception staff have made their own bridge using things we have in school. Lets see who can make the best </a:t>
            </a:r>
            <a:r>
              <a:rPr lang="en-US" dirty="0" smtClean="0"/>
              <a:t>bridge</a:t>
            </a:r>
            <a:r>
              <a:rPr lang="en-US" dirty="0" smtClean="0"/>
              <a:t>, there will be a prize awarded for the best bridge. </a:t>
            </a:r>
            <a:endParaRPr lang="en-US" dirty="0"/>
          </a:p>
        </p:txBody>
      </p:sp>
      <p:pic>
        <p:nvPicPr>
          <p:cNvPr id="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40253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1D63175-BDF8-6B4D-9EB7-EFD2154A613F}"/>
              </a:ext>
            </a:extLst>
          </p:cNvPr>
          <p:cNvPicPr>
            <a:picLocks noChangeAspect="1"/>
          </p:cNvPicPr>
          <p:nvPr/>
        </p:nvPicPr>
        <p:blipFill rotWithShape="1">
          <a:blip r:embed="rId2"/>
          <a:srcRect l="10881" r="24882"/>
          <a:stretch/>
        </p:blipFill>
        <p:spPr>
          <a:xfrm rot="5400000">
            <a:off x="8012303" y="-133100"/>
            <a:ext cx="3215454" cy="3754164"/>
          </a:xfrm>
          <a:prstGeom prst="rect">
            <a:avLst/>
          </a:prstGeom>
        </p:spPr>
      </p:pic>
      <p:pic>
        <p:nvPicPr>
          <p:cNvPr id="7" name="Picture 6">
            <a:extLst>
              <a:ext uri="{FF2B5EF4-FFF2-40B4-BE49-F238E27FC236}">
                <a16:creationId xmlns:a16="http://schemas.microsoft.com/office/drawing/2014/main" id="{68B2128C-8063-FD44-9EE5-CFCC82736E7F}"/>
              </a:ext>
            </a:extLst>
          </p:cNvPr>
          <p:cNvPicPr>
            <a:picLocks noChangeAspect="1"/>
          </p:cNvPicPr>
          <p:nvPr/>
        </p:nvPicPr>
        <p:blipFill rotWithShape="1">
          <a:blip r:embed="rId3"/>
          <a:srcRect l="18644" r="18983"/>
          <a:stretch/>
        </p:blipFill>
        <p:spPr>
          <a:xfrm rot="5400000">
            <a:off x="4667454" y="3518437"/>
            <a:ext cx="2792801" cy="3358187"/>
          </a:xfrm>
          <a:prstGeom prst="rect">
            <a:avLst/>
          </a:prstGeom>
        </p:spPr>
      </p:pic>
      <p:pic>
        <p:nvPicPr>
          <p:cNvPr id="5" name="Content Placeholder 4">
            <a:extLst>
              <a:ext uri="{FF2B5EF4-FFF2-40B4-BE49-F238E27FC236}">
                <a16:creationId xmlns:a16="http://schemas.microsoft.com/office/drawing/2014/main" id="{4C9026E6-4823-6040-AD9B-B9DF856D5E08}"/>
              </a:ext>
            </a:extLst>
          </p:cNvPr>
          <p:cNvPicPr>
            <a:picLocks noGrp="1" noChangeAspect="1"/>
          </p:cNvPicPr>
          <p:nvPr>
            <p:ph idx="1"/>
          </p:nvPr>
        </p:nvPicPr>
        <p:blipFill rotWithShape="1">
          <a:blip r:embed="rId4"/>
          <a:srcRect b="38187"/>
          <a:stretch/>
        </p:blipFill>
        <p:spPr>
          <a:xfrm>
            <a:off x="3146630" y="136255"/>
            <a:ext cx="3901430" cy="3215455"/>
          </a:xfrm>
        </p:spPr>
      </p:pic>
      <p:sp>
        <p:nvSpPr>
          <p:cNvPr id="12" name="TextBox 11">
            <a:extLst>
              <a:ext uri="{FF2B5EF4-FFF2-40B4-BE49-F238E27FC236}">
                <a16:creationId xmlns:a16="http://schemas.microsoft.com/office/drawing/2014/main" id="{19759902-C4D7-A245-AC6D-00C290D61147}"/>
              </a:ext>
            </a:extLst>
          </p:cNvPr>
          <p:cNvSpPr txBox="1"/>
          <p:nvPr/>
        </p:nvSpPr>
        <p:spPr>
          <a:xfrm>
            <a:off x="346479" y="843452"/>
            <a:ext cx="2270597" cy="1631216"/>
          </a:xfrm>
          <a:prstGeom prst="rect">
            <a:avLst/>
          </a:prstGeom>
          <a:noFill/>
        </p:spPr>
        <p:txBody>
          <a:bodyPr wrap="square" rtlCol="0">
            <a:spAutoFit/>
          </a:bodyPr>
          <a:lstStyle/>
          <a:p>
            <a:r>
              <a:rPr lang="en-US" sz="2000" dirty="0"/>
              <a:t>Here are some examples we have made for you to see what we are looking for.</a:t>
            </a:r>
          </a:p>
        </p:txBody>
      </p:sp>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8699107" y="3335663"/>
            <a:ext cx="2792801" cy="3723735"/>
          </a:xfrm>
          <a:prstGeom prst="rect">
            <a:avLst/>
          </a:prstGeom>
        </p:spPr>
      </p:pic>
      <p:pic>
        <p:nvPicPr>
          <p:cNvPr id="4" name="Picture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635800" y="3335663"/>
            <a:ext cx="2792802" cy="3723736"/>
          </a:xfrm>
          <a:prstGeom prst="rect">
            <a:avLst/>
          </a:prstGeom>
        </p:spPr>
      </p:pic>
      <p:pic>
        <p:nvPicPr>
          <p:cNvPr id="13" name="Picture 2" descr="Original"/>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487941" y="-30426"/>
            <a:ext cx="873878" cy="8738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651934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6093976"/>
          </a:xfrm>
          <a:prstGeom prst="rect">
            <a:avLst/>
          </a:prstGeom>
          <a:noFill/>
        </p:spPr>
        <p:txBody>
          <a:bodyPr wrap="square" rtlCol="0">
            <a:spAutoFit/>
          </a:bodyPr>
          <a:lstStyle/>
          <a:p>
            <a:r>
              <a:rPr lang="en-GB" sz="3000" dirty="0" smtClean="0"/>
              <a:t>Did you enjoy the story, tell your adult what you liked about it and if there was anything in the story that you didn’t like. Lets think about the characters in the story, did you like them and who was your favourite? </a:t>
            </a:r>
          </a:p>
          <a:p>
            <a:endParaRPr lang="en-GB" sz="3000" dirty="0"/>
          </a:p>
          <a:p>
            <a:r>
              <a:rPr lang="en-GB" sz="3000" dirty="0" smtClean="0"/>
              <a:t>Mrs Simpson’s favourite was the little Billy Goat Gruff, she really likes his small voice.</a:t>
            </a:r>
          </a:p>
          <a:p>
            <a:endParaRPr lang="en-GB" sz="3000" dirty="0"/>
          </a:p>
          <a:p>
            <a:r>
              <a:rPr lang="en-GB" sz="3000" dirty="0" smtClean="0"/>
              <a:t>Mr </a:t>
            </a:r>
            <a:r>
              <a:rPr lang="en-GB" sz="3000" dirty="0" err="1" smtClean="0"/>
              <a:t>Pennal’s</a:t>
            </a:r>
            <a:r>
              <a:rPr lang="en-GB" sz="3000" dirty="0" smtClean="0"/>
              <a:t> favourite character was the troll. Can you think why he likes him so much?  </a:t>
            </a:r>
          </a:p>
          <a:p>
            <a:endParaRPr lang="en-GB" sz="3000" dirty="0"/>
          </a:p>
          <a:p>
            <a:endParaRPr lang="en-GB" sz="3000" dirty="0" smtClean="0"/>
          </a:p>
          <a:p>
            <a:r>
              <a:rPr lang="en-GB" sz="3000" dirty="0" smtClean="0"/>
              <a:t>You could use your ideas to help you with the next part. Click on the next slide to find out what to do. </a:t>
            </a:r>
          </a:p>
        </p:txBody>
      </p:sp>
      <p:sp>
        <p:nvSpPr>
          <p:cNvPr id="8" name="TextBox 7">
            <a:extLst>
              <a:ext uri="{FF2B5EF4-FFF2-40B4-BE49-F238E27FC236}">
                <a16:creationId xmlns:a16="http://schemas.microsoft.com/office/drawing/2014/main" id="{47438853-72BC-4156-9F9B-9DA57C6A5DC7}"/>
              </a:ext>
            </a:extLst>
          </p:cNvPr>
          <p:cNvSpPr txBox="1"/>
          <p:nvPr/>
        </p:nvSpPr>
        <p:spPr>
          <a:xfrm>
            <a:off x="5243438" y="4291430"/>
            <a:ext cx="5780599" cy="369332"/>
          </a:xfrm>
          <a:prstGeom prst="rect">
            <a:avLst/>
          </a:prstGeom>
          <a:noFill/>
        </p:spPr>
        <p:txBody>
          <a:bodyPr wrap="square" rtlCol="0">
            <a:spAutoFit/>
          </a:bodyPr>
          <a:lstStyle/>
          <a:p>
            <a:r>
              <a:rPr lang="en-GB" dirty="0" smtClean="0"/>
              <a:t>You might like to write these down for the children to see. </a:t>
            </a:r>
            <a:endParaRPr lang="en-GB" dirty="0"/>
          </a:p>
        </p:txBody>
      </p:sp>
      <p:cxnSp>
        <p:nvCxnSpPr>
          <p:cNvPr id="9" name="Straight Arrow Connector 8">
            <a:extLst>
              <a:ext uri="{FF2B5EF4-FFF2-40B4-BE49-F238E27FC236}">
                <a16:creationId xmlns:a16="http://schemas.microsoft.com/office/drawing/2014/main" id="{72C4BBF1-EDCC-40A5-A9CB-2E4EC6748942}"/>
              </a:ext>
            </a:extLst>
          </p:cNvPr>
          <p:cNvCxnSpPr>
            <a:cxnSpLocks/>
          </p:cNvCxnSpPr>
          <p:nvPr/>
        </p:nvCxnSpPr>
        <p:spPr>
          <a:xfrm flipH="1" flipV="1">
            <a:off x="4258491" y="4474027"/>
            <a:ext cx="98494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Cloud Callout 3"/>
          <p:cNvSpPr/>
          <p:nvPr/>
        </p:nvSpPr>
        <p:spPr>
          <a:xfrm>
            <a:off x="3108959" y="4127863"/>
            <a:ext cx="979715" cy="69233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79287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1015663"/>
          </a:xfrm>
          <a:prstGeom prst="rect">
            <a:avLst/>
          </a:prstGeom>
          <a:noFill/>
        </p:spPr>
        <p:txBody>
          <a:bodyPr wrap="square" rtlCol="0">
            <a:spAutoFit/>
          </a:bodyPr>
          <a:lstStyle/>
          <a:p>
            <a:r>
              <a:rPr lang="en-GB" sz="3000" dirty="0" smtClean="0"/>
              <a:t>Draw what you think the troll looks like in the box below (or on a piece of paper), use the information in the story to help you with the details.  </a:t>
            </a:r>
          </a:p>
        </p:txBody>
      </p:sp>
      <p:sp>
        <p:nvSpPr>
          <p:cNvPr id="2" name="Rectangle 1"/>
          <p:cNvSpPr/>
          <p:nvPr/>
        </p:nvSpPr>
        <p:spPr>
          <a:xfrm>
            <a:off x="3892731" y="1619795"/>
            <a:ext cx="3827417" cy="471569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8625839" y="4291284"/>
            <a:ext cx="3061063" cy="2308324"/>
          </a:xfrm>
          <a:prstGeom prst="rect">
            <a:avLst/>
          </a:prstGeom>
          <a:noFill/>
        </p:spPr>
        <p:txBody>
          <a:bodyPr wrap="square" rtlCol="0">
            <a:spAutoFit/>
          </a:bodyPr>
          <a:lstStyle/>
          <a:p>
            <a:r>
              <a:rPr lang="en-GB" dirty="0" smtClean="0"/>
              <a:t>Can you think of some words to describe the troll?</a:t>
            </a:r>
          </a:p>
          <a:p>
            <a:endParaRPr lang="en-GB" dirty="0"/>
          </a:p>
          <a:p>
            <a:r>
              <a:rPr lang="en-GB" dirty="0" smtClean="0"/>
              <a:t>Encourage the children to hear the sounds in the words and write down what they can hear. Feel free to support the child as much as they need.</a:t>
            </a:r>
          </a:p>
        </p:txBody>
      </p:sp>
      <p:cxnSp>
        <p:nvCxnSpPr>
          <p:cNvPr id="7" name="Straight Connector 6"/>
          <p:cNvCxnSpPr/>
          <p:nvPr/>
        </p:nvCxnSpPr>
        <p:spPr>
          <a:xfrm flipV="1">
            <a:off x="7720148" y="2181497"/>
            <a:ext cx="888275" cy="209006"/>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7737564" y="3428469"/>
            <a:ext cx="888276" cy="130628"/>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3004456" y="3934098"/>
            <a:ext cx="870859" cy="3048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3021872" y="5930537"/>
            <a:ext cx="870859" cy="136546"/>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3004456" y="2076994"/>
            <a:ext cx="905691" cy="104503"/>
          </a:xfrm>
          <a:prstGeom prst="line">
            <a:avLst/>
          </a:prstGeom>
          <a:ln w="28575"/>
        </p:spPr>
        <p:style>
          <a:lnRef idx="1">
            <a:schemeClr val="dk1"/>
          </a:lnRef>
          <a:fillRef idx="0">
            <a:schemeClr val="dk1"/>
          </a:fillRef>
          <a:effectRef idx="0">
            <a:schemeClr val="dk1"/>
          </a:effectRef>
          <a:fontRef idx="minor">
            <a:schemeClr val="tx1"/>
          </a:fontRef>
        </p:style>
      </p:cxnSp>
      <p:sp>
        <p:nvSpPr>
          <p:cNvPr id="18" name="Rectangle 17"/>
          <p:cNvSpPr/>
          <p:nvPr/>
        </p:nvSpPr>
        <p:spPr>
          <a:xfrm>
            <a:off x="470263" y="1743360"/>
            <a:ext cx="2525485" cy="9867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61555" y="3402343"/>
            <a:ext cx="2525485" cy="9867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96387" y="5380672"/>
            <a:ext cx="2525485" cy="9867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608423" y="1657920"/>
            <a:ext cx="2525485" cy="9867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608422" y="3046115"/>
            <a:ext cx="2525485" cy="9867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3927563" y="1684045"/>
            <a:ext cx="3461657" cy="369332"/>
          </a:xfrm>
          <a:prstGeom prst="rect">
            <a:avLst/>
          </a:prstGeom>
          <a:noFill/>
        </p:spPr>
        <p:txBody>
          <a:bodyPr wrap="square" rtlCol="0">
            <a:spAutoFit/>
          </a:bodyPr>
          <a:lstStyle/>
          <a:p>
            <a:r>
              <a:rPr lang="en-GB" dirty="0" smtClean="0"/>
              <a:t>I think the troll looks like…</a:t>
            </a:r>
            <a:endParaRPr lang="en-GB" dirty="0"/>
          </a:p>
        </p:txBody>
      </p:sp>
      <p:pic>
        <p:nvPicPr>
          <p:cNvPr id="2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573745" y="-30426"/>
            <a:ext cx="618255" cy="6182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50260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2862322"/>
          </a:xfrm>
          <a:prstGeom prst="rect">
            <a:avLst/>
          </a:prstGeom>
          <a:noFill/>
        </p:spPr>
        <p:txBody>
          <a:bodyPr wrap="square" rtlCol="0">
            <a:spAutoFit/>
          </a:bodyPr>
          <a:lstStyle/>
          <a:p>
            <a:r>
              <a:rPr lang="en-GB" sz="3000" dirty="0" smtClean="0"/>
              <a:t>You thought about why Mr </a:t>
            </a:r>
            <a:r>
              <a:rPr lang="en-GB" sz="3000" dirty="0" err="1" smtClean="0"/>
              <a:t>Pennal</a:t>
            </a:r>
            <a:r>
              <a:rPr lang="en-GB" sz="3000" dirty="0" smtClean="0"/>
              <a:t> liked the troll. Did you include these words in your description?</a:t>
            </a:r>
          </a:p>
          <a:p>
            <a:endParaRPr lang="en-GB" sz="3000" dirty="0"/>
          </a:p>
          <a:p>
            <a:r>
              <a:rPr lang="en-GB" sz="3000" dirty="0" smtClean="0"/>
              <a:t>Lets find out from Mr </a:t>
            </a:r>
            <a:r>
              <a:rPr lang="en-GB" sz="3000" dirty="0" err="1" smtClean="0"/>
              <a:t>Pennal</a:t>
            </a:r>
            <a:r>
              <a:rPr lang="en-GB" sz="3000" dirty="0" smtClean="0"/>
              <a:t> why his favourite character was the troll. </a:t>
            </a:r>
          </a:p>
          <a:p>
            <a:endParaRPr lang="en-GB" sz="3000" dirty="0"/>
          </a:p>
          <a:p>
            <a:r>
              <a:rPr lang="en-GB" sz="3000" dirty="0" smtClean="0"/>
              <a:t>“I like the troll because he has got eyes as big as melons.” </a:t>
            </a:r>
          </a:p>
        </p:txBody>
      </p:sp>
      <p:pic>
        <p:nvPicPr>
          <p:cNvPr id="2" name="Picture 1"/>
          <p:cNvPicPr>
            <a:picLocks noChangeAspect="1"/>
          </p:cNvPicPr>
          <p:nvPr/>
        </p:nvPicPr>
        <p:blipFill>
          <a:blip r:embed="rId2"/>
          <a:stretch>
            <a:fillRect/>
          </a:stretch>
        </p:blipFill>
        <p:spPr>
          <a:xfrm>
            <a:off x="737327" y="3395464"/>
            <a:ext cx="3502293" cy="3005193"/>
          </a:xfrm>
          <a:prstGeom prst="rect">
            <a:avLst/>
          </a:prstGeom>
        </p:spPr>
      </p:pic>
      <p:sp>
        <p:nvSpPr>
          <p:cNvPr id="3" name="TextBox 2"/>
          <p:cNvSpPr txBox="1"/>
          <p:nvPr/>
        </p:nvSpPr>
        <p:spPr>
          <a:xfrm>
            <a:off x="4781005" y="4297895"/>
            <a:ext cx="6453052" cy="1200329"/>
          </a:xfrm>
          <a:prstGeom prst="rect">
            <a:avLst/>
          </a:prstGeom>
          <a:noFill/>
        </p:spPr>
        <p:txBody>
          <a:bodyPr wrap="square" rtlCol="0">
            <a:spAutoFit/>
          </a:bodyPr>
          <a:lstStyle/>
          <a:p>
            <a:r>
              <a:rPr lang="en-GB" sz="2400" dirty="0" smtClean="0"/>
              <a:t>What a great job you have done in English today. Try and remember all of your description words, you will need them for tomorrows lesson. </a:t>
            </a:r>
            <a:endParaRPr lang="en-GB" sz="2400" dirty="0"/>
          </a:p>
        </p:txBody>
      </p:sp>
      <p:sp>
        <p:nvSpPr>
          <p:cNvPr id="6" name="5-Point Star 5"/>
          <p:cNvSpPr/>
          <p:nvPr/>
        </p:nvSpPr>
        <p:spPr>
          <a:xfrm>
            <a:off x="10332720" y="5350611"/>
            <a:ext cx="1293223" cy="121484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1"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273300" y="-30425"/>
            <a:ext cx="918700" cy="918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07959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smtClean="0"/>
              <a:t>Maths</a:t>
            </a:r>
            <a:r>
              <a:rPr lang="en-GB" sz="2400" dirty="0" smtClean="0"/>
              <a:t>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5.1.2021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smtClean="0"/>
              <a:t>LO. </a:t>
            </a:r>
            <a:r>
              <a:rPr lang="en-GB" sz="4000" dirty="0"/>
              <a:t>To be </a:t>
            </a:r>
            <a:r>
              <a:rPr lang="en-GB" sz="4000" dirty="0" smtClean="0"/>
              <a:t>able to count up to 5 objects and identify numeral</a:t>
            </a:r>
            <a:r>
              <a:rPr lang="en-GB" sz="4000" dirty="0" smtClean="0"/>
              <a:t>s 1 to 5</a:t>
            </a:r>
            <a:r>
              <a:rPr lang="en-GB" sz="4000" dirty="0" smtClean="0"/>
              <a:t>.</a:t>
            </a:r>
            <a:endParaRPr lang="en-GB" sz="4000" dirty="0"/>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21657" y="5940593"/>
            <a:ext cx="673303" cy="604599"/>
          </a:xfrm>
          <a:prstGeom prst="rect">
            <a:avLst/>
          </a:prstGeom>
        </p:spPr>
      </p:pic>
      <p:pic>
        <p:nvPicPr>
          <p:cNvPr id="16"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44979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a:t>
            </a:r>
            <a:endParaRPr lang="en-GB" dirty="0"/>
          </a:p>
        </p:txBody>
      </p:sp>
      <p:pic>
        <p:nvPicPr>
          <p:cNvPr id="4" name="Picture 3"/>
          <p:cNvPicPr>
            <a:picLocks noChangeAspect="1"/>
          </p:cNvPicPr>
          <p:nvPr/>
        </p:nvPicPr>
        <p:blipFill>
          <a:blip r:embed="rId2"/>
          <a:stretch>
            <a:fillRect/>
          </a:stretch>
        </p:blipFill>
        <p:spPr>
          <a:xfrm>
            <a:off x="3475051" y="2645654"/>
            <a:ext cx="4497314" cy="2905161"/>
          </a:xfrm>
          <a:prstGeom prst="rect">
            <a:avLst/>
          </a:prstGeom>
        </p:spPr>
      </p:pic>
      <p:sp>
        <p:nvSpPr>
          <p:cNvPr id="15" name="Rectangle 14"/>
          <p:cNvSpPr/>
          <p:nvPr/>
        </p:nvSpPr>
        <p:spPr>
          <a:xfrm>
            <a:off x="1267098" y="5713046"/>
            <a:ext cx="9287691" cy="8229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hlinkClick r:id="rId3"/>
              </a:rPr>
              <a:t>https://</a:t>
            </a:r>
            <a:r>
              <a:rPr lang="en-GB" dirty="0" smtClean="0">
                <a:hlinkClick r:id="rId3"/>
              </a:rPr>
              <a:t>www.topmarks.co.uk/learning-to-count/underwater-counting</a:t>
            </a:r>
            <a:r>
              <a:rPr lang="en-GB" dirty="0" smtClean="0"/>
              <a:t> </a:t>
            </a:r>
            <a:endParaRPr lang="en-GB" dirty="0"/>
          </a:p>
        </p:txBody>
      </p:sp>
      <p:sp>
        <p:nvSpPr>
          <p:cNvPr id="16" name="Rectangle 15"/>
          <p:cNvSpPr/>
          <p:nvPr/>
        </p:nvSpPr>
        <p:spPr>
          <a:xfrm>
            <a:off x="1079863" y="192682"/>
            <a:ext cx="9287691" cy="11705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r>
              <a:rPr lang="en-GB" dirty="0" smtClean="0">
                <a:solidFill>
                  <a:schemeClr val="tx1"/>
                </a:solidFill>
              </a:rPr>
              <a:t>Over the last few weeks we have been focusing on the numbers to 5.  We have been learning how to recognise digits, quantities and different representations of 5.  This week we will revisit some of those ideas and look at adding objects to 5.</a:t>
            </a:r>
          </a:p>
          <a:p>
            <a:pPr algn="ctr"/>
            <a:endParaRPr lang="en-GB" dirty="0"/>
          </a:p>
        </p:txBody>
      </p:sp>
      <p:sp>
        <p:nvSpPr>
          <p:cNvPr id="17" name="Rectangle 16"/>
          <p:cNvSpPr/>
          <p:nvPr/>
        </p:nvSpPr>
        <p:spPr>
          <a:xfrm>
            <a:off x="1079863" y="1455290"/>
            <a:ext cx="9287691" cy="11705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r>
              <a:rPr lang="en-GB" dirty="0" smtClean="0">
                <a:solidFill>
                  <a:schemeClr val="tx1"/>
                </a:solidFill>
              </a:rPr>
              <a:t>Lets start by playing the game below.  See how much you can remember about counting up to 5.  If you would like to, also have a go at counting up to 10.</a:t>
            </a:r>
            <a:endParaRPr lang="en-GB" dirty="0">
              <a:solidFill>
                <a:schemeClr val="tx1"/>
              </a:solidFill>
            </a:endParaRPr>
          </a:p>
        </p:txBody>
      </p:sp>
      <p:pic>
        <p:nvPicPr>
          <p:cNvPr id="18" name="Picture 2" descr="Original"/>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635817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2185</Words>
  <Application>Microsoft Office PowerPoint</Application>
  <PresentationFormat>Widescreen</PresentationFormat>
  <Paragraphs>241</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NTR</vt:lpstr>
      <vt:lpstr>Twinkl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Instructions</vt:lpstr>
      <vt:lpstr>Complete the part-whole model.</vt:lpstr>
      <vt:lpstr>Complete the part-whole model.</vt:lpstr>
      <vt:lpstr>Complete the part-whole model.</vt:lpstr>
      <vt:lpstr>Complete the part-whole model.</vt:lpstr>
      <vt:lpstr>Complete the part-whole model.</vt:lpstr>
      <vt:lpstr>Complete the part-whole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Stanners</dc:creator>
  <cp:lastModifiedBy>M. Simpson [ Wheatley Hill Primary School ]</cp:lastModifiedBy>
  <cp:revision>57</cp:revision>
  <dcterms:created xsi:type="dcterms:W3CDTF">2020-11-14T11:42:01Z</dcterms:created>
  <dcterms:modified xsi:type="dcterms:W3CDTF">2021-01-04T16:31:47Z</dcterms:modified>
</cp:coreProperties>
</file>