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6" r:id="rId2"/>
    <p:sldId id="257" r:id="rId3"/>
    <p:sldId id="266" r:id="rId4"/>
    <p:sldId id="258" r:id="rId5"/>
    <p:sldId id="267" r:id="rId6"/>
    <p:sldId id="259" r:id="rId7"/>
    <p:sldId id="268" r:id="rId8"/>
    <p:sldId id="260" r:id="rId9"/>
    <p:sldId id="275" r:id="rId10"/>
    <p:sldId id="276" r:id="rId11"/>
    <p:sldId id="272" r:id="rId12"/>
    <p:sldId id="273" r:id="rId13"/>
    <p:sldId id="277"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3" autoAdjust="0"/>
    <p:restoredTop sz="94660"/>
  </p:normalViewPr>
  <p:slideViewPr>
    <p:cSldViewPr snapToGrid="0">
      <p:cViewPr varScale="1">
        <p:scale>
          <a:sx n="76" d="100"/>
          <a:sy n="76" d="100"/>
        </p:scale>
        <p:origin x="204"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49FFA-F7B6-4045-92D9-8212B0D92C03}" type="datetimeFigureOut">
              <a:rPr lang="en-GB" smtClean="0"/>
              <a:t>21/01/2021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D8BBA-1426-4F82-8602-CEB90F466F3D}" type="slidenum">
              <a:rPr lang="en-GB" smtClean="0"/>
              <a:t>‹#›</a:t>
            </a:fld>
            <a:endParaRPr lang="en-GB"/>
          </a:p>
        </p:txBody>
      </p:sp>
    </p:spTree>
    <p:extLst>
      <p:ext uri="{BB962C8B-B14F-4D97-AF65-F5344CB8AC3E}">
        <p14:creationId xmlns:p14="http://schemas.microsoft.com/office/powerpoint/2010/main" val="394132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A6405C-D388-46AC-AC8D-849160839DE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77843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405C-D388-46AC-AC8D-849160839DE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378301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405C-D388-46AC-AC8D-849160839DE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76543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6405C-D388-46AC-AC8D-849160839DE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370393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6405C-D388-46AC-AC8D-849160839DE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90815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A6405C-D388-46AC-AC8D-849160839DE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49321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A6405C-D388-46AC-AC8D-849160839DEA}"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09871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A6405C-D388-46AC-AC8D-849160839DEA}"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400634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6405C-D388-46AC-AC8D-849160839DEA}"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1804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A6405C-D388-46AC-AC8D-849160839DE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97473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A6405C-D388-46AC-AC8D-849160839DE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67BC0-D509-4A80-88B8-E0A7D426680D}" type="slidenum">
              <a:rPr lang="en-GB" smtClean="0"/>
              <a:t>‹#›</a:t>
            </a:fld>
            <a:endParaRPr lang="en-GB"/>
          </a:p>
        </p:txBody>
      </p:sp>
    </p:spTree>
    <p:extLst>
      <p:ext uri="{BB962C8B-B14F-4D97-AF65-F5344CB8AC3E}">
        <p14:creationId xmlns:p14="http://schemas.microsoft.com/office/powerpoint/2010/main" val="266777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6405C-D388-46AC-AC8D-849160839DEA}" type="datetimeFigureOut">
              <a:rPr lang="en-GB" smtClean="0"/>
              <a:t>21/01/2021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67BC0-D509-4A80-88B8-E0A7D426680D}" type="slidenum">
              <a:rPr lang="en-GB" smtClean="0"/>
              <a:t>‹#›</a:t>
            </a:fld>
            <a:endParaRPr lang="en-GB"/>
          </a:p>
        </p:txBody>
      </p:sp>
    </p:spTree>
    <p:extLst>
      <p:ext uri="{BB962C8B-B14F-4D97-AF65-F5344CB8AC3E}">
        <p14:creationId xmlns:p14="http://schemas.microsoft.com/office/powerpoint/2010/main" val="4031166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g"/><Relationship Id="rId3" Type="http://schemas.microsoft.com/office/2007/relationships/hdphoto" Target="../media/hdphoto1.wdp"/><Relationship Id="rId7"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1.xml.rels><?xml version="1.0" encoding="UTF-8" standalone="yes"?>
<Relationships xmlns="http://schemas.openxmlformats.org/package/2006/relationships"><Relationship Id="rId8" Type="http://schemas.microsoft.com/office/2007/relationships/hdphoto" Target="../media/hdphoto15.wdp"/><Relationship Id="rId3" Type="http://schemas.microsoft.com/office/2007/relationships/hdphoto" Target="../media/hdphoto2.wdp"/><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explorerspupils@gmail.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7.wdp"/><Relationship Id="rId5" Type="http://schemas.microsoft.com/office/2007/relationships/hdphoto" Target="../media/hdphoto3.wdp"/><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2.wdp"/><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13.wdp"/><Relationship Id="rId3" Type="http://schemas.microsoft.com/office/2007/relationships/hdphoto" Target="../media/hdphoto1.wdp"/><Relationship Id="rId7" Type="http://schemas.microsoft.com/office/2007/relationships/hdphoto" Target="../media/hdphoto10.wdp"/><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microsoft.com/office/2007/relationships/hdphoto" Target="../media/hdphoto12.wdp"/><Relationship Id="rId5" Type="http://schemas.microsoft.com/office/2007/relationships/hdphoto" Target="../media/hdphoto9.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11.wdp"/></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3" Type="http://schemas.microsoft.com/office/2007/relationships/hdphoto" Target="../media/hdphoto2.wdp"/><Relationship Id="rId7" Type="http://schemas.microsoft.com/office/2007/relationships/hdphoto" Target="../media/hdphoto14.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21043" y="201385"/>
            <a:ext cx="1398815" cy="1398815"/>
          </a:xfrm>
          <a:prstGeom prst="rect">
            <a:avLst/>
          </a:prstGeom>
        </p:spPr>
      </p:pic>
      <p:sp>
        <p:nvSpPr>
          <p:cNvPr id="5" name="TextBox 4"/>
          <p:cNvSpPr txBox="1"/>
          <p:nvPr/>
        </p:nvSpPr>
        <p:spPr>
          <a:xfrm>
            <a:off x="261258" y="425470"/>
            <a:ext cx="11041742" cy="6494085"/>
          </a:xfrm>
          <a:prstGeom prst="rect">
            <a:avLst/>
          </a:prstGeom>
          <a:noFill/>
        </p:spPr>
        <p:txBody>
          <a:bodyPr wrap="square" rtlCol="0">
            <a:spAutoFit/>
          </a:bodyPr>
          <a:lstStyle/>
          <a:p>
            <a:r>
              <a:rPr lang="en-GB" sz="2800" dirty="0" smtClean="0"/>
              <a:t>Hello everyone, </a:t>
            </a:r>
          </a:p>
          <a:p>
            <a:endParaRPr lang="en-GB" sz="2800" dirty="0"/>
          </a:p>
          <a:p>
            <a:r>
              <a:rPr lang="en-GB" sz="2800" dirty="0" smtClean="0"/>
              <a:t>Another great week of home learning last week. Thank you so much to everyone who sent in photos and videos of your learning. I’ve loved seeing it all, I can see you’re having lots of fun at home.</a:t>
            </a:r>
          </a:p>
          <a:p>
            <a:endParaRPr lang="en-GB" sz="2800" dirty="0"/>
          </a:p>
          <a:p>
            <a:r>
              <a:rPr lang="en-GB" sz="2800" dirty="0" smtClean="0"/>
              <a:t>Please continue to send us anything you do at home and have lots of fun learning through play.</a:t>
            </a:r>
          </a:p>
          <a:p>
            <a:endParaRPr lang="en-GB" sz="2800" dirty="0"/>
          </a:p>
          <a:p>
            <a:r>
              <a:rPr lang="en-GB" sz="2800" dirty="0" smtClean="0"/>
              <a:t>Miss Wilkinson, Mrs Cairns &amp; Miss Anderson </a:t>
            </a:r>
            <a:r>
              <a:rPr lang="en-GB" sz="2800" dirty="0" smtClean="0">
                <a:sym typeface="Wingdings" panose="05000000000000000000" pitchFamily="2" charset="2"/>
              </a:rPr>
              <a:t> </a:t>
            </a:r>
            <a:endParaRPr lang="en-GB" sz="2800" dirty="0" smtClean="0"/>
          </a:p>
          <a:p>
            <a:endParaRPr lang="en-GB" sz="2800" dirty="0" smtClean="0"/>
          </a:p>
          <a:p>
            <a:r>
              <a:rPr lang="en-GB" sz="2400" dirty="0" smtClean="0"/>
              <a:t>Phone: 01429 820594</a:t>
            </a:r>
          </a:p>
          <a:p>
            <a:r>
              <a:rPr lang="en-GB" sz="2400" dirty="0" smtClean="0"/>
              <a:t>Email</a:t>
            </a:r>
            <a:r>
              <a:rPr lang="en-GB" sz="2400" dirty="0"/>
              <a:t>: </a:t>
            </a:r>
            <a:r>
              <a:rPr lang="en-GB" sz="2400" dirty="0" smtClean="0"/>
              <a:t>explorerspupils@gmail.com</a:t>
            </a:r>
            <a:endParaRPr lang="en-GB" sz="2400" dirty="0"/>
          </a:p>
          <a:p>
            <a:r>
              <a:rPr lang="en-GB" sz="2400" dirty="0" smtClean="0"/>
              <a:t>Facebook: Explorers - WHPS</a:t>
            </a:r>
          </a:p>
          <a:p>
            <a:endParaRPr lang="en-GB" dirty="0"/>
          </a:p>
          <a:p>
            <a:endParaRPr lang="en-GB" dirty="0"/>
          </a:p>
        </p:txBody>
      </p:sp>
    </p:spTree>
    <p:extLst>
      <p:ext uri="{BB962C8B-B14F-4D97-AF65-F5344CB8AC3E}">
        <p14:creationId xmlns:p14="http://schemas.microsoft.com/office/powerpoint/2010/main" val="1045989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54392" y="291873"/>
            <a:ext cx="1398815" cy="1398815"/>
          </a:xfrm>
          <a:prstGeom prst="rect">
            <a:avLst/>
          </a:prstGeom>
        </p:spPr>
      </p:pic>
      <p:sp>
        <p:nvSpPr>
          <p:cNvPr id="19" name="TextBox 18"/>
          <p:cNvSpPr txBox="1"/>
          <p:nvPr/>
        </p:nvSpPr>
        <p:spPr>
          <a:xfrm>
            <a:off x="-1373952" y="606433"/>
            <a:ext cx="7742758" cy="646331"/>
          </a:xfrm>
          <a:prstGeom prst="rect">
            <a:avLst/>
          </a:prstGeom>
          <a:noFill/>
        </p:spPr>
        <p:txBody>
          <a:bodyPr wrap="square" rtlCol="0">
            <a:spAutoFit/>
          </a:bodyPr>
          <a:lstStyle/>
          <a:p>
            <a:pPr algn="ctr"/>
            <a:r>
              <a:rPr lang="en-GB" sz="3600" b="1" dirty="0" smtClean="0"/>
              <a:t>Making Magic Wands…</a:t>
            </a:r>
            <a:endParaRPr lang="en-GB" sz="3600" b="1" dirty="0"/>
          </a:p>
        </p:txBody>
      </p:sp>
      <p:sp>
        <p:nvSpPr>
          <p:cNvPr id="21" name="Title 1"/>
          <p:cNvSpPr txBox="1">
            <a:spLocks/>
          </p:cNvSpPr>
          <p:nvPr/>
        </p:nvSpPr>
        <p:spPr>
          <a:xfrm>
            <a:off x="89970" y="91092"/>
            <a:ext cx="5771114" cy="5692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smtClean="0"/>
              <a:t>Friday 29</a:t>
            </a:r>
            <a:r>
              <a:rPr lang="en-GB" sz="2400" b="1" i="1" baseline="30000" dirty="0" smtClean="0"/>
              <a:t>th</a:t>
            </a:r>
            <a:r>
              <a:rPr lang="en-GB" sz="2400" b="1" i="1" dirty="0" smtClean="0"/>
              <a:t> January 2021</a:t>
            </a:r>
            <a:endParaRPr lang="en-GB" sz="2400" b="1" i="1" dirty="0"/>
          </a:p>
        </p:txBody>
      </p:sp>
      <p:sp>
        <p:nvSpPr>
          <p:cNvPr id="6" name="TextBox 5"/>
          <p:cNvSpPr txBox="1"/>
          <p:nvPr/>
        </p:nvSpPr>
        <p:spPr>
          <a:xfrm>
            <a:off x="9331900" y="5680073"/>
            <a:ext cx="2830511" cy="954107"/>
          </a:xfrm>
          <a:prstGeom prst="rect">
            <a:avLst/>
          </a:prstGeom>
          <a:noFill/>
        </p:spPr>
        <p:txBody>
          <a:bodyPr wrap="square" rtlCol="0">
            <a:spAutoFit/>
          </a:bodyPr>
          <a:lstStyle/>
          <a:p>
            <a:pPr algn="ctr"/>
            <a:r>
              <a:rPr lang="en-GB" sz="2800" b="1" dirty="0" smtClean="0"/>
              <a:t>Remember to send us photos!!</a:t>
            </a:r>
            <a:endParaRPr lang="en-GB" sz="2800" b="1"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281" y="2095014"/>
            <a:ext cx="2143125" cy="21431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50" y="1935782"/>
            <a:ext cx="2857500" cy="16002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5807" y="606433"/>
            <a:ext cx="2781300" cy="1647825"/>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7419" y="2813843"/>
            <a:ext cx="2619375" cy="1743075"/>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675" y="4556918"/>
            <a:ext cx="2619375" cy="1743075"/>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68806" y="4679468"/>
            <a:ext cx="2146300" cy="1651645"/>
          </a:xfrm>
          <a:prstGeom prst="rect">
            <a:avLst/>
          </a:prstGeom>
        </p:spPr>
      </p:pic>
      <p:sp>
        <p:nvSpPr>
          <p:cNvPr id="26" name="TextBox 25"/>
          <p:cNvSpPr txBox="1"/>
          <p:nvPr/>
        </p:nvSpPr>
        <p:spPr>
          <a:xfrm>
            <a:off x="254000" y="1294519"/>
            <a:ext cx="6569406" cy="400110"/>
          </a:xfrm>
          <a:prstGeom prst="rect">
            <a:avLst/>
          </a:prstGeom>
          <a:noFill/>
        </p:spPr>
        <p:txBody>
          <a:bodyPr wrap="square" rtlCol="0">
            <a:spAutoFit/>
          </a:bodyPr>
          <a:lstStyle/>
          <a:p>
            <a:r>
              <a:rPr lang="en-GB" sz="2000" b="1" dirty="0" smtClean="0"/>
              <a:t>Use what you have at home to create a wand using food…</a:t>
            </a:r>
            <a:endParaRPr lang="en-GB" sz="2000" b="1" dirty="0"/>
          </a:p>
        </p:txBody>
      </p:sp>
      <p:sp>
        <p:nvSpPr>
          <p:cNvPr id="27" name="TextBox 26"/>
          <p:cNvSpPr txBox="1"/>
          <p:nvPr/>
        </p:nvSpPr>
        <p:spPr>
          <a:xfrm>
            <a:off x="844550" y="3584784"/>
            <a:ext cx="2349500" cy="461665"/>
          </a:xfrm>
          <a:prstGeom prst="rect">
            <a:avLst/>
          </a:prstGeom>
          <a:noFill/>
        </p:spPr>
        <p:txBody>
          <a:bodyPr wrap="square" rtlCol="0">
            <a:spAutoFit/>
          </a:bodyPr>
          <a:lstStyle/>
          <a:p>
            <a:pPr algn="ctr"/>
            <a:r>
              <a:rPr lang="en-GB" sz="2400" b="1" dirty="0" smtClean="0"/>
              <a:t>Vegetable wands</a:t>
            </a:r>
            <a:endParaRPr lang="en-GB" sz="2400" b="1" dirty="0"/>
          </a:p>
        </p:txBody>
      </p:sp>
      <p:sp>
        <p:nvSpPr>
          <p:cNvPr id="28" name="TextBox 27"/>
          <p:cNvSpPr txBox="1"/>
          <p:nvPr/>
        </p:nvSpPr>
        <p:spPr>
          <a:xfrm>
            <a:off x="4577093" y="4272578"/>
            <a:ext cx="2349500" cy="461665"/>
          </a:xfrm>
          <a:prstGeom prst="rect">
            <a:avLst/>
          </a:prstGeom>
          <a:noFill/>
        </p:spPr>
        <p:txBody>
          <a:bodyPr wrap="square" rtlCol="0">
            <a:spAutoFit/>
          </a:bodyPr>
          <a:lstStyle/>
          <a:p>
            <a:pPr algn="ctr"/>
            <a:r>
              <a:rPr lang="en-GB" sz="2400" b="1" dirty="0" smtClean="0"/>
              <a:t>Cake wands</a:t>
            </a:r>
            <a:endParaRPr lang="en-GB" sz="2400" b="1" dirty="0"/>
          </a:p>
        </p:txBody>
      </p:sp>
      <p:sp>
        <p:nvSpPr>
          <p:cNvPr id="29" name="TextBox 28"/>
          <p:cNvSpPr txBox="1"/>
          <p:nvPr/>
        </p:nvSpPr>
        <p:spPr>
          <a:xfrm>
            <a:off x="963612" y="6276338"/>
            <a:ext cx="2349500" cy="461665"/>
          </a:xfrm>
          <a:prstGeom prst="rect">
            <a:avLst/>
          </a:prstGeom>
          <a:noFill/>
        </p:spPr>
        <p:txBody>
          <a:bodyPr wrap="square" rtlCol="0">
            <a:spAutoFit/>
          </a:bodyPr>
          <a:lstStyle/>
          <a:p>
            <a:pPr algn="ctr"/>
            <a:r>
              <a:rPr lang="en-GB" sz="2400" b="1" dirty="0" smtClean="0"/>
              <a:t>Pastry wands</a:t>
            </a:r>
            <a:endParaRPr lang="en-GB" sz="2400" b="1" dirty="0"/>
          </a:p>
        </p:txBody>
      </p:sp>
      <p:sp>
        <p:nvSpPr>
          <p:cNvPr id="30" name="TextBox 29"/>
          <p:cNvSpPr txBox="1"/>
          <p:nvPr/>
        </p:nvSpPr>
        <p:spPr>
          <a:xfrm>
            <a:off x="7694611" y="2254258"/>
            <a:ext cx="2349500" cy="461665"/>
          </a:xfrm>
          <a:prstGeom prst="rect">
            <a:avLst/>
          </a:prstGeom>
          <a:noFill/>
        </p:spPr>
        <p:txBody>
          <a:bodyPr wrap="square" rtlCol="0">
            <a:spAutoFit/>
          </a:bodyPr>
          <a:lstStyle/>
          <a:p>
            <a:pPr algn="ctr"/>
            <a:r>
              <a:rPr lang="en-GB" sz="2400" b="1" dirty="0" smtClean="0"/>
              <a:t>Biscuit wands</a:t>
            </a:r>
            <a:endParaRPr lang="en-GB" sz="2400" b="1" dirty="0"/>
          </a:p>
        </p:txBody>
      </p:sp>
      <p:sp>
        <p:nvSpPr>
          <p:cNvPr id="31" name="TextBox 30"/>
          <p:cNvSpPr txBox="1"/>
          <p:nvPr/>
        </p:nvSpPr>
        <p:spPr>
          <a:xfrm>
            <a:off x="5024988" y="6374126"/>
            <a:ext cx="2687636" cy="461665"/>
          </a:xfrm>
          <a:prstGeom prst="rect">
            <a:avLst/>
          </a:prstGeom>
          <a:noFill/>
        </p:spPr>
        <p:txBody>
          <a:bodyPr wrap="square" rtlCol="0">
            <a:spAutoFit/>
          </a:bodyPr>
          <a:lstStyle/>
          <a:p>
            <a:pPr algn="ctr"/>
            <a:r>
              <a:rPr lang="en-GB" sz="2400" b="1" dirty="0" smtClean="0"/>
              <a:t>Breadstick wands</a:t>
            </a:r>
            <a:endParaRPr lang="en-GB" sz="2400" b="1" dirty="0"/>
          </a:p>
        </p:txBody>
      </p:sp>
      <p:sp>
        <p:nvSpPr>
          <p:cNvPr id="32" name="TextBox 31"/>
          <p:cNvSpPr txBox="1"/>
          <p:nvPr/>
        </p:nvSpPr>
        <p:spPr>
          <a:xfrm>
            <a:off x="9246505" y="4570906"/>
            <a:ext cx="2349500" cy="461665"/>
          </a:xfrm>
          <a:prstGeom prst="rect">
            <a:avLst/>
          </a:prstGeom>
          <a:noFill/>
        </p:spPr>
        <p:txBody>
          <a:bodyPr wrap="square" rtlCol="0">
            <a:spAutoFit/>
          </a:bodyPr>
          <a:lstStyle/>
          <a:p>
            <a:pPr algn="ctr"/>
            <a:r>
              <a:rPr lang="en-GB" sz="2400" b="1" dirty="0" smtClean="0"/>
              <a:t>Fruit wands</a:t>
            </a:r>
            <a:endParaRPr lang="en-GB" sz="2400" b="1" dirty="0"/>
          </a:p>
        </p:txBody>
      </p:sp>
    </p:spTree>
    <p:extLst>
      <p:ext uri="{BB962C8B-B14F-4D97-AF65-F5344CB8AC3E}">
        <p14:creationId xmlns:p14="http://schemas.microsoft.com/office/powerpoint/2010/main" val="4030982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3" name="TextBox 2"/>
          <p:cNvSpPr txBox="1"/>
          <p:nvPr/>
        </p:nvSpPr>
        <p:spPr>
          <a:xfrm>
            <a:off x="375557" y="531459"/>
            <a:ext cx="9405257" cy="769441"/>
          </a:xfrm>
          <a:prstGeom prst="rect">
            <a:avLst/>
          </a:prstGeom>
          <a:noFill/>
        </p:spPr>
        <p:txBody>
          <a:bodyPr wrap="square" rtlCol="0">
            <a:spAutoFit/>
          </a:bodyPr>
          <a:lstStyle/>
          <a:p>
            <a:r>
              <a:rPr lang="en-GB" sz="4400" b="1" dirty="0" smtClean="0"/>
              <a:t>Our sound of the week is…</a:t>
            </a:r>
            <a:endParaRPr lang="en-GB" sz="4400" b="1" dirty="0"/>
          </a:p>
        </p:txBody>
      </p:sp>
      <p:sp>
        <p:nvSpPr>
          <p:cNvPr id="5" name="TextBox 4"/>
          <p:cNvSpPr txBox="1"/>
          <p:nvPr/>
        </p:nvSpPr>
        <p:spPr>
          <a:xfrm>
            <a:off x="6248594" y="1727200"/>
            <a:ext cx="5660858" cy="4524315"/>
          </a:xfrm>
          <a:prstGeom prst="rect">
            <a:avLst/>
          </a:prstGeom>
          <a:noFill/>
        </p:spPr>
        <p:txBody>
          <a:bodyPr wrap="square" rtlCol="0">
            <a:spAutoFit/>
          </a:bodyPr>
          <a:lstStyle/>
          <a:p>
            <a:pPr algn="ctr"/>
            <a:r>
              <a:rPr lang="en-GB" sz="2400" dirty="0" smtClean="0"/>
              <a:t>Can you find some objects in your home that start with our new sound?</a:t>
            </a:r>
          </a:p>
          <a:p>
            <a:pPr algn="ctr"/>
            <a:endParaRPr lang="en-GB" sz="2400" dirty="0"/>
          </a:p>
          <a:p>
            <a:pPr algn="ctr"/>
            <a:r>
              <a:rPr lang="en-GB" sz="2400" dirty="0" smtClean="0"/>
              <a:t>Have a go at writing our new sound using the writing rhyme…</a:t>
            </a:r>
          </a:p>
          <a:p>
            <a:pPr algn="ctr"/>
            <a:endParaRPr lang="en-GB" sz="2400" dirty="0"/>
          </a:p>
          <a:p>
            <a:pPr algn="ctr"/>
            <a:r>
              <a:rPr lang="en-GB" sz="2400" dirty="0" smtClean="0"/>
              <a:t>“Down the plait and over the pirates face”</a:t>
            </a:r>
          </a:p>
          <a:p>
            <a:pPr algn="ctr"/>
            <a:endParaRPr lang="en-GB" sz="2400" dirty="0"/>
          </a:p>
          <a:p>
            <a:pPr algn="ctr"/>
            <a:r>
              <a:rPr lang="en-GB" sz="2400" dirty="0" smtClean="0"/>
              <a:t>This week our practical experience is to enjoy a PARTY! Just like in our story. Make some party food your lunch. Can you think of any foods starting with a p?</a:t>
            </a:r>
            <a:endParaRPr lang="en-GB"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16" y="1511299"/>
            <a:ext cx="3274681" cy="32893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5487" y="5010999"/>
            <a:ext cx="2532347" cy="14763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2242" y="1554901"/>
            <a:ext cx="2015276" cy="2015276"/>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1020" b="100000" l="510" r="100000"/>
                    </a14:imgEffect>
                  </a14:imgLayer>
                </a14:imgProps>
              </a:ext>
              <a:ext uri="{28A0092B-C50C-407E-A947-70E740481C1C}">
                <a14:useLocalDpi xmlns:a14="http://schemas.microsoft.com/office/drawing/2010/main" val="0"/>
              </a:ext>
            </a:extLst>
          </a:blip>
          <a:stretch>
            <a:fillRect/>
          </a:stretch>
        </p:blipFill>
        <p:spPr>
          <a:xfrm>
            <a:off x="4233318" y="3357138"/>
            <a:ext cx="1866900" cy="186690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858" y="5010999"/>
            <a:ext cx="2545256" cy="1693752"/>
          </a:xfrm>
          <a:prstGeom prst="rect">
            <a:avLst/>
          </a:prstGeom>
        </p:spPr>
      </p:pic>
    </p:spTree>
    <p:extLst>
      <p:ext uri="{BB962C8B-B14F-4D97-AF65-F5344CB8AC3E}">
        <p14:creationId xmlns:p14="http://schemas.microsoft.com/office/powerpoint/2010/main" val="197796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7" y="531459"/>
            <a:ext cx="9405257" cy="769441"/>
          </a:xfrm>
          <a:prstGeom prst="rect">
            <a:avLst/>
          </a:prstGeom>
          <a:noFill/>
        </p:spPr>
        <p:txBody>
          <a:bodyPr wrap="square" rtlCol="0">
            <a:spAutoFit/>
          </a:bodyPr>
          <a:lstStyle/>
          <a:p>
            <a:r>
              <a:rPr lang="en-GB" sz="4400" b="1" dirty="0" smtClean="0"/>
              <a:t>Our number of the week is…</a:t>
            </a:r>
            <a:endParaRPr lang="en-GB" sz="4400" b="1" dirty="0"/>
          </a:p>
        </p:txBody>
      </p:sp>
      <p:sp>
        <p:nvSpPr>
          <p:cNvPr id="4" name="TextBox 3"/>
          <p:cNvSpPr txBox="1"/>
          <p:nvPr/>
        </p:nvSpPr>
        <p:spPr>
          <a:xfrm>
            <a:off x="115013" y="893591"/>
            <a:ext cx="2841612" cy="3154710"/>
          </a:xfrm>
          <a:prstGeom prst="rect">
            <a:avLst/>
          </a:prstGeom>
          <a:noFill/>
        </p:spPr>
        <p:txBody>
          <a:bodyPr wrap="square" rtlCol="0">
            <a:spAutoFit/>
          </a:bodyPr>
          <a:lstStyle/>
          <a:p>
            <a:r>
              <a:rPr lang="en-GB" sz="19900" dirty="0" smtClean="0"/>
              <a:t>10</a:t>
            </a:r>
            <a:endParaRPr lang="en-GB" sz="19900" dirty="0"/>
          </a:p>
        </p:txBody>
      </p:sp>
      <p:sp>
        <p:nvSpPr>
          <p:cNvPr id="5" name="TextBox 4"/>
          <p:cNvSpPr txBox="1"/>
          <p:nvPr/>
        </p:nvSpPr>
        <p:spPr>
          <a:xfrm>
            <a:off x="4786086" y="1779814"/>
            <a:ext cx="6564085" cy="4524315"/>
          </a:xfrm>
          <a:prstGeom prst="rect">
            <a:avLst/>
          </a:prstGeom>
          <a:noFill/>
        </p:spPr>
        <p:txBody>
          <a:bodyPr wrap="square" rtlCol="0">
            <a:spAutoFit/>
          </a:bodyPr>
          <a:lstStyle/>
          <a:p>
            <a:r>
              <a:rPr lang="en-GB" sz="2400" dirty="0" smtClean="0"/>
              <a:t>Can you count 10 objects in your home?</a:t>
            </a:r>
          </a:p>
          <a:p>
            <a:endParaRPr lang="en-GB" sz="2400" dirty="0" smtClean="0"/>
          </a:p>
          <a:p>
            <a:endParaRPr lang="en-GB" sz="2400" dirty="0"/>
          </a:p>
          <a:p>
            <a:r>
              <a:rPr lang="en-GB" sz="2400" dirty="0" smtClean="0"/>
              <a:t>Have a go at writing our new number using the writing rhyme…</a:t>
            </a:r>
          </a:p>
          <a:p>
            <a:endParaRPr lang="en-GB" sz="2400" dirty="0"/>
          </a:p>
          <a:p>
            <a:r>
              <a:rPr lang="en-GB" sz="2400" dirty="0" smtClean="0"/>
              <a:t>“One and a zero. Down and stop then around and stop”</a:t>
            </a:r>
          </a:p>
          <a:p>
            <a:endParaRPr lang="en-GB" sz="2400" dirty="0" smtClean="0"/>
          </a:p>
          <a:p>
            <a:endParaRPr lang="en-GB" sz="2400" dirty="0"/>
          </a:p>
          <a:p>
            <a:r>
              <a:rPr lang="en-GB" sz="2400" dirty="0" smtClean="0"/>
              <a:t>Can you draw around your hands and then count your fingers? Add a number to each one.</a:t>
            </a:r>
            <a:endParaRPr lang="en-GB" sz="2400"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8234" r="39324"/>
          <a:stretch/>
        </p:blipFill>
        <p:spPr>
          <a:xfrm>
            <a:off x="3185555" y="1600199"/>
            <a:ext cx="1371600" cy="3000375"/>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15013" y="3179989"/>
            <a:ext cx="3594100" cy="3594100"/>
          </a:xfrm>
          <a:prstGeom prst="rect">
            <a:avLst/>
          </a:prstGeom>
        </p:spPr>
      </p:pic>
    </p:spTree>
    <p:extLst>
      <p:ext uri="{BB962C8B-B14F-4D97-AF65-F5344CB8AC3E}">
        <p14:creationId xmlns:p14="http://schemas.microsoft.com/office/powerpoint/2010/main" val="3438434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050" y="-38100"/>
            <a:ext cx="4673600" cy="523220"/>
          </a:xfrm>
          <a:prstGeom prst="rect">
            <a:avLst/>
          </a:prstGeom>
          <a:noFill/>
        </p:spPr>
        <p:txBody>
          <a:bodyPr wrap="square" rtlCol="0">
            <a:spAutoFit/>
          </a:bodyPr>
          <a:lstStyle/>
          <a:p>
            <a:r>
              <a:rPr lang="en-GB" sz="2800" b="1" dirty="0" smtClean="0"/>
              <a:t>Colouring…</a:t>
            </a:r>
            <a:endParaRPr lang="en-GB" sz="2800" b="1" dirty="0"/>
          </a:p>
        </p:txBody>
      </p:sp>
      <p:pic>
        <p:nvPicPr>
          <p:cNvPr id="2" name="Picture 1"/>
          <p:cNvPicPr>
            <a:picLocks noChangeAspect="1"/>
          </p:cNvPicPr>
          <p:nvPr/>
        </p:nvPicPr>
        <p:blipFill>
          <a:blip r:embed="rId2"/>
          <a:stretch>
            <a:fillRect/>
          </a:stretch>
        </p:blipFill>
        <p:spPr>
          <a:xfrm>
            <a:off x="137551" y="469245"/>
            <a:ext cx="5495925" cy="6229350"/>
          </a:xfrm>
          <a:prstGeom prst="rect">
            <a:avLst/>
          </a:prstGeom>
        </p:spPr>
      </p:pic>
      <p:pic>
        <p:nvPicPr>
          <p:cNvPr id="3" name="Picture 2"/>
          <p:cNvPicPr>
            <a:picLocks noChangeAspect="1"/>
          </p:cNvPicPr>
          <p:nvPr/>
        </p:nvPicPr>
        <p:blipFill>
          <a:blip r:embed="rId3"/>
          <a:stretch>
            <a:fillRect/>
          </a:stretch>
        </p:blipFill>
        <p:spPr>
          <a:xfrm>
            <a:off x="5729752" y="485120"/>
            <a:ext cx="3442823" cy="6213475"/>
          </a:xfrm>
          <a:prstGeom prst="rect">
            <a:avLst/>
          </a:prstGeom>
        </p:spPr>
      </p:pic>
      <p:pic>
        <p:nvPicPr>
          <p:cNvPr id="4" name="Picture 3"/>
          <p:cNvPicPr>
            <a:picLocks noChangeAspect="1"/>
          </p:cNvPicPr>
          <p:nvPr/>
        </p:nvPicPr>
        <p:blipFill>
          <a:blip r:embed="rId4"/>
          <a:stretch>
            <a:fillRect/>
          </a:stretch>
        </p:blipFill>
        <p:spPr>
          <a:xfrm>
            <a:off x="9268851" y="485120"/>
            <a:ext cx="2805251" cy="4291945"/>
          </a:xfrm>
          <a:prstGeom prst="rect">
            <a:avLst/>
          </a:prstGeom>
        </p:spPr>
      </p:pic>
    </p:spTree>
    <p:extLst>
      <p:ext uri="{BB962C8B-B14F-4D97-AF65-F5344CB8AC3E}">
        <p14:creationId xmlns:p14="http://schemas.microsoft.com/office/powerpoint/2010/main" val="268975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3" name="TextBox 2"/>
          <p:cNvSpPr txBox="1"/>
          <p:nvPr/>
        </p:nvSpPr>
        <p:spPr>
          <a:xfrm>
            <a:off x="647700" y="1600199"/>
            <a:ext cx="10833100" cy="4524315"/>
          </a:xfrm>
          <a:prstGeom prst="rect">
            <a:avLst/>
          </a:prstGeom>
          <a:noFill/>
        </p:spPr>
        <p:txBody>
          <a:bodyPr wrap="square" rtlCol="0">
            <a:spAutoFit/>
          </a:bodyPr>
          <a:lstStyle/>
          <a:p>
            <a:pPr algn="ctr"/>
            <a:r>
              <a:rPr lang="en-GB" sz="3600" dirty="0" smtClean="0"/>
              <a:t>Have a great weekend everyone!</a:t>
            </a:r>
          </a:p>
          <a:p>
            <a:pPr algn="ctr"/>
            <a:endParaRPr lang="en-GB" sz="3600" dirty="0"/>
          </a:p>
          <a:p>
            <a:pPr algn="ctr"/>
            <a:r>
              <a:rPr lang="en-GB" sz="3600" dirty="0" smtClean="0"/>
              <a:t>Please send us any photos of your home learning to our email or our Explorers Facebook page.</a:t>
            </a:r>
          </a:p>
          <a:p>
            <a:pPr algn="ctr"/>
            <a:endParaRPr lang="en-GB" sz="3600" dirty="0"/>
          </a:p>
          <a:p>
            <a:pPr algn="ctr"/>
            <a:r>
              <a:rPr lang="en-GB" sz="3600" dirty="0" smtClean="0"/>
              <a:t>Email: </a:t>
            </a:r>
            <a:r>
              <a:rPr lang="en-GB" sz="3600" dirty="0" smtClean="0">
                <a:hlinkClick r:id="rId4"/>
              </a:rPr>
              <a:t>explorerspupils@gmail.com</a:t>
            </a:r>
            <a:endParaRPr lang="en-GB" sz="3600" dirty="0" smtClean="0"/>
          </a:p>
          <a:p>
            <a:pPr algn="ctr"/>
            <a:endParaRPr lang="en-GB" sz="3600" dirty="0"/>
          </a:p>
          <a:p>
            <a:pPr algn="ctr"/>
            <a:endParaRPr lang="en-GB" sz="3600" dirty="0"/>
          </a:p>
        </p:txBody>
      </p:sp>
    </p:spTree>
    <p:extLst>
      <p:ext uri="{BB962C8B-B14F-4D97-AF65-F5344CB8AC3E}">
        <p14:creationId xmlns:p14="http://schemas.microsoft.com/office/powerpoint/2010/main" val="361159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199" y="792642"/>
            <a:ext cx="10317843" cy="646331"/>
          </a:xfrm>
          <a:prstGeom prst="rect">
            <a:avLst/>
          </a:prstGeom>
          <a:noFill/>
        </p:spPr>
        <p:txBody>
          <a:bodyPr wrap="square" rtlCol="0">
            <a:spAutoFit/>
          </a:bodyPr>
          <a:lstStyle/>
          <a:p>
            <a:r>
              <a:rPr lang="en-GB" sz="3600" dirty="0" smtClean="0"/>
              <a:t>Our book this week is ‘Cinderella’ </a:t>
            </a:r>
            <a:endParaRPr lang="en-GB" sz="3600" dirty="0"/>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21043" y="201385"/>
            <a:ext cx="1398815" cy="1398815"/>
          </a:xfrm>
          <a:prstGeom prst="rect">
            <a:avLst/>
          </a:prstGeom>
        </p:spPr>
      </p:pic>
      <p:sp>
        <p:nvSpPr>
          <p:cNvPr id="10" name="TextBox 9"/>
          <p:cNvSpPr txBox="1"/>
          <p:nvPr/>
        </p:nvSpPr>
        <p:spPr>
          <a:xfrm>
            <a:off x="5968907" y="1710372"/>
            <a:ext cx="5374821" cy="4524315"/>
          </a:xfrm>
          <a:prstGeom prst="rect">
            <a:avLst/>
          </a:prstGeom>
          <a:noFill/>
        </p:spPr>
        <p:txBody>
          <a:bodyPr wrap="square" rtlCol="0">
            <a:spAutoFit/>
          </a:bodyPr>
          <a:lstStyle/>
          <a:p>
            <a:r>
              <a:rPr lang="en-GB" sz="2400" dirty="0" smtClean="0"/>
              <a:t>You might have this story book at home. </a:t>
            </a:r>
            <a:r>
              <a:rPr lang="en-GB" sz="2400" dirty="0"/>
              <a:t>I</a:t>
            </a:r>
            <a:r>
              <a:rPr lang="en-GB" sz="2400" dirty="0" smtClean="0"/>
              <a:t>f so, ask your grown up to read it with you.</a:t>
            </a:r>
          </a:p>
          <a:p>
            <a:r>
              <a:rPr lang="en-GB" sz="2400" dirty="0" smtClean="0"/>
              <a:t>You can also use the link below to paste it into google and watch the story together.</a:t>
            </a:r>
          </a:p>
          <a:p>
            <a:endParaRPr lang="en-GB" sz="2400" dirty="0"/>
          </a:p>
          <a:p>
            <a:r>
              <a:rPr lang="en-GB" sz="2400" dirty="0" smtClean="0"/>
              <a:t>Can you talk about what happens in the story?</a:t>
            </a:r>
          </a:p>
          <a:p>
            <a:endParaRPr lang="en-GB" sz="2400" dirty="0" smtClean="0"/>
          </a:p>
          <a:p>
            <a:r>
              <a:rPr lang="en-GB" sz="2400" dirty="0" smtClean="0"/>
              <a:t>Can you talk about the events in the story? </a:t>
            </a:r>
          </a:p>
          <a:p>
            <a:r>
              <a:rPr lang="en-GB" sz="2400" dirty="0" smtClean="0"/>
              <a:t>What did the fairy godmother transform?</a:t>
            </a:r>
            <a:endParaRPr lang="en-GB" sz="2400" dirty="0"/>
          </a:p>
        </p:txBody>
      </p:sp>
      <p:sp>
        <p:nvSpPr>
          <p:cNvPr id="7" name="Title 1"/>
          <p:cNvSpPr txBox="1">
            <a:spLocks/>
          </p:cNvSpPr>
          <p:nvPr/>
        </p:nvSpPr>
        <p:spPr>
          <a:xfrm>
            <a:off x="127000" y="201384"/>
            <a:ext cx="5841908" cy="6330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i="1" dirty="0" smtClean="0"/>
              <a:t>Monday 25</a:t>
            </a:r>
            <a:r>
              <a:rPr lang="en-GB" sz="3200" b="1" i="1" baseline="30000" dirty="0" smtClean="0"/>
              <a:t>th</a:t>
            </a:r>
            <a:r>
              <a:rPr lang="en-GB" sz="3200" b="1" i="1" dirty="0" smtClean="0"/>
              <a:t> January 2021</a:t>
            </a:r>
            <a:endParaRPr lang="en-GB" sz="3200" b="1" i="1" dirty="0"/>
          </a:p>
        </p:txBody>
      </p:sp>
      <p:sp>
        <p:nvSpPr>
          <p:cNvPr id="5" name="Rectangle 4"/>
          <p:cNvSpPr/>
          <p:nvPr/>
        </p:nvSpPr>
        <p:spPr>
          <a:xfrm>
            <a:off x="6265598" y="6234687"/>
            <a:ext cx="1265502" cy="369332"/>
          </a:xfrm>
          <a:prstGeom prst="rect">
            <a:avLst/>
          </a:prstGeom>
        </p:spPr>
        <p:txBody>
          <a:bodyPr wrap="square">
            <a:spAutoFit/>
          </a:bodyPr>
          <a:lstStyle/>
          <a:p>
            <a:endParaRPr lang="en-GB" dirty="0"/>
          </a:p>
        </p:txBody>
      </p:sp>
      <p:sp>
        <p:nvSpPr>
          <p:cNvPr id="2" name="Rectangle 1"/>
          <p:cNvSpPr/>
          <p:nvPr/>
        </p:nvSpPr>
        <p:spPr>
          <a:xfrm>
            <a:off x="6221419" y="6234687"/>
            <a:ext cx="4869795" cy="369332"/>
          </a:xfrm>
          <a:prstGeom prst="rect">
            <a:avLst/>
          </a:prstGeom>
        </p:spPr>
        <p:txBody>
          <a:bodyPr wrap="none">
            <a:spAutoFit/>
          </a:bodyPr>
          <a:lstStyle/>
          <a:p>
            <a:r>
              <a:rPr lang="en-GB" dirty="0"/>
              <a:t>https://www.youtube.com/watch?v=DgwZebuIiXc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04" y="1619223"/>
            <a:ext cx="4984796" cy="4984796"/>
          </a:xfrm>
          <a:prstGeom prst="rect">
            <a:avLst/>
          </a:prstGeom>
        </p:spPr>
      </p:pic>
    </p:spTree>
    <p:extLst>
      <p:ext uri="{BB962C8B-B14F-4D97-AF65-F5344CB8AC3E}">
        <p14:creationId xmlns:p14="http://schemas.microsoft.com/office/powerpoint/2010/main" val="357856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042" y="2953758"/>
            <a:ext cx="3673929" cy="830997"/>
          </a:xfrm>
          <a:prstGeom prst="rect">
            <a:avLst/>
          </a:prstGeom>
          <a:noFill/>
        </p:spPr>
        <p:txBody>
          <a:bodyPr wrap="square" rtlCol="0">
            <a:spAutoFit/>
          </a:bodyPr>
          <a:lstStyle/>
          <a:p>
            <a:r>
              <a:rPr lang="en-GB" sz="4800" b="1" dirty="0" smtClean="0"/>
              <a:t>More ideas…</a:t>
            </a:r>
            <a:endParaRPr lang="en-GB" sz="4800" b="1"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4" name="TextBox 3"/>
          <p:cNvSpPr txBox="1"/>
          <p:nvPr/>
        </p:nvSpPr>
        <p:spPr>
          <a:xfrm rot="20851928">
            <a:off x="291264" y="221579"/>
            <a:ext cx="3040876" cy="3108543"/>
          </a:xfrm>
          <a:prstGeom prst="rect">
            <a:avLst/>
          </a:prstGeom>
          <a:noFill/>
        </p:spPr>
        <p:txBody>
          <a:bodyPr wrap="square" rtlCol="0">
            <a:spAutoFit/>
          </a:bodyPr>
          <a:lstStyle/>
          <a:p>
            <a:pPr algn="ctr"/>
            <a:r>
              <a:rPr lang="en-GB" sz="2800" dirty="0" smtClean="0"/>
              <a:t>Time to practice our names, try and do this everyday. If you can write your first name you could try to do your surname too.</a:t>
            </a:r>
            <a:endParaRPr lang="en-GB" sz="2800" dirty="0"/>
          </a:p>
        </p:txBody>
      </p:sp>
      <p:sp>
        <p:nvSpPr>
          <p:cNvPr id="5" name="TextBox 4"/>
          <p:cNvSpPr txBox="1"/>
          <p:nvPr/>
        </p:nvSpPr>
        <p:spPr>
          <a:xfrm rot="346387">
            <a:off x="6734678" y="524617"/>
            <a:ext cx="3577337" cy="2062103"/>
          </a:xfrm>
          <a:prstGeom prst="rect">
            <a:avLst/>
          </a:prstGeom>
          <a:noFill/>
        </p:spPr>
        <p:txBody>
          <a:bodyPr wrap="square" rtlCol="0">
            <a:spAutoFit/>
          </a:bodyPr>
          <a:lstStyle/>
          <a:p>
            <a:pPr algn="ctr"/>
            <a:r>
              <a:rPr lang="en-GB" sz="3200" dirty="0" smtClean="0"/>
              <a:t>Can you write the different sounds we have learnt? </a:t>
            </a:r>
            <a:r>
              <a:rPr lang="en-GB" sz="3200" dirty="0" err="1" smtClean="0"/>
              <a:t>m,s,a,d,t,I,n</a:t>
            </a:r>
            <a:endParaRPr lang="en-GB" sz="3200" dirty="0"/>
          </a:p>
        </p:txBody>
      </p:sp>
      <p:sp>
        <p:nvSpPr>
          <p:cNvPr id="8" name="TextBox 7"/>
          <p:cNvSpPr txBox="1"/>
          <p:nvPr/>
        </p:nvSpPr>
        <p:spPr>
          <a:xfrm rot="248446">
            <a:off x="674524" y="4111405"/>
            <a:ext cx="4196443" cy="1569660"/>
          </a:xfrm>
          <a:prstGeom prst="rect">
            <a:avLst/>
          </a:prstGeom>
          <a:noFill/>
        </p:spPr>
        <p:txBody>
          <a:bodyPr wrap="square" rtlCol="0">
            <a:spAutoFit/>
          </a:bodyPr>
          <a:lstStyle/>
          <a:p>
            <a:pPr algn="ctr"/>
            <a:r>
              <a:rPr lang="en-GB" sz="3200" dirty="0" smtClean="0"/>
              <a:t>See how many rectangles you can find in your house.</a:t>
            </a:r>
            <a:endParaRPr lang="en-GB" sz="3200" dirty="0"/>
          </a:p>
        </p:txBody>
      </p:sp>
      <p:sp>
        <p:nvSpPr>
          <p:cNvPr id="10" name="TextBox 9"/>
          <p:cNvSpPr txBox="1"/>
          <p:nvPr/>
        </p:nvSpPr>
        <p:spPr>
          <a:xfrm rot="21148152">
            <a:off x="6724799" y="4096721"/>
            <a:ext cx="4196443" cy="1569660"/>
          </a:xfrm>
          <a:prstGeom prst="rect">
            <a:avLst/>
          </a:prstGeom>
          <a:noFill/>
        </p:spPr>
        <p:txBody>
          <a:bodyPr wrap="square" rtlCol="0">
            <a:spAutoFit/>
          </a:bodyPr>
          <a:lstStyle/>
          <a:p>
            <a:pPr algn="ctr"/>
            <a:r>
              <a:rPr lang="en-GB" sz="3200" dirty="0" smtClean="0"/>
              <a:t>Joe Wicks is on today at 9am doing his live PE. You could try to join in.  </a:t>
            </a:r>
            <a:endParaRPr lang="en-GB" sz="3200" dirty="0"/>
          </a:p>
        </p:txBody>
      </p:sp>
      <p:sp>
        <p:nvSpPr>
          <p:cNvPr id="12" name="AutoShape 2" descr="Pencil Free Download Clip Art Images｜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99167"/>
                    </a14:imgEffect>
                  </a14:imgLayer>
                </a14:imgProps>
              </a:ext>
              <a:ext uri="{28A0092B-C50C-407E-A947-70E740481C1C}">
                <a14:useLocalDpi xmlns:a14="http://schemas.microsoft.com/office/drawing/2010/main" val="0"/>
              </a:ext>
            </a:extLst>
          </a:blip>
          <a:stretch>
            <a:fillRect/>
          </a:stretch>
        </p:blipFill>
        <p:spPr>
          <a:xfrm>
            <a:off x="3063791" y="1369847"/>
            <a:ext cx="1630077" cy="1630077"/>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98919" l="0" r="100000"/>
                    </a14:imgEffect>
                  </a14:imgLayer>
                </a14:imgProps>
              </a:ext>
              <a:ext uri="{28A0092B-C50C-407E-A947-70E740481C1C}">
                <a14:useLocalDpi xmlns:a14="http://schemas.microsoft.com/office/drawing/2010/main" val="0"/>
              </a:ext>
            </a:extLst>
          </a:blip>
          <a:stretch>
            <a:fillRect/>
          </a:stretch>
        </p:blipFill>
        <p:spPr>
          <a:xfrm rot="20616122">
            <a:off x="9920440" y="1765130"/>
            <a:ext cx="1295400" cy="881063"/>
          </a:xfrm>
          <a:prstGeom prst="rect">
            <a:avLst/>
          </a:prstGeom>
        </p:spPr>
      </p:pic>
      <p:sp>
        <p:nvSpPr>
          <p:cNvPr id="7" name="TextBox 6"/>
          <p:cNvSpPr txBox="1"/>
          <p:nvPr/>
        </p:nvSpPr>
        <p:spPr>
          <a:xfrm>
            <a:off x="9915360" y="2630592"/>
            <a:ext cx="1731753" cy="738664"/>
          </a:xfrm>
          <a:prstGeom prst="rect">
            <a:avLst/>
          </a:prstGeom>
          <a:noFill/>
        </p:spPr>
        <p:txBody>
          <a:bodyPr wrap="square" rtlCol="0">
            <a:spAutoFit/>
          </a:bodyPr>
          <a:lstStyle/>
          <a:p>
            <a:pPr algn="ctr"/>
            <a:r>
              <a:rPr lang="en-GB" sz="1400" dirty="0"/>
              <a:t>You could try </a:t>
            </a:r>
            <a:r>
              <a:rPr lang="en-GB" sz="1400" dirty="0" smtClean="0"/>
              <a:t>writing some </a:t>
            </a:r>
            <a:r>
              <a:rPr lang="en-GB" sz="1400" dirty="0"/>
              <a:t>simple words too.</a:t>
            </a:r>
          </a:p>
        </p:txBody>
      </p:sp>
      <p:sp>
        <p:nvSpPr>
          <p:cNvPr id="9" name="TextBox 8"/>
          <p:cNvSpPr txBox="1"/>
          <p:nvPr/>
        </p:nvSpPr>
        <p:spPr>
          <a:xfrm>
            <a:off x="6532909" y="5934603"/>
            <a:ext cx="6808413" cy="276999"/>
          </a:xfrm>
          <a:prstGeom prst="rect">
            <a:avLst/>
          </a:prstGeom>
          <a:noFill/>
        </p:spPr>
        <p:txBody>
          <a:bodyPr wrap="square" rtlCol="0">
            <a:spAutoFit/>
          </a:bodyPr>
          <a:lstStyle/>
          <a:p>
            <a:pPr algn="ctr"/>
            <a:r>
              <a:rPr lang="en-GB" sz="1200" dirty="0"/>
              <a:t>https://www.youtube.com/channel/UCAxW1XT0iEJo0TYlRfn6rYQ</a:t>
            </a:r>
          </a:p>
        </p:txBody>
      </p:sp>
      <p:sp>
        <p:nvSpPr>
          <p:cNvPr id="11" name="TextBox 10"/>
          <p:cNvSpPr txBox="1"/>
          <p:nvPr/>
        </p:nvSpPr>
        <p:spPr>
          <a:xfrm>
            <a:off x="2261543" y="5830524"/>
            <a:ext cx="3351857" cy="646331"/>
          </a:xfrm>
          <a:prstGeom prst="rect">
            <a:avLst/>
          </a:prstGeom>
          <a:noFill/>
        </p:spPr>
        <p:txBody>
          <a:bodyPr wrap="square" rtlCol="0">
            <a:spAutoFit/>
          </a:bodyPr>
          <a:lstStyle/>
          <a:p>
            <a:r>
              <a:rPr lang="en-GB" dirty="0" smtClean="0"/>
              <a:t>How many sides does a rectangle have?</a:t>
            </a:r>
            <a:endParaRPr lang="en-GB" dirty="0"/>
          </a:p>
        </p:txBody>
      </p:sp>
      <p:sp>
        <p:nvSpPr>
          <p:cNvPr id="6" name="Rectangle 5"/>
          <p:cNvSpPr/>
          <p:nvPr/>
        </p:nvSpPr>
        <p:spPr>
          <a:xfrm>
            <a:off x="238536" y="5640026"/>
            <a:ext cx="1969443" cy="735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743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15385" y="114864"/>
            <a:ext cx="1398815" cy="1398815"/>
          </a:xfrm>
          <a:prstGeom prst="rect">
            <a:avLst/>
          </a:prstGeom>
        </p:spPr>
      </p:pic>
      <p:sp>
        <p:nvSpPr>
          <p:cNvPr id="8" name="TextBox 7"/>
          <p:cNvSpPr txBox="1"/>
          <p:nvPr/>
        </p:nvSpPr>
        <p:spPr>
          <a:xfrm>
            <a:off x="-750207" y="521883"/>
            <a:ext cx="6718300" cy="584775"/>
          </a:xfrm>
          <a:prstGeom prst="rect">
            <a:avLst/>
          </a:prstGeom>
          <a:noFill/>
        </p:spPr>
        <p:txBody>
          <a:bodyPr wrap="square" rtlCol="0">
            <a:spAutoFit/>
          </a:bodyPr>
          <a:lstStyle/>
          <a:p>
            <a:pPr algn="ctr"/>
            <a:r>
              <a:rPr lang="en-GB" sz="3200" b="1" dirty="0" smtClean="0"/>
              <a:t>Can you write an invitation? </a:t>
            </a:r>
            <a:endParaRPr lang="en-GB" sz="3200" b="1" dirty="0"/>
          </a:p>
        </p:txBody>
      </p:sp>
      <p:sp>
        <p:nvSpPr>
          <p:cNvPr id="6" name="Title 1"/>
          <p:cNvSpPr txBox="1">
            <a:spLocks/>
          </p:cNvSpPr>
          <p:nvPr/>
        </p:nvSpPr>
        <p:spPr>
          <a:xfrm>
            <a:off x="100620" y="102728"/>
            <a:ext cx="5987645" cy="6330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smtClean="0"/>
              <a:t>Tuesday 26</a:t>
            </a:r>
            <a:r>
              <a:rPr lang="en-GB" sz="2400" b="1" i="1" baseline="30000" dirty="0" smtClean="0"/>
              <a:t>th</a:t>
            </a:r>
            <a:r>
              <a:rPr lang="en-GB" sz="2400" b="1" i="1" dirty="0" smtClean="0"/>
              <a:t> January 2021</a:t>
            </a:r>
            <a:endParaRPr lang="en-GB" sz="2400" b="1" i="1" dirty="0"/>
          </a:p>
        </p:txBody>
      </p:sp>
      <p:sp>
        <p:nvSpPr>
          <p:cNvPr id="5" name="TextBox 4"/>
          <p:cNvSpPr txBox="1"/>
          <p:nvPr/>
        </p:nvSpPr>
        <p:spPr>
          <a:xfrm>
            <a:off x="8064500" y="1742280"/>
            <a:ext cx="3505200" cy="4985980"/>
          </a:xfrm>
          <a:prstGeom prst="rect">
            <a:avLst/>
          </a:prstGeom>
          <a:noFill/>
        </p:spPr>
        <p:txBody>
          <a:bodyPr wrap="square" rtlCol="0">
            <a:spAutoFit/>
          </a:bodyPr>
          <a:lstStyle/>
          <a:p>
            <a:r>
              <a:rPr lang="en-GB" sz="2000" dirty="0" smtClean="0"/>
              <a:t>Here is a template to write your own invitation just like in our story.</a:t>
            </a:r>
          </a:p>
          <a:p>
            <a:endParaRPr lang="en-GB" sz="2000" dirty="0"/>
          </a:p>
          <a:p>
            <a:r>
              <a:rPr lang="en-GB" sz="2000" dirty="0" smtClean="0"/>
              <a:t>Who will you invite?</a:t>
            </a:r>
          </a:p>
          <a:p>
            <a:endParaRPr lang="en-GB" sz="2000" dirty="0"/>
          </a:p>
          <a:p>
            <a:r>
              <a:rPr lang="en-GB" sz="2000" dirty="0" smtClean="0"/>
              <a:t>What kind of party will you have?</a:t>
            </a:r>
          </a:p>
          <a:p>
            <a:endParaRPr lang="en-GB" sz="2000" dirty="0"/>
          </a:p>
          <a:p>
            <a:r>
              <a:rPr lang="en-GB" sz="2000" dirty="0" smtClean="0"/>
              <a:t>Can you use your magic writing to fill it in. You can practice your name writing and number formation again too. Ask your grown up to help you copy them on the invitation.</a:t>
            </a:r>
          </a:p>
          <a:p>
            <a:r>
              <a:rPr lang="en-GB" dirty="0" smtClean="0"/>
              <a:t> </a:t>
            </a:r>
          </a:p>
        </p:txBody>
      </p:sp>
      <p:pic>
        <p:nvPicPr>
          <p:cNvPr id="2" name="Picture 1"/>
          <p:cNvPicPr>
            <a:picLocks noChangeAspect="1"/>
          </p:cNvPicPr>
          <p:nvPr/>
        </p:nvPicPr>
        <p:blipFill>
          <a:blip r:embed="rId4"/>
          <a:stretch>
            <a:fillRect/>
          </a:stretch>
        </p:blipFill>
        <p:spPr>
          <a:xfrm>
            <a:off x="462189" y="1385771"/>
            <a:ext cx="7086600" cy="5124450"/>
          </a:xfrm>
          <a:prstGeom prst="rect">
            <a:avLst/>
          </a:prstGeom>
        </p:spPr>
      </p:pic>
    </p:spTree>
    <p:extLst>
      <p:ext uri="{BB962C8B-B14F-4D97-AF65-F5344CB8AC3E}">
        <p14:creationId xmlns:p14="http://schemas.microsoft.com/office/powerpoint/2010/main" val="194699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042" y="2953758"/>
            <a:ext cx="3673929" cy="830997"/>
          </a:xfrm>
          <a:prstGeom prst="rect">
            <a:avLst/>
          </a:prstGeom>
          <a:noFill/>
        </p:spPr>
        <p:txBody>
          <a:bodyPr wrap="square" rtlCol="0">
            <a:spAutoFit/>
          </a:bodyPr>
          <a:lstStyle/>
          <a:p>
            <a:r>
              <a:rPr lang="en-GB" sz="4800" b="1" dirty="0" smtClean="0"/>
              <a:t>More ideas…</a:t>
            </a:r>
            <a:endParaRPr lang="en-GB" sz="4800" b="1"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4" name="TextBox 3"/>
          <p:cNvSpPr txBox="1"/>
          <p:nvPr/>
        </p:nvSpPr>
        <p:spPr>
          <a:xfrm rot="630154">
            <a:off x="6293775" y="762929"/>
            <a:ext cx="4196443" cy="1569660"/>
          </a:xfrm>
          <a:prstGeom prst="rect">
            <a:avLst/>
          </a:prstGeom>
          <a:noFill/>
        </p:spPr>
        <p:txBody>
          <a:bodyPr wrap="square" rtlCol="0">
            <a:spAutoFit/>
          </a:bodyPr>
          <a:lstStyle/>
          <a:p>
            <a:pPr algn="ctr"/>
            <a:r>
              <a:rPr lang="en-GB" sz="3200" dirty="0" smtClean="0"/>
              <a:t>Draw a picture of your favourite part of the story.</a:t>
            </a:r>
          </a:p>
        </p:txBody>
      </p:sp>
      <p:sp>
        <p:nvSpPr>
          <p:cNvPr id="8" name="TextBox 7"/>
          <p:cNvSpPr txBox="1"/>
          <p:nvPr/>
        </p:nvSpPr>
        <p:spPr>
          <a:xfrm rot="248446">
            <a:off x="853805" y="4077437"/>
            <a:ext cx="4196443" cy="1077218"/>
          </a:xfrm>
          <a:prstGeom prst="rect">
            <a:avLst/>
          </a:prstGeom>
          <a:noFill/>
        </p:spPr>
        <p:txBody>
          <a:bodyPr wrap="square" rtlCol="0">
            <a:spAutoFit/>
          </a:bodyPr>
          <a:lstStyle/>
          <a:p>
            <a:pPr algn="ctr"/>
            <a:r>
              <a:rPr lang="en-GB" sz="3200" dirty="0" smtClean="0"/>
              <a:t>Can you count ten of your toys?</a:t>
            </a:r>
            <a:endParaRPr lang="en-GB" sz="3200" dirty="0"/>
          </a:p>
        </p:txBody>
      </p:sp>
      <p:sp>
        <p:nvSpPr>
          <p:cNvPr id="12" name="AutoShape 2" descr="Pencil Free Download Clip Art Images｜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99167"/>
                    </a14:imgEffect>
                  </a14:imgLayer>
                </a14:imgProps>
              </a:ext>
              <a:ext uri="{28A0092B-C50C-407E-A947-70E740481C1C}">
                <a14:useLocalDpi xmlns:a14="http://schemas.microsoft.com/office/drawing/2010/main" val="0"/>
              </a:ext>
            </a:extLst>
          </a:blip>
          <a:stretch>
            <a:fillRect/>
          </a:stretch>
        </p:blipFill>
        <p:spPr>
          <a:xfrm>
            <a:off x="9758438" y="1968616"/>
            <a:ext cx="1025251" cy="1025251"/>
          </a:xfrm>
          <a:prstGeom prst="rect">
            <a:avLst/>
          </a:prstGeom>
        </p:spPr>
      </p:pic>
      <p:sp>
        <p:nvSpPr>
          <p:cNvPr id="16" name="TextBox 15"/>
          <p:cNvSpPr txBox="1"/>
          <p:nvPr/>
        </p:nvSpPr>
        <p:spPr>
          <a:xfrm rot="20808022">
            <a:off x="425429" y="580982"/>
            <a:ext cx="4196443" cy="1384995"/>
          </a:xfrm>
          <a:prstGeom prst="rect">
            <a:avLst/>
          </a:prstGeom>
          <a:noFill/>
        </p:spPr>
        <p:txBody>
          <a:bodyPr wrap="square" rtlCol="0">
            <a:spAutoFit/>
          </a:bodyPr>
          <a:lstStyle/>
          <a:p>
            <a:pPr algn="ctr"/>
            <a:r>
              <a:rPr lang="en-GB" sz="2800" dirty="0" smtClean="0"/>
              <a:t>Choose your favourite story to read. Tell you grown up about what happens.</a:t>
            </a:r>
            <a:endParaRPr lang="en-GB" sz="2800" dirty="0"/>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441" b="99119" l="0" r="100000"/>
                    </a14:imgEffect>
                  </a14:imgLayer>
                </a14:imgProps>
              </a:ext>
              <a:ext uri="{28A0092B-C50C-407E-A947-70E740481C1C}">
                <a14:useLocalDpi xmlns:a14="http://schemas.microsoft.com/office/drawing/2010/main" val="0"/>
              </a:ext>
            </a:extLst>
          </a:blip>
          <a:stretch>
            <a:fillRect/>
          </a:stretch>
        </p:blipFill>
        <p:spPr>
          <a:xfrm>
            <a:off x="2928601" y="1748891"/>
            <a:ext cx="1178328" cy="1204867"/>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7975" y="4616046"/>
            <a:ext cx="1868060" cy="1810707"/>
          </a:xfrm>
          <a:prstGeom prst="rect">
            <a:avLst/>
          </a:prstGeom>
        </p:spPr>
      </p:pic>
      <p:sp>
        <p:nvSpPr>
          <p:cNvPr id="5" name="TextBox 4"/>
          <p:cNvSpPr txBox="1"/>
          <p:nvPr/>
        </p:nvSpPr>
        <p:spPr>
          <a:xfrm>
            <a:off x="2664221" y="5304756"/>
            <a:ext cx="2200916" cy="1200329"/>
          </a:xfrm>
          <a:prstGeom prst="rect">
            <a:avLst/>
          </a:prstGeom>
          <a:noFill/>
        </p:spPr>
        <p:txBody>
          <a:bodyPr wrap="square" rtlCol="0">
            <a:spAutoFit/>
          </a:bodyPr>
          <a:lstStyle/>
          <a:p>
            <a:r>
              <a:rPr lang="en-GB" dirty="0" smtClean="0"/>
              <a:t>What happens if you take one of your toys away? Does the amount change?</a:t>
            </a:r>
            <a:endParaRPr lang="en-GB" dirty="0"/>
          </a:p>
        </p:txBody>
      </p:sp>
      <p:sp>
        <p:nvSpPr>
          <p:cNvPr id="14" name="TextBox 13"/>
          <p:cNvSpPr txBox="1"/>
          <p:nvPr/>
        </p:nvSpPr>
        <p:spPr>
          <a:xfrm rot="378080">
            <a:off x="7012228" y="4097060"/>
            <a:ext cx="4484311" cy="2246769"/>
          </a:xfrm>
          <a:prstGeom prst="rect">
            <a:avLst/>
          </a:prstGeom>
          <a:noFill/>
        </p:spPr>
        <p:txBody>
          <a:bodyPr wrap="square" rtlCol="0">
            <a:spAutoFit/>
          </a:bodyPr>
          <a:lstStyle/>
          <a:p>
            <a:pPr algn="ctr"/>
            <a:r>
              <a:rPr lang="en-GB" sz="2800" dirty="0" smtClean="0"/>
              <a:t>Remember to check on your beanstalk from last week. Has it started to change? Talk to your family about what you can see.</a:t>
            </a:r>
            <a:endParaRPr lang="en-GB" sz="2800" dirty="0"/>
          </a:p>
        </p:txBody>
      </p:sp>
      <p:pic>
        <p:nvPicPr>
          <p:cNvPr id="6" name="Picture 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84527" y="5863158"/>
            <a:ext cx="1058664" cy="792976"/>
          </a:xfrm>
          <a:prstGeom prst="rect">
            <a:avLst/>
          </a:prstGeom>
        </p:spPr>
      </p:pic>
    </p:spTree>
    <p:extLst>
      <p:ext uri="{BB962C8B-B14F-4D97-AF65-F5344CB8AC3E}">
        <p14:creationId xmlns:p14="http://schemas.microsoft.com/office/powerpoint/2010/main" val="408455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96" y="683223"/>
            <a:ext cx="5727700" cy="769441"/>
          </a:xfrm>
          <a:prstGeom prst="rect">
            <a:avLst/>
          </a:prstGeom>
          <a:noFill/>
        </p:spPr>
        <p:txBody>
          <a:bodyPr wrap="square" rtlCol="0">
            <a:spAutoFit/>
          </a:bodyPr>
          <a:lstStyle/>
          <a:p>
            <a:pPr algn="ctr"/>
            <a:r>
              <a:rPr lang="en-GB" sz="4400" b="1" dirty="0" smtClean="0"/>
              <a:t>Make a Crown…</a:t>
            </a: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10" name="Title 1"/>
          <p:cNvSpPr txBox="1">
            <a:spLocks/>
          </p:cNvSpPr>
          <p:nvPr/>
        </p:nvSpPr>
        <p:spPr>
          <a:xfrm>
            <a:off x="127000" y="201384"/>
            <a:ext cx="5841908" cy="6330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i="1" dirty="0" smtClean="0"/>
              <a:t>Wednesday 27</a:t>
            </a:r>
            <a:r>
              <a:rPr lang="en-GB" sz="2400" b="1" i="1" baseline="30000" dirty="0" smtClean="0"/>
              <a:t>th</a:t>
            </a:r>
            <a:r>
              <a:rPr lang="en-GB" sz="2400" b="1" i="1" dirty="0" smtClean="0"/>
              <a:t> January 2021</a:t>
            </a:r>
            <a:endParaRPr lang="en-GB" sz="2400" b="1" i="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136" y="517927"/>
            <a:ext cx="3581380" cy="35813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0836" y="2027277"/>
            <a:ext cx="3090335" cy="185420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910" y="4380840"/>
            <a:ext cx="3409996" cy="2269197"/>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5084" y="4454062"/>
            <a:ext cx="3299962" cy="2195975"/>
          </a:xfrm>
          <a:prstGeom prst="rect">
            <a:avLst/>
          </a:prstGeom>
        </p:spPr>
      </p:pic>
      <p:sp>
        <p:nvSpPr>
          <p:cNvPr id="7" name="TextBox 6"/>
          <p:cNvSpPr txBox="1"/>
          <p:nvPr/>
        </p:nvSpPr>
        <p:spPr>
          <a:xfrm>
            <a:off x="532274" y="1803986"/>
            <a:ext cx="3254316" cy="4154984"/>
          </a:xfrm>
          <a:prstGeom prst="rect">
            <a:avLst/>
          </a:prstGeom>
          <a:noFill/>
        </p:spPr>
        <p:txBody>
          <a:bodyPr wrap="square" rtlCol="0">
            <a:spAutoFit/>
          </a:bodyPr>
          <a:lstStyle/>
          <a:p>
            <a:r>
              <a:rPr lang="en-GB" sz="2400" dirty="0" smtClean="0"/>
              <a:t>Use the resources you have at home to create your own crown.</a:t>
            </a:r>
          </a:p>
          <a:p>
            <a:endParaRPr lang="en-GB" sz="2400" dirty="0"/>
          </a:p>
          <a:p>
            <a:r>
              <a:rPr lang="en-GB" sz="2400" dirty="0" smtClean="0"/>
              <a:t>Use your creative skills to decorate it too. </a:t>
            </a:r>
          </a:p>
          <a:p>
            <a:endParaRPr lang="en-GB" sz="2400" dirty="0" smtClean="0"/>
          </a:p>
          <a:p>
            <a:r>
              <a:rPr lang="en-GB" sz="2400" dirty="0" smtClean="0"/>
              <a:t> You will be a perfect Prince/Princess in your very own crown. Ready for a ball.</a:t>
            </a:r>
            <a:endParaRPr lang="en-GB" sz="2400" dirty="0"/>
          </a:p>
        </p:txBody>
      </p:sp>
    </p:spTree>
    <p:extLst>
      <p:ext uri="{BB962C8B-B14F-4D97-AF65-F5344CB8AC3E}">
        <p14:creationId xmlns:p14="http://schemas.microsoft.com/office/powerpoint/2010/main" val="345933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042" y="2953758"/>
            <a:ext cx="3673929" cy="830997"/>
          </a:xfrm>
          <a:prstGeom prst="rect">
            <a:avLst/>
          </a:prstGeom>
          <a:noFill/>
        </p:spPr>
        <p:txBody>
          <a:bodyPr wrap="square" rtlCol="0">
            <a:spAutoFit/>
          </a:bodyPr>
          <a:lstStyle/>
          <a:p>
            <a:r>
              <a:rPr lang="en-GB" sz="4800" b="1" dirty="0" smtClean="0"/>
              <a:t>More ideas…</a:t>
            </a:r>
            <a:endParaRPr lang="en-GB" sz="4800" b="1"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5" name="TextBox 4"/>
          <p:cNvSpPr txBox="1"/>
          <p:nvPr/>
        </p:nvSpPr>
        <p:spPr>
          <a:xfrm rot="346387">
            <a:off x="5981076" y="802969"/>
            <a:ext cx="4524810" cy="1569660"/>
          </a:xfrm>
          <a:prstGeom prst="rect">
            <a:avLst/>
          </a:prstGeom>
          <a:noFill/>
        </p:spPr>
        <p:txBody>
          <a:bodyPr wrap="square" rtlCol="0">
            <a:spAutoFit/>
          </a:bodyPr>
          <a:lstStyle/>
          <a:p>
            <a:pPr algn="ctr"/>
            <a:r>
              <a:rPr lang="en-GB" sz="3200" dirty="0" smtClean="0"/>
              <a:t>Can you write the numbers we have learnt…</a:t>
            </a:r>
          </a:p>
          <a:p>
            <a:pPr algn="ctr"/>
            <a:r>
              <a:rPr lang="en-GB" sz="3200" dirty="0" smtClean="0"/>
              <a:t>0,1,2,3,4,5,6,7,8,9</a:t>
            </a:r>
            <a:endParaRPr lang="en-GB" sz="3200" dirty="0"/>
          </a:p>
        </p:txBody>
      </p:sp>
      <p:sp>
        <p:nvSpPr>
          <p:cNvPr id="10" name="TextBox 9"/>
          <p:cNvSpPr txBox="1"/>
          <p:nvPr/>
        </p:nvSpPr>
        <p:spPr>
          <a:xfrm rot="477543">
            <a:off x="1090898" y="3871885"/>
            <a:ext cx="4196443" cy="1077218"/>
          </a:xfrm>
          <a:prstGeom prst="rect">
            <a:avLst/>
          </a:prstGeom>
          <a:noFill/>
        </p:spPr>
        <p:txBody>
          <a:bodyPr wrap="square" rtlCol="0">
            <a:spAutoFit/>
          </a:bodyPr>
          <a:lstStyle/>
          <a:p>
            <a:pPr algn="ctr"/>
            <a:r>
              <a:rPr lang="en-GB" sz="3200" dirty="0" smtClean="0"/>
              <a:t>Sing some number songs. </a:t>
            </a:r>
            <a:endParaRPr lang="en-GB" sz="3200" dirty="0"/>
          </a:p>
        </p:txBody>
      </p:sp>
      <p:sp>
        <p:nvSpPr>
          <p:cNvPr id="12" name="AutoShape 2" descr="Pencil Free Download Clip Art Images｜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100000" l="0" r="99167"/>
                    </a14:imgEffect>
                  </a14:imgLayer>
                </a14:imgProps>
              </a:ext>
              <a:ext uri="{28A0092B-C50C-407E-A947-70E740481C1C}">
                <a14:useLocalDpi xmlns:a14="http://schemas.microsoft.com/office/drawing/2010/main" val="0"/>
              </a:ext>
            </a:extLst>
          </a:blip>
          <a:stretch>
            <a:fillRect/>
          </a:stretch>
        </p:blipFill>
        <p:spPr>
          <a:xfrm>
            <a:off x="9845945" y="1600199"/>
            <a:ext cx="1228821" cy="122882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3657">
            <a:off x="531778" y="4862203"/>
            <a:ext cx="3133725" cy="1457325"/>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0" b="97549" l="2429" r="100000"/>
                    </a14:imgEffect>
                  </a14:imgLayer>
                </a14:imgProps>
              </a:ext>
              <a:ext uri="{28A0092B-C50C-407E-A947-70E740481C1C}">
                <a14:useLocalDpi xmlns:a14="http://schemas.microsoft.com/office/drawing/2010/main" val="0"/>
              </a:ext>
            </a:extLst>
          </a:blip>
          <a:stretch>
            <a:fillRect/>
          </a:stretch>
        </p:blipFill>
        <p:spPr>
          <a:xfrm rot="12933263">
            <a:off x="4020157" y="602925"/>
            <a:ext cx="1784783" cy="1474072"/>
          </a:xfrm>
          <a:prstGeom prst="rect">
            <a:avLst/>
          </a:prstGeom>
        </p:spPr>
      </p:pic>
      <p:sp>
        <p:nvSpPr>
          <p:cNvPr id="11" name="TextBox 10"/>
          <p:cNvSpPr txBox="1"/>
          <p:nvPr/>
        </p:nvSpPr>
        <p:spPr>
          <a:xfrm rot="20983611">
            <a:off x="349714" y="575308"/>
            <a:ext cx="4198172" cy="2554545"/>
          </a:xfrm>
          <a:prstGeom prst="rect">
            <a:avLst/>
          </a:prstGeom>
          <a:noFill/>
        </p:spPr>
        <p:txBody>
          <a:bodyPr wrap="square" rtlCol="0">
            <a:spAutoFit/>
          </a:bodyPr>
          <a:lstStyle/>
          <a:p>
            <a:pPr algn="ctr"/>
            <a:r>
              <a:rPr lang="en-GB" sz="3200" dirty="0" smtClean="0"/>
              <a:t>Can you cut out a shoe just like Cinderella’s and design your own? You could make a shoe for the prince too.</a:t>
            </a:r>
            <a:endParaRPr lang="en-GB" sz="3200" dirty="0"/>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96260">
            <a:off x="8799164" y="3613646"/>
            <a:ext cx="2704742" cy="2704742"/>
          </a:xfrm>
          <a:prstGeom prst="rect">
            <a:avLst/>
          </a:prstGeom>
        </p:spPr>
      </p:pic>
      <p:sp>
        <p:nvSpPr>
          <p:cNvPr id="6" name="Rectangle 5"/>
          <p:cNvSpPr/>
          <p:nvPr/>
        </p:nvSpPr>
        <p:spPr>
          <a:xfrm>
            <a:off x="6426200" y="4735171"/>
            <a:ext cx="2286000" cy="1754326"/>
          </a:xfrm>
          <a:prstGeom prst="rect">
            <a:avLst/>
          </a:prstGeom>
        </p:spPr>
        <p:txBody>
          <a:bodyPr wrap="square">
            <a:spAutoFit/>
          </a:bodyPr>
          <a:lstStyle/>
          <a:p>
            <a:pPr algn="ctr"/>
            <a:r>
              <a:rPr lang="en-GB" dirty="0" smtClean="0"/>
              <a:t>The weather was so bad last week, try and see if you could do the hunt this week. Hopefully it is dry outside.</a:t>
            </a:r>
            <a:endParaRPr lang="en-GB" dirty="0"/>
          </a:p>
        </p:txBody>
      </p:sp>
    </p:spTree>
    <p:extLst>
      <p:ext uri="{BB962C8B-B14F-4D97-AF65-F5344CB8AC3E}">
        <p14:creationId xmlns:p14="http://schemas.microsoft.com/office/powerpoint/2010/main" val="192898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654392" y="291873"/>
            <a:ext cx="1398815" cy="1398815"/>
          </a:xfrm>
          <a:prstGeom prst="rect">
            <a:avLst/>
          </a:prstGeom>
        </p:spPr>
      </p:pic>
      <p:sp>
        <p:nvSpPr>
          <p:cNvPr id="19" name="TextBox 18"/>
          <p:cNvSpPr txBox="1"/>
          <p:nvPr/>
        </p:nvSpPr>
        <p:spPr>
          <a:xfrm>
            <a:off x="230897" y="729670"/>
            <a:ext cx="10145003" cy="523220"/>
          </a:xfrm>
          <a:prstGeom prst="rect">
            <a:avLst/>
          </a:prstGeom>
          <a:noFill/>
        </p:spPr>
        <p:txBody>
          <a:bodyPr wrap="square" rtlCol="0">
            <a:spAutoFit/>
          </a:bodyPr>
          <a:lstStyle/>
          <a:p>
            <a:pPr algn="ctr"/>
            <a:r>
              <a:rPr lang="en-GB" sz="2800" b="1" dirty="0" smtClean="0"/>
              <a:t>Can you add the correct amount of sparkles to the number wands?</a:t>
            </a:r>
            <a:endParaRPr lang="en-GB" sz="2800" b="1" dirty="0"/>
          </a:p>
        </p:txBody>
      </p:sp>
      <p:sp>
        <p:nvSpPr>
          <p:cNvPr id="21" name="Title 1"/>
          <p:cNvSpPr txBox="1">
            <a:spLocks/>
          </p:cNvSpPr>
          <p:nvPr/>
        </p:nvSpPr>
        <p:spPr>
          <a:xfrm>
            <a:off x="154389" y="168973"/>
            <a:ext cx="5771114" cy="5692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smtClean="0"/>
              <a:t>Thursday </a:t>
            </a:r>
            <a:r>
              <a:rPr lang="en-GB" sz="2000" b="1" i="1" dirty="0" smtClean="0"/>
              <a:t>28</a:t>
            </a:r>
            <a:r>
              <a:rPr lang="en-GB" sz="2000" b="1" i="1" baseline="30000" dirty="0" smtClean="0"/>
              <a:t>th</a:t>
            </a:r>
            <a:r>
              <a:rPr lang="en-GB" sz="2000" b="1" i="1" dirty="0" smtClean="0"/>
              <a:t> </a:t>
            </a:r>
            <a:r>
              <a:rPr lang="en-GB" sz="2000" b="1" i="1" dirty="0" smtClean="0"/>
              <a:t>January 2021</a:t>
            </a:r>
            <a:endParaRPr lang="en-GB" sz="2000" b="1" i="1" dirty="0"/>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4389" y="1521932"/>
            <a:ext cx="2380298" cy="4250531"/>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31514" y="2419350"/>
            <a:ext cx="2208935" cy="394452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288672" y="1475140"/>
            <a:ext cx="2149660" cy="3838679"/>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566747" y="2419350"/>
            <a:ext cx="2186582" cy="390461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753329" y="1481490"/>
            <a:ext cx="2412902" cy="4308754"/>
          </a:xfrm>
          <a:prstGeom prst="rect">
            <a:avLst/>
          </a:prstGeom>
        </p:spPr>
      </p:pic>
      <p:sp>
        <p:nvSpPr>
          <p:cNvPr id="10" name="TextBox 9"/>
          <p:cNvSpPr txBox="1"/>
          <p:nvPr/>
        </p:nvSpPr>
        <p:spPr>
          <a:xfrm>
            <a:off x="4533900" y="6180351"/>
            <a:ext cx="7519307" cy="523220"/>
          </a:xfrm>
          <a:prstGeom prst="rect">
            <a:avLst/>
          </a:prstGeom>
          <a:noFill/>
        </p:spPr>
        <p:txBody>
          <a:bodyPr wrap="square" rtlCol="0">
            <a:spAutoFit/>
          </a:bodyPr>
          <a:lstStyle/>
          <a:p>
            <a:pPr algn="ctr"/>
            <a:r>
              <a:rPr lang="en-GB" sz="2800" b="1" dirty="0" smtClean="0"/>
              <a:t>Either on here or print and add them practically.</a:t>
            </a:r>
            <a:endParaRPr lang="en-GB" sz="2800" b="1" dirty="0"/>
          </a:p>
        </p:txBody>
      </p:sp>
      <p:sp>
        <p:nvSpPr>
          <p:cNvPr id="3" name="TextBox 2"/>
          <p:cNvSpPr txBox="1"/>
          <p:nvPr/>
        </p:nvSpPr>
        <p:spPr>
          <a:xfrm>
            <a:off x="1071488" y="2197100"/>
            <a:ext cx="546100" cy="646331"/>
          </a:xfrm>
          <a:prstGeom prst="rect">
            <a:avLst/>
          </a:prstGeom>
          <a:noFill/>
        </p:spPr>
        <p:txBody>
          <a:bodyPr wrap="square" rtlCol="0">
            <a:spAutoFit/>
          </a:bodyPr>
          <a:lstStyle/>
          <a:p>
            <a:pPr algn="ctr"/>
            <a:r>
              <a:rPr lang="en-GB" sz="3600" b="1" dirty="0" smtClean="0"/>
              <a:t>1</a:t>
            </a:r>
            <a:endParaRPr lang="en-GB" sz="3600" b="1" dirty="0"/>
          </a:p>
        </p:txBody>
      </p:sp>
      <p:sp>
        <p:nvSpPr>
          <p:cNvPr id="12" name="TextBox 11"/>
          <p:cNvSpPr txBox="1"/>
          <p:nvPr/>
        </p:nvSpPr>
        <p:spPr>
          <a:xfrm>
            <a:off x="3062931" y="3070289"/>
            <a:ext cx="546100" cy="646331"/>
          </a:xfrm>
          <a:prstGeom prst="rect">
            <a:avLst/>
          </a:prstGeom>
          <a:noFill/>
        </p:spPr>
        <p:txBody>
          <a:bodyPr wrap="square" rtlCol="0">
            <a:spAutoFit/>
          </a:bodyPr>
          <a:lstStyle/>
          <a:p>
            <a:pPr algn="ctr"/>
            <a:r>
              <a:rPr lang="en-GB" sz="3600" b="1" dirty="0"/>
              <a:t>2</a:t>
            </a:r>
          </a:p>
        </p:txBody>
      </p:sp>
      <p:sp>
        <p:nvSpPr>
          <p:cNvPr id="13" name="TextBox 12"/>
          <p:cNvSpPr txBox="1"/>
          <p:nvPr/>
        </p:nvSpPr>
        <p:spPr>
          <a:xfrm>
            <a:off x="5120090" y="2119422"/>
            <a:ext cx="546100" cy="646331"/>
          </a:xfrm>
          <a:prstGeom prst="rect">
            <a:avLst/>
          </a:prstGeom>
          <a:noFill/>
        </p:spPr>
        <p:txBody>
          <a:bodyPr wrap="square" rtlCol="0">
            <a:spAutoFit/>
          </a:bodyPr>
          <a:lstStyle/>
          <a:p>
            <a:pPr algn="ctr"/>
            <a:r>
              <a:rPr lang="en-GB" sz="3600" b="1" dirty="0"/>
              <a:t>3</a:t>
            </a:r>
          </a:p>
        </p:txBody>
      </p:sp>
      <p:sp>
        <p:nvSpPr>
          <p:cNvPr id="14" name="TextBox 13"/>
          <p:cNvSpPr txBox="1"/>
          <p:nvPr/>
        </p:nvSpPr>
        <p:spPr>
          <a:xfrm>
            <a:off x="7382771" y="3000867"/>
            <a:ext cx="546100" cy="646331"/>
          </a:xfrm>
          <a:prstGeom prst="rect">
            <a:avLst/>
          </a:prstGeom>
          <a:noFill/>
        </p:spPr>
        <p:txBody>
          <a:bodyPr wrap="square" rtlCol="0">
            <a:spAutoFit/>
          </a:bodyPr>
          <a:lstStyle/>
          <a:p>
            <a:pPr algn="ctr"/>
            <a:r>
              <a:rPr lang="en-GB" sz="3600" b="1" dirty="0"/>
              <a:t>4</a:t>
            </a:r>
          </a:p>
        </p:txBody>
      </p:sp>
      <p:sp>
        <p:nvSpPr>
          <p:cNvPr id="15" name="TextBox 14"/>
          <p:cNvSpPr txBox="1"/>
          <p:nvPr/>
        </p:nvSpPr>
        <p:spPr>
          <a:xfrm>
            <a:off x="9686730" y="2200767"/>
            <a:ext cx="546100" cy="646331"/>
          </a:xfrm>
          <a:prstGeom prst="rect">
            <a:avLst/>
          </a:prstGeom>
          <a:noFill/>
        </p:spPr>
        <p:txBody>
          <a:bodyPr wrap="square" rtlCol="0">
            <a:spAutoFit/>
          </a:bodyPr>
          <a:lstStyle/>
          <a:p>
            <a:pPr algn="ctr"/>
            <a:r>
              <a:rPr lang="en-GB" sz="3600" b="1" dirty="0"/>
              <a:t>5</a:t>
            </a:r>
          </a:p>
        </p:txBody>
      </p:sp>
      <p:pic>
        <p:nvPicPr>
          <p:cNvPr id="4" name="Picture 3"/>
          <p:cNvPicPr>
            <a:picLocks noChangeAspect="1"/>
          </p:cNvPicPr>
          <p:nvPr/>
        </p:nvPicPr>
        <p:blipFill>
          <a:blip r:embed="rId6" cstate="print">
            <a:extLst>
              <a:ext uri="{BEBA8EAE-BF5A-486C-A8C5-ECC9F3942E4B}">
                <a14:imgProps xmlns:a14="http://schemas.microsoft.com/office/drawing/2010/main">
                  <a14:imgLayer r:embed="rId7">
                    <a14:imgEffect>
                      <a14:backgroundRemoval t="3084" b="100000" l="0" r="100000"/>
                    </a14:imgEffect>
                  </a14:imgLayer>
                </a14:imgProps>
              </a:ext>
              <a:ext uri="{28A0092B-C50C-407E-A947-70E740481C1C}">
                <a14:useLocalDpi xmlns:a14="http://schemas.microsoft.com/office/drawing/2010/main" val="0"/>
              </a:ext>
            </a:extLst>
          </a:blip>
          <a:stretch>
            <a:fillRect/>
          </a:stretch>
        </p:blipFill>
        <p:spPr>
          <a:xfrm>
            <a:off x="3823250" y="6048636"/>
            <a:ext cx="698352" cy="714080"/>
          </a:xfrm>
          <a:prstGeom prst="rect">
            <a:avLst/>
          </a:prstGeom>
        </p:spPr>
      </p:pic>
      <p:pic>
        <p:nvPicPr>
          <p:cNvPr id="17" name="Picture 16"/>
          <p:cNvPicPr>
            <a:picLocks noChangeAspect="1"/>
          </p:cNvPicPr>
          <p:nvPr/>
        </p:nvPicPr>
        <p:blipFill>
          <a:blip r:embed="rId6" cstate="print">
            <a:extLst>
              <a:ext uri="{BEBA8EAE-BF5A-486C-A8C5-ECC9F3942E4B}">
                <a14:imgProps xmlns:a14="http://schemas.microsoft.com/office/drawing/2010/main">
                  <a14:imgLayer r:embed="rId7">
                    <a14:imgEffect>
                      <a14:backgroundRemoval t="3084" b="100000" l="0" r="100000"/>
                    </a14:imgEffect>
                  </a14:imgLayer>
                </a14:imgProps>
              </a:ext>
              <a:ext uri="{28A0092B-C50C-407E-A947-70E740481C1C}">
                <a14:useLocalDpi xmlns:a14="http://schemas.microsoft.com/office/drawing/2010/main" val="0"/>
              </a:ext>
            </a:extLst>
          </a:blip>
          <a:stretch>
            <a:fillRect/>
          </a:stretch>
        </p:blipFill>
        <p:spPr>
          <a:xfrm>
            <a:off x="11068326" y="3509761"/>
            <a:ext cx="698352" cy="714080"/>
          </a:xfrm>
          <a:prstGeom prst="rect">
            <a:avLst/>
          </a:prstGeom>
        </p:spPr>
      </p:pic>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ackgroundRemoval t="3084" b="100000" l="0" r="100000"/>
                    </a14:imgEffect>
                  </a14:imgLayer>
                </a14:imgProps>
              </a:ext>
              <a:ext uri="{28A0092B-C50C-407E-A947-70E740481C1C}">
                <a14:useLocalDpi xmlns:a14="http://schemas.microsoft.com/office/drawing/2010/main" val="0"/>
              </a:ext>
            </a:extLst>
          </a:blip>
          <a:stretch>
            <a:fillRect/>
          </a:stretch>
        </p:blipFill>
        <p:spPr>
          <a:xfrm>
            <a:off x="161414" y="4163595"/>
            <a:ext cx="698352" cy="714080"/>
          </a:xfrm>
          <a:prstGeom prst="rect">
            <a:avLst/>
          </a:prstGeom>
        </p:spPr>
      </p:pic>
      <p:pic>
        <p:nvPicPr>
          <p:cNvPr id="22" name="Picture 21"/>
          <p:cNvPicPr>
            <a:picLocks noChangeAspect="1"/>
          </p:cNvPicPr>
          <p:nvPr/>
        </p:nvPicPr>
        <p:blipFill>
          <a:blip r:embed="rId6" cstate="print">
            <a:extLst>
              <a:ext uri="{BEBA8EAE-BF5A-486C-A8C5-ECC9F3942E4B}">
                <a14:imgProps xmlns:a14="http://schemas.microsoft.com/office/drawing/2010/main">
                  <a14:imgLayer r:embed="rId7">
                    <a14:imgEffect>
                      <a14:backgroundRemoval t="3084" b="100000" l="0" r="100000"/>
                    </a14:imgEffect>
                  </a14:imgLayer>
                </a14:imgProps>
              </a:ext>
              <a:ext uri="{28A0092B-C50C-407E-A947-70E740481C1C}">
                <a14:useLocalDpi xmlns:a14="http://schemas.microsoft.com/office/drawing/2010/main" val="0"/>
              </a:ext>
            </a:extLst>
          </a:blip>
          <a:stretch>
            <a:fillRect/>
          </a:stretch>
        </p:blipFill>
        <p:spPr>
          <a:xfrm>
            <a:off x="3366105" y="1616662"/>
            <a:ext cx="698352" cy="714080"/>
          </a:xfrm>
          <a:prstGeom prst="rect">
            <a:avLst/>
          </a:prstGeom>
        </p:spPr>
      </p:pic>
      <p:pic>
        <p:nvPicPr>
          <p:cNvPr id="23" name="Picture 22"/>
          <p:cNvPicPr>
            <a:picLocks noChangeAspect="1"/>
          </p:cNvPicPr>
          <p:nvPr/>
        </p:nvPicPr>
        <p:blipFill>
          <a:blip r:embed="rId6" cstate="print">
            <a:extLst>
              <a:ext uri="{BEBA8EAE-BF5A-486C-A8C5-ECC9F3942E4B}">
                <a14:imgProps xmlns:a14="http://schemas.microsoft.com/office/drawing/2010/main">
                  <a14:imgLayer r:embed="rId7">
                    <a14:imgEffect>
                      <a14:backgroundRemoval t="3084" b="100000" l="0" r="100000"/>
                    </a14:imgEffect>
                  </a14:imgLayer>
                </a14:imgProps>
              </a:ext>
              <a:ext uri="{28A0092B-C50C-407E-A947-70E740481C1C}">
                <a14:useLocalDpi xmlns:a14="http://schemas.microsoft.com/office/drawing/2010/main" val="0"/>
              </a:ext>
            </a:extLst>
          </a:blip>
          <a:stretch>
            <a:fillRect/>
          </a:stretch>
        </p:blipFill>
        <p:spPr>
          <a:xfrm>
            <a:off x="6089156" y="5028473"/>
            <a:ext cx="698352" cy="714080"/>
          </a:xfrm>
          <a:prstGeom prst="rect">
            <a:avLst/>
          </a:prstGeom>
        </p:spPr>
      </p:pic>
      <p:pic>
        <p:nvPicPr>
          <p:cNvPr id="24" name="Picture 23"/>
          <p:cNvPicPr>
            <a:picLocks noChangeAspect="1"/>
          </p:cNvPicPr>
          <p:nvPr/>
        </p:nvPicPr>
        <p:blipFill>
          <a:blip r:embed="rId6" cstate="print">
            <a:extLst>
              <a:ext uri="{BEBA8EAE-BF5A-486C-A8C5-ECC9F3942E4B}">
                <a14:imgProps xmlns:a14="http://schemas.microsoft.com/office/drawing/2010/main">
                  <a14:imgLayer r:embed="rId7">
                    <a14:imgEffect>
                      <a14:backgroundRemoval t="3084" b="100000" l="0" r="100000"/>
                    </a14:imgEffect>
                  </a14:imgLayer>
                </a14:imgProps>
              </a:ext>
              <a:ext uri="{28A0092B-C50C-407E-A947-70E740481C1C}">
                <a14:useLocalDpi xmlns:a14="http://schemas.microsoft.com/office/drawing/2010/main" val="0"/>
              </a:ext>
            </a:extLst>
          </a:blip>
          <a:stretch>
            <a:fillRect/>
          </a:stretch>
        </p:blipFill>
        <p:spPr>
          <a:xfrm>
            <a:off x="6897478" y="1578550"/>
            <a:ext cx="698352" cy="714080"/>
          </a:xfrm>
          <a:prstGeom prst="rect">
            <a:avLst/>
          </a:prstGeom>
        </p:spPr>
      </p:pic>
      <p:pic>
        <p:nvPicPr>
          <p:cNvPr id="5" name="Picture 4"/>
          <p:cNvPicPr>
            <a:picLocks noChangeAspect="1"/>
          </p:cNvPicPr>
          <p:nvPr/>
        </p:nvPicPr>
        <p:blipFill>
          <a:blip r:embed="rId8" cstate="print">
            <a:extLst>
              <a:ext uri="{BEBA8EAE-BF5A-486C-A8C5-ECC9F3942E4B}">
                <a14:imgProps xmlns:a14="http://schemas.microsoft.com/office/drawing/2010/main">
                  <a14:imgLayer r:embed="rId9">
                    <a14:imgEffect>
                      <a14:backgroundRemoval t="889" b="100000" l="0" r="100000"/>
                    </a14:imgEffect>
                  </a14:imgLayer>
                </a14:imgProps>
              </a:ext>
              <a:ext uri="{28A0092B-C50C-407E-A947-70E740481C1C}">
                <a14:useLocalDpi xmlns:a14="http://schemas.microsoft.com/office/drawing/2010/main" val="0"/>
              </a:ext>
            </a:extLst>
          </a:blip>
          <a:stretch>
            <a:fillRect/>
          </a:stretch>
        </p:blipFill>
        <p:spPr>
          <a:xfrm>
            <a:off x="4031438" y="4494498"/>
            <a:ext cx="766355" cy="766355"/>
          </a:xfrm>
          <a:prstGeom prst="rect">
            <a:avLst/>
          </a:prstGeom>
        </p:spPr>
      </p:pic>
      <p:pic>
        <p:nvPicPr>
          <p:cNvPr id="25" name="Picture 24"/>
          <p:cNvPicPr>
            <a:picLocks noChangeAspect="1"/>
          </p:cNvPicPr>
          <p:nvPr/>
        </p:nvPicPr>
        <p:blipFill>
          <a:blip r:embed="rId8" cstate="print">
            <a:extLst>
              <a:ext uri="{BEBA8EAE-BF5A-486C-A8C5-ECC9F3942E4B}">
                <a14:imgProps xmlns:a14="http://schemas.microsoft.com/office/drawing/2010/main">
                  <a14:imgLayer r:embed="rId9">
                    <a14:imgEffect>
                      <a14:backgroundRemoval t="889" b="100000" l="0" r="100000"/>
                    </a14:imgEffect>
                  </a14:imgLayer>
                </a14:imgProps>
              </a:ext>
              <a:ext uri="{28A0092B-C50C-407E-A947-70E740481C1C}">
                <a14:useLocalDpi xmlns:a14="http://schemas.microsoft.com/office/drawing/2010/main" val="0"/>
              </a:ext>
            </a:extLst>
          </a:blip>
          <a:stretch>
            <a:fillRect/>
          </a:stretch>
        </p:blipFill>
        <p:spPr>
          <a:xfrm>
            <a:off x="199629" y="5937216"/>
            <a:ext cx="766355" cy="766355"/>
          </a:xfrm>
          <a:prstGeom prst="rect">
            <a:avLst/>
          </a:prstGeom>
        </p:spPr>
      </p:pic>
      <p:pic>
        <p:nvPicPr>
          <p:cNvPr id="26" name="Picture 25"/>
          <p:cNvPicPr>
            <a:picLocks noChangeAspect="1"/>
          </p:cNvPicPr>
          <p:nvPr/>
        </p:nvPicPr>
        <p:blipFill>
          <a:blip r:embed="rId8" cstate="print">
            <a:extLst>
              <a:ext uri="{BEBA8EAE-BF5A-486C-A8C5-ECC9F3942E4B}">
                <a14:imgProps xmlns:a14="http://schemas.microsoft.com/office/drawing/2010/main">
                  <a14:imgLayer r:embed="rId9">
                    <a14:imgEffect>
                      <a14:backgroundRemoval t="889" b="100000" l="0" r="100000"/>
                    </a14:imgEffect>
                  </a14:imgLayer>
                </a14:imgProps>
              </a:ext>
              <a:ext uri="{28A0092B-C50C-407E-A947-70E740481C1C}">
                <a14:useLocalDpi xmlns:a14="http://schemas.microsoft.com/office/drawing/2010/main" val="0"/>
              </a:ext>
            </a:extLst>
          </a:blip>
          <a:stretch>
            <a:fillRect/>
          </a:stretch>
        </p:blipFill>
        <p:spPr>
          <a:xfrm>
            <a:off x="8648122" y="4365475"/>
            <a:ext cx="766355" cy="766355"/>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889" b="100000" l="0" r="100000"/>
                    </a14:imgEffect>
                  </a14:imgLayer>
                </a14:imgProps>
              </a:ext>
              <a:ext uri="{28A0092B-C50C-407E-A947-70E740481C1C}">
                <a14:useLocalDpi xmlns:a14="http://schemas.microsoft.com/office/drawing/2010/main" val="0"/>
              </a:ext>
            </a:extLst>
          </a:blip>
          <a:stretch>
            <a:fillRect/>
          </a:stretch>
        </p:blipFill>
        <p:spPr>
          <a:xfrm>
            <a:off x="10947655" y="5134009"/>
            <a:ext cx="766355" cy="766355"/>
          </a:xfrm>
          <a:prstGeom prst="rect">
            <a:avLst/>
          </a:prstGeom>
        </p:spPr>
      </p:pic>
      <p:pic>
        <p:nvPicPr>
          <p:cNvPr id="11" name="Picture 10"/>
          <p:cNvPicPr>
            <a:picLocks noChangeAspect="1"/>
          </p:cNvPicPr>
          <p:nvPr/>
        </p:nvPicPr>
        <p:blipFill>
          <a:blip r:embed="rId10" cstate="print">
            <a:extLst>
              <a:ext uri="{BEBA8EAE-BF5A-486C-A8C5-ECC9F3942E4B}">
                <a14:imgProps xmlns:a14="http://schemas.microsoft.com/office/drawing/2010/main">
                  <a14:imgLayer r:embed="rId11">
                    <a14:imgEffect>
                      <a14:backgroundRemoval t="1493" b="100000" l="0" r="100000"/>
                    </a14:imgEffect>
                  </a14:imgLayer>
                </a14:imgProps>
              </a:ext>
              <a:ext uri="{28A0092B-C50C-407E-A947-70E740481C1C}">
                <a14:useLocalDpi xmlns:a14="http://schemas.microsoft.com/office/drawing/2010/main" val="0"/>
              </a:ext>
            </a:extLst>
          </a:blip>
          <a:stretch>
            <a:fillRect/>
          </a:stretch>
        </p:blipFill>
        <p:spPr>
          <a:xfrm>
            <a:off x="7872415" y="5517186"/>
            <a:ext cx="711428" cy="571988"/>
          </a:xfrm>
          <a:prstGeom prst="rect">
            <a:avLst/>
          </a:prstGeom>
        </p:spPr>
      </p:pic>
      <p:pic>
        <p:nvPicPr>
          <p:cNvPr id="28" name="Picture 27"/>
          <p:cNvPicPr>
            <a:picLocks noChangeAspect="1"/>
          </p:cNvPicPr>
          <p:nvPr/>
        </p:nvPicPr>
        <p:blipFill>
          <a:blip r:embed="rId10" cstate="print">
            <a:extLst>
              <a:ext uri="{BEBA8EAE-BF5A-486C-A8C5-ECC9F3942E4B}">
                <a14:imgProps xmlns:a14="http://schemas.microsoft.com/office/drawing/2010/main">
                  <a14:imgLayer r:embed="rId11">
                    <a14:imgEffect>
                      <a14:backgroundRemoval t="1493" b="100000" l="0" r="100000"/>
                    </a14:imgEffect>
                  </a14:imgLayer>
                </a14:imgProps>
              </a:ext>
              <a:ext uri="{28A0092B-C50C-407E-A947-70E740481C1C}">
                <a14:useLocalDpi xmlns:a14="http://schemas.microsoft.com/office/drawing/2010/main" val="0"/>
              </a:ext>
            </a:extLst>
          </a:blip>
          <a:stretch>
            <a:fillRect/>
          </a:stretch>
        </p:blipFill>
        <p:spPr>
          <a:xfrm>
            <a:off x="8464001" y="1497897"/>
            <a:ext cx="607986" cy="488821"/>
          </a:xfrm>
          <a:prstGeom prst="rect">
            <a:avLst/>
          </a:prstGeom>
        </p:spPr>
      </p:pic>
      <p:pic>
        <p:nvPicPr>
          <p:cNvPr id="29" name="Picture 28"/>
          <p:cNvPicPr>
            <a:picLocks noChangeAspect="1"/>
          </p:cNvPicPr>
          <p:nvPr/>
        </p:nvPicPr>
        <p:blipFill>
          <a:blip r:embed="rId10" cstate="print">
            <a:extLst>
              <a:ext uri="{BEBA8EAE-BF5A-486C-A8C5-ECC9F3942E4B}">
                <a14:imgProps xmlns:a14="http://schemas.microsoft.com/office/drawing/2010/main">
                  <a14:imgLayer r:embed="rId11">
                    <a14:imgEffect>
                      <a14:backgroundRemoval t="1493" b="100000" l="0" r="100000"/>
                    </a14:imgEffect>
                  </a14:imgLayer>
                </a14:imgProps>
              </a:ext>
              <a:ext uri="{28A0092B-C50C-407E-A947-70E740481C1C}">
                <a14:useLocalDpi xmlns:a14="http://schemas.microsoft.com/office/drawing/2010/main" val="0"/>
              </a:ext>
            </a:extLst>
          </a:blip>
          <a:stretch>
            <a:fillRect/>
          </a:stretch>
        </p:blipFill>
        <p:spPr>
          <a:xfrm>
            <a:off x="1870838" y="1527587"/>
            <a:ext cx="760815" cy="611695"/>
          </a:xfrm>
          <a:prstGeom prst="rect">
            <a:avLst/>
          </a:prstGeom>
        </p:spPr>
      </p:pic>
      <p:pic>
        <p:nvPicPr>
          <p:cNvPr id="16" name="Picture 15"/>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57434" y="5145710"/>
            <a:ext cx="895214" cy="739367"/>
          </a:xfrm>
          <a:prstGeom prst="rect">
            <a:avLst/>
          </a:prstGeom>
        </p:spPr>
      </p:pic>
      <p:pic>
        <p:nvPicPr>
          <p:cNvPr id="31" name="Picture 30"/>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1095475" y="2395714"/>
            <a:ext cx="895214" cy="739367"/>
          </a:xfrm>
          <a:prstGeom prst="rect">
            <a:avLst/>
          </a:prstGeom>
        </p:spPr>
      </p:pic>
    </p:spTree>
    <p:extLst>
      <p:ext uri="{BB962C8B-B14F-4D97-AF65-F5344CB8AC3E}">
        <p14:creationId xmlns:p14="http://schemas.microsoft.com/office/powerpoint/2010/main" val="276952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042" y="2953758"/>
            <a:ext cx="3673929" cy="830997"/>
          </a:xfrm>
          <a:prstGeom prst="rect">
            <a:avLst/>
          </a:prstGeom>
          <a:noFill/>
        </p:spPr>
        <p:txBody>
          <a:bodyPr wrap="square" rtlCol="0">
            <a:spAutoFit/>
          </a:bodyPr>
          <a:lstStyle/>
          <a:p>
            <a:r>
              <a:rPr lang="en-GB" sz="4800" b="1" dirty="0" smtClean="0"/>
              <a:t>More ideas…</a:t>
            </a:r>
            <a:endParaRPr lang="en-GB" sz="4800" b="1"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98124" y="201384"/>
            <a:ext cx="1431471" cy="1398815"/>
          </a:xfrm>
          <a:prstGeom prst="rect">
            <a:avLst/>
          </a:prstGeom>
        </p:spPr>
      </p:pic>
      <p:sp>
        <p:nvSpPr>
          <p:cNvPr id="4" name="TextBox 3"/>
          <p:cNvSpPr txBox="1"/>
          <p:nvPr/>
        </p:nvSpPr>
        <p:spPr>
          <a:xfrm rot="20851928">
            <a:off x="397542" y="906698"/>
            <a:ext cx="2628035" cy="1815882"/>
          </a:xfrm>
          <a:prstGeom prst="rect">
            <a:avLst/>
          </a:prstGeom>
          <a:noFill/>
        </p:spPr>
        <p:txBody>
          <a:bodyPr wrap="square" rtlCol="0">
            <a:spAutoFit/>
          </a:bodyPr>
          <a:lstStyle/>
          <a:p>
            <a:pPr algn="ctr"/>
            <a:r>
              <a:rPr lang="en-GB" sz="2800" dirty="0" smtClean="0"/>
              <a:t>You could create a party with your family or your toys.</a:t>
            </a:r>
            <a:endParaRPr lang="en-GB" sz="2800" dirty="0"/>
          </a:p>
        </p:txBody>
      </p:sp>
      <p:sp>
        <p:nvSpPr>
          <p:cNvPr id="8" name="TextBox 7"/>
          <p:cNvSpPr txBox="1"/>
          <p:nvPr/>
        </p:nvSpPr>
        <p:spPr>
          <a:xfrm rot="248446">
            <a:off x="511568" y="3959484"/>
            <a:ext cx="4196443" cy="1569660"/>
          </a:xfrm>
          <a:prstGeom prst="rect">
            <a:avLst/>
          </a:prstGeom>
          <a:noFill/>
        </p:spPr>
        <p:txBody>
          <a:bodyPr wrap="square" rtlCol="0">
            <a:spAutoFit/>
          </a:bodyPr>
          <a:lstStyle/>
          <a:p>
            <a:pPr algn="ctr"/>
            <a:r>
              <a:rPr lang="en-GB" sz="3200" dirty="0"/>
              <a:t>See how many </a:t>
            </a:r>
            <a:r>
              <a:rPr lang="en-GB" sz="3200" dirty="0" smtClean="0"/>
              <a:t>blue </a:t>
            </a:r>
            <a:r>
              <a:rPr lang="en-GB" sz="3200" dirty="0"/>
              <a:t>objects you can find in your </a:t>
            </a:r>
            <a:r>
              <a:rPr lang="en-GB" sz="3200" dirty="0" smtClean="0"/>
              <a:t>home.</a:t>
            </a:r>
            <a:endParaRPr lang="en-GB" sz="3200" dirty="0"/>
          </a:p>
        </p:txBody>
      </p:sp>
      <p:sp>
        <p:nvSpPr>
          <p:cNvPr id="10" name="TextBox 9"/>
          <p:cNvSpPr txBox="1"/>
          <p:nvPr/>
        </p:nvSpPr>
        <p:spPr>
          <a:xfrm rot="21148152">
            <a:off x="6867608" y="4405991"/>
            <a:ext cx="4196443" cy="1077218"/>
          </a:xfrm>
          <a:prstGeom prst="rect">
            <a:avLst/>
          </a:prstGeom>
          <a:noFill/>
        </p:spPr>
        <p:txBody>
          <a:bodyPr wrap="square" rtlCol="0">
            <a:spAutoFit/>
          </a:bodyPr>
          <a:lstStyle/>
          <a:p>
            <a:pPr algn="ctr"/>
            <a:r>
              <a:rPr lang="en-GB" sz="3200" dirty="0"/>
              <a:t>Sing your favourite nursery rhyme. </a:t>
            </a:r>
          </a:p>
        </p:txBody>
      </p:sp>
      <p:sp>
        <p:nvSpPr>
          <p:cNvPr id="12" name="AutoShape 2" descr="Pencil Free Download Clip Art Images｜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4441" r="-1"/>
          <a:stretch/>
        </p:blipFill>
        <p:spPr>
          <a:xfrm rot="644735">
            <a:off x="3051982" y="610851"/>
            <a:ext cx="1697850" cy="123046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116" y="4276423"/>
            <a:ext cx="1981200" cy="2305050"/>
          </a:xfrm>
          <a:prstGeom prst="rect">
            <a:avLst/>
          </a:prstGeom>
        </p:spPr>
      </p:pic>
      <p:sp>
        <p:nvSpPr>
          <p:cNvPr id="18" name="TextBox 17"/>
          <p:cNvSpPr txBox="1"/>
          <p:nvPr/>
        </p:nvSpPr>
        <p:spPr>
          <a:xfrm>
            <a:off x="8370235" y="5503423"/>
            <a:ext cx="1545119" cy="646331"/>
          </a:xfrm>
          <a:prstGeom prst="rect">
            <a:avLst/>
          </a:prstGeom>
          <a:noFill/>
        </p:spPr>
        <p:txBody>
          <a:bodyPr wrap="square" rtlCol="0">
            <a:spAutoFit/>
          </a:bodyPr>
          <a:lstStyle/>
          <a:p>
            <a:pPr algn="ctr"/>
            <a:r>
              <a:rPr lang="en-GB" dirty="0" smtClean="0"/>
              <a:t>Can you make up a dance?</a:t>
            </a:r>
            <a:endParaRPr lang="en-GB" dirty="0"/>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629183">
            <a:off x="22074" y="4938273"/>
            <a:ext cx="2176887" cy="1630564"/>
          </a:xfrm>
          <a:prstGeom prst="rect">
            <a:avLst/>
          </a:prstGeom>
        </p:spPr>
      </p:pic>
      <p:sp>
        <p:nvSpPr>
          <p:cNvPr id="13" name="TextBox 12"/>
          <p:cNvSpPr txBox="1"/>
          <p:nvPr/>
        </p:nvSpPr>
        <p:spPr>
          <a:xfrm rot="575753">
            <a:off x="7167971" y="464731"/>
            <a:ext cx="3265734" cy="2246769"/>
          </a:xfrm>
          <a:prstGeom prst="rect">
            <a:avLst/>
          </a:prstGeom>
          <a:noFill/>
        </p:spPr>
        <p:txBody>
          <a:bodyPr wrap="square" rtlCol="0">
            <a:spAutoFit/>
          </a:bodyPr>
          <a:lstStyle/>
          <a:p>
            <a:pPr algn="ctr"/>
            <a:r>
              <a:rPr lang="en-GB" sz="2800" dirty="0" smtClean="0"/>
              <a:t>Time to practice those fine motor skills. Can you make a necklace with pasta or beads?</a:t>
            </a:r>
            <a:endParaRPr lang="en-GB" sz="2800"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25470">
            <a:off x="10052036" y="2180207"/>
            <a:ext cx="1630407" cy="1084962"/>
          </a:xfrm>
          <a:prstGeom prst="rect">
            <a:avLst/>
          </a:prstGeom>
        </p:spPr>
      </p:pic>
    </p:spTree>
    <p:extLst>
      <p:ext uri="{BB962C8B-B14F-4D97-AF65-F5344CB8AC3E}">
        <p14:creationId xmlns:p14="http://schemas.microsoft.com/office/powerpoint/2010/main" val="53273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1595</TotalTime>
  <Words>830</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Simpson [ Wheatley Hill Primary School ]</dc:creator>
  <cp:lastModifiedBy>M. Simpson [ Wheatley Hill Primary School ]</cp:lastModifiedBy>
  <cp:revision>80</cp:revision>
  <dcterms:created xsi:type="dcterms:W3CDTF">2021-01-04T11:29:33Z</dcterms:created>
  <dcterms:modified xsi:type="dcterms:W3CDTF">2021-01-21T16:17:25Z</dcterms:modified>
</cp:coreProperties>
</file>