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62"/>
  </p:notesMasterIdLst>
  <p:sldIdLst>
    <p:sldId id="424" r:id="rId3"/>
    <p:sldId id="257" r:id="rId4"/>
    <p:sldId id="314" r:id="rId5"/>
    <p:sldId id="315" r:id="rId6"/>
    <p:sldId id="419" r:id="rId7"/>
    <p:sldId id="420" r:id="rId8"/>
    <p:sldId id="316" r:id="rId9"/>
    <p:sldId id="421" r:id="rId10"/>
    <p:sldId id="422" r:id="rId11"/>
    <p:sldId id="317" r:id="rId12"/>
    <p:sldId id="423" r:id="rId13"/>
    <p:sldId id="287" r:id="rId14"/>
    <p:sldId id="318" r:id="rId15"/>
    <p:sldId id="331" r:id="rId16"/>
    <p:sldId id="408" r:id="rId17"/>
    <p:sldId id="425" r:id="rId18"/>
    <p:sldId id="409" r:id="rId19"/>
    <p:sldId id="410" r:id="rId20"/>
    <p:sldId id="411" r:id="rId21"/>
    <p:sldId id="412" r:id="rId22"/>
    <p:sldId id="413" r:id="rId23"/>
    <p:sldId id="414" r:id="rId24"/>
    <p:sldId id="415" r:id="rId25"/>
    <p:sldId id="416" r:id="rId26"/>
    <p:sldId id="417" r:id="rId27"/>
    <p:sldId id="398" r:id="rId28"/>
    <p:sldId id="399" r:id="rId29"/>
    <p:sldId id="400" r:id="rId30"/>
    <p:sldId id="401" r:id="rId31"/>
    <p:sldId id="402" r:id="rId32"/>
    <p:sldId id="403" r:id="rId33"/>
    <p:sldId id="404" r:id="rId34"/>
    <p:sldId id="405" r:id="rId35"/>
    <p:sldId id="418" r:id="rId36"/>
    <p:sldId id="406" r:id="rId37"/>
    <p:sldId id="407" r:id="rId38"/>
    <p:sldId id="299" r:id="rId39"/>
    <p:sldId id="395" r:id="rId40"/>
    <p:sldId id="327" r:id="rId41"/>
    <p:sldId id="396" r:id="rId42"/>
    <p:sldId id="397" r:id="rId43"/>
    <p:sldId id="426" r:id="rId44"/>
    <p:sldId id="328" r:id="rId45"/>
    <p:sldId id="329" r:id="rId46"/>
    <p:sldId id="334" r:id="rId47"/>
    <p:sldId id="388" r:id="rId48"/>
    <p:sldId id="341" r:id="rId49"/>
    <p:sldId id="342" r:id="rId50"/>
    <p:sldId id="359" r:id="rId51"/>
    <p:sldId id="389" r:id="rId52"/>
    <p:sldId id="361" r:id="rId53"/>
    <p:sldId id="362" r:id="rId54"/>
    <p:sldId id="354" r:id="rId55"/>
    <p:sldId id="348" r:id="rId56"/>
    <p:sldId id="390" r:id="rId57"/>
    <p:sldId id="391" r:id="rId58"/>
    <p:sldId id="392" r:id="rId59"/>
    <p:sldId id="393" r:id="rId60"/>
    <p:sldId id="39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BE0FF-D8C8-11A4-F497-2E9FEFA5D681}" v="93" dt="2021-02-21T17:50:00.472"/>
    <p1510:client id="{5E5B5D5A-521A-1E16-45AA-4F7E66AFD266}" v="2" dt="2021-02-21T09:11:21.826"/>
    <p1510:client id="{C862FCA7-C432-FE20-1902-06AFDFEA2DCF}" v="6" dt="2021-02-14T10:27:03.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Nixon [ Wheatley Hill Primary School ]" userId="S::j.nixon300@whprimary.com::181405a3-31f2-4034-9af0-5f24c97ae9ad" providerId="AD" clId="Web-{5E5B5D5A-521A-1E16-45AA-4F7E66AFD266}"/>
    <pc:docChg chg="addSld sldOrd addMainMaster modMainMaster">
      <pc:chgData name="J. Nixon [ Wheatley Hill Primary School ]" userId="S::j.nixon300@whprimary.com::181405a3-31f2-4034-9af0-5f24c97ae9ad" providerId="AD" clId="Web-{5E5B5D5A-521A-1E16-45AA-4F7E66AFD266}" dt="2021-02-21T09:11:21.826" v="1"/>
      <pc:docMkLst>
        <pc:docMk/>
      </pc:docMkLst>
      <pc:sldChg chg="add ord">
        <pc:chgData name="J. Nixon [ Wheatley Hill Primary School ]" userId="S::j.nixon300@whprimary.com::181405a3-31f2-4034-9af0-5f24c97ae9ad" providerId="AD" clId="Web-{5E5B5D5A-521A-1E16-45AA-4F7E66AFD266}" dt="2021-02-21T09:11:21.826" v="1"/>
        <pc:sldMkLst>
          <pc:docMk/>
          <pc:sldMk cId="4009699886" sldId="424"/>
        </pc:sldMkLst>
      </pc:sldChg>
      <pc:sldMasterChg chg="add addSldLayout">
        <pc:chgData name="J. Nixon [ Wheatley Hill Primary School ]" userId="S::j.nixon300@whprimary.com::181405a3-31f2-4034-9af0-5f24c97ae9ad" providerId="AD" clId="Web-{5E5B5D5A-521A-1E16-45AA-4F7E66AFD266}" dt="2021-02-21T09:11:16.638" v="0"/>
        <pc:sldMasterMkLst>
          <pc:docMk/>
          <pc:sldMasterMk cId="2907240146" sldId="2147483648"/>
        </pc:sldMasterMkLst>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1128256056" sldId="2147483649"/>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1099000416" sldId="2147483650"/>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2418182577" sldId="2147483651"/>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1456651341" sldId="2147483652"/>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3067051266" sldId="2147483653"/>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1769542721" sldId="2147483654"/>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3574341373" sldId="2147483655"/>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414937222" sldId="2147483656"/>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2509712549" sldId="2147483657"/>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3650514961" sldId="2147483658"/>
          </pc:sldLayoutMkLst>
        </pc:sldLayoutChg>
        <pc:sldLayoutChg chg="add">
          <pc:chgData name="J. Nixon [ Wheatley Hill Primary School ]" userId="S::j.nixon300@whprimary.com::181405a3-31f2-4034-9af0-5f24c97ae9ad" providerId="AD" clId="Web-{5E5B5D5A-521A-1E16-45AA-4F7E66AFD266}" dt="2021-02-21T09:11:16.638" v="0"/>
          <pc:sldLayoutMkLst>
            <pc:docMk/>
            <pc:sldMasterMk cId="2907240146" sldId="2147483648"/>
            <pc:sldLayoutMk cId="2588729577" sldId="2147483659"/>
          </pc:sldLayoutMkLst>
        </pc:sldLayoutChg>
      </pc:sldMasterChg>
      <pc:sldMasterChg chg="replId modSldLayout">
        <pc:chgData name="J. Nixon [ Wheatley Hill Primary School ]" userId="S::j.nixon300@whprimary.com::181405a3-31f2-4034-9af0-5f24c97ae9ad" providerId="AD" clId="Web-{5E5B5D5A-521A-1E16-45AA-4F7E66AFD266}" dt="2021-02-21T09:11:16.638" v="0"/>
        <pc:sldMasterMkLst>
          <pc:docMk/>
          <pc:sldMasterMk cId="978630964" sldId="2147483660"/>
        </pc:sldMasterMkLst>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640877808" sldId="2147483661"/>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2051748394" sldId="2147483662"/>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1742726380" sldId="2147483663"/>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3239082500" sldId="2147483664"/>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1396996992" sldId="2147483665"/>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2424119484" sldId="2147483666"/>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4094161833" sldId="2147483667"/>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1114959604" sldId="2147483668"/>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2239767537" sldId="2147483669"/>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4036366554" sldId="2147483670"/>
          </pc:sldLayoutMkLst>
        </pc:sldLayoutChg>
        <pc:sldLayoutChg chg="replId">
          <pc:chgData name="J. Nixon [ Wheatley Hill Primary School ]" userId="S::j.nixon300@whprimary.com::181405a3-31f2-4034-9af0-5f24c97ae9ad" providerId="AD" clId="Web-{5E5B5D5A-521A-1E16-45AA-4F7E66AFD266}" dt="2021-02-21T09:11:16.638" v="0"/>
          <pc:sldLayoutMkLst>
            <pc:docMk/>
            <pc:sldMasterMk cId="978630964" sldId="2147483660"/>
            <pc:sldLayoutMk cId="724096475" sldId="2147483671"/>
          </pc:sldLayoutMkLst>
        </pc:sldLayoutChg>
      </pc:sldMasterChg>
    </pc:docChg>
  </pc:docChgLst>
  <pc:docChgLst>
    <pc:chgData name="J. Nixon [ Wheatley Hill Primary School ]" userId="S::j.nixon300@whprimary.com::181405a3-31f2-4034-9af0-5f24c97ae9ad" providerId="AD" clId="Web-{C862FCA7-C432-FE20-1902-06AFDFEA2DCF}"/>
    <pc:docChg chg="modSld">
      <pc:chgData name="J. Nixon [ Wheatley Hill Primary School ]" userId="S::j.nixon300@whprimary.com::181405a3-31f2-4034-9af0-5f24c97ae9ad" providerId="AD" clId="Web-{C862FCA7-C432-FE20-1902-06AFDFEA2DCF}" dt="2021-02-14T10:27:00.460" v="4" actId="20577"/>
      <pc:docMkLst>
        <pc:docMk/>
      </pc:docMkLst>
      <pc:sldChg chg="modSp">
        <pc:chgData name="J. Nixon [ Wheatley Hill Primary School ]" userId="S::j.nixon300@whprimary.com::181405a3-31f2-4034-9af0-5f24c97ae9ad" providerId="AD" clId="Web-{C862FCA7-C432-FE20-1902-06AFDFEA2DCF}" dt="2021-02-14T10:27:00.460" v="4" actId="20577"/>
        <pc:sldMkLst>
          <pc:docMk/>
          <pc:sldMk cId="673450180" sldId="314"/>
        </pc:sldMkLst>
        <pc:spChg chg="mod">
          <ac:chgData name="J. Nixon [ Wheatley Hill Primary School ]" userId="S::j.nixon300@whprimary.com::181405a3-31f2-4034-9af0-5f24c97ae9ad" providerId="AD" clId="Web-{C862FCA7-C432-FE20-1902-06AFDFEA2DCF}" dt="2021-02-14T10:27:00.460" v="4" actId="20577"/>
          <ac:spMkLst>
            <pc:docMk/>
            <pc:sldMk cId="673450180" sldId="314"/>
            <ac:spMk id="4" creationId="{59C94F78-691E-49E0-87D9-9ADBCC1F5BB9}"/>
          </ac:spMkLst>
        </pc:spChg>
      </pc:sldChg>
    </pc:docChg>
  </pc:docChgLst>
  <pc:docChgLst>
    <pc:chgData name="J. Stanners [ Wheatley Hill Primary School ]" userId="S::j.stanners300@whprimary.com::95d13023-5fe8-4aa6-af64-49ca2f97d09d" providerId="AD" clId="Web-{398BE0FF-D8C8-11A4-F497-2E9FEFA5D681}"/>
    <pc:docChg chg="addSld modSld sldOrd">
      <pc:chgData name="J. Stanners [ Wheatley Hill Primary School ]" userId="S::j.stanners300@whprimary.com::95d13023-5fe8-4aa6-af64-49ca2f97d09d" providerId="AD" clId="Web-{398BE0FF-D8C8-11A4-F497-2E9FEFA5D681}" dt="2021-02-21T17:50:00.472" v="77" actId="1076"/>
      <pc:docMkLst>
        <pc:docMk/>
      </pc:docMkLst>
      <pc:sldChg chg="addSp delSp modSp new addAnim">
        <pc:chgData name="J. Stanners [ Wheatley Hill Primary School ]" userId="S::j.stanners300@whprimary.com::95d13023-5fe8-4aa6-af64-49ca2f97d09d" providerId="AD" clId="Web-{398BE0FF-D8C8-11A4-F497-2E9FEFA5D681}" dt="2021-02-21T17:48:09.063" v="64" actId="1076"/>
        <pc:sldMkLst>
          <pc:docMk/>
          <pc:sldMk cId="2132171357" sldId="425"/>
        </pc:sldMkLst>
        <pc:spChg chg="del">
          <ac:chgData name="J. Stanners [ Wheatley Hill Primary School ]" userId="S::j.stanners300@whprimary.com::95d13023-5fe8-4aa6-af64-49ca2f97d09d" providerId="AD" clId="Web-{398BE0FF-D8C8-11A4-F497-2E9FEFA5D681}" dt="2021-02-21T17:44:11.144" v="2"/>
          <ac:spMkLst>
            <pc:docMk/>
            <pc:sldMk cId="2132171357" sldId="425"/>
            <ac:spMk id="2" creationId="{520F02F4-9950-4233-93D1-0BC31A9970A8}"/>
          </ac:spMkLst>
        </pc:spChg>
        <pc:spChg chg="del">
          <ac:chgData name="J. Stanners [ Wheatley Hill Primary School ]" userId="S::j.stanners300@whprimary.com::95d13023-5fe8-4aa6-af64-49ca2f97d09d" providerId="AD" clId="Web-{398BE0FF-D8C8-11A4-F497-2E9FEFA5D681}" dt="2021-02-21T17:44:10.206" v="1"/>
          <ac:spMkLst>
            <pc:docMk/>
            <pc:sldMk cId="2132171357" sldId="425"/>
            <ac:spMk id="3" creationId="{9450C1ED-530C-46DB-BE94-76F6928E946B}"/>
          </ac:spMkLst>
        </pc:spChg>
        <pc:spChg chg="add mod">
          <ac:chgData name="J. Stanners [ Wheatley Hill Primary School ]" userId="S::j.stanners300@whprimary.com::95d13023-5fe8-4aa6-af64-49ca2f97d09d" providerId="AD" clId="Web-{398BE0FF-D8C8-11A4-F497-2E9FEFA5D681}" dt="2021-02-21T17:47:48.422" v="59" actId="1076"/>
          <ac:spMkLst>
            <pc:docMk/>
            <pc:sldMk cId="2132171357" sldId="425"/>
            <ac:spMk id="8" creationId="{5C55F2FA-E5E6-4326-9C7C-413E97BD7089}"/>
          </ac:spMkLst>
        </pc:spChg>
        <pc:spChg chg="add mod">
          <ac:chgData name="J. Stanners [ Wheatley Hill Primary School ]" userId="S::j.stanners300@whprimary.com::95d13023-5fe8-4aa6-af64-49ca2f97d09d" providerId="AD" clId="Web-{398BE0FF-D8C8-11A4-F497-2E9FEFA5D681}" dt="2021-02-21T17:47:43.469" v="58" actId="1076"/>
          <ac:spMkLst>
            <pc:docMk/>
            <pc:sldMk cId="2132171357" sldId="425"/>
            <ac:spMk id="12" creationId="{34B5EE7C-B572-4F8F-9AFF-376CF6BACA75}"/>
          </ac:spMkLst>
        </pc:spChg>
        <pc:picChg chg="add del mod">
          <ac:chgData name="J. Stanners [ Wheatley Hill Primary School ]" userId="S::j.stanners300@whprimary.com::95d13023-5fe8-4aa6-af64-49ca2f97d09d" providerId="AD" clId="Web-{398BE0FF-D8C8-11A4-F497-2E9FEFA5D681}" dt="2021-02-21T17:44:27.957" v="6"/>
          <ac:picMkLst>
            <pc:docMk/>
            <pc:sldMk cId="2132171357" sldId="425"/>
            <ac:picMk id="4" creationId="{D491ED11-821E-411B-B537-005D3E67EE20}"/>
          </ac:picMkLst>
        </pc:picChg>
        <pc:picChg chg="add del mod">
          <ac:chgData name="J. Stanners [ Wheatley Hill Primary School ]" userId="S::j.stanners300@whprimary.com::95d13023-5fe8-4aa6-af64-49ca2f97d09d" providerId="AD" clId="Web-{398BE0FF-D8C8-11A4-F497-2E9FEFA5D681}" dt="2021-02-21T17:44:45.816" v="9"/>
          <ac:picMkLst>
            <pc:docMk/>
            <pc:sldMk cId="2132171357" sldId="425"/>
            <ac:picMk id="5" creationId="{9D8CCFF9-FF88-4E0F-B83C-B8BCEF8DD253}"/>
          </ac:picMkLst>
        </pc:picChg>
        <pc:picChg chg="add del mod">
          <ac:chgData name="J. Stanners [ Wheatley Hill Primary School ]" userId="S::j.stanners300@whprimary.com::95d13023-5fe8-4aa6-af64-49ca2f97d09d" providerId="AD" clId="Web-{398BE0FF-D8C8-11A4-F497-2E9FEFA5D681}" dt="2021-02-21T17:45:01.348" v="12"/>
          <ac:picMkLst>
            <pc:docMk/>
            <pc:sldMk cId="2132171357" sldId="425"/>
            <ac:picMk id="6" creationId="{C39CE379-C2A5-415B-8B0E-CEDEC263E1D1}"/>
          </ac:picMkLst>
        </pc:picChg>
        <pc:picChg chg="add mod">
          <ac:chgData name="J. Stanners [ Wheatley Hill Primary School ]" userId="S::j.stanners300@whprimary.com::95d13023-5fe8-4aa6-af64-49ca2f97d09d" providerId="AD" clId="Web-{398BE0FF-D8C8-11A4-F497-2E9FEFA5D681}" dt="2021-02-21T17:47:53.625" v="61" actId="1076"/>
          <ac:picMkLst>
            <pc:docMk/>
            <pc:sldMk cId="2132171357" sldId="425"/>
            <ac:picMk id="9" creationId="{3BCBEC2F-F37B-4D4E-B831-59F750A7E03A}"/>
          </ac:picMkLst>
        </pc:picChg>
        <pc:picChg chg="add mod">
          <ac:chgData name="J. Stanners [ Wheatley Hill Primary School ]" userId="S::j.stanners300@whprimary.com::95d13023-5fe8-4aa6-af64-49ca2f97d09d" providerId="AD" clId="Web-{398BE0FF-D8C8-11A4-F497-2E9FEFA5D681}" dt="2021-02-21T17:47:56.704" v="62" actId="1076"/>
          <ac:picMkLst>
            <pc:docMk/>
            <pc:sldMk cId="2132171357" sldId="425"/>
            <ac:picMk id="10" creationId="{F94F6E3D-A902-4997-A84F-5CB4DE42797F}"/>
          </ac:picMkLst>
        </pc:picChg>
        <pc:picChg chg="add mod">
          <ac:chgData name="J. Stanners [ Wheatley Hill Primary School ]" userId="S::j.stanners300@whprimary.com::95d13023-5fe8-4aa6-af64-49ca2f97d09d" providerId="AD" clId="Web-{398BE0FF-D8C8-11A4-F497-2E9FEFA5D681}" dt="2021-02-21T17:48:09.063" v="64" actId="1076"/>
          <ac:picMkLst>
            <pc:docMk/>
            <pc:sldMk cId="2132171357" sldId="425"/>
            <ac:picMk id="13" creationId="{7DFE222F-6401-4DB4-A975-6BF4D17BC258}"/>
          </ac:picMkLst>
        </pc:picChg>
      </pc:sldChg>
      <pc:sldChg chg="addSp delSp modSp add ord replId">
        <pc:chgData name="J. Stanners [ Wheatley Hill Primary School ]" userId="S::j.stanners300@whprimary.com::95d13023-5fe8-4aa6-af64-49ca2f97d09d" providerId="AD" clId="Web-{398BE0FF-D8C8-11A4-F497-2E9FEFA5D681}" dt="2021-02-21T17:50:00.472" v="77" actId="1076"/>
        <pc:sldMkLst>
          <pc:docMk/>
          <pc:sldMk cId="3370764534" sldId="426"/>
        </pc:sldMkLst>
        <pc:spChg chg="mod">
          <ac:chgData name="J. Stanners [ Wheatley Hill Primary School ]" userId="S::j.stanners300@whprimary.com::95d13023-5fe8-4aa6-af64-49ca2f97d09d" providerId="AD" clId="Web-{398BE0FF-D8C8-11A4-F497-2E9FEFA5D681}" dt="2021-02-21T17:48:47.142" v="69" actId="20577"/>
          <ac:spMkLst>
            <pc:docMk/>
            <pc:sldMk cId="3370764534" sldId="426"/>
            <ac:spMk id="12" creationId="{34B5EE7C-B572-4F8F-9AFF-376CF6BACA75}"/>
          </ac:spMkLst>
        </pc:spChg>
        <pc:picChg chg="add mod">
          <ac:chgData name="J. Stanners [ Wheatley Hill Primary School ]" userId="S::j.stanners300@whprimary.com::95d13023-5fe8-4aa6-af64-49ca2f97d09d" providerId="AD" clId="Web-{398BE0FF-D8C8-11A4-F497-2E9FEFA5D681}" dt="2021-02-21T17:49:59.097" v="76" actId="1076"/>
          <ac:picMkLst>
            <pc:docMk/>
            <pc:sldMk cId="3370764534" sldId="426"/>
            <ac:picMk id="2" creationId="{C607A790-58F2-4E29-9EB2-40A0D74BA65F}"/>
          </ac:picMkLst>
        </pc:picChg>
        <pc:picChg chg="del">
          <ac:chgData name="J. Stanners [ Wheatley Hill Primary School ]" userId="S::j.stanners300@whprimary.com::95d13023-5fe8-4aa6-af64-49ca2f97d09d" providerId="AD" clId="Web-{398BE0FF-D8C8-11A4-F497-2E9FEFA5D681}" dt="2021-02-21T17:48:52.705" v="70"/>
          <ac:picMkLst>
            <pc:docMk/>
            <pc:sldMk cId="3370764534" sldId="426"/>
            <ac:picMk id="9" creationId="{3BCBEC2F-F37B-4D4E-B831-59F750A7E03A}"/>
          </ac:picMkLst>
        </pc:picChg>
        <pc:picChg chg="mod">
          <ac:chgData name="J. Stanners [ Wheatley Hill Primary School ]" userId="S::j.stanners300@whprimary.com::95d13023-5fe8-4aa6-af64-49ca2f97d09d" providerId="AD" clId="Web-{398BE0FF-D8C8-11A4-F497-2E9FEFA5D681}" dt="2021-02-21T17:50:00.472" v="77" actId="1076"/>
          <ac:picMkLst>
            <pc:docMk/>
            <pc:sldMk cId="3370764534" sldId="426"/>
            <ac:picMk id="10" creationId="{F94F6E3D-A902-4997-A84F-5CB4DE4279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36C1E-770E-4D2C-9F42-565D344550E5}" type="datetimeFigureOut">
              <a:rPr lang="en-GB" smtClean="0"/>
              <a:t>21/02/2021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337A9-CC78-4670-9B3D-2EA1A51D146D}" type="slidenum">
              <a:rPr lang="en-GB" smtClean="0"/>
              <a:t>‹#›</a:t>
            </a:fld>
            <a:endParaRPr lang="en-GB"/>
          </a:p>
        </p:txBody>
      </p:sp>
    </p:spTree>
    <p:extLst>
      <p:ext uri="{BB962C8B-B14F-4D97-AF65-F5344CB8AC3E}">
        <p14:creationId xmlns:p14="http://schemas.microsoft.com/office/powerpoint/2010/main" val="136546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13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35EA-6BC2-4878-AD49-2BF1C3CD17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B3E352A-19A5-43B1-B229-92DF3F1B8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4881F2-3302-4A98-8C80-5C5A69DC85F1}"/>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5" name="Footer Placeholder 4">
            <a:extLst>
              <a:ext uri="{FF2B5EF4-FFF2-40B4-BE49-F238E27FC236}">
                <a16:creationId xmlns:a16="http://schemas.microsoft.com/office/drawing/2014/main" id="{EB3C437E-3BA2-4FC2-97FC-9D91F2CD4B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704FB7-1332-4CE0-BBCA-BE16EAD3AC9C}"/>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64087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2475-82DA-45BC-AC7A-85A60CD7C0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EDA12E-E845-45FC-A043-701A81A43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EB0844-D377-42FA-99AB-7A1AA22B9A4B}"/>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5" name="Footer Placeholder 4">
            <a:extLst>
              <a:ext uri="{FF2B5EF4-FFF2-40B4-BE49-F238E27FC236}">
                <a16:creationId xmlns:a16="http://schemas.microsoft.com/office/drawing/2014/main" id="{0235F409-B91A-4960-8744-B9D3799A78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6F7311-558C-4C00-92EB-660E25D7DF97}"/>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403636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BAAF-7731-4C82-9C8F-5A7604CC0C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B2B3EF-5A0D-4A8C-BF65-B5ACE1B615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D40E3C-E3E2-4D36-B26F-E19524C84E2C}"/>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5" name="Footer Placeholder 4">
            <a:extLst>
              <a:ext uri="{FF2B5EF4-FFF2-40B4-BE49-F238E27FC236}">
                <a16:creationId xmlns:a16="http://schemas.microsoft.com/office/drawing/2014/main" id="{720AC2AC-5A3C-4BC0-A523-DD073BCDDC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AF9E15-9B99-4D68-8360-ACBBF2D5A716}"/>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724096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3035-3802-4E06-9235-8FD88F3591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F9E200-EFFA-4019-B096-032015458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DBC5CE-040F-4A22-A469-171F3B6706C7}"/>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5" name="Footer Placeholder 4">
            <a:extLst>
              <a:ext uri="{FF2B5EF4-FFF2-40B4-BE49-F238E27FC236}">
                <a16:creationId xmlns:a16="http://schemas.microsoft.com/office/drawing/2014/main" id="{9D9B1B3B-6EF3-4E32-A8FB-AB369BD24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DE2D4F-6FD9-4770-A51E-46D7AE4370E3}"/>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128256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237A-B1FB-4415-BDF6-53BBC84E52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1315E8-E47E-4950-967A-D9C051D01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B55B46-558F-407F-90E5-481D5873A37F}"/>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5" name="Footer Placeholder 4">
            <a:extLst>
              <a:ext uri="{FF2B5EF4-FFF2-40B4-BE49-F238E27FC236}">
                <a16:creationId xmlns:a16="http://schemas.microsoft.com/office/drawing/2014/main" id="{AA2822D2-006F-4F17-AB7E-EC9B0F6065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63F53D-D45D-4105-8762-2024D6761554}"/>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09900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1A43-281C-47FE-A458-844E5AF92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C8835C-A15E-4BB5-ADCE-E82A52B96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46DCE-049F-41BF-A0FD-CB37713890A9}"/>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5" name="Footer Placeholder 4">
            <a:extLst>
              <a:ext uri="{FF2B5EF4-FFF2-40B4-BE49-F238E27FC236}">
                <a16:creationId xmlns:a16="http://schemas.microsoft.com/office/drawing/2014/main" id="{2F72EE4C-4878-4C12-91ED-0043FB2F81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5BB8C9-09D3-424C-9D7A-01F0DD175B16}"/>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241818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2D44-BB69-48BE-9786-D318E16286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BE108A-112B-41EE-9F59-1D81DB5F9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FCA208-0E88-4038-986C-D62263942F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FE311F-AC3E-4D57-82C8-5B6B5B3E9048}"/>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6" name="Footer Placeholder 5">
            <a:extLst>
              <a:ext uri="{FF2B5EF4-FFF2-40B4-BE49-F238E27FC236}">
                <a16:creationId xmlns:a16="http://schemas.microsoft.com/office/drawing/2014/main" id="{9AD78F81-3EEC-49BA-8481-2789D209B3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636998-E847-4053-8A12-38F33461A5AE}"/>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45665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CE26-F8C1-41D3-BC92-3932953F07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B1BFA9-0725-4ECA-AF70-CB2166F96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4A1273-9DD1-45C5-A86D-6EDA98D51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C82BF0-0E64-48A6-B22F-08673F3A8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ADB2F2-7878-46A5-8E02-BDA0F8A331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9AD4EC-800E-4A02-A02B-1DA55240899E}"/>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8" name="Footer Placeholder 7">
            <a:extLst>
              <a:ext uri="{FF2B5EF4-FFF2-40B4-BE49-F238E27FC236}">
                <a16:creationId xmlns:a16="http://schemas.microsoft.com/office/drawing/2014/main" id="{E8CFD561-6AA5-49DD-915C-DDE995650E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2C3C37-105A-46C9-A116-11CDED313417}"/>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306705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51F7-8608-4F51-AF55-B800CC160A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77A2C1-F888-434F-829C-47D1CD17782B}"/>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4" name="Footer Placeholder 3">
            <a:extLst>
              <a:ext uri="{FF2B5EF4-FFF2-40B4-BE49-F238E27FC236}">
                <a16:creationId xmlns:a16="http://schemas.microsoft.com/office/drawing/2014/main" id="{80B2A3BA-5029-4075-BA3C-3832566540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D0E78D-21DF-4844-84ED-8D325D707DBE}"/>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769542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43C38-06C0-4B4E-99BD-9050326D2CA6}"/>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3" name="Footer Placeholder 2">
            <a:extLst>
              <a:ext uri="{FF2B5EF4-FFF2-40B4-BE49-F238E27FC236}">
                <a16:creationId xmlns:a16="http://schemas.microsoft.com/office/drawing/2014/main" id="{B046C8FF-AB94-45B7-A3B8-1889570082D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684A-404D-413D-A4C1-AE6E1AB107E9}"/>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3574341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F0A2-D45C-4C89-A7F7-81A2FBDB7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77924D-A34C-423C-9426-DECAE6CB0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0B6F4A-18DD-4B85-B40D-5394F2B84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53F8F-499A-4D51-9726-BE46C8B8BFDB}"/>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6" name="Footer Placeholder 5">
            <a:extLst>
              <a:ext uri="{FF2B5EF4-FFF2-40B4-BE49-F238E27FC236}">
                <a16:creationId xmlns:a16="http://schemas.microsoft.com/office/drawing/2014/main" id="{5D46F8CE-8453-4B0D-80D1-B71E4910E8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54ED78-D7A2-455A-B790-1E58681786F5}"/>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41493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4BF9-29BD-47C3-AD58-ACF573F697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88D752-159A-448C-B0A9-C3632D091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659D50-A614-4639-A49C-6A6FCADE1AE9}"/>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5" name="Footer Placeholder 4">
            <a:extLst>
              <a:ext uri="{FF2B5EF4-FFF2-40B4-BE49-F238E27FC236}">
                <a16:creationId xmlns:a16="http://schemas.microsoft.com/office/drawing/2014/main" id="{9D5889A6-72D7-4BC3-B7F7-6DEB705B1E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DA6FBD-0A0D-4ACE-BFC2-92D64C3B2BC3}"/>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2051748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6307-E702-4357-B20E-3410C2EB1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8B7A89-C13C-4A7D-875B-4E5AD9803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94D2E7-72F7-41BC-9DA4-7506777CA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064B51-8443-4E41-81C1-1F487AE9D65F}"/>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6" name="Footer Placeholder 5">
            <a:extLst>
              <a:ext uri="{FF2B5EF4-FFF2-40B4-BE49-F238E27FC236}">
                <a16:creationId xmlns:a16="http://schemas.microsoft.com/office/drawing/2014/main" id="{2B468D0D-A5DE-47EE-8F47-4645BBE0BE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0CCB97-875D-4751-BF58-98568EC96A91}"/>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2509712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3BC9-9779-4629-B6D5-6DFE5A0075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F18EE1-5A65-4DD2-B2EC-7B45B99B33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12960-8174-4D6C-AC61-58E4D560EF64}"/>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5" name="Footer Placeholder 4">
            <a:extLst>
              <a:ext uri="{FF2B5EF4-FFF2-40B4-BE49-F238E27FC236}">
                <a16:creationId xmlns:a16="http://schemas.microsoft.com/office/drawing/2014/main" id="{F01D9644-CB41-4742-BA8A-1FB1416FDA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AA5D9-8D69-4CA5-A0A8-3172557198FA}"/>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3650514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7147F0-047C-483C-8A1E-ACFC7C9201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34FA48-02CD-4AAA-B830-AFF3F3CED4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271207-5D5E-417D-98F5-1AF727250872}"/>
              </a:ext>
            </a:extLst>
          </p:cNvPr>
          <p:cNvSpPr>
            <a:spLocks noGrp="1"/>
          </p:cNvSpPr>
          <p:nvPr>
            <p:ph type="dt" sz="half" idx="10"/>
          </p:nvPr>
        </p:nvSpPr>
        <p:spPr/>
        <p:txBody>
          <a:bodyPr/>
          <a:lstStyle/>
          <a:p>
            <a:fld id="{C8EAD57D-0BF3-431F-BD04-A0E08C1F9328}" type="datetimeFigureOut">
              <a:rPr lang="en-GB" smtClean="0"/>
              <a:t>21/02/2021</a:t>
            </a:fld>
            <a:endParaRPr lang="en-GB"/>
          </a:p>
        </p:txBody>
      </p:sp>
      <p:sp>
        <p:nvSpPr>
          <p:cNvPr id="5" name="Footer Placeholder 4">
            <a:extLst>
              <a:ext uri="{FF2B5EF4-FFF2-40B4-BE49-F238E27FC236}">
                <a16:creationId xmlns:a16="http://schemas.microsoft.com/office/drawing/2014/main" id="{19578A3B-50E0-48EF-84B5-0C478F5F2F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235C4-1189-450C-BFBA-DA93FB35B5EC}"/>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258872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FBD4-FD71-49D7-91FB-DC4E695A9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00A790-2D00-47A6-BA60-6D5BB63D6B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77E23B-BA02-49CA-870E-913EA792234B}"/>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5" name="Footer Placeholder 4">
            <a:extLst>
              <a:ext uri="{FF2B5EF4-FFF2-40B4-BE49-F238E27FC236}">
                <a16:creationId xmlns:a16="http://schemas.microsoft.com/office/drawing/2014/main" id="{F6B208B5-871C-4FBB-8932-6D2BC88D31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11DCE7-E341-4751-8CEA-F02EB991F311}"/>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174272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8F37-5D92-4C31-A10F-17873E1CCF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16517A-9241-47BF-95C8-F9D6AAC17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505E2A-1B1E-4544-8086-F17A710A1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18012E-829E-4EF2-8D94-5360A1B46373}"/>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6" name="Footer Placeholder 5">
            <a:extLst>
              <a:ext uri="{FF2B5EF4-FFF2-40B4-BE49-F238E27FC236}">
                <a16:creationId xmlns:a16="http://schemas.microsoft.com/office/drawing/2014/main" id="{C18596B8-D2A1-4580-9069-22BE3A1CEC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FB0E3C-63B9-4E73-8908-F980CC11E77B}"/>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323908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33AF-4F6A-427D-977B-C9181F64C6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64D819-C41E-415A-BD7C-3E65CF9093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C0B97E-7DAD-4C69-A525-7A9CF00300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47E79E-DAF5-4F65-87A0-B42C42A32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F7C9B3-2531-4011-A39E-4E34B87C55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98B1B4B-9956-4F92-A063-B10C515DA50D}"/>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8" name="Footer Placeholder 7">
            <a:extLst>
              <a:ext uri="{FF2B5EF4-FFF2-40B4-BE49-F238E27FC236}">
                <a16:creationId xmlns:a16="http://schemas.microsoft.com/office/drawing/2014/main" id="{9EED53DD-C81F-44A7-8628-FA1F3EABF2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D8C0F3-FD57-4EC5-8AA5-FA3F32EA246C}"/>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1396996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5B2F-0F8A-4FEE-A60A-8C9E567B6F8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0AAB16-E1CF-4DF4-9867-6AC687F1D0FA}"/>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4" name="Footer Placeholder 3">
            <a:extLst>
              <a:ext uri="{FF2B5EF4-FFF2-40B4-BE49-F238E27FC236}">
                <a16:creationId xmlns:a16="http://schemas.microsoft.com/office/drawing/2014/main" id="{4F7A648F-B016-4544-BA54-9720862845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DCD026-82AD-417A-8B3D-7A79E33F9D27}"/>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242411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791D8A-D616-4C6C-99E6-5D10C7259AA5}"/>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3" name="Footer Placeholder 2">
            <a:extLst>
              <a:ext uri="{FF2B5EF4-FFF2-40B4-BE49-F238E27FC236}">
                <a16:creationId xmlns:a16="http://schemas.microsoft.com/office/drawing/2014/main" id="{3E841ACA-39F4-4688-AC77-D05AE39D7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9BBBF-AAD3-479A-956A-BDFFF8508A39}"/>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409416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2379-6498-431D-B82A-AD319816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B41E63-20C4-4E40-B787-6E8806D358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73AD488-9870-4E18-A006-B6D1AF721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DDAB7-FA96-4AE9-9457-D26E4F275F4D}"/>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6" name="Footer Placeholder 5">
            <a:extLst>
              <a:ext uri="{FF2B5EF4-FFF2-40B4-BE49-F238E27FC236}">
                <a16:creationId xmlns:a16="http://schemas.microsoft.com/office/drawing/2014/main" id="{7CFA690E-6518-443E-9653-0DA902C487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5D6DAA-2FB7-4E7E-ABEB-76EBB41A4F02}"/>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1114959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3492-0EF6-4614-8A1E-C8DA8E9C4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6E2E69-99C3-4027-827B-27C3AFEC27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78CD83-FD5D-426A-B236-CDA6EEC77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C4124-D06F-4437-8D5E-35944BF259A4}"/>
              </a:ext>
            </a:extLst>
          </p:cNvPr>
          <p:cNvSpPr>
            <a:spLocks noGrp="1"/>
          </p:cNvSpPr>
          <p:nvPr>
            <p:ph type="dt" sz="half" idx="10"/>
          </p:nvPr>
        </p:nvSpPr>
        <p:spPr/>
        <p:txBody>
          <a:bodyPr/>
          <a:lstStyle/>
          <a:p>
            <a:fld id="{B37CD3C6-D7CD-4064-9361-208A4063562E}" type="datetimeFigureOut">
              <a:rPr lang="en-GB" smtClean="0"/>
              <a:t>21/02/2021</a:t>
            </a:fld>
            <a:endParaRPr lang="en-GB"/>
          </a:p>
        </p:txBody>
      </p:sp>
      <p:sp>
        <p:nvSpPr>
          <p:cNvPr id="6" name="Footer Placeholder 5">
            <a:extLst>
              <a:ext uri="{FF2B5EF4-FFF2-40B4-BE49-F238E27FC236}">
                <a16:creationId xmlns:a16="http://schemas.microsoft.com/office/drawing/2014/main" id="{284EE198-29FD-478B-BB97-E6186A76C7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4EBDCB-AD5C-4E89-8DA8-58CF3A3CC88A}"/>
              </a:ext>
            </a:extLst>
          </p:cNvPr>
          <p:cNvSpPr>
            <a:spLocks noGrp="1"/>
          </p:cNvSpPr>
          <p:nvPr>
            <p:ph type="sldNum" sz="quarter" idx="12"/>
          </p:nvPr>
        </p:nvSpPr>
        <p:spPr/>
        <p:txBody>
          <a:bodyPr/>
          <a:lstStyle/>
          <a:p>
            <a:fld id="{E50CC0B2-BA24-4473-9BF9-537F609BEA9A}" type="slidenum">
              <a:rPr lang="en-GB" smtClean="0"/>
              <a:t>‹#›</a:t>
            </a:fld>
            <a:endParaRPr lang="en-GB"/>
          </a:p>
        </p:txBody>
      </p:sp>
    </p:spTree>
    <p:extLst>
      <p:ext uri="{BB962C8B-B14F-4D97-AF65-F5344CB8AC3E}">
        <p14:creationId xmlns:p14="http://schemas.microsoft.com/office/powerpoint/2010/main" val="223976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CBA484-4FA4-4F1F-AC97-41303690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D60F6C-035E-41EE-A8D4-FBC033412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86369B-B091-4089-85EE-F1EA1F952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CD3C6-D7CD-4064-9361-208A4063562E}" type="datetimeFigureOut">
              <a:rPr lang="en-GB" smtClean="0"/>
              <a:t>21/02/2021</a:t>
            </a:fld>
            <a:endParaRPr lang="en-GB"/>
          </a:p>
        </p:txBody>
      </p:sp>
      <p:sp>
        <p:nvSpPr>
          <p:cNvPr id="5" name="Footer Placeholder 4">
            <a:extLst>
              <a:ext uri="{FF2B5EF4-FFF2-40B4-BE49-F238E27FC236}">
                <a16:creationId xmlns:a16="http://schemas.microsoft.com/office/drawing/2014/main" id="{4655EE35-7F8D-4F2C-847C-489636DDC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AF609D-2EEF-4B90-918E-ABFB452DB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CC0B2-BA24-4473-9BF9-537F609BEA9A}" type="slidenum">
              <a:rPr lang="en-GB" smtClean="0"/>
              <a:t>‹#›</a:t>
            </a:fld>
            <a:endParaRPr lang="en-GB"/>
          </a:p>
        </p:txBody>
      </p:sp>
    </p:spTree>
    <p:extLst>
      <p:ext uri="{BB962C8B-B14F-4D97-AF65-F5344CB8AC3E}">
        <p14:creationId xmlns:p14="http://schemas.microsoft.com/office/powerpoint/2010/main" val="978630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65167-4A7C-49D4-89AD-CE56DF241F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2031A4-E664-4676-BD15-D6F6B69B72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FBE9FE-D5F7-45CF-A4C5-42B0AE0A4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AD57D-0BF3-431F-BD04-A0E08C1F9328}" type="datetimeFigureOut">
              <a:rPr lang="en-GB" smtClean="0"/>
              <a:t>21/02/2021</a:t>
            </a:fld>
            <a:endParaRPr lang="en-GB"/>
          </a:p>
        </p:txBody>
      </p:sp>
      <p:sp>
        <p:nvSpPr>
          <p:cNvPr id="5" name="Footer Placeholder 4">
            <a:extLst>
              <a:ext uri="{FF2B5EF4-FFF2-40B4-BE49-F238E27FC236}">
                <a16:creationId xmlns:a16="http://schemas.microsoft.com/office/drawing/2014/main" id="{0C2E1048-C95D-4F92-8EFD-49E2A4B41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B37AD4-4FB7-425E-B3D3-A8909CDB1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C65B9-959C-472B-BCDD-EF37F85E1F1B}" type="slidenum">
              <a:rPr lang="en-GB" smtClean="0"/>
              <a:t>‹#›</a:t>
            </a:fld>
            <a:endParaRPr lang="en-GB"/>
          </a:p>
        </p:txBody>
      </p:sp>
    </p:spTree>
    <p:extLst>
      <p:ext uri="{BB962C8B-B14F-4D97-AF65-F5344CB8AC3E}">
        <p14:creationId xmlns:p14="http://schemas.microsoft.com/office/powerpoint/2010/main" val="2907240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watch?v=lIb6QepYkmE&amp;t=107s"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ww.youtube.com/watch?v=9kHQAbPR_04" TargetMode="External"/><Relationship Id="rId7" Type="http://schemas.openxmlformats.org/officeDocument/2006/relationships/image" Target="../media/image56.jpeg"/><Relationship Id="rId2" Type="http://schemas.openxmlformats.org/officeDocument/2006/relationships/hyperlink" Target="https://www.youtube.com/watch?v=6WpryDlmj2M" TargetMode="External"/><Relationship Id="rId1" Type="http://schemas.openxmlformats.org/officeDocument/2006/relationships/slideLayout" Target="../slideLayouts/slideLayout2.xml"/><Relationship Id="rId6" Type="http://schemas.openxmlformats.org/officeDocument/2006/relationships/hyperlink" Target="https://animalstime.com/orangutan-facts-for-kids-top-10-amazing-facts-about-orangutans/" TargetMode="External"/><Relationship Id="rId5" Type="http://schemas.openxmlformats.org/officeDocument/2006/relationships/hyperlink" Target="https://kids.kiddle.co/Orangutan" TargetMode="External"/><Relationship Id="rId4" Type="http://schemas.openxmlformats.org/officeDocument/2006/relationships/hyperlink" Target="https://www.natgeokids.com/uk/discover/animals/general-animals/ten-facts-about-orang-uta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8.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vA-TNGrEtEY" TargetMode="External"/><Relationship Id="rId7" Type="http://schemas.openxmlformats.org/officeDocument/2006/relationships/image" Target="../media/image72.jpeg"/><Relationship Id="rId2" Type="http://schemas.openxmlformats.org/officeDocument/2006/relationships/hyperlink" Target="https://www.youtube.com/watch?v=Ew5gLUbejSs&amp;list=PLylp_MnQp-kFL85seSMWCy5oWbqz7Oomq"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youtube.com/watch?v=2jX3_cLfB0k" TargetMode="External"/><Relationship Id="rId4" Type="http://schemas.openxmlformats.org/officeDocument/2006/relationships/hyperlink" Target="https://www.youtube.com/watch?v=s092rbB93L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3.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www.spellzone.com/word_lists/games-106481.htm" TargetMode="Externa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ictgames.com/mobilePage/lcwc/index.html" TargetMode="Externa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ksouth1-mediap.svc.ms/transform/thumbnail?provider=spo&amp;inputFormat=png&amp;cs=fFNQTw&amp;docid=https%3A%2F%2Fdurhamschools-my.sharepoint.com%3A443%2F_api%2Fv2.0%2Fdrives%2Fb!gAJaW5u-Rkmqwl4jPy9UGYMZtw1An2RBrvovy85FHRaZLaNEPYlAQ67Txwpp0T4S%2Fitems%2F01CGZ3B4WNLEFXJTX55JC3E7A5E4E5Y2UX%3Fversion%3DPublished&amp;access_token=eyJ0eXAiOiJKV1QiLCJhbGciOiJub25lIn0.eyJhdWQiOiIwMDAwMDAwMy0wMDAwLTBmZjEtY2UwMC0wMDAwMDAwMDAwMDAvZHVyaGFtc2Nob29scy1teS5zaGFyZXBvaW50LmNvbUA0NWRmZmY1Mi04MzY0LTRkNzMtYmYzYS04Zjk4YmRmMTBkODciLCJpc3MiOiIwMDAwMDAwMy0wMDAwLTBmZjEtY2UwMC0wMDAwMDAwMDAwMDAiLCJuYmYiOiIxNjExODEzNjAwIiwiZXhwIjoiMTYxMTgzNTIwMCIsImVuZHBvaW50dXJsIjoiN0VqbkNKZ0EwQWwvUkF4N3paQ2ErYm1RT0pLbFQ4OUVFQm1xdTg1UFc2ST0iLCJlbmRwb2ludHVybExlbmd0aCI6IjEyMyIsImlzbG9vcGJhY2siOiJUcnVlIiwidmVyIjoiaGFzaGVkcHJvb2Z0b2tlbiIsInNpdGVpZCI6Ik5XSTFZVEF5T0RBdFltVTVZaTAwT1RRMkxXRmhZekl0TldVeU16Tm1NbVkxTkRFNSIsIm5hbWVpZCI6IjAjLmZ8bWVtYmVyc2hpcHxwLmdpbmdlbGwzMDBAd2hwcmltYXJ5LmNvbSIsIm5paSI6Im1pY3Jvc29mdC5zaGFyZXBvaW50IiwiaXN1c2VyIjoidHJ1ZSIsImNhY2hla2V5IjoiMGguZnxtZW1iZXJzaGlwfDEwMDMyMDAwNTI4YjcyNzZAbGl2ZS5jb20iLCJ0dCI6IjAiLCJ1c2VQZXJzaXN0ZW50Q29va2llIjoiMiJ9.OUdyUlgxMmtNT1hoaGlrMVVZVlhtaExzc3hVM2VHbGZJYzZjem5STlFDVT0&amp;encodeFailures=1&amp;srcWidth=&amp;srcHeight=&amp;width=585&amp;height=585&amp;action=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653" y="0"/>
            <a:ext cx="6837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Pack: A</a:t>
            </a: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Subject: English</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4009699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E3976C-007D-4604-90C9-61A320E89FB5}"/>
              </a:ext>
            </a:extLst>
          </p:cNvPr>
          <p:cNvSpPr/>
          <p:nvPr/>
        </p:nvSpPr>
        <p:spPr>
          <a:xfrm>
            <a:off x="-160195" y="-82296"/>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7" name="Picture 6">
            <a:extLst>
              <a:ext uri="{FF2B5EF4-FFF2-40B4-BE49-F238E27FC236}">
                <a16:creationId xmlns:a16="http://schemas.microsoft.com/office/drawing/2014/main" id="{1FD85DC8-5CE4-4988-9778-9F4399A19952}"/>
              </a:ext>
            </a:extLst>
          </p:cNvPr>
          <p:cNvPicPr>
            <a:picLocks noChangeAspect="1"/>
          </p:cNvPicPr>
          <p:nvPr/>
        </p:nvPicPr>
        <p:blipFill>
          <a:blip r:embed="rId2"/>
          <a:stretch>
            <a:fillRect/>
          </a:stretch>
        </p:blipFill>
        <p:spPr>
          <a:xfrm>
            <a:off x="6130874" y="962021"/>
            <a:ext cx="5926118" cy="5812338"/>
          </a:xfrm>
          <a:prstGeom prst="rect">
            <a:avLst/>
          </a:prstGeom>
        </p:spPr>
      </p:pic>
      <p:pic>
        <p:nvPicPr>
          <p:cNvPr id="6" name="Picture 2" descr="A picture containing shape&#10;&#10;Description automatically generated"/>
          <p:cNvPicPr>
            <a:picLocks noChangeAspect="1"/>
          </p:cNvPicPr>
          <p:nvPr/>
        </p:nvPicPr>
        <p:blipFill>
          <a:blip r:embed="rId3"/>
          <a:stretch>
            <a:fillRect/>
          </a:stretch>
        </p:blipFill>
        <p:spPr>
          <a:xfrm>
            <a:off x="10907293" y="0"/>
            <a:ext cx="1266828" cy="962021"/>
          </a:xfrm>
          <a:prstGeom prst="rect">
            <a:avLst/>
          </a:prstGeom>
          <a:noFill/>
          <a:ln cap="flat">
            <a:noFill/>
          </a:ln>
        </p:spPr>
      </p:pic>
      <p:pic>
        <p:nvPicPr>
          <p:cNvPr id="8" name="Picture 7">
            <a:extLst>
              <a:ext uri="{FF2B5EF4-FFF2-40B4-BE49-F238E27FC236}">
                <a16:creationId xmlns:a16="http://schemas.microsoft.com/office/drawing/2014/main" id="{F5CED7CC-CFB8-44F4-8546-F174D9B19671}"/>
              </a:ext>
            </a:extLst>
          </p:cNvPr>
          <p:cNvPicPr>
            <a:picLocks noChangeAspect="1"/>
          </p:cNvPicPr>
          <p:nvPr/>
        </p:nvPicPr>
        <p:blipFill>
          <a:blip r:embed="rId4"/>
          <a:stretch>
            <a:fillRect/>
          </a:stretch>
        </p:blipFill>
        <p:spPr>
          <a:xfrm>
            <a:off x="87627" y="962021"/>
            <a:ext cx="5926118" cy="5812338"/>
          </a:xfrm>
          <a:prstGeom prst="rect">
            <a:avLst/>
          </a:prstGeom>
        </p:spPr>
      </p:pic>
    </p:spTree>
    <p:extLst>
      <p:ext uri="{BB962C8B-B14F-4D97-AF65-F5344CB8AC3E}">
        <p14:creationId xmlns:p14="http://schemas.microsoft.com/office/powerpoint/2010/main" val="195146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E3976C-007D-4604-90C9-61A320E89FB5}"/>
              </a:ext>
            </a:extLst>
          </p:cNvPr>
          <p:cNvSpPr/>
          <p:nvPr/>
        </p:nvSpPr>
        <p:spPr>
          <a:xfrm>
            <a:off x="-160195" y="-82296"/>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5" name="Picture 2" descr="A picture containing shape&#10;&#10;Description automatically generated"/>
          <p:cNvPicPr>
            <a:picLocks noChangeAspect="1"/>
          </p:cNvPicPr>
          <p:nvPr/>
        </p:nvPicPr>
        <p:blipFill>
          <a:blip r:embed="rId2"/>
          <a:stretch>
            <a:fillRect/>
          </a:stretch>
        </p:blipFill>
        <p:spPr>
          <a:xfrm>
            <a:off x="10907293" y="0"/>
            <a:ext cx="1266828" cy="962021"/>
          </a:xfrm>
          <a:prstGeom prst="rect">
            <a:avLst/>
          </a:prstGeom>
          <a:noFill/>
          <a:ln cap="flat">
            <a:noFill/>
          </a:ln>
        </p:spPr>
      </p:pic>
      <p:pic>
        <p:nvPicPr>
          <p:cNvPr id="6" name="Picture 5">
            <a:extLst>
              <a:ext uri="{FF2B5EF4-FFF2-40B4-BE49-F238E27FC236}">
                <a16:creationId xmlns:a16="http://schemas.microsoft.com/office/drawing/2014/main" id="{EF4661DD-4C24-4858-B27E-2AC9F8A4121A}"/>
              </a:ext>
            </a:extLst>
          </p:cNvPr>
          <p:cNvPicPr>
            <a:picLocks noChangeAspect="1"/>
          </p:cNvPicPr>
          <p:nvPr/>
        </p:nvPicPr>
        <p:blipFill>
          <a:blip r:embed="rId3"/>
          <a:stretch>
            <a:fillRect/>
          </a:stretch>
        </p:blipFill>
        <p:spPr>
          <a:xfrm>
            <a:off x="2603902" y="962021"/>
            <a:ext cx="5926118" cy="5747259"/>
          </a:xfrm>
          <a:prstGeom prst="rect">
            <a:avLst/>
          </a:prstGeom>
        </p:spPr>
      </p:pic>
    </p:spTree>
    <p:extLst>
      <p:ext uri="{BB962C8B-B14F-4D97-AF65-F5344CB8AC3E}">
        <p14:creationId xmlns:p14="http://schemas.microsoft.com/office/powerpoint/2010/main" val="246843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389099" y="7628"/>
            <a:ext cx="8453212" cy="830997"/>
          </a:xfrm>
          <a:prstGeom prst="rect">
            <a:avLst/>
          </a:prstGeom>
          <a:noFill/>
        </p:spPr>
        <p:txBody>
          <a:bodyPr wrap="none" lIns="91440" tIns="45720" rIns="91440" bIns="45720">
            <a:spAutoFit/>
          </a:bodyPr>
          <a:lstStyle/>
          <a:p>
            <a:pPr algn="ctr"/>
            <a:r>
              <a:rPr lang="en-US"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Outstanding orange orangutans</a:t>
            </a: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
        <p:nvSpPr>
          <p:cNvPr id="2" name="TextBox 1">
            <a:extLst>
              <a:ext uri="{FF2B5EF4-FFF2-40B4-BE49-F238E27FC236}">
                <a16:creationId xmlns:a16="http://schemas.microsoft.com/office/drawing/2014/main" id="{FF2A1001-C884-46F1-976E-1EB522FCBF1B}"/>
              </a:ext>
            </a:extLst>
          </p:cNvPr>
          <p:cNvSpPr txBox="1"/>
          <p:nvPr/>
        </p:nvSpPr>
        <p:spPr>
          <a:xfrm>
            <a:off x="76200" y="849873"/>
            <a:ext cx="12277725" cy="584775"/>
          </a:xfrm>
          <a:prstGeom prst="rect">
            <a:avLst/>
          </a:prstGeom>
          <a:noFill/>
        </p:spPr>
        <p:txBody>
          <a:bodyPr wrap="square" rtlCol="0">
            <a:spAutoFit/>
          </a:bodyPr>
          <a:lstStyle/>
          <a:p>
            <a:r>
              <a:rPr lang="en-GB" sz="1600"/>
              <a:t>Orangutans are red-haired apes that live in tropical rainforests. Orangutans are mammals and have many features and characteristics that are similar to humans.</a:t>
            </a:r>
          </a:p>
        </p:txBody>
      </p:sp>
      <p:sp>
        <p:nvSpPr>
          <p:cNvPr id="4" name="TextBox 3">
            <a:extLst>
              <a:ext uri="{FF2B5EF4-FFF2-40B4-BE49-F238E27FC236}">
                <a16:creationId xmlns:a16="http://schemas.microsoft.com/office/drawing/2014/main" id="{D35A201D-01FF-4AE9-B216-D6214737FF03}"/>
              </a:ext>
            </a:extLst>
          </p:cNvPr>
          <p:cNvSpPr txBox="1"/>
          <p:nvPr/>
        </p:nvSpPr>
        <p:spPr>
          <a:xfrm>
            <a:off x="0" y="1338914"/>
            <a:ext cx="2751907" cy="369332"/>
          </a:xfrm>
          <a:prstGeom prst="rect">
            <a:avLst/>
          </a:prstGeom>
          <a:noFill/>
        </p:spPr>
        <p:txBody>
          <a:bodyPr wrap="none" rtlCol="0">
            <a:spAutoFit/>
          </a:bodyPr>
          <a:lstStyle/>
          <a:p>
            <a:r>
              <a:rPr lang="en-GB" b="1" u="sng"/>
              <a:t>Where do orangutans live?</a:t>
            </a:r>
            <a:endParaRPr lang="en-GB"/>
          </a:p>
        </p:txBody>
      </p:sp>
      <p:sp>
        <p:nvSpPr>
          <p:cNvPr id="7" name="TextBox 6">
            <a:extLst>
              <a:ext uri="{FF2B5EF4-FFF2-40B4-BE49-F238E27FC236}">
                <a16:creationId xmlns:a16="http://schemas.microsoft.com/office/drawing/2014/main" id="{41E0F387-60E7-46E6-9415-42A8C8E274F6}"/>
              </a:ext>
            </a:extLst>
          </p:cNvPr>
          <p:cNvSpPr txBox="1"/>
          <p:nvPr/>
        </p:nvSpPr>
        <p:spPr>
          <a:xfrm>
            <a:off x="0" y="1616184"/>
            <a:ext cx="10191750" cy="1600438"/>
          </a:xfrm>
          <a:prstGeom prst="rect">
            <a:avLst/>
          </a:prstGeom>
          <a:noFill/>
        </p:spPr>
        <p:txBody>
          <a:bodyPr wrap="square" rtlCol="0">
            <a:spAutoFit/>
          </a:bodyPr>
          <a:lstStyle/>
          <a:p>
            <a:pPr algn="just"/>
            <a:r>
              <a:rPr lang="en-GB" sz="1600"/>
              <a:t>Orangutans are native to the tropical rainforests of Sumatra and Borneo in Southeast Asia. Orangutans spend 95% of their time in  the canopy of the rainforest (up in the trees). They use their long, strong arms and hook shaped hands to climb and swing from branch to branch. Each night orangutans make a sturdy nest of leaves, twigs and branches to sleep in. Nest building is an important skill for young orangutans to learn and it takes years of practise to get it right! </a:t>
            </a:r>
          </a:p>
          <a:p>
            <a:pPr algn="just"/>
            <a:r>
              <a:rPr lang="en-GB" b="1"/>
              <a:t>Did you know? </a:t>
            </a:r>
          </a:p>
          <a:p>
            <a:pPr algn="just"/>
            <a:r>
              <a:rPr lang="en-GB" sz="1600"/>
              <a:t>Young orangutans stay with their mothers until they are around 7 years old. This is longer than any other wild animal. </a:t>
            </a:r>
          </a:p>
        </p:txBody>
      </p:sp>
      <p:sp>
        <p:nvSpPr>
          <p:cNvPr id="16" name="Cloud 15">
            <a:extLst>
              <a:ext uri="{FF2B5EF4-FFF2-40B4-BE49-F238E27FC236}">
                <a16:creationId xmlns:a16="http://schemas.microsoft.com/office/drawing/2014/main" id="{60E8D2D1-13C1-4065-B991-25C464711F6F}"/>
              </a:ext>
            </a:extLst>
          </p:cNvPr>
          <p:cNvSpPr/>
          <p:nvPr/>
        </p:nvSpPr>
        <p:spPr>
          <a:xfrm>
            <a:off x="76200" y="37371"/>
            <a:ext cx="1795130" cy="773274"/>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Read my report!</a:t>
            </a:r>
          </a:p>
        </p:txBody>
      </p:sp>
      <p:sp>
        <p:nvSpPr>
          <p:cNvPr id="15" name="TextBox 14">
            <a:extLst>
              <a:ext uri="{FF2B5EF4-FFF2-40B4-BE49-F238E27FC236}">
                <a16:creationId xmlns:a16="http://schemas.microsoft.com/office/drawing/2014/main" id="{561C2639-D7B7-4CD3-9115-723BC86B2494}"/>
              </a:ext>
            </a:extLst>
          </p:cNvPr>
          <p:cNvSpPr txBox="1"/>
          <p:nvPr/>
        </p:nvSpPr>
        <p:spPr>
          <a:xfrm>
            <a:off x="0" y="5205016"/>
            <a:ext cx="6200774" cy="369332"/>
          </a:xfrm>
          <a:prstGeom prst="rect">
            <a:avLst/>
          </a:prstGeom>
          <a:noFill/>
        </p:spPr>
        <p:txBody>
          <a:bodyPr wrap="square">
            <a:spAutoFit/>
          </a:bodyPr>
          <a:lstStyle/>
          <a:p>
            <a:r>
              <a:rPr lang="en-GB" b="1" u="sng"/>
              <a:t>What do orangutans eat?</a:t>
            </a:r>
            <a:endParaRPr lang="en-GB"/>
          </a:p>
        </p:txBody>
      </p:sp>
      <p:sp>
        <p:nvSpPr>
          <p:cNvPr id="17" name="TextBox 16">
            <a:extLst>
              <a:ext uri="{FF2B5EF4-FFF2-40B4-BE49-F238E27FC236}">
                <a16:creationId xmlns:a16="http://schemas.microsoft.com/office/drawing/2014/main" id="{78691180-A2F4-40E5-83AF-FAC2D7F01493}"/>
              </a:ext>
            </a:extLst>
          </p:cNvPr>
          <p:cNvSpPr txBox="1"/>
          <p:nvPr/>
        </p:nvSpPr>
        <p:spPr>
          <a:xfrm>
            <a:off x="14288" y="5519086"/>
            <a:ext cx="12163424" cy="1107996"/>
          </a:xfrm>
          <a:prstGeom prst="rect">
            <a:avLst/>
          </a:prstGeom>
          <a:noFill/>
        </p:spPr>
        <p:txBody>
          <a:bodyPr wrap="square" rtlCol="0">
            <a:spAutoFit/>
          </a:bodyPr>
          <a:lstStyle/>
          <a:p>
            <a:pPr algn="just"/>
            <a:r>
              <a:rPr lang="en-GB" sz="1600"/>
              <a:t>Orangutans love to eat fruit, approximately 60% of an orangutans diet is made up of fruit. The other 40% is made up of insects, small animals, leaves and bark. </a:t>
            </a:r>
          </a:p>
          <a:p>
            <a:pPr algn="just"/>
            <a:r>
              <a:rPr lang="en-GB" b="1"/>
              <a:t>Did you know? </a:t>
            </a:r>
          </a:p>
          <a:p>
            <a:pPr algn="just"/>
            <a:r>
              <a:rPr lang="en-GB" sz="1600"/>
              <a:t>Orangutans spend more than half of the day looking for food!</a:t>
            </a:r>
          </a:p>
        </p:txBody>
      </p:sp>
      <p:sp>
        <p:nvSpPr>
          <p:cNvPr id="18" name="TextBox 17">
            <a:extLst>
              <a:ext uri="{FF2B5EF4-FFF2-40B4-BE49-F238E27FC236}">
                <a16:creationId xmlns:a16="http://schemas.microsoft.com/office/drawing/2014/main" id="{4D7CE7A2-8D81-4D5C-845F-94E0FB74C0CC}"/>
              </a:ext>
            </a:extLst>
          </p:cNvPr>
          <p:cNvSpPr txBox="1"/>
          <p:nvPr/>
        </p:nvSpPr>
        <p:spPr>
          <a:xfrm>
            <a:off x="2312208" y="3162528"/>
            <a:ext cx="6200774" cy="369332"/>
          </a:xfrm>
          <a:prstGeom prst="rect">
            <a:avLst/>
          </a:prstGeom>
          <a:noFill/>
        </p:spPr>
        <p:txBody>
          <a:bodyPr wrap="square">
            <a:spAutoFit/>
          </a:bodyPr>
          <a:lstStyle/>
          <a:p>
            <a:r>
              <a:rPr lang="en-GB" b="1" u="sng"/>
              <a:t>What do orangutans look like?</a:t>
            </a:r>
            <a:endParaRPr lang="en-GB"/>
          </a:p>
        </p:txBody>
      </p:sp>
      <p:sp>
        <p:nvSpPr>
          <p:cNvPr id="19" name="TextBox 18">
            <a:extLst>
              <a:ext uri="{FF2B5EF4-FFF2-40B4-BE49-F238E27FC236}">
                <a16:creationId xmlns:a16="http://schemas.microsoft.com/office/drawing/2014/main" id="{2C9D6327-F1DF-4E45-829B-2B24E0A9A2D5}"/>
              </a:ext>
            </a:extLst>
          </p:cNvPr>
          <p:cNvSpPr txBox="1"/>
          <p:nvPr/>
        </p:nvSpPr>
        <p:spPr>
          <a:xfrm>
            <a:off x="2355647" y="3407056"/>
            <a:ext cx="9822065" cy="1846659"/>
          </a:xfrm>
          <a:prstGeom prst="rect">
            <a:avLst/>
          </a:prstGeom>
          <a:noFill/>
        </p:spPr>
        <p:txBody>
          <a:bodyPr wrap="square" rtlCol="0">
            <a:spAutoFit/>
          </a:bodyPr>
          <a:lstStyle/>
          <a:p>
            <a:pPr algn="just"/>
            <a:r>
              <a:rPr lang="en-GB" sz="1600"/>
              <a:t>Orangutans are hairy mammals covered in red or brown hair. They measure between 1.2 metres to 1.5 metres tall. Orangutans have super, long arms! Male orangutans can stretch their arms 2 metres from fingertip to fingertip.  Like humans, orangutans have eight fingers, two thumbs and fingernails! Orangutans feet look almost identical to their hands. They use their feet and hands to climb trees, peel fruit and groom each other. Male orangutans have big cheek pads made of fat on the sides of their faces to make their roaring sound louder and scare off predators. </a:t>
            </a:r>
          </a:p>
          <a:p>
            <a:pPr algn="just"/>
            <a:r>
              <a:rPr lang="en-GB" b="1"/>
              <a:t>Did you know? </a:t>
            </a:r>
          </a:p>
          <a:p>
            <a:pPr algn="just"/>
            <a:r>
              <a:rPr lang="en-GB" sz="1600"/>
              <a:t>Orangutans are born with a natural fear of snakes – pythons can swallow small orangutans whole!</a:t>
            </a:r>
          </a:p>
        </p:txBody>
      </p:sp>
      <p:pic>
        <p:nvPicPr>
          <p:cNvPr id="6" name="Picture 2" descr="See the source image">
            <a:extLst>
              <a:ext uri="{FF2B5EF4-FFF2-40B4-BE49-F238E27FC236}">
                <a16:creationId xmlns:a16="http://schemas.microsoft.com/office/drawing/2014/main" id="{6E000344-DE44-42AB-9B23-797272DAE2F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575" y="3162527"/>
            <a:ext cx="2327072" cy="2047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521833B-DA6C-4720-A32D-D5BC9AF9B45B}"/>
              </a:ext>
            </a:extLst>
          </p:cNvPr>
          <p:cNvPicPr>
            <a:picLocks noChangeAspect="1"/>
          </p:cNvPicPr>
          <p:nvPr/>
        </p:nvPicPr>
        <p:blipFill>
          <a:blip r:embed="rId3"/>
          <a:stretch>
            <a:fillRect/>
          </a:stretch>
        </p:blipFill>
        <p:spPr>
          <a:xfrm>
            <a:off x="10185501" y="1338914"/>
            <a:ext cx="1971675" cy="2068142"/>
          </a:xfrm>
          <a:prstGeom prst="rect">
            <a:avLst/>
          </a:prstGeom>
        </p:spPr>
      </p:pic>
      <p:pic>
        <p:nvPicPr>
          <p:cNvPr id="20" name="Picture 4" descr="See the source image">
            <a:extLst>
              <a:ext uri="{FF2B5EF4-FFF2-40B4-BE49-F238E27FC236}">
                <a16:creationId xmlns:a16="http://schemas.microsoft.com/office/drawing/2014/main" id="{FD3F38AC-93F8-46B3-A34B-EE140CAAE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575" y="5838824"/>
            <a:ext cx="2849765" cy="944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A picture containing logo&#10;&#10;Description automatically generated"/>
          <p:cNvPicPr>
            <a:picLocks noChangeAspect="1"/>
          </p:cNvPicPr>
          <p:nvPr/>
        </p:nvPicPr>
        <p:blipFill>
          <a:blip r:embed="rId5"/>
          <a:stretch>
            <a:fillRect/>
          </a:stretch>
        </p:blipFill>
        <p:spPr>
          <a:xfrm>
            <a:off x="10925178" y="-1932"/>
            <a:ext cx="1266828" cy="840558"/>
          </a:xfrm>
          <a:prstGeom prst="rect">
            <a:avLst/>
          </a:prstGeom>
          <a:noFill/>
          <a:ln cap="flat">
            <a:noFill/>
          </a:ln>
        </p:spPr>
      </p:pic>
    </p:spTree>
    <p:extLst>
      <p:ext uri="{BB962C8B-B14F-4D97-AF65-F5344CB8AC3E}">
        <p14:creationId xmlns:p14="http://schemas.microsoft.com/office/powerpoint/2010/main" val="189506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74168" y="7198"/>
            <a:ext cx="8453212" cy="830997"/>
          </a:xfrm>
          <a:prstGeom prst="rect">
            <a:avLst/>
          </a:prstGeom>
          <a:noFill/>
        </p:spPr>
        <p:txBody>
          <a:bodyPr wrap="none" lIns="91440" tIns="45720" rIns="91440" bIns="45720">
            <a:spAutoFit/>
          </a:bodyPr>
          <a:lstStyle/>
          <a:p>
            <a:pPr algn="ctr"/>
            <a:r>
              <a:rPr lang="en-US"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Outstanding orange orangutans</a:t>
            </a: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
        <p:nvSpPr>
          <p:cNvPr id="2" name="TextBox 1">
            <a:extLst>
              <a:ext uri="{FF2B5EF4-FFF2-40B4-BE49-F238E27FC236}">
                <a16:creationId xmlns:a16="http://schemas.microsoft.com/office/drawing/2014/main" id="{FF2A1001-C884-46F1-976E-1EB522FCBF1B}"/>
              </a:ext>
            </a:extLst>
          </p:cNvPr>
          <p:cNvSpPr txBox="1"/>
          <p:nvPr/>
        </p:nvSpPr>
        <p:spPr>
          <a:xfrm>
            <a:off x="76200" y="849873"/>
            <a:ext cx="12277725" cy="307777"/>
          </a:xfrm>
          <a:prstGeom prst="rect">
            <a:avLst/>
          </a:prstGeom>
          <a:noFill/>
        </p:spPr>
        <p:txBody>
          <a:bodyPr wrap="square" rtlCol="0">
            <a:spAutoFit/>
          </a:bodyPr>
          <a:lstStyle/>
          <a:p>
            <a:r>
              <a:rPr lang="en-GB" sz="1400"/>
              <a:t>Orangutans are red-haired apes that live in tropical rainforests. Orangutans are mammals and have many features and characteristics that are similar to humans.</a:t>
            </a:r>
          </a:p>
        </p:txBody>
      </p:sp>
      <p:sp>
        <p:nvSpPr>
          <p:cNvPr id="4" name="TextBox 3">
            <a:extLst>
              <a:ext uri="{FF2B5EF4-FFF2-40B4-BE49-F238E27FC236}">
                <a16:creationId xmlns:a16="http://schemas.microsoft.com/office/drawing/2014/main" id="{D35A201D-01FF-4AE9-B216-D6214737FF03}"/>
              </a:ext>
            </a:extLst>
          </p:cNvPr>
          <p:cNvSpPr txBox="1"/>
          <p:nvPr/>
        </p:nvSpPr>
        <p:spPr>
          <a:xfrm>
            <a:off x="76200" y="1083456"/>
            <a:ext cx="2472665" cy="338554"/>
          </a:xfrm>
          <a:prstGeom prst="rect">
            <a:avLst/>
          </a:prstGeom>
          <a:noFill/>
        </p:spPr>
        <p:txBody>
          <a:bodyPr wrap="none" rtlCol="0">
            <a:spAutoFit/>
          </a:bodyPr>
          <a:lstStyle/>
          <a:p>
            <a:r>
              <a:rPr lang="en-GB" sz="1600" b="1" u="sng"/>
              <a:t>Where do orangutans live?</a:t>
            </a:r>
            <a:endParaRPr lang="en-GB" sz="1600"/>
          </a:p>
        </p:txBody>
      </p:sp>
      <p:sp>
        <p:nvSpPr>
          <p:cNvPr id="7" name="TextBox 6">
            <a:extLst>
              <a:ext uri="{FF2B5EF4-FFF2-40B4-BE49-F238E27FC236}">
                <a16:creationId xmlns:a16="http://schemas.microsoft.com/office/drawing/2014/main" id="{41E0F387-60E7-46E6-9415-42A8C8E274F6}"/>
              </a:ext>
            </a:extLst>
          </p:cNvPr>
          <p:cNvSpPr txBox="1"/>
          <p:nvPr/>
        </p:nvSpPr>
        <p:spPr>
          <a:xfrm>
            <a:off x="0" y="1350617"/>
            <a:ext cx="10191750" cy="1415772"/>
          </a:xfrm>
          <a:prstGeom prst="rect">
            <a:avLst/>
          </a:prstGeom>
          <a:noFill/>
        </p:spPr>
        <p:txBody>
          <a:bodyPr wrap="square" rtlCol="0">
            <a:spAutoFit/>
          </a:bodyPr>
          <a:lstStyle/>
          <a:p>
            <a:pPr algn="just"/>
            <a:r>
              <a:rPr lang="en-GB" sz="1400"/>
              <a:t>Orangutans are native to the tropical rainforests of Sumatra and Borneo in Southeast Asia. Orangutans spend 95% of their time in  the canopy of the rainforest (up in the trees). They use their long, strong arms and hook shaped hands to climb and swing from branch to branch. Each night orangutans make a sturdy nest of leaves, twigs and branches to sleep in. Nest building is an important skill for young orangutans to learn and it takes years of practise to get it right! </a:t>
            </a:r>
          </a:p>
          <a:p>
            <a:pPr algn="just"/>
            <a:r>
              <a:rPr lang="en-GB" sz="1600" b="1"/>
              <a:t>Did you know? </a:t>
            </a:r>
          </a:p>
          <a:p>
            <a:pPr algn="just"/>
            <a:r>
              <a:rPr lang="en-GB" sz="1400"/>
              <a:t>Young orangutans stay with their mothers until they are around 7 years old. This is longer than any other wild animal. </a:t>
            </a:r>
            <a:endParaRPr lang="en-GB" sz="1600"/>
          </a:p>
        </p:txBody>
      </p:sp>
      <p:sp>
        <p:nvSpPr>
          <p:cNvPr id="16" name="Cloud 15">
            <a:extLst>
              <a:ext uri="{FF2B5EF4-FFF2-40B4-BE49-F238E27FC236}">
                <a16:creationId xmlns:a16="http://schemas.microsoft.com/office/drawing/2014/main" id="{60E8D2D1-13C1-4065-B991-25C464711F6F}"/>
              </a:ext>
            </a:extLst>
          </p:cNvPr>
          <p:cNvSpPr/>
          <p:nvPr/>
        </p:nvSpPr>
        <p:spPr>
          <a:xfrm>
            <a:off x="76199" y="37370"/>
            <a:ext cx="1922417" cy="89358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Now find the features</a:t>
            </a:r>
          </a:p>
        </p:txBody>
      </p:sp>
      <p:sp>
        <p:nvSpPr>
          <p:cNvPr id="15" name="TextBox 14">
            <a:extLst>
              <a:ext uri="{FF2B5EF4-FFF2-40B4-BE49-F238E27FC236}">
                <a16:creationId xmlns:a16="http://schemas.microsoft.com/office/drawing/2014/main" id="{561C2639-D7B7-4CD3-9115-723BC86B2494}"/>
              </a:ext>
            </a:extLst>
          </p:cNvPr>
          <p:cNvSpPr txBox="1"/>
          <p:nvPr/>
        </p:nvSpPr>
        <p:spPr>
          <a:xfrm>
            <a:off x="0" y="4692994"/>
            <a:ext cx="6200774" cy="338554"/>
          </a:xfrm>
          <a:prstGeom prst="rect">
            <a:avLst/>
          </a:prstGeom>
          <a:noFill/>
        </p:spPr>
        <p:txBody>
          <a:bodyPr wrap="square">
            <a:spAutoFit/>
          </a:bodyPr>
          <a:lstStyle/>
          <a:p>
            <a:r>
              <a:rPr lang="en-GB" sz="1600" b="1" u="sng"/>
              <a:t>What do orangutans eat?</a:t>
            </a:r>
            <a:endParaRPr lang="en-GB" sz="1600"/>
          </a:p>
        </p:txBody>
      </p:sp>
      <p:sp>
        <p:nvSpPr>
          <p:cNvPr id="17" name="TextBox 16">
            <a:extLst>
              <a:ext uri="{FF2B5EF4-FFF2-40B4-BE49-F238E27FC236}">
                <a16:creationId xmlns:a16="http://schemas.microsoft.com/office/drawing/2014/main" id="{78691180-A2F4-40E5-83AF-FAC2D7F01493}"/>
              </a:ext>
            </a:extLst>
          </p:cNvPr>
          <p:cNvSpPr txBox="1"/>
          <p:nvPr/>
        </p:nvSpPr>
        <p:spPr>
          <a:xfrm>
            <a:off x="0" y="5005103"/>
            <a:ext cx="12163424" cy="769441"/>
          </a:xfrm>
          <a:prstGeom prst="rect">
            <a:avLst/>
          </a:prstGeom>
          <a:noFill/>
        </p:spPr>
        <p:txBody>
          <a:bodyPr wrap="square" rtlCol="0">
            <a:spAutoFit/>
          </a:bodyPr>
          <a:lstStyle/>
          <a:p>
            <a:pPr algn="just"/>
            <a:r>
              <a:rPr lang="en-GB" sz="1400"/>
              <a:t>Orangutans love to eat fruit, approximately 60% of an orangutans diet is made up of fruit. The other 40% is made up of insects, small animals, leaves and bark. </a:t>
            </a:r>
          </a:p>
          <a:p>
            <a:pPr algn="just"/>
            <a:r>
              <a:rPr lang="en-GB" sz="1600" b="1"/>
              <a:t>Did you know? </a:t>
            </a:r>
          </a:p>
          <a:p>
            <a:pPr algn="just"/>
            <a:r>
              <a:rPr lang="en-GB" sz="1400"/>
              <a:t>Orangutans spend more than half of the day looking for food!</a:t>
            </a:r>
          </a:p>
        </p:txBody>
      </p:sp>
      <p:sp>
        <p:nvSpPr>
          <p:cNvPr id="18" name="TextBox 17">
            <a:extLst>
              <a:ext uri="{FF2B5EF4-FFF2-40B4-BE49-F238E27FC236}">
                <a16:creationId xmlns:a16="http://schemas.microsoft.com/office/drawing/2014/main" id="{4D7CE7A2-8D81-4D5C-845F-94E0FB74C0CC}"/>
              </a:ext>
            </a:extLst>
          </p:cNvPr>
          <p:cNvSpPr txBox="1"/>
          <p:nvPr/>
        </p:nvSpPr>
        <p:spPr>
          <a:xfrm>
            <a:off x="2286303" y="2784869"/>
            <a:ext cx="6200774" cy="338554"/>
          </a:xfrm>
          <a:prstGeom prst="rect">
            <a:avLst/>
          </a:prstGeom>
          <a:noFill/>
        </p:spPr>
        <p:txBody>
          <a:bodyPr wrap="square">
            <a:spAutoFit/>
          </a:bodyPr>
          <a:lstStyle/>
          <a:p>
            <a:r>
              <a:rPr lang="en-GB" sz="1600" b="1" u="sng"/>
              <a:t>What do orangutans look like?</a:t>
            </a:r>
            <a:endParaRPr lang="en-GB" sz="1600"/>
          </a:p>
        </p:txBody>
      </p:sp>
      <p:sp>
        <p:nvSpPr>
          <p:cNvPr id="19" name="TextBox 18">
            <a:extLst>
              <a:ext uri="{FF2B5EF4-FFF2-40B4-BE49-F238E27FC236}">
                <a16:creationId xmlns:a16="http://schemas.microsoft.com/office/drawing/2014/main" id="{2C9D6327-F1DF-4E45-829B-2B24E0A9A2D5}"/>
              </a:ext>
            </a:extLst>
          </p:cNvPr>
          <p:cNvSpPr txBox="1"/>
          <p:nvPr/>
        </p:nvSpPr>
        <p:spPr>
          <a:xfrm>
            <a:off x="2286303" y="3042987"/>
            <a:ext cx="9822065" cy="1692771"/>
          </a:xfrm>
          <a:prstGeom prst="rect">
            <a:avLst/>
          </a:prstGeom>
          <a:noFill/>
        </p:spPr>
        <p:txBody>
          <a:bodyPr wrap="square" rtlCol="0">
            <a:spAutoFit/>
          </a:bodyPr>
          <a:lstStyle/>
          <a:p>
            <a:pPr algn="just"/>
            <a:r>
              <a:rPr lang="en-GB" sz="1400"/>
              <a:t>Orangutans are hairy mammals covered in red or brown hair. They measure between 1.2 metres to 1.5 metres tall. Orangutans have super, long arms! Male orangutans can stretch their arms 2 metres from fingertip to fingertip.  Like humans, orangutans have eight fingers, two thumbs and fingernails! Orangutans feet look almost identical to their hands. They use their feet and hands to climb trees, peel fruit and groom each other. Male orangutans have big cheek pads made of fat on the sides of their faces to make their roaring sound louder and scare off predators. </a:t>
            </a:r>
          </a:p>
          <a:p>
            <a:pPr algn="just"/>
            <a:r>
              <a:rPr lang="en-GB" sz="1600" b="1"/>
              <a:t>Did you know? </a:t>
            </a:r>
          </a:p>
          <a:p>
            <a:pPr algn="just"/>
            <a:r>
              <a:rPr lang="en-GB" sz="1400"/>
              <a:t>Orangutans are born with a natural fear of snakes – pythons can swallow small orangutans whole!</a:t>
            </a:r>
          </a:p>
        </p:txBody>
      </p:sp>
      <p:pic>
        <p:nvPicPr>
          <p:cNvPr id="6" name="Picture 2" descr="See the source image">
            <a:extLst>
              <a:ext uri="{FF2B5EF4-FFF2-40B4-BE49-F238E27FC236}">
                <a16:creationId xmlns:a16="http://schemas.microsoft.com/office/drawing/2014/main" id="{6E000344-DE44-42AB-9B23-797272DAE2F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6" y="2754949"/>
            <a:ext cx="2327072" cy="18967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521833B-DA6C-4720-A32D-D5BC9AF9B45B}"/>
              </a:ext>
            </a:extLst>
          </p:cNvPr>
          <p:cNvPicPr>
            <a:picLocks noChangeAspect="1"/>
          </p:cNvPicPr>
          <p:nvPr/>
        </p:nvPicPr>
        <p:blipFill>
          <a:blip r:embed="rId3"/>
          <a:stretch>
            <a:fillRect/>
          </a:stretch>
        </p:blipFill>
        <p:spPr>
          <a:xfrm>
            <a:off x="10191750" y="1123951"/>
            <a:ext cx="1971675" cy="1919036"/>
          </a:xfrm>
          <a:prstGeom prst="rect">
            <a:avLst/>
          </a:prstGeom>
        </p:spPr>
      </p:pic>
      <p:pic>
        <p:nvPicPr>
          <p:cNvPr id="20" name="Picture 4" descr="See the source image">
            <a:extLst>
              <a:ext uri="{FF2B5EF4-FFF2-40B4-BE49-F238E27FC236}">
                <a16:creationId xmlns:a16="http://schemas.microsoft.com/office/drawing/2014/main" id="{FD3F38AC-93F8-46B3-A34B-EE140CAAE25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05697" y="3955826"/>
            <a:ext cx="2202671" cy="1056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9F6F18A-1C4C-42F8-B882-B6660FF6E91D}"/>
              </a:ext>
            </a:extLst>
          </p:cNvPr>
          <p:cNvSpPr txBox="1"/>
          <p:nvPr/>
        </p:nvSpPr>
        <p:spPr>
          <a:xfrm>
            <a:off x="-323370" y="5683896"/>
            <a:ext cx="7679067" cy="369332"/>
          </a:xfrm>
          <a:prstGeom prst="rect">
            <a:avLst/>
          </a:prstGeom>
          <a:noFill/>
        </p:spPr>
        <p:txBody>
          <a:bodyPr wrap="square" rtlCol="0">
            <a:spAutoFit/>
          </a:bodyPr>
          <a:lstStyle/>
          <a:p>
            <a:pPr algn="ctr"/>
            <a:r>
              <a:rPr lang="en-GB" b="1">
                <a:solidFill>
                  <a:srgbClr val="FF0000"/>
                </a:solidFill>
              </a:rPr>
              <a:t>Use the key to highlight/ underline the key features in the correct colour  </a:t>
            </a:r>
          </a:p>
        </p:txBody>
      </p:sp>
      <p:sp>
        <p:nvSpPr>
          <p:cNvPr id="21" name="Rectangle 20">
            <a:extLst>
              <a:ext uri="{FF2B5EF4-FFF2-40B4-BE49-F238E27FC236}">
                <a16:creationId xmlns:a16="http://schemas.microsoft.com/office/drawing/2014/main" id="{35A71712-1443-4375-9731-FAA2E6683CA4}"/>
              </a:ext>
            </a:extLst>
          </p:cNvPr>
          <p:cNvSpPr/>
          <p:nvPr/>
        </p:nvSpPr>
        <p:spPr>
          <a:xfrm>
            <a:off x="92998" y="6061730"/>
            <a:ext cx="437889" cy="33524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5CA41D5-D25E-429F-B8D5-FB1DA42711E1}"/>
              </a:ext>
            </a:extLst>
          </p:cNvPr>
          <p:cNvSpPr txBox="1"/>
          <p:nvPr/>
        </p:nvSpPr>
        <p:spPr>
          <a:xfrm>
            <a:off x="541352" y="6065401"/>
            <a:ext cx="675156" cy="369332"/>
          </a:xfrm>
          <a:prstGeom prst="rect">
            <a:avLst/>
          </a:prstGeom>
          <a:noFill/>
        </p:spPr>
        <p:txBody>
          <a:bodyPr wrap="square" rtlCol="0">
            <a:spAutoFit/>
          </a:bodyPr>
          <a:lstStyle/>
          <a:p>
            <a:r>
              <a:rPr lang="en-GB"/>
              <a:t>Title</a:t>
            </a:r>
          </a:p>
        </p:txBody>
      </p:sp>
      <p:sp>
        <p:nvSpPr>
          <p:cNvPr id="23" name="Rectangle 22">
            <a:extLst>
              <a:ext uri="{FF2B5EF4-FFF2-40B4-BE49-F238E27FC236}">
                <a16:creationId xmlns:a16="http://schemas.microsoft.com/office/drawing/2014/main" id="{575EDCDA-4014-4510-A5B9-CBB0E4DAA5F9}"/>
              </a:ext>
            </a:extLst>
          </p:cNvPr>
          <p:cNvSpPr/>
          <p:nvPr/>
        </p:nvSpPr>
        <p:spPr>
          <a:xfrm>
            <a:off x="1108277" y="6061730"/>
            <a:ext cx="437889" cy="33524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1A8F37B-D5B2-4CD1-BF73-C9AC67CE5FE8}"/>
              </a:ext>
            </a:extLst>
          </p:cNvPr>
          <p:cNvSpPr txBox="1"/>
          <p:nvPr/>
        </p:nvSpPr>
        <p:spPr>
          <a:xfrm>
            <a:off x="1544830" y="6051709"/>
            <a:ext cx="1482945" cy="369332"/>
          </a:xfrm>
          <a:prstGeom prst="rect">
            <a:avLst/>
          </a:prstGeom>
          <a:noFill/>
        </p:spPr>
        <p:txBody>
          <a:bodyPr wrap="square" rtlCol="0">
            <a:spAutoFit/>
          </a:bodyPr>
          <a:lstStyle/>
          <a:p>
            <a:r>
              <a:rPr lang="en-GB"/>
              <a:t>Subheading </a:t>
            </a:r>
          </a:p>
        </p:txBody>
      </p:sp>
      <p:sp>
        <p:nvSpPr>
          <p:cNvPr id="25" name="Rectangle 24">
            <a:extLst>
              <a:ext uri="{FF2B5EF4-FFF2-40B4-BE49-F238E27FC236}">
                <a16:creationId xmlns:a16="http://schemas.microsoft.com/office/drawing/2014/main" id="{5B15A515-AFDA-45CA-A93D-A4D3169992A2}"/>
              </a:ext>
            </a:extLst>
          </p:cNvPr>
          <p:cNvSpPr/>
          <p:nvPr/>
        </p:nvSpPr>
        <p:spPr>
          <a:xfrm>
            <a:off x="2808830" y="6036031"/>
            <a:ext cx="437889" cy="33524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C48390E0-B118-43B2-B812-E4480B1EA1EA}"/>
              </a:ext>
            </a:extLst>
          </p:cNvPr>
          <p:cNvSpPr txBox="1"/>
          <p:nvPr/>
        </p:nvSpPr>
        <p:spPr>
          <a:xfrm>
            <a:off x="3267864" y="6061730"/>
            <a:ext cx="998783" cy="369332"/>
          </a:xfrm>
          <a:prstGeom prst="rect">
            <a:avLst/>
          </a:prstGeom>
          <a:noFill/>
        </p:spPr>
        <p:txBody>
          <a:bodyPr wrap="square" rtlCol="0">
            <a:spAutoFit/>
          </a:bodyPr>
          <a:lstStyle/>
          <a:p>
            <a:r>
              <a:rPr lang="en-GB"/>
              <a:t>Picture </a:t>
            </a:r>
          </a:p>
        </p:txBody>
      </p:sp>
      <p:sp>
        <p:nvSpPr>
          <p:cNvPr id="27" name="Rectangle 26">
            <a:extLst>
              <a:ext uri="{FF2B5EF4-FFF2-40B4-BE49-F238E27FC236}">
                <a16:creationId xmlns:a16="http://schemas.microsoft.com/office/drawing/2014/main" id="{2E56A4EE-1776-4FF0-985A-66CA4C0670D8}"/>
              </a:ext>
            </a:extLst>
          </p:cNvPr>
          <p:cNvSpPr/>
          <p:nvPr/>
        </p:nvSpPr>
        <p:spPr>
          <a:xfrm>
            <a:off x="4114218" y="6036031"/>
            <a:ext cx="437889" cy="335242"/>
          </a:xfrm>
          <a:prstGeom prst="rect">
            <a:avLst/>
          </a:prstGeom>
          <a:solidFill>
            <a:srgbClr val="EB05DB"/>
          </a:solidFill>
          <a:ln>
            <a:solidFill>
              <a:srgbClr val="EB0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BB8A8FB0-C1DD-4738-8B6E-5CF4552A91E7}"/>
              </a:ext>
            </a:extLst>
          </p:cNvPr>
          <p:cNvSpPr txBox="1"/>
          <p:nvPr/>
        </p:nvSpPr>
        <p:spPr>
          <a:xfrm>
            <a:off x="4557677" y="6036031"/>
            <a:ext cx="1076396" cy="369332"/>
          </a:xfrm>
          <a:prstGeom prst="rect">
            <a:avLst/>
          </a:prstGeom>
          <a:noFill/>
        </p:spPr>
        <p:txBody>
          <a:bodyPr wrap="square" rtlCol="0">
            <a:spAutoFit/>
          </a:bodyPr>
          <a:lstStyle/>
          <a:p>
            <a:r>
              <a:rPr lang="en-GB"/>
              <a:t>Question </a:t>
            </a:r>
          </a:p>
        </p:txBody>
      </p:sp>
      <p:sp>
        <p:nvSpPr>
          <p:cNvPr id="29" name="Rectangle 28">
            <a:extLst>
              <a:ext uri="{FF2B5EF4-FFF2-40B4-BE49-F238E27FC236}">
                <a16:creationId xmlns:a16="http://schemas.microsoft.com/office/drawing/2014/main" id="{31DA59CE-A16A-4A0B-84EF-0E1F8AC822D4}"/>
              </a:ext>
            </a:extLst>
          </p:cNvPr>
          <p:cNvSpPr/>
          <p:nvPr/>
        </p:nvSpPr>
        <p:spPr>
          <a:xfrm>
            <a:off x="92998" y="6488579"/>
            <a:ext cx="437889" cy="3352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B43D46BA-4A4F-4051-B292-45DCFD982C87}"/>
              </a:ext>
            </a:extLst>
          </p:cNvPr>
          <p:cNvSpPr txBox="1"/>
          <p:nvPr/>
        </p:nvSpPr>
        <p:spPr>
          <a:xfrm>
            <a:off x="577243" y="6492204"/>
            <a:ext cx="1709059" cy="369332"/>
          </a:xfrm>
          <a:prstGeom prst="rect">
            <a:avLst/>
          </a:prstGeom>
          <a:noFill/>
        </p:spPr>
        <p:txBody>
          <a:bodyPr wrap="square" rtlCol="0">
            <a:spAutoFit/>
          </a:bodyPr>
          <a:lstStyle/>
          <a:p>
            <a:r>
              <a:rPr lang="en-GB"/>
              <a:t>Commas in a list </a:t>
            </a:r>
          </a:p>
        </p:txBody>
      </p:sp>
      <p:sp>
        <p:nvSpPr>
          <p:cNvPr id="31" name="Rectangle 30">
            <a:extLst>
              <a:ext uri="{FF2B5EF4-FFF2-40B4-BE49-F238E27FC236}">
                <a16:creationId xmlns:a16="http://schemas.microsoft.com/office/drawing/2014/main" id="{03593689-C295-4B44-A70E-35E825E9CCCF}"/>
              </a:ext>
            </a:extLst>
          </p:cNvPr>
          <p:cNvSpPr/>
          <p:nvPr/>
        </p:nvSpPr>
        <p:spPr>
          <a:xfrm>
            <a:off x="7801897" y="5719682"/>
            <a:ext cx="4358907" cy="95718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t>Remember commas are used to separate things in a list.</a:t>
            </a:r>
          </a:p>
          <a:p>
            <a:r>
              <a:rPr lang="en-GB" sz="1600"/>
              <a:t>The last two things in the list are separated with the word ‘and’.</a:t>
            </a:r>
            <a:endParaRPr lang="en-GB" sz="1600" b="1"/>
          </a:p>
        </p:txBody>
      </p:sp>
      <p:pic>
        <p:nvPicPr>
          <p:cNvPr id="33" name="Picture 2" descr="A picture containing diagram&#10;&#10;Description automatically generated"/>
          <p:cNvPicPr>
            <a:picLocks noChangeAspect="1"/>
          </p:cNvPicPr>
          <p:nvPr/>
        </p:nvPicPr>
        <p:blipFill>
          <a:blip r:embed="rId5"/>
          <a:stretch>
            <a:fillRect/>
          </a:stretch>
        </p:blipFill>
        <p:spPr>
          <a:xfrm>
            <a:off x="10893976" y="22550"/>
            <a:ext cx="1266828" cy="862296"/>
          </a:xfrm>
          <a:prstGeom prst="rect">
            <a:avLst/>
          </a:prstGeom>
          <a:noFill/>
          <a:ln cap="flat">
            <a:noFill/>
          </a:ln>
        </p:spPr>
      </p:pic>
      <p:sp>
        <p:nvSpPr>
          <p:cNvPr id="34" name="Rectangle 33">
            <a:extLst>
              <a:ext uri="{FF2B5EF4-FFF2-40B4-BE49-F238E27FC236}">
                <a16:creationId xmlns:a16="http://schemas.microsoft.com/office/drawing/2014/main" id="{575EDCDA-4014-4510-A5B9-CBB0E4DAA5F9}"/>
              </a:ext>
            </a:extLst>
          </p:cNvPr>
          <p:cNvSpPr/>
          <p:nvPr/>
        </p:nvSpPr>
        <p:spPr>
          <a:xfrm>
            <a:off x="2479766" y="6488579"/>
            <a:ext cx="437889" cy="33524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C1A8F37B-D5B2-4CD1-BF73-C9AC67CE5FE8}"/>
              </a:ext>
            </a:extLst>
          </p:cNvPr>
          <p:cNvSpPr txBox="1"/>
          <p:nvPr/>
        </p:nvSpPr>
        <p:spPr>
          <a:xfrm>
            <a:off x="2947369" y="6484472"/>
            <a:ext cx="2264711" cy="369332"/>
          </a:xfrm>
          <a:prstGeom prst="rect">
            <a:avLst/>
          </a:prstGeom>
          <a:noFill/>
        </p:spPr>
        <p:txBody>
          <a:bodyPr wrap="square" rtlCol="0">
            <a:spAutoFit/>
          </a:bodyPr>
          <a:lstStyle/>
          <a:p>
            <a:r>
              <a:rPr lang="en-GB"/>
              <a:t>Exclamation mark</a:t>
            </a:r>
          </a:p>
        </p:txBody>
      </p:sp>
    </p:spTree>
    <p:extLst>
      <p:ext uri="{BB962C8B-B14F-4D97-AF65-F5344CB8AC3E}">
        <p14:creationId xmlns:p14="http://schemas.microsoft.com/office/powerpoint/2010/main" val="197483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a:solidFill>
                  <a:srgbClr val="000000"/>
                </a:solidFill>
                <a:effectLst/>
                <a:latin typeface="Calibri" panose="020F0502020204030204" pitchFamily="34" charset="0"/>
              </a:rPr>
              <a:t>Could any completed work / photographic evidence of completed work please be sent to </a:t>
            </a:r>
            <a:r>
              <a:rPr lang="en-GB" sz="2800" u="sng">
                <a:solidFill>
                  <a:srgbClr val="0563C1"/>
                </a:solidFill>
                <a:latin typeface="Calibri" panose="020F0502020204030204" pitchFamily="34" charset="0"/>
              </a:rPr>
              <a:t>p</a:t>
            </a:r>
            <a:r>
              <a:rPr lang="en-GB" sz="2800" b="0" i="0" u="sng" strike="noStrike">
                <a:solidFill>
                  <a:srgbClr val="0563C1"/>
                </a:solidFill>
                <a:effectLst/>
                <a:latin typeface="Calibri" panose="020F0502020204030204" pitchFamily="34" charset="0"/>
                <a:hlinkClick r:id="rId3"/>
              </a:rPr>
              <a:t>ioneerspupils@gmail.com</a:t>
            </a:r>
            <a:endParaRPr lang="en-GB" sz="280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Thank you!</a:t>
            </a:r>
            <a:endParaRPr lang="en-GB" sz="2400" b="1"/>
          </a:p>
        </p:txBody>
      </p:sp>
    </p:spTree>
    <p:extLst>
      <p:ext uri="{BB962C8B-B14F-4D97-AF65-F5344CB8AC3E}">
        <p14:creationId xmlns:p14="http://schemas.microsoft.com/office/powerpoint/2010/main" val="326543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89472" y="117043"/>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Date:   Tuesday 19</a:t>
            </a:r>
            <a:r>
              <a:rPr lang="en-GB" sz="1800" b="0" i="0" u="none" strike="noStrike" kern="1200" cap="none" spc="0" baseline="30000">
                <a:solidFill>
                  <a:srgbClr val="FFFFFF"/>
                </a:solidFill>
                <a:uFillTx/>
                <a:latin typeface="Calibri"/>
              </a:rPr>
              <a:t>th</a:t>
            </a:r>
            <a:r>
              <a:rPr lang="en-GB" sz="1800" b="0" i="0" u="none" strike="noStrike" kern="1200" cap="none" spc="0" baseline="0">
                <a:solidFill>
                  <a:srgbClr val="FFFFFF"/>
                </a:solidFill>
                <a:uFillTx/>
                <a:latin typeface="Calibri"/>
              </a:rPr>
              <a:t> January </a:t>
            </a:r>
          </a:p>
        </p:txBody>
      </p:sp>
      <p:pic>
        <p:nvPicPr>
          <p:cNvPr id="3" name="Picture 6"/>
          <p:cNvPicPr>
            <a:picLocks noChangeAspect="1"/>
          </p:cNvPicPr>
          <p:nvPr/>
        </p:nvPicPr>
        <p:blipFill>
          <a:blip r:embed="rId2"/>
          <a:stretch>
            <a:fillRect/>
          </a:stretch>
        </p:blipFill>
        <p:spPr>
          <a:xfrm>
            <a:off x="386809" y="1680356"/>
            <a:ext cx="2219321" cy="1104896"/>
          </a:xfrm>
          <a:prstGeom prst="rect">
            <a:avLst/>
          </a:prstGeom>
          <a:noFill/>
          <a:ln cap="flat">
            <a:noFill/>
          </a:ln>
        </p:spPr>
      </p:pic>
      <p:sp>
        <p:nvSpPr>
          <p:cNvPr id="4" name="Rectangle 7"/>
          <p:cNvSpPr/>
          <p:nvPr/>
        </p:nvSpPr>
        <p:spPr>
          <a:xfrm>
            <a:off x="386809" y="2785253"/>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8"/>
          <p:cNvSpPr txBox="1"/>
          <p:nvPr/>
        </p:nvSpPr>
        <p:spPr>
          <a:xfrm>
            <a:off x="569872" y="2789669"/>
            <a:ext cx="1042959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Calibri"/>
              </a:rPr>
              <a:t>LO To be able to use commas in a list.</a:t>
            </a:r>
          </a:p>
        </p:txBody>
      </p:sp>
      <p:sp>
        <p:nvSpPr>
          <p:cNvPr id="6" name="Rectangle 9"/>
          <p:cNvSpPr/>
          <p:nvPr/>
        </p:nvSpPr>
        <p:spPr>
          <a:xfrm>
            <a:off x="189472" y="5858140"/>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10"/>
          <p:cNvSpPr txBox="1"/>
          <p:nvPr/>
        </p:nvSpPr>
        <p:spPr>
          <a:xfrm>
            <a:off x="864062" y="5986092"/>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English </a:t>
            </a:r>
            <a:endParaRPr lang="en-GB" sz="1800" b="0" i="0" u="none" strike="noStrike" kern="1200" cap="none" spc="0" baseline="0">
              <a:solidFill>
                <a:srgbClr val="000000"/>
              </a:solidFill>
              <a:uFillTx/>
              <a:latin typeface="Calibri"/>
            </a:endParaRPr>
          </a:p>
        </p:txBody>
      </p:sp>
      <p:pic>
        <p:nvPicPr>
          <p:cNvPr id="8" name="Picture 11"/>
          <p:cNvPicPr>
            <a:picLocks noChangeAspect="1"/>
          </p:cNvPicPr>
          <p:nvPr/>
        </p:nvPicPr>
        <p:blipFill>
          <a:blip r:embed="rId3"/>
          <a:stretch>
            <a:fillRect/>
          </a:stretch>
        </p:blipFill>
        <p:spPr>
          <a:xfrm>
            <a:off x="255702" y="5922733"/>
            <a:ext cx="588388" cy="588388"/>
          </a:xfrm>
          <a:prstGeom prst="rect">
            <a:avLst/>
          </a:prstGeom>
          <a:noFill/>
          <a:ln cap="flat">
            <a:noFill/>
          </a:ln>
        </p:spPr>
      </p:pic>
      <p:pic>
        <p:nvPicPr>
          <p:cNvPr id="9" name="Picture 12"/>
          <p:cNvPicPr>
            <a:picLocks noChangeAspect="1"/>
          </p:cNvPicPr>
          <p:nvPr/>
        </p:nvPicPr>
        <p:blipFill>
          <a:blip r:embed="rId4"/>
          <a:stretch>
            <a:fillRect/>
          </a:stretch>
        </p:blipFill>
        <p:spPr>
          <a:xfrm>
            <a:off x="4646194" y="5915436"/>
            <a:ext cx="834563" cy="640098"/>
          </a:xfrm>
          <a:prstGeom prst="rect">
            <a:avLst/>
          </a:prstGeom>
          <a:noFill/>
          <a:ln cap="flat">
            <a:noFill/>
          </a:ln>
        </p:spPr>
      </p:pic>
      <p:sp>
        <p:nvSpPr>
          <p:cNvPr id="10" name="TextBox 13"/>
          <p:cNvSpPr txBox="1"/>
          <p:nvPr/>
        </p:nvSpPr>
        <p:spPr>
          <a:xfrm>
            <a:off x="255702" y="174769"/>
            <a:ext cx="742633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Calibri"/>
              </a:rPr>
              <a:t>Date</a:t>
            </a:r>
            <a:r>
              <a:rPr lang="en-GB" sz="1800" b="0" i="0" u="none" strike="noStrike" kern="1200" cap="none" spc="0" baseline="0">
                <a:solidFill>
                  <a:srgbClr val="000000"/>
                </a:solidFill>
                <a:uFillTx/>
                <a:latin typeface="Calibri"/>
              </a:rPr>
              <a:t>:  </a:t>
            </a:r>
            <a:r>
              <a:rPr lang="en-GB" sz="3200" b="0" i="0" u="none" strike="noStrike" kern="1200" cap="none" spc="0" baseline="0">
                <a:solidFill>
                  <a:srgbClr val="000000"/>
                </a:solidFill>
                <a:uFillTx/>
                <a:latin typeface="Calibri"/>
              </a:rPr>
              <a:t>Tuesday 23</a:t>
            </a:r>
            <a:r>
              <a:rPr lang="en-GB" sz="3200" b="0" i="0" u="none" strike="noStrike" kern="1200" cap="none" spc="0" baseline="30000">
                <a:solidFill>
                  <a:srgbClr val="000000"/>
                </a:solidFill>
                <a:uFillTx/>
                <a:latin typeface="Calibri"/>
              </a:rPr>
              <a:t>rd</a:t>
            </a:r>
            <a:r>
              <a:rPr lang="en-GB" sz="3200" b="0" i="0" u="none" strike="noStrike" kern="1200" cap="none" spc="0" baseline="0">
                <a:solidFill>
                  <a:srgbClr val="000000"/>
                </a:solidFill>
                <a:uFillTx/>
                <a:latin typeface="Calibri"/>
              </a:rPr>
              <a:t> February   </a:t>
            </a:r>
          </a:p>
        </p:txBody>
      </p:sp>
    </p:spTree>
    <p:extLst>
      <p:ext uri="{BB962C8B-B14F-4D97-AF65-F5344CB8AC3E}">
        <p14:creationId xmlns:p14="http://schemas.microsoft.com/office/powerpoint/2010/main" val="8900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5C55F2FA-E5E6-4326-9C7C-413E97BD7089}"/>
              </a:ext>
            </a:extLst>
          </p:cNvPr>
          <p:cNvSpPr/>
          <p:nvPr/>
        </p:nvSpPr>
        <p:spPr>
          <a:xfrm>
            <a:off x="2509790" y="195907"/>
            <a:ext cx="7393605" cy="923330"/>
          </a:xfrm>
          <a:prstGeom prst="rect">
            <a:avLst/>
          </a:prstGeom>
          <a:noFill/>
          <a:ln cap="flat">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5400" dirty="0">
                <a:solidFill>
                  <a:srgbClr val="000000"/>
                </a:solidFill>
                <a:effectLst>
                  <a:outerShdw dist="19048" dir="2700000">
                    <a:srgbClr val="000000"/>
                  </a:outerShdw>
                </a:effectLst>
                <a:latin typeface="Calibri"/>
              </a:rPr>
              <a:t>Pre-Recorded Teaching</a:t>
            </a:r>
            <a:endParaRPr lang="en-US" sz="5400" i="0" u="none" strike="noStrike" kern="1200" cap="none" spc="0" baseline="0" dirty="0">
              <a:solidFill>
                <a:srgbClr val="000000"/>
              </a:solidFill>
              <a:effectLst>
                <a:outerShdw dist="19048" dir="2700000">
                  <a:srgbClr val="000000"/>
                </a:outerShdw>
              </a:effectLst>
              <a:uFillTx/>
              <a:latin typeface="Calibri"/>
            </a:endParaRPr>
          </a:p>
        </p:txBody>
      </p:sp>
      <p:pic>
        <p:nvPicPr>
          <p:cNvPr id="9" name="Picture 9">
            <a:extLst>
              <a:ext uri="{FF2B5EF4-FFF2-40B4-BE49-F238E27FC236}">
                <a16:creationId xmlns:a16="http://schemas.microsoft.com/office/drawing/2014/main" id="{3BCBEC2F-F37B-4D4E-B831-59F750A7E03A}"/>
              </a:ext>
            </a:extLst>
          </p:cNvPr>
          <p:cNvPicPr>
            <a:picLocks noChangeAspect="1"/>
          </p:cNvPicPr>
          <p:nvPr/>
        </p:nvPicPr>
        <p:blipFill>
          <a:blip r:embed="rId2"/>
          <a:stretch>
            <a:fillRect/>
          </a:stretch>
        </p:blipFill>
        <p:spPr>
          <a:xfrm>
            <a:off x="2095891" y="3292795"/>
            <a:ext cx="4520591" cy="3257910"/>
          </a:xfrm>
          <a:prstGeom prst="rect">
            <a:avLst/>
          </a:prstGeom>
        </p:spPr>
      </p:pic>
      <p:pic>
        <p:nvPicPr>
          <p:cNvPr id="10" name="Picture 10" descr="Graphical user interface&#10;&#10;Description automatically generated">
            <a:extLst>
              <a:ext uri="{FF2B5EF4-FFF2-40B4-BE49-F238E27FC236}">
                <a16:creationId xmlns:a16="http://schemas.microsoft.com/office/drawing/2014/main" id="{F94F6E3D-A902-4997-A84F-5CB4DE42797F}"/>
              </a:ext>
            </a:extLst>
          </p:cNvPr>
          <p:cNvPicPr>
            <a:picLocks noChangeAspect="1"/>
          </p:cNvPicPr>
          <p:nvPr/>
        </p:nvPicPr>
        <p:blipFill>
          <a:blip r:embed="rId3"/>
          <a:stretch>
            <a:fillRect/>
          </a:stretch>
        </p:blipFill>
        <p:spPr>
          <a:xfrm>
            <a:off x="6865568" y="4288197"/>
            <a:ext cx="3745282" cy="1270367"/>
          </a:xfrm>
          <a:prstGeom prst="rect">
            <a:avLst/>
          </a:prstGeom>
        </p:spPr>
      </p:pic>
      <p:sp>
        <p:nvSpPr>
          <p:cNvPr id="12" name="TextBox 11">
            <a:extLst>
              <a:ext uri="{FF2B5EF4-FFF2-40B4-BE49-F238E27FC236}">
                <a16:creationId xmlns:a16="http://schemas.microsoft.com/office/drawing/2014/main" id="{34B5EE7C-B572-4F8F-9AFF-376CF6BACA75}"/>
              </a:ext>
            </a:extLst>
          </p:cNvPr>
          <p:cNvSpPr txBox="1"/>
          <p:nvPr/>
        </p:nvSpPr>
        <p:spPr>
          <a:xfrm>
            <a:off x="741011" y="1291431"/>
            <a:ext cx="11010145" cy="249299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ea typeface="+mn-lt"/>
                <a:cs typeface="+mn-lt"/>
              </a:rPr>
              <a:t>Access the teaching video by Miss Noble that will support you to complete the work in this lesson. This video will act as </a:t>
            </a:r>
            <a:r>
              <a:rPr lang="en-GB" sz="2400" b="0" i="0" u="none" strike="noStrike" kern="1200" cap="none" spc="0" baseline="0" dirty="0">
                <a:uFillTx/>
                <a:ea typeface="+mn-lt"/>
                <a:cs typeface="+mn-lt"/>
              </a:rPr>
              <a:t>a </a:t>
            </a:r>
            <a:r>
              <a:rPr lang="en-GB" sz="2400" dirty="0">
                <a:ea typeface="+mn-lt"/>
                <a:cs typeface="+mn-lt"/>
              </a:rPr>
              <a:t>support but all of the work can still be successfully understood &amp; completed using paper-based versions </a:t>
            </a:r>
            <a:r>
              <a:rPr lang="en-GB" sz="2400" b="0" i="0" u="none" strike="noStrike" kern="1200" cap="none" spc="0" baseline="0" dirty="0">
                <a:uFillTx/>
                <a:ea typeface="+mn-lt"/>
                <a:cs typeface="+mn-lt"/>
              </a:rPr>
              <a:t>of this </a:t>
            </a:r>
            <a:r>
              <a:rPr lang="en-GB" sz="2400" dirty="0">
                <a:ea typeface="+mn-lt"/>
                <a:cs typeface="+mn-lt"/>
              </a:rPr>
              <a:t>pack. If you need further support to understand / complete work then please contact school via e-mail or telephone.</a:t>
            </a:r>
            <a:endParaRPr lang="en-US" sz="2400">
              <a:cs typeface="Calibri"/>
            </a:endParaRPr>
          </a:p>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endParaRPr lang="en-GB" sz="3600" b="0" i="0" u="none" strike="noStrike" kern="1200" cap="none" spc="0" baseline="0" dirty="0">
              <a:solidFill>
                <a:srgbClr val="000000"/>
              </a:solidFill>
              <a:uFillTx/>
              <a:latin typeface="Calibri"/>
              <a:cs typeface="Calibri"/>
            </a:endParaRPr>
          </a:p>
        </p:txBody>
      </p:sp>
      <p:pic>
        <p:nvPicPr>
          <p:cNvPr id="13" name="Picture 13" descr="Diagram&#10;&#10;Description automatically generated">
            <a:extLst>
              <a:ext uri="{FF2B5EF4-FFF2-40B4-BE49-F238E27FC236}">
                <a16:creationId xmlns:a16="http://schemas.microsoft.com/office/drawing/2014/main" id="{7DFE222F-6401-4DB4-A975-6BF4D17BC258}"/>
              </a:ext>
            </a:extLst>
          </p:cNvPr>
          <p:cNvPicPr>
            <a:picLocks noChangeAspect="1"/>
          </p:cNvPicPr>
          <p:nvPr/>
        </p:nvPicPr>
        <p:blipFill>
          <a:blip r:embed="rId4"/>
          <a:stretch>
            <a:fillRect/>
          </a:stretch>
        </p:blipFill>
        <p:spPr>
          <a:xfrm>
            <a:off x="177909" y="120498"/>
            <a:ext cx="771525" cy="771525"/>
          </a:xfrm>
          <a:prstGeom prst="rect">
            <a:avLst/>
          </a:prstGeom>
        </p:spPr>
      </p:pic>
    </p:spTree>
    <p:extLst>
      <p:ext uri="{BB962C8B-B14F-4D97-AF65-F5344CB8AC3E}">
        <p14:creationId xmlns:p14="http://schemas.microsoft.com/office/powerpoint/2010/main" val="213217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9"/>
          <p:cNvSpPr/>
          <p:nvPr/>
        </p:nvSpPr>
        <p:spPr>
          <a:xfrm>
            <a:off x="233190" y="1012140"/>
            <a:ext cx="3084774" cy="1260802"/>
          </a:xfrm>
          <a:custGeom>
            <a:avLst>
              <a:gd name="f0" fmla="val 6300"/>
              <a:gd name="f1" fmla="val 24300"/>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 0 f9 1"/>
              <a:gd name="f194" fmla="*/ f7 f2 1"/>
              <a:gd name="f195" fmla="*/ f179 f2 1"/>
              <a:gd name="f196" fmla="+- f8 0 f7"/>
              <a:gd name="f197" fmla="pin -2147483647 f0 2147483647"/>
              <a:gd name="f198" fmla="pin -2147483647 f1 2147483647"/>
              <a:gd name="f199" fmla="*/ f186 f2 1"/>
              <a:gd name="f200" fmla="*/ f187 f2 1"/>
              <a:gd name="f201" fmla="*/ f188 f2 1"/>
              <a:gd name="f202" fmla="*/ f189 f2 1"/>
              <a:gd name="f203" fmla="*/ f190 f2 1"/>
              <a:gd name="f204" fmla="val f197"/>
              <a:gd name="f205" fmla="val f198"/>
              <a:gd name="f206" fmla="*/ f193 1 f4"/>
              <a:gd name="f207" fmla="*/ f194 1 f4"/>
              <a:gd name="f208" fmla="*/ f195 1 f4"/>
              <a:gd name="f209" fmla="*/ f196 1 21600"/>
              <a:gd name="f210" fmla="*/ f197 f191 1"/>
              <a:gd name="f211" fmla="*/ f198 f192 1"/>
              <a:gd name="f212" fmla="*/ f199 1 f4"/>
              <a:gd name="f213" fmla="*/ f200 1 f4"/>
              <a:gd name="f214" fmla="*/ f201 1 f4"/>
              <a:gd name="f215" fmla="*/ f202 1 f4"/>
              <a:gd name="f216" fmla="*/ f203 1 f4"/>
              <a:gd name="f217" fmla="+- f204 0 10800"/>
              <a:gd name="f218" fmla="+- f205 0 10800"/>
              <a:gd name="f219" fmla="+- 0 0 f206"/>
              <a:gd name="f220" fmla="+- f207 0 f3"/>
              <a:gd name="f221" fmla="+- f208 0 f3"/>
              <a:gd name="f222" fmla="*/ 3000 f209 1"/>
              <a:gd name="f223" fmla="*/ 17110 f209 1"/>
              <a:gd name="f224" fmla="*/ 17330 f209 1"/>
              <a:gd name="f225" fmla="*/ 3320 f209 1"/>
              <a:gd name="f226" fmla="*/ 0 f209 1"/>
              <a:gd name="f227" fmla="*/ 10800 f209 1"/>
              <a:gd name="f228" fmla="*/ 21600 f209 1"/>
              <a:gd name="f229" fmla="+- f212 0 f3"/>
              <a:gd name="f230" fmla="+- f213 0 f3"/>
              <a:gd name="f231" fmla="+- f214 0 f3"/>
              <a:gd name="f232" fmla="+- f215 0 f3"/>
              <a:gd name="f233" fmla="*/ f204 f191 1"/>
              <a:gd name="f234" fmla="*/ f205 f192 1"/>
              <a:gd name="f235" fmla="+- f216 0 f3"/>
              <a:gd name="f236" fmla="+- 0 0 f218"/>
              <a:gd name="f237" fmla="+- 0 0 f217"/>
              <a:gd name="f238" fmla="*/ f219 f2 1"/>
              <a:gd name="f239" fmla="+- f221 0 f220"/>
              <a:gd name="f240" fmla="*/ f226 1 f209"/>
              <a:gd name="f241" fmla="*/ f227 1 f209"/>
              <a:gd name="f242" fmla="*/ f228 1 f209"/>
              <a:gd name="f243" fmla="*/ f222 1 f209"/>
              <a:gd name="f244" fmla="*/ f223 1 f209"/>
              <a:gd name="f245" fmla="*/ f225 1 f209"/>
              <a:gd name="f246" fmla="*/ f224 1 f209"/>
              <a:gd name="f247" fmla="*/ f238 1 f9"/>
              <a:gd name="f248" fmla="+- 0 0 f236"/>
              <a:gd name="f249" fmla="+- 0 0 f237"/>
              <a:gd name="f250" fmla="*/ f243 f191 1"/>
              <a:gd name="f251" fmla="*/ f244 f191 1"/>
              <a:gd name="f252" fmla="*/ f246 f192 1"/>
              <a:gd name="f253" fmla="*/ f245 f192 1"/>
              <a:gd name="f254" fmla="*/ f240 f191 1"/>
              <a:gd name="f255" fmla="*/ f241 f192 1"/>
              <a:gd name="f256" fmla="*/ f241 f191 1"/>
              <a:gd name="f257" fmla="*/ f242 f192 1"/>
              <a:gd name="f258" fmla="*/ f242 f191 1"/>
              <a:gd name="f259" fmla="*/ f240 f192 1"/>
              <a:gd name="f260" fmla="+- f247 0 f3"/>
              <a:gd name="f261" fmla="+- 0 0 f248"/>
              <a:gd name="f262" fmla="+- 0 0 f249"/>
              <a:gd name="f263" fmla="at2 f261 f262"/>
              <a:gd name="f264" fmla="+- f260 f3 0"/>
              <a:gd name="f265" fmla="+- f263 f3 0"/>
              <a:gd name="f266" fmla="*/ f264 f9 1"/>
              <a:gd name="f267" fmla="*/ f265 f9 1"/>
              <a:gd name="f268" fmla="*/ f266 1 f2"/>
              <a:gd name="f269" fmla="*/ f267 1 f2"/>
              <a:gd name="f270" fmla="+- 0 0 f268"/>
              <a:gd name="f271" fmla="+- 0 0 f269"/>
              <a:gd name="f272" fmla="+- 0 0 f270"/>
              <a:gd name="f273" fmla="val f271"/>
              <a:gd name="f274" fmla="*/ f272 f2 1"/>
              <a:gd name="f275" fmla="+- 0 0 f273"/>
              <a:gd name="f276" fmla="*/ f274 1 f9"/>
              <a:gd name="f277" fmla="*/ f275 f2 1"/>
              <a:gd name="f278" fmla="+- f276 0 f3"/>
              <a:gd name="f279" fmla="*/ f277 1 f9"/>
              <a:gd name="f280" fmla="cos 1 f278"/>
              <a:gd name="f281" fmla="sin 1 f278"/>
              <a:gd name="f282" fmla="+- f279 0 f3"/>
              <a:gd name="f283" fmla="+- 0 0 f280"/>
              <a:gd name="f284" fmla="+- 0 0 f281"/>
              <a:gd name="f285" fmla="+- 0 0 f283"/>
              <a:gd name="f286" fmla="+- 0 0 f284"/>
              <a:gd name="f287" fmla="+- f282 f3 0"/>
              <a:gd name="f288" fmla="val f285"/>
              <a:gd name="f289" fmla="val f286"/>
              <a:gd name="f290" fmla="*/ f287 f9 1"/>
              <a:gd name="f291" fmla="+- 0 0 f288"/>
              <a:gd name="f292" fmla="+- 0 0 f289"/>
              <a:gd name="f293" fmla="*/ f290 1 f2"/>
              <a:gd name="f294" fmla="*/ 1800 f291 1"/>
              <a:gd name="f295" fmla="*/ 1800 f292 1"/>
              <a:gd name="f296" fmla="*/ 1200 f291 1"/>
              <a:gd name="f297" fmla="*/ 1200 f292 1"/>
              <a:gd name="f298" fmla="*/ 700 f291 1"/>
              <a:gd name="f299" fmla="*/ 700 f292 1"/>
              <a:gd name="f300" fmla="+- 0 0 f293"/>
              <a:gd name="f301" fmla="*/ f294 f294 1"/>
              <a:gd name="f302" fmla="*/ f295 f295 1"/>
              <a:gd name="f303" fmla="*/ f296 f296 1"/>
              <a:gd name="f304" fmla="*/ f297 f297 1"/>
              <a:gd name="f305" fmla="*/ f298 f298 1"/>
              <a:gd name="f306" fmla="*/ f299 f299 1"/>
              <a:gd name="f307" fmla="+- 0 0 f300"/>
              <a:gd name="f308" fmla="+- f301 f302 0"/>
              <a:gd name="f309" fmla="+- f303 f304 0"/>
              <a:gd name="f310" fmla="+- f305 f306 0"/>
              <a:gd name="f311" fmla="*/ f307 f2 1"/>
              <a:gd name="f312" fmla="sqrt f308"/>
              <a:gd name="f313" fmla="sqrt f309"/>
              <a:gd name="f314" fmla="sqrt f310"/>
              <a:gd name="f315" fmla="*/ f311 1 f9"/>
              <a:gd name="f316" fmla="*/ f178 1 f312"/>
              <a:gd name="f317" fmla="*/ f181 1 f313"/>
              <a:gd name="f318" fmla="*/ f183 1 f314"/>
              <a:gd name="f319" fmla="+- f315 0 f3"/>
              <a:gd name="f320" fmla="*/ f291 f316 1"/>
              <a:gd name="f321" fmla="*/ f292 f316 1"/>
              <a:gd name="f322" fmla="*/ f291 f317 1"/>
              <a:gd name="f323" fmla="*/ f292 f317 1"/>
              <a:gd name="f324" fmla="*/ f291 f318 1"/>
              <a:gd name="f325" fmla="*/ f292 f318 1"/>
              <a:gd name="f326" fmla="sin 1 f319"/>
              <a:gd name="f327" fmla="cos 1 f319"/>
              <a:gd name="f328" fmla="+- 0 0 f326"/>
              <a:gd name="f329" fmla="+- 0 0 f327"/>
              <a:gd name="f330" fmla="+- f204 0 f324"/>
              <a:gd name="f331" fmla="+- f205 0 f325"/>
              <a:gd name="f332" fmla="+- 0 0 f328"/>
              <a:gd name="f333" fmla="+- 0 0 f329"/>
              <a:gd name="f334" fmla="val f332"/>
              <a:gd name="f335" fmla="val f333"/>
              <a:gd name="f336" fmla="+- 0 0 f334"/>
              <a:gd name="f337" fmla="+- 0 0 f335"/>
              <a:gd name="f338" fmla="*/ 10800 f336 1"/>
              <a:gd name="f339" fmla="*/ 10800 f337 1"/>
              <a:gd name="f340" fmla="+- f338 10800 0"/>
              <a:gd name="f341" fmla="+- f339 10800 0"/>
              <a:gd name="f342" fmla="*/ f338 1 12"/>
              <a:gd name="f343" fmla="*/ f339 1 12"/>
              <a:gd name="f344" fmla="+- f204 0 f340"/>
              <a:gd name="f345" fmla="+- f205 0 f341"/>
              <a:gd name="f346" fmla="*/ f344 1 3"/>
              <a:gd name="f347" fmla="*/ f345 1 3"/>
              <a:gd name="f348" fmla="*/ f344 2 1"/>
              <a:gd name="f349" fmla="*/ f345 2 1"/>
              <a:gd name="f350" fmla="*/ f348 1 3"/>
              <a:gd name="f351" fmla="*/ f349 1 3"/>
              <a:gd name="f352" fmla="+- f346 f340 0"/>
              <a:gd name="f353" fmla="+- f347 f341 0"/>
              <a:gd name="f354" fmla="+- f352 0 f342"/>
              <a:gd name="f355" fmla="+- f353 0 f343"/>
              <a:gd name="f356" fmla="+- f350 f340 0"/>
              <a:gd name="f357" fmla="+- f351 f341 0"/>
              <a:gd name="f358" fmla="+- f354 0 f320"/>
              <a:gd name="f359" fmla="+- f355 0 f321"/>
              <a:gd name="f360" fmla="+- f356 0 f322"/>
              <a:gd name="f361" fmla="+- f357 0 f323"/>
            </a:gdLst>
            <a:ahLst>
              <a:ahXY gdRefX="f0" minX="f185" maxX="f10" gdRefY="f1" minY="f185" maxY="f10">
                <a:pos x="f210" y="f211"/>
              </a:ahXY>
            </a:ahLst>
            <a:cxnLst>
              <a:cxn ang="3cd4">
                <a:pos x="hc" y="t"/>
              </a:cxn>
              <a:cxn ang="0">
                <a:pos x="r" y="vc"/>
              </a:cxn>
              <a:cxn ang="cd4">
                <a:pos x="hc" y="b"/>
              </a:cxn>
              <a:cxn ang="cd2">
                <a:pos x="l" y="vc"/>
              </a:cxn>
              <a:cxn ang="f229">
                <a:pos x="f254" y="f255"/>
              </a:cxn>
              <a:cxn ang="f230">
                <a:pos x="f256" y="f257"/>
              </a:cxn>
              <a:cxn ang="f231">
                <a:pos x="f258" y="f255"/>
              </a:cxn>
              <a:cxn ang="f232">
                <a:pos x="f256" y="f259"/>
              </a:cxn>
              <a:cxn ang="f235">
                <a:pos x="f233" y="f234"/>
              </a:cxn>
            </a:cxnLst>
            <a:rect l="f250" t="f253" r="f251" b="f252"/>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58" y="f359"/>
                </a:moveTo>
                <a:arcTo wR="f180" hR="f180" stAng="f220" swAng="f239"/>
                <a:close/>
              </a:path>
              <a:path w="21600" h="21600">
                <a:moveTo>
                  <a:pt x="f360" y="f361"/>
                </a:moveTo>
                <a:arcTo wR="f182" hR="f182" stAng="f220" swAng="f239"/>
                <a:close/>
              </a:path>
              <a:path w="21600" h="21600">
                <a:moveTo>
                  <a:pt x="f330" y="f331"/>
                </a:moveTo>
                <a:arcTo wR="f184" hR="f184" stAng="f220" swAng="f239"/>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3" name="TextBox 2"/>
          <p:cNvSpPr txBox="1"/>
          <p:nvPr/>
        </p:nvSpPr>
        <p:spPr>
          <a:xfrm>
            <a:off x="510427" y="1293226"/>
            <a:ext cx="2530309"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What is a comma?</a:t>
            </a:r>
          </a:p>
        </p:txBody>
      </p:sp>
      <p:sp>
        <p:nvSpPr>
          <p:cNvPr id="4" name="TextBox 3"/>
          <p:cNvSpPr txBox="1"/>
          <p:nvPr/>
        </p:nvSpPr>
        <p:spPr>
          <a:xfrm>
            <a:off x="2284061" y="2396331"/>
            <a:ext cx="5489838"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A comma is a piece of punctuation and it looks like this </a:t>
            </a:r>
            <a:r>
              <a:rPr lang="en-GB" sz="3600" b="0" i="0" u="none" strike="noStrike" kern="1200" cap="none" spc="0" baseline="0">
                <a:solidFill>
                  <a:srgbClr val="000000"/>
                </a:solidFill>
                <a:uFillTx/>
                <a:latin typeface="Calibri"/>
              </a:rPr>
              <a:t>,</a:t>
            </a:r>
          </a:p>
        </p:txBody>
      </p:sp>
      <p:sp>
        <p:nvSpPr>
          <p:cNvPr id="5" name="Cloud Callout 11"/>
          <p:cNvSpPr/>
          <p:nvPr/>
        </p:nvSpPr>
        <p:spPr>
          <a:xfrm>
            <a:off x="297216" y="3475652"/>
            <a:ext cx="4026587" cy="1260802"/>
          </a:xfrm>
          <a:custGeom>
            <a:avLst>
              <a:gd name="f0" fmla="val 6300"/>
              <a:gd name="f1" fmla="val 24300"/>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 0 f9 1"/>
              <a:gd name="f194" fmla="*/ f7 f2 1"/>
              <a:gd name="f195" fmla="*/ f179 f2 1"/>
              <a:gd name="f196" fmla="+- f8 0 f7"/>
              <a:gd name="f197" fmla="pin -2147483647 f0 2147483647"/>
              <a:gd name="f198" fmla="pin -2147483647 f1 2147483647"/>
              <a:gd name="f199" fmla="*/ f186 f2 1"/>
              <a:gd name="f200" fmla="*/ f187 f2 1"/>
              <a:gd name="f201" fmla="*/ f188 f2 1"/>
              <a:gd name="f202" fmla="*/ f189 f2 1"/>
              <a:gd name="f203" fmla="*/ f190 f2 1"/>
              <a:gd name="f204" fmla="val f197"/>
              <a:gd name="f205" fmla="val f198"/>
              <a:gd name="f206" fmla="*/ f193 1 f4"/>
              <a:gd name="f207" fmla="*/ f194 1 f4"/>
              <a:gd name="f208" fmla="*/ f195 1 f4"/>
              <a:gd name="f209" fmla="*/ f196 1 21600"/>
              <a:gd name="f210" fmla="*/ f197 f191 1"/>
              <a:gd name="f211" fmla="*/ f198 f192 1"/>
              <a:gd name="f212" fmla="*/ f199 1 f4"/>
              <a:gd name="f213" fmla="*/ f200 1 f4"/>
              <a:gd name="f214" fmla="*/ f201 1 f4"/>
              <a:gd name="f215" fmla="*/ f202 1 f4"/>
              <a:gd name="f216" fmla="*/ f203 1 f4"/>
              <a:gd name="f217" fmla="+- f204 0 10800"/>
              <a:gd name="f218" fmla="+- f205 0 10800"/>
              <a:gd name="f219" fmla="+- 0 0 f206"/>
              <a:gd name="f220" fmla="+- f207 0 f3"/>
              <a:gd name="f221" fmla="+- f208 0 f3"/>
              <a:gd name="f222" fmla="*/ 3000 f209 1"/>
              <a:gd name="f223" fmla="*/ 17110 f209 1"/>
              <a:gd name="f224" fmla="*/ 17330 f209 1"/>
              <a:gd name="f225" fmla="*/ 3320 f209 1"/>
              <a:gd name="f226" fmla="*/ 0 f209 1"/>
              <a:gd name="f227" fmla="*/ 10800 f209 1"/>
              <a:gd name="f228" fmla="*/ 21600 f209 1"/>
              <a:gd name="f229" fmla="+- f212 0 f3"/>
              <a:gd name="f230" fmla="+- f213 0 f3"/>
              <a:gd name="f231" fmla="+- f214 0 f3"/>
              <a:gd name="f232" fmla="+- f215 0 f3"/>
              <a:gd name="f233" fmla="*/ f204 f191 1"/>
              <a:gd name="f234" fmla="*/ f205 f192 1"/>
              <a:gd name="f235" fmla="+- f216 0 f3"/>
              <a:gd name="f236" fmla="+- 0 0 f218"/>
              <a:gd name="f237" fmla="+- 0 0 f217"/>
              <a:gd name="f238" fmla="*/ f219 f2 1"/>
              <a:gd name="f239" fmla="+- f221 0 f220"/>
              <a:gd name="f240" fmla="*/ f226 1 f209"/>
              <a:gd name="f241" fmla="*/ f227 1 f209"/>
              <a:gd name="f242" fmla="*/ f228 1 f209"/>
              <a:gd name="f243" fmla="*/ f222 1 f209"/>
              <a:gd name="f244" fmla="*/ f223 1 f209"/>
              <a:gd name="f245" fmla="*/ f225 1 f209"/>
              <a:gd name="f246" fmla="*/ f224 1 f209"/>
              <a:gd name="f247" fmla="*/ f238 1 f9"/>
              <a:gd name="f248" fmla="+- 0 0 f236"/>
              <a:gd name="f249" fmla="+- 0 0 f237"/>
              <a:gd name="f250" fmla="*/ f243 f191 1"/>
              <a:gd name="f251" fmla="*/ f244 f191 1"/>
              <a:gd name="f252" fmla="*/ f246 f192 1"/>
              <a:gd name="f253" fmla="*/ f245 f192 1"/>
              <a:gd name="f254" fmla="*/ f240 f191 1"/>
              <a:gd name="f255" fmla="*/ f241 f192 1"/>
              <a:gd name="f256" fmla="*/ f241 f191 1"/>
              <a:gd name="f257" fmla="*/ f242 f192 1"/>
              <a:gd name="f258" fmla="*/ f242 f191 1"/>
              <a:gd name="f259" fmla="*/ f240 f192 1"/>
              <a:gd name="f260" fmla="+- f247 0 f3"/>
              <a:gd name="f261" fmla="+- 0 0 f248"/>
              <a:gd name="f262" fmla="+- 0 0 f249"/>
              <a:gd name="f263" fmla="at2 f261 f262"/>
              <a:gd name="f264" fmla="+- f260 f3 0"/>
              <a:gd name="f265" fmla="+- f263 f3 0"/>
              <a:gd name="f266" fmla="*/ f264 f9 1"/>
              <a:gd name="f267" fmla="*/ f265 f9 1"/>
              <a:gd name="f268" fmla="*/ f266 1 f2"/>
              <a:gd name="f269" fmla="*/ f267 1 f2"/>
              <a:gd name="f270" fmla="+- 0 0 f268"/>
              <a:gd name="f271" fmla="+- 0 0 f269"/>
              <a:gd name="f272" fmla="+- 0 0 f270"/>
              <a:gd name="f273" fmla="val f271"/>
              <a:gd name="f274" fmla="*/ f272 f2 1"/>
              <a:gd name="f275" fmla="+- 0 0 f273"/>
              <a:gd name="f276" fmla="*/ f274 1 f9"/>
              <a:gd name="f277" fmla="*/ f275 f2 1"/>
              <a:gd name="f278" fmla="+- f276 0 f3"/>
              <a:gd name="f279" fmla="*/ f277 1 f9"/>
              <a:gd name="f280" fmla="cos 1 f278"/>
              <a:gd name="f281" fmla="sin 1 f278"/>
              <a:gd name="f282" fmla="+- f279 0 f3"/>
              <a:gd name="f283" fmla="+- 0 0 f280"/>
              <a:gd name="f284" fmla="+- 0 0 f281"/>
              <a:gd name="f285" fmla="+- 0 0 f283"/>
              <a:gd name="f286" fmla="+- 0 0 f284"/>
              <a:gd name="f287" fmla="+- f282 f3 0"/>
              <a:gd name="f288" fmla="val f285"/>
              <a:gd name="f289" fmla="val f286"/>
              <a:gd name="f290" fmla="*/ f287 f9 1"/>
              <a:gd name="f291" fmla="+- 0 0 f288"/>
              <a:gd name="f292" fmla="+- 0 0 f289"/>
              <a:gd name="f293" fmla="*/ f290 1 f2"/>
              <a:gd name="f294" fmla="*/ 1800 f291 1"/>
              <a:gd name="f295" fmla="*/ 1800 f292 1"/>
              <a:gd name="f296" fmla="*/ 1200 f291 1"/>
              <a:gd name="f297" fmla="*/ 1200 f292 1"/>
              <a:gd name="f298" fmla="*/ 700 f291 1"/>
              <a:gd name="f299" fmla="*/ 700 f292 1"/>
              <a:gd name="f300" fmla="+- 0 0 f293"/>
              <a:gd name="f301" fmla="*/ f294 f294 1"/>
              <a:gd name="f302" fmla="*/ f295 f295 1"/>
              <a:gd name="f303" fmla="*/ f296 f296 1"/>
              <a:gd name="f304" fmla="*/ f297 f297 1"/>
              <a:gd name="f305" fmla="*/ f298 f298 1"/>
              <a:gd name="f306" fmla="*/ f299 f299 1"/>
              <a:gd name="f307" fmla="+- 0 0 f300"/>
              <a:gd name="f308" fmla="+- f301 f302 0"/>
              <a:gd name="f309" fmla="+- f303 f304 0"/>
              <a:gd name="f310" fmla="+- f305 f306 0"/>
              <a:gd name="f311" fmla="*/ f307 f2 1"/>
              <a:gd name="f312" fmla="sqrt f308"/>
              <a:gd name="f313" fmla="sqrt f309"/>
              <a:gd name="f314" fmla="sqrt f310"/>
              <a:gd name="f315" fmla="*/ f311 1 f9"/>
              <a:gd name="f316" fmla="*/ f178 1 f312"/>
              <a:gd name="f317" fmla="*/ f181 1 f313"/>
              <a:gd name="f318" fmla="*/ f183 1 f314"/>
              <a:gd name="f319" fmla="+- f315 0 f3"/>
              <a:gd name="f320" fmla="*/ f291 f316 1"/>
              <a:gd name="f321" fmla="*/ f292 f316 1"/>
              <a:gd name="f322" fmla="*/ f291 f317 1"/>
              <a:gd name="f323" fmla="*/ f292 f317 1"/>
              <a:gd name="f324" fmla="*/ f291 f318 1"/>
              <a:gd name="f325" fmla="*/ f292 f318 1"/>
              <a:gd name="f326" fmla="sin 1 f319"/>
              <a:gd name="f327" fmla="cos 1 f319"/>
              <a:gd name="f328" fmla="+- 0 0 f326"/>
              <a:gd name="f329" fmla="+- 0 0 f327"/>
              <a:gd name="f330" fmla="+- f204 0 f324"/>
              <a:gd name="f331" fmla="+- f205 0 f325"/>
              <a:gd name="f332" fmla="+- 0 0 f328"/>
              <a:gd name="f333" fmla="+- 0 0 f329"/>
              <a:gd name="f334" fmla="val f332"/>
              <a:gd name="f335" fmla="val f333"/>
              <a:gd name="f336" fmla="+- 0 0 f334"/>
              <a:gd name="f337" fmla="+- 0 0 f335"/>
              <a:gd name="f338" fmla="*/ 10800 f336 1"/>
              <a:gd name="f339" fmla="*/ 10800 f337 1"/>
              <a:gd name="f340" fmla="+- f338 10800 0"/>
              <a:gd name="f341" fmla="+- f339 10800 0"/>
              <a:gd name="f342" fmla="*/ f338 1 12"/>
              <a:gd name="f343" fmla="*/ f339 1 12"/>
              <a:gd name="f344" fmla="+- f204 0 f340"/>
              <a:gd name="f345" fmla="+- f205 0 f341"/>
              <a:gd name="f346" fmla="*/ f344 1 3"/>
              <a:gd name="f347" fmla="*/ f345 1 3"/>
              <a:gd name="f348" fmla="*/ f344 2 1"/>
              <a:gd name="f349" fmla="*/ f345 2 1"/>
              <a:gd name="f350" fmla="*/ f348 1 3"/>
              <a:gd name="f351" fmla="*/ f349 1 3"/>
              <a:gd name="f352" fmla="+- f346 f340 0"/>
              <a:gd name="f353" fmla="+- f347 f341 0"/>
              <a:gd name="f354" fmla="+- f352 0 f342"/>
              <a:gd name="f355" fmla="+- f353 0 f343"/>
              <a:gd name="f356" fmla="+- f350 f340 0"/>
              <a:gd name="f357" fmla="+- f351 f341 0"/>
              <a:gd name="f358" fmla="+- f354 0 f320"/>
              <a:gd name="f359" fmla="+- f355 0 f321"/>
              <a:gd name="f360" fmla="+- f356 0 f322"/>
              <a:gd name="f361" fmla="+- f357 0 f323"/>
            </a:gdLst>
            <a:ahLst>
              <a:ahXY gdRefX="f0" minX="f185" maxX="f10" gdRefY="f1" minY="f185" maxY="f10">
                <a:pos x="f210" y="f211"/>
              </a:ahXY>
            </a:ahLst>
            <a:cxnLst>
              <a:cxn ang="3cd4">
                <a:pos x="hc" y="t"/>
              </a:cxn>
              <a:cxn ang="0">
                <a:pos x="r" y="vc"/>
              </a:cxn>
              <a:cxn ang="cd4">
                <a:pos x="hc" y="b"/>
              </a:cxn>
              <a:cxn ang="cd2">
                <a:pos x="l" y="vc"/>
              </a:cxn>
              <a:cxn ang="f229">
                <a:pos x="f254" y="f255"/>
              </a:cxn>
              <a:cxn ang="f230">
                <a:pos x="f256" y="f257"/>
              </a:cxn>
              <a:cxn ang="f231">
                <a:pos x="f258" y="f255"/>
              </a:cxn>
              <a:cxn ang="f232">
                <a:pos x="f256" y="f259"/>
              </a:cxn>
              <a:cxn ang="f235">
                <a:pos x="f233" y="f234"/>
              </a:cxn>
            </a:cxnLst>
            <a:rect l="f250" t="f253" r="f251" b="f252"/>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58" y="f359"/>
                </a:moveTo>
                <a:arcTo wR="f180" hR="f180" stAng="f220" swAng="f239"/>
                <a:close/>
              </a:path>
              <a:path w="21600" h="21600">
                <a:moveTo>
                  <a:pt x="f360" y="f361"/>
                </a:moveTo>
                <a:arcTo wR="f182" hR="f182" stAng="f220" swAng="f239"/>
                <a:close/>
              </a:path>
              <a:path w="21600" h="21600">
                <a:moveTo>
                  <a:pt x="f330" y="f331"/>
                </a:moveTo>
                <a:arcTo wR="f184" hR="f184" stAng="f220" swAng="f239"/>
                <a:close/>
              </a:path>
            </a:pathLst>
          </a:custGeom>
          <a:no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extBox 5"/>
          <p:cNvSpPr txBox="1"/>
          <p:nvPr/>
        </p:nvSpPr>
        <p:spPr>
          <a:xfrm>
            <a:off x="462128" y="3785405"/>
            <a:ext cx="374935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What are commas in a list?</a:t>
            </a:r>
          </a:p>
        </p:txBody>
      </p:sp>
      <p:sp>
        <p:nvSpPr>
          <p:cNvPr id="7" name="TextBox 6"/>
          <p:cNvSpPr txBox="1"/>
          <p:nvPr/>
        </p:nvSpPr>
        <p:spPr>
          <a:xfrm>
            <a:off x="2570158" y="4848093"/>
            <a:ext cx="7994471"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Commas are used to separate things in a list. For example this could include: colours, objects, names and places.</a:t>
            </a:r>
          </a:p>
        </p:txBody>
      </p:sp>
      <p:sp>
        <p:nvSpPr>
          <p:cNvPr id="8" name="Rectangle 8"/>
          <p:cNvSpPr/>
          <p:nvPr/>
        </p:nvSpPr>
        <p:spPr>
          <a:xfrm>
            <a:off x="3485089" y="129232"/>
            <a:ext cx="4868896"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effectLst>
                  <a:outerShdw dist="19048" dir="2700000">
                    <a:srgbClr val="000000"/>
                  </a:outerShdw>
                </a:effectLst>
                <a:uFillTx/>
                <a:latin typeface="Calibri"/>
              </a:rPr>
              <a:t>Commas in a list</a:t>
            </a:r>
          </a:p>
        </p:txBody>
      </p:sp>
      <p:pic>
        <p:nvPicPr>
          <p:cNvPr id="9" name="Picture 2" descr="A picture containing shape&#10;&#10;Description automatically generated"/>
          <p:cNvPicPr>
            <a:picLocks noChangeAspect="1"/>
          </p:cNvPicPr>
          <p:nvPr/>
        </p:nvPicPr>
        <p:blipFill>
          <a:blip r:embed="rId2"/>
          <a:stretch>
            <a:fillRect/>
          </a:stretch>
        </p:blipFill>
        <p:spPr>
          <a:xfrm>
            <a:off x="10810960" y="101269"/>
            <a:ext cx="1266828" cy="962021"/>
          </a:xfrm>
          <a:prstGeom prst="rect">
            <a:avLst/>
          </a:prstGeom>
          <a:noFill/>
          <a:ln cap="flat">
            <a:noFill/>
          </a:ln>
        </p:spPr>
      </p:pic>
    </p:spTree>
    <p:extLst>
      <p:ext uri="{BB962C8B-B14F-4D97-AF65-F5344CB8AC3E}">
        <p14:creationId xmlns:p14="http://schemas.microsoft.com/office/powerpoint/2010/main" val="32332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568" y="0"/>
            <a:ext cx="4868896"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effectLst>
                  <a:outerShdw dist="19048" dir="2700000">
                    <a:srgbClr val="000000"/>
                  </a:outerShdw>
                </a:effectLst>
                <a:uFillTx/>
                <a:latin typeface="Calibri"/>
              </a:rPr>
              <a:t>Commas in a list</a:t>
            </a:r>
          </a:p>
        </p:txBody>
      </p:sp>
      <p:sp>
        <p:nvSpPr>
          <p:cNvPr id="3" name="Rectangle 2"/>
          <p:cNvSpPr/>
          <p:nvPr/>
        </p:nvSpPr>
        <p:spPr>
          <a:xfrm>
            <a:off x="5254892" y="1454545"/>
            <a:ext cx="5041169" cy="1335819"/>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 name="TextBox 3"/>
          <p:cNvSpPr txBox="1"/>
          <p:nvPr/>
        </p:nvSpPr>
        <p:spPr>
          <a:xfrm>
            <a:off x="5438101" y="1568726"/>
            <a:ext cx="4674741"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Example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Use of commas in a list </a:t>
            </a:r>
          </a:p>
        </p:txBody>
      </p:sp>
      <p:pic>
        <p:nvPicPr>
          <p:cNvPr id="5" name="Picture 5" descr="A picture containing dish, plant&#10;&#10;Description automatically generated"/>
          <p:cNvPicPr>
            <a:picLocks noChangeAspect="1"/>
          </p:cNvPicPr>
          <p:nvPr/>
        </p:nvPicPr>
        <p:blipFill>
          <a:blip r:embed="rId2"/>
          <a:srcRect l="4546"/>
          <a:stretch>
            <a:fillRect/>
          </a:stretch>
        </p:blipFill>
        <p:spPr>
          <a:xfrm>
            <a:off x="200125" y="260750"/>
            <a:ext cx="3391637" cy="3078894"/>
          </a:xfrm>
          <a:prstGeom prst="rect">
            <a:avLst/>
          </a:prstGeom>
          <a:noFill/>
          <a:ln cap="flat">
            <a:noFill/>
          </a:ln>
        </p:spPr>
      </p:pic>
      <p:sp>
        <p:nvSpPr>
          <p:cNvPr id="6" name="TextBox 6"/>
          <p:cNvSpPr txBox="1"/>
          <p:nvPr/>
        </p:nvSpPr>
        <p:spPr>
          <a:xfrm>
            <a:off x="5136285" y="5246406"/>
            <a:ext cx="6543647" cy="70788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Commas are used to separate things in a list.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The last two things in the list are separated by the word ‘and’</a:t>
            </a:r>
          </a:p>
        </p:txBody>
      </p:sp>
      <p:pic>
        <p:nvPicPr>
          <p:cNvPr id="7" name="Picture 2" descr="A picture containing shape&#10;&#10;Description automatically generated"/>
          <p:cNvPicPr>
            <a:picLocks noChangeAspect="1"/>
          </p:cNvPicPr>
          <p:nvPr/>
        </p:nvPicPr>
        <p:blipFill>
          <a:blip r:embed="rId3"/>
          <a:stretch>
            <a:fillRect/>
          </a:stretch>
        </p:blipFill>
        <p:spPr>
          <a:xfrm>
            <a:off x="10824840" y="71487"/>
            <a:ext cx="1266828" cy="962021"/>
          </a:xfrm>
          <a:prstGeom prst="rect">
            <a:avLst/>
          </a:prstGeom>
          <a:noFill/>
          <a:ln cap="flat">
            <a:noFill/>
          </a:ln>
        </p:spPr>
      </p:pic>
      <p:sp>
        <p:nvSpPr>
          <p:cNvPr id="8" name="TextBox 10"/>
          <p:cNvSpPr txBox="1"/>
          <p:nvPr/>
        </p:nvSpPr>
        <p:spPr>
          <a:xfrm>
            <a:off x="353781" y="3510756"/>
            <a:ext cx="1093985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0" cap="none" spc="0" baseline="0">
                <a:solidFill>
                  <a:srgbClr val="000000"/>
                </a:solidFill>
                <a:uFillTx/>
                <a:latin typeface="Calibri"/>
              </a:rPr>
              <a:t>Orangutans love to eat fruit</a:t>
            </a:r>
            <a:r>
              <a:rPr lang="en-GB" sz="3600" b="0" i="1" u="none" strike="noStrike" kern="1200" cap="none" spc="0" baseline="0">
                <a:solidFill>
                  <a:srgbClr val="000000"/>
                </a:solidFill>
                <a:uFillTx/>
                <a:latin typeface="Calibri"/>
              </a:rPr>
              <a:t>, </a:t>
            </a:r>
            <a:r>
              <a:rPr lang="en-GB" sz="3600" b="0" i="0" u="none" strike="noStrike" kern="0" cap="none" spc="0" baseline="0">
                <a:solidFill>
                  <a:srgbClr val="000000"/>
                </a:solidFill>
                <a:uFillTx/>
                <a:latin typeface="Calibri"/>
              </a:rPr>
              <a:t>leaves and bark</a:t>
            </a:r>
            <a:r>
              <a:rPr lang="en-GB" sz="3600" b="0" i="0" u="none" strike="noStrike" kern="1200" cap="none" spc="0" baseline="0">
                <a:solidFill>
                  <a:srgbClr val="000000"/>
                </a:solidFill>
                <a:uFillTx/>
                <a:latin typeface="Calibri"/>
              </a:rPr>
              <a:t>.</a:t>
            </a:r>
          </a:p>
        </p:txBody>
      </p:sp>
      <p:sp>
        <p:nvSpPr>
          <p:cNvPr id="9" name="TextBox 11"/>
          <p:cNvSpPr txBox="1"/>
          <p:nvPr/>
        </p:nvSpPr>
        <p:spPr>
          <a:xfrm>
            <a:off x="806564" y="4440463"/>
            <a:ext cx="730843" cy="101566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sng" strike="noStrike" kern="1200" cap="none" spc="0" baseline="0">
                <a:solidFill>
                  <a:srgbClr val="000000"/>
                </a:solidFill>
                <a:uFillTx/>
                <a:latin typeface="Calibri"/>
              </a:rPr>
              <a:t>Key: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TextBox 12"/>
          <p:cNvSpPr txBox="1"/>
          <p:nvPr/>
        </p:nvSpPr>
        <p:spPr>
          <a:xfrm>
            <a:off x="2072935" y="4990182"/>
            <a:ext cx="962122" cy="20313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000000"/>
                </a:solidFill>
                <a:uFillTx/>
                <a:latin typeface="Calibri"/>
              </a:rPr>
              <a:t>objects</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Comma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and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cxnSp>
        <p:nvCxnSpPr>
          <p:cNvPr id="11" name="Straight Connector 20"/>
          <p:cNvCxnSpPr/>
          <p:nvPr/>
        </p:nvCxnSpPr>
        <p:spPr>
          <a:xfrm>
            <a:off x="7174775" y="4172260"/>
            <a:ext cx="600697" cy="28"/>
          </a:xfrm>
          <a:prstGeom prst="straightConnector1">
            <a:avLst/>
          </a:prstGeom>
          <a:noFill/>
          <a:ln w="57150" cap="flat">
            <a:solidFill>
              <a:srgbClr val="00B050"/>
            </a:solidFill>
            <a:prstDash val="solid"/>
            <a:miter/>
          </a:ln>
        </p:spPr>
      </p:cxnSp>
      <p:cxnSp>
        <p:nvCxnSpPr>
          <p:cNvPr id="12" name="Straight Connector 21"/>
          <p:cNvCxnSpPr/>
          <p:nvPr/>
        </p:nvCxnSpPr>
        <p:spPr>
          <a:xfrm flipH="1" flipV="1">
            <a:off x="5438101" y="4160437"/>
            <a:ext cx="227914" cy="7535"/>
          </a:xfrm>
          <a:prstGeom prst="straightConnector1">
            <a:avLst/>
          </a:prstGeom>
          <a:noFill/>
          <a:ln w="57150" cap="flat">
            <a:solidFill>
              <a:srgbClr val="FF0000"/>
            </a:solidFill>
            <a:prstDash val="solid"/>
            <a:miter/>
          </a:ln>
        </p:spPr>
      </p:cxnSp>
      <p:cxnSp>
        <p:nvCxnSpPr>
          <p:cNvPr id="13" name="Straight Connector 22"/>
          <p:cNvCxnSpPr/>
          <p:nvPr/>
        </p:nvCxnSpPr>
        <p:spPr>
          <a:xfrm flipV="1">
            <a:off x="1083591" y="5739496"/>
            <a:ext cx="192874" cy="7526"/>
          </a:xfrm>
          <a:prstGeom prst="straightConnector1">
            <a:avLst/>
          </a:prstGeom>
          <a:noFill/>
          <a:ln w="57150" cap="flat">
            <a:solidFill>
              <a:srgbClr val="FF0000"/>
            </a:solidFill>
            <a:prstDash val="solid"/>
            <a:miter/>
          </a:ln>
        </p:spPr>
      </p:cxnSp>
      <p:cxnSp>
        <p:nvCxnSpPr>
          <p:cNvPr id="14" name="Straight Connector 23"/>
          <p:cNvCxnSpPr/>
          <p:nvPr/>
        </p:nvCxnSpPr>
        <p:spPr>
          <a:xfrm>
            <a:off x="936711" y="6322673"/>
            <a:ext cx="600697" cy="28"/>
          </a:xfrm>
          <a:prstGeom prst="straightConnector1">
            <a:avLst/>
          </a:prstGeom>
          <a:noFill/>
          <a:ln w="57150" cap="flat">
            <a:solidFill>
              <a:srgbClr val="00B050"/>
            </a:solidFill>
            <a:prstDash val="solid"/>
            <a:miter/>
          </a:ln>
        </p:spPr>
      </p:cxnSp>
      <p:cxnSp>
        <p:nvCxnSpPr>
          <p:cNvPr id="15" name="Straight Connector 24"/>
          <p:cNvCxnSpPr/>
          <p:nvPr/>
        </p:nvCxnSpPr>
        <p:spPr>
          <a:xfrm flipV="1">
            <a:off x="806564" y="5216642"/>
            <a:ext cx="1074228" cy="13058"/>
          </a:xfrm>
          <a:prstGeom prst="straightConnector1">
            <a:avLst/>
          </a:prstGeom>
          <a:noFill/>
          <a:ln w="57150" cap="flat">
            <a:solidFill>
              <a:srgbClr val="4472C4"/>
            </a:solidFill>
            <a:prstDash val="solid"/>
            <a:miter/>
          </a:ln>
        </p:spPr>
      </p:cxnSp>
      <p:cxnSp>
        <p:nvCxnSpPr>
          <p:cNvPr id="16" name="Straight Connector 27"/>
          <p:cNvCxnSpPr/>
          <p:nvPr/>
        </p:nvCxnSpPr>
        <p:spPr>
          <a:xfrm flipV="1">
            <a:off x="5823703" y="4182209"/>
            <a:ext cx="1042874" cy="7535"/>
          </a:xfrm>
          <a:prstGeom prst="straightConnector1">
            <a:avLst/>
          </a:prstGeom>
          <a:noFill/>
          <a:ln w="57150" cap="flat">
            <a:solidFill>
              <a:srgbClr val="4472C4"/>
            </a:solidFill>
            <a:prstDash val="solid"/>
            <a:miter/>
          </a:ln>
        </p:spPr>
      </p:cxnSp>
      <p:cxnSp>
        <p:nvCxnSpPr>
          <p:cNvPr id="17" name="Straight Connector 29"/>
          <p:cNvCxnSpPr/>
          <p:nvPr/>
        </p:nvCxnSpPr>
        <p:spPr>
          <a:xfrm>
            <a:off x="8083762" y="4189744"/>
            <a:ext cx="648703" cy="27"/>
          </a:xfrm>
          <a:prstGeom prst="straightConnector1">
            <a:avLst/>
          </a:prstGeom>
          <a:noFill/>
          <a:ln w="57150" cap="flat">
            <a:solidFill>
              <a:srgbClr val="4472C4"/>
            </a:solidFill>
            <a:prstDash val="solid"/>
            <a:miter/>
          </a:ln>
        </p:spPr>
      </p:cxnSp>
      <p:cxnSp>
        <p:nvCxnSpPr>
          <p:cNvPr id="18" name="Straight Connector 29"/>
          <p:cNvCxnSpPr/>
          <p:nvPr/>
        </p:nvCxnSpPr>
        <p:spPr>
          <a:xfrm>
            <a:off x="4789398" y="4157063"/>
            <a:ext cx="648703" cy="28"/>
          </a:xfrm>
          <a:prstGeom prst="straightConnector1">
            <a:avLst/>
          </a:prstGeom>
          <a:noFill/>
          <a:ln w="57150" cap="flat">
            <a:solidFill>
              <a:srgbClr val="4472C4"/>
            </a:solidFill>
            <a:prstDash val="solid"/>
            <a:miter/>
          </a:ln>
        </p:spPr>
      </p:cxnSp>
    </p:spTree>
    <p:extLst>
      <p:ext uri="{BB962C8B-B14F-4D97-AF65-F5344CB8AC3E}">
        <p14:creationId xmlns:p14="http://schemas.microsoft.com/office/powerpoint/2010/main" val="214238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1550" y="0"/>
            <a:ext cx="4868896"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effectLst>
                  <a:outerShdw dist="19048" dir="2700000">
                    <a:srgbClr val="000000"/>
                  </a:outerShdw>
                </a:effectLst>
                <a:uFillTx/>
                <a:latin typeface="Calibri"/>
              </a:rPr>
              <a:t>Commas in a list</a:t>
            </a:r>
          </a:p>
        </p:txBody>
      </p:sp>
      <p:sp>
        <p:nvSpPr>
          <p:cNvPr id="3" name="Rectangle 2"/>
          <p:cNvSpPr/>
          <p:nvPr/>
        </p:nvSpPr>
        <p:spPr>
          <a:xfrm>
            <a:off x="6763158" y="1027831"/>
            <a:ext cx="5041169" cy="1335819"/>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 name="TextBox 3"/>
          <p:cNvSpPr txBox="1"/>
          <p:nvPr/>
        </p:nvSpPr>
        <p:spPr>
          <a:xfrm>
            <a:off x="7203277" y="1126266"/>
            <a:ext cx="4988719"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Punctuate the sentences correctly</a:t>
            </a:r>
          </a:p>
        </p:txBody>
      </p:sp>
      <p:sp>
        <p:nvSpPr>
          <p:cNvPr id="5" name="Cloud 4"/>
          <p:cNvSpPr/>
          <p:nvPr/>
        </p:nvSpPr>
        <p:spPr>
          <a:xfrm>
            <a:off x="8358694" y="2849617"/>
            <a:ext cx="2677884" cy="1313654"/>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First add the </a:t>
            </a:r>
            <a:r>
              <a:rPr lang="en-GB" sz="4000" b="0" i="0" u="none" strike="noStrike" kern="1200" cap="none" spc="0" baseline="0">
                <a:solidFill>
                  <a:srgbClr val="FFFFFF"/>
                </a:solidFill>
                <a:uFillTx/>
                <a:latin typeface="Calibri"/>
              </a:rPr>
              <a:t>,</a:t>
            </a:r>
          </a:p>
        </p:txBody>
      </p:sp>
      <p:sp>
        <p:nvSpPr>
          <p:cNvPr id="6" name="Cloud 5"/>
          <p:cNvSpPr/>
          <p:nvPr/>
        </p:nvSpPr>
        <p:spPr>
          <a:xfrm>
            <a:off x="8839605" y="4828297"/>
            <a:ext cx="2677884" cy="1313654"/>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Then add the word </a:t>
            </a:r>
            <a:r>
              <a:rPr lang="en-GB" sz="2800" b="0" i="0" u="none" strike="noStrike" kern="1200" cap="none" spc="0" baseline="0">
                <a:solidFill>
                  <a:srgbClr val="FFFFFF"/>
                </a:solidFill>
                <a:uFillTx/>
                <a:latin typeface="Calibri"/>
              </a:rPr>
              <a:t>and</a:t>
            </a:r>
            <a:endParaRPr lang="en-GB" sz="5400" b="0" i="0" u="none" strike="noStrike" kern="1200" cap="none" spc="0" baseline="0">
              <a:solidFill>
                <a:srgbClr val="FFFFFF"/>
              </a:solidFill>
              <a:uFillTx/>
              <a:latin typeface="Calibri"/>
            </a:endParaRPr>
          </a:p>
        </p:txBody>
      </p:sp>
      <p:sp>
        <p:nvSpPr>
          <p:cNvPr id="7" name="TextBox 6"/>
          <p:cNvSpPr txBox="1"/>
          <p:nvPr/>
        </p:nvSpPr>
        <p:spPr>
          <a:xfrm>
            <a:off x="174842" y="4657130"/>
            <a:ext cx="7306805" cy="258531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1. </a:t>
            </a:r>
            <a:r>
              <a:rPr lang="en-GB" sz="1800" b="0" i="0" u="none" strike="noStrike" kern="0" cap="none" spc="0" baseline="0">
                <a:solidFill>
                  <a:srgbClr val="000000"/>
                </a:solidFill>
                <a:uFillTx/>
                <a:latin typeface="Calibri"/>
              </a:rPr>
              <a:t>Orangutans love to eat bananas ___ durians ________ figs</a:t>
            </a:r>
            <a:r>
              <a:rPr lang="en-GB" sz="1800" b="0" i="0" u="none" strike="noStrike" kern="1200" cap="none" spc="0" baseline="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2. </a:t>
            </a:r>
            <a:r>
              <a:rPr lang="en-GB" sz="1800" b="0" i="0" u="none" strike="noStrike" kern="0" cap="none" spc="0" baseline="0">
                <a:solidFill>
                  <a:srgbClr val="000000"/>
                </a:solidFill>
                <a:uFillTx/>
                <a:latin typeface="Calibri"/>
              </a:rPr>
              <a:t>They like to spend their day relaxing ___ climbing trees ________ eating.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3. </a:t>
            </a:r>
            <a:r>
              <a:rPr lang="en-GB" sz="1800" b="0" i="0" u="none" strike="noStrike" kern="0" cap="none" spc="0" baseline="0">
                <a:solidFill>
                  <a:srgbClr val="000000"/>
                </a:solidFill>
                <a:uFillTx/>
                <a:latin typeface="Calibri"/>
              </a:rPr>
              <a:t>Orangutans have red hair ___ long arms ________ two round eyes</a:t>
            </a:r>
            <a:r>
              <a:rPr lang="en-GB" sz="1800" b="0" i="0" u="none" strike="noStrike" kern="1200" cap="none" spc="0" baseline="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4. </a:t>
            </a:r>
            <a:r>
              <a:rPr lang="en-GB" sz="1800" b="0" i="0" u="none" strike="noStrike" kern="0" cap="none" spc="0" baseline="0">
                <a:solidFill>
                  <a:srgbClr val="000000"/>
                </a:solidFill>
                <a:uFillTx/>
                <a:latin typeface="Calibri"/>
              </a:rPr>
              <a:t>They </a:t>
            </a:r>
            <a:r>
              <a:rPr lang="en-GB" sz="1800" b="0" i="0" u="none" strike="noStrike" kern="1200" cap="none" spc="0" baseline="0">
                <a:solidFill>
                  <a:srgbClr val="000000"/>
                </a:solidFill>
                <a:uFillTx/>
                <a:latin typeface="Calibri"/>
              </a:rPr>
              <a:t>get their water from fruit___ rivers ________ </a:t>
            </a:r>
            <a:r>
              <a:rPr lang="en-GB" sz="1800" b="0" i="0" u="none" strike="noStrike" kern="0" cap="none" spc="0" baseline="0">
                <a:solidFill>
                  <a:srgbClr val="000000"/>
                </a:solidFill>
                <a:uFillTx/>
                <a:latin typeface="Calibri"/>
              </a:rPr>
              <a:t>streams</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8" name="Picture 8" descr="A close - up of a plant&#10;&#10;Description automatically generated with low confidence"/>
          <p:cNvPicPr>
            <a:picLocks noChangeAspect="1"/>
          </p:cNvPicPr>
          <p:nvPr/>
        </p:nvPicPr>
        <p:blipFill>
          <a:blip r:embed="rId2"/>
          <a:stretch>
            <a:fillRect/>
          </a:stretch>
        </p:blipFill>
        <p:spPr>
          <a:xfrm>
            <a:off x="167344" y="139180"/>
            <a:ext cx="2677884" cy="2299139"/>
          </a:xfrm>
          <a:prstGeom prst="rect">
            <a:avLst/>
          </a:prstGeom>
          <a:noFill/>
          <a:ln cap="flat">
            <a:noFill/>
          </a:ln>
        </p:spPr>
      </p:pic>
      <p:pic>
        <p:nvPicPr>
          <p:cNvPr id="9" name="Picture 10" descr="A picture containing text, toy, doll&#10;&#10;Description automatically generated"/>
          <p:cNvPicPr>
            <a:picLocks noChangeAspect="1"/>
          </p:cNvPicPr>
          <p:nvPr/>
        </p:nvPicPr>
        <p:blipFill>
          <a:blip r:embed="rId3"/>
          <a:stretch>
            <a:fillRect/>
          </a:stretch>
        </p:blipFill>
        <p:spPr>
          <a:xfrm>
            <a:off x="2884264" y="908209"/>
            <a:ext cx="2677884" cy="2181008"/>
          </a:xfrm>
          <a:prstGeom prst="rect">
            <a:avLst/>
          </a:prstGeom>
          <a:noFill/>
          <a:ln cap="flat">
            <a:noFill/>
          </a:ln>
        </p:spPr>
      </p:pic>
      <p:pic>
        <p:nvPicPr>
          <p:cNvPr id="10" name="Picture 12"/>
          <p:cNvPicPr>
            <a:picLocks noChangeAspect="1"/>
          </p:cNvPicPr>
          <p:nvPr/>
        </p:nvPicPr>
        <p:blipFill>
          <a:blip r:embed="rId4"/>
          <a:stretch>
            <a:fillRect/>
          </a:stretch>
        </p:blipFill>
        <p:spPr>
          <a:xfrm>
            <a:off x="174842" y="2534268"/>
            <a:ext cx="2662897" cy="2034750"/>
          </a:xfrm>
          <a:prstGeom prst="rect">
            <a:avLst/>
          </a:prstGeom>
          <a:noFill/>
          <a:ln cap="flat">
            <a:noFill/>
          </a:ln>
        </p:spPr>
      </p:pic>
      <p:pic>
        <p:nvPicPr>
          <p:cNvPr id="11" name="Picture 15" descr="A picture containing logo&#10;&#10;Description automatically generated"/>
          <p:cNvPicPr>
            <a:picLocks noChangeAspect="1"/>
          </p:cNvPicPr>
          <p:nvPr/>
        </p:nvPicPr>
        <p:blipFill>
          <a:blip r:embed="rId5"/>
          <a:stretch>
            <a:fillRect/>
          </a:stretch>
        </p:blipFill>
        <p:spPr>
          <a:xfrm>
            <a:off x="10925178" y="17117"/>
            <a:ext cx="1266828" cy="962021"/>
          </a:xfrm>
          <a:prstGeom prst="rect">
            <a:avLst/>
          </a:prstGeom>
          <a:noFill/>
          <a:ln cap="flat">
            <a:noFill/>
          </a:ln>
        </p:spPr>
      </p:pic>
    </p:spTree>
    <p:extLst>
      <p:ext uri="{BB962C8B-B14F-4D97-AF65-F5344CB8AC3E}">
        <p14:creationId xmlns:p14="http://schemas.microsoft.com/office/powerpoint/2010/main" val="30507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English </a:t>
            </a:r>
            <a:endParaRPr lang="en-GB"/>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a:t>Date</a:t>
            </a:r>
            <a:r>
              <a:rPr lang="en-GB"/>
              <a:t>:   </a:t>
            </a:r>
            <a:r>
              <a:rPr lang="en-GB" sz="3200"/>
              <a:t>Monday 22</a:t>
            </a:r>
            <a:r>
              <a:rPr lang="en-GB" sz="3200" baseline="30000"/>
              <a:t>nd</a:t>
            </a:r>
            <a:r>
              <a:rPr lang="en-GB" sz="3200"/>
              <a:t> February  </a:t>
            </a:r>
            <a:endParaRPr lang="en-GB"/>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a:t>LO To be able to identify features of a non – chronological report.</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007968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4"/>
          <p:cNvSpPr/>
          <p:nvPr/>
        </p:nvSpPr>
        <p:spPr>
          <a:xfrm>
            <a:off x="8358694" y="2849617"/>
            <a:ext cx="2677884" cy="1313654"/>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First add the </a:t>
            </a:r>
            <a:r>
              <a:rPr lang="en-GB" sz="4000" b="0" i="0" u="none" strike="noStrike" kern="1200" cap="none" spc="0" baseline="0">
                <a:solidFill>
                  <a:srgbClr val="FFFFFF"/>
                </a:solidFill>
                <a:uFillTx/>
                <a:latin typeface="Calibri"/>
              </a:rPr>
              <a:t>,</a:t>
            </a:r>
          </a:p>
        </p:txBody>
      </p:sp>
      <p:sp>
        <p:nvSpPr>
          <p:cNvPr id="3" name="Cloud 5"/>
          <p:cNvSpPr/>
          <p:nvPr/>
        </p:nvSpPr>
        <p:spPr>
          <a:xfrm>
            <a:off x="8839605" y="4828297"/>
            <a:ext cx="2677884" cy="1313654"/>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Then add the word </a:t>
            </a:r>
            <a:r>
              <a:rPr lang="en-GB" sz="2800" b="0" i="0" u="none" strike="noStrike" kern="1200" cap="none" spc="0" baseline="0">
                <a:solidFill>
                  <a:srgbClr val="FFFFFF"/>
                </a:solidFill>
                <a:uFillTx/>
                <a:latin typeface="Calibri"/>
              </a:rPr>
              <a:t>and</a:t>
            </a:r>
            <a:endParaRPr lang="en-GB" sz="5400" b="0" i="0" u="none" strike="noStrike" kern="1200" cap="none" spc="0" baseline="0">
              <a:solidFill>
                <a:srgbClr val="FFFFFF"/>
              </a:solidFill>
              <a:uFillTx/>
              <a:latin typeface="Calibri"/>
            </a:endParaRPr>
          </a:p>
        </p:txBody>
      </p:sp>
      <p:sp>
        <p:nvSpPr>
          <p:cNvPr id="4" name="TextBox 6"/>
          <p:cNvSpPr txBox="1"/>
          <p:nvPr/>
        </p:nvSpPr>
        <p:spPr>
          <a:xfrm>
            <a:off x="174842" y="4524469"/>
            <a:ext cx="6579043" cy="295465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1. </a:t>
            </a:r>
            <a:r>
              <a:rPr lang="en-GB" sz="1800" b="0" i="0" u="none" strike="noStrike" kern="0" cap="none" spc="0" baseline="0">
                <a:solidFill>
                  <a:srgbClr val="000000"/>
                </a:solidFill>
                <a:uFillTx/>
                <a:latin typeface="Calibri"/>
              </a:rPr>
              <a:t>Orangutans love to eat bananas</a:t>
            </a:r>
            <a:r>
              <a:rPr lang="en-GB" sz="2400" b="1" i="0" u="none" strike="noStrike" kern="0" cap="none" spc="0" baseline="0">
                <a:solidFill>
                  <a:srgbClr val="FF0000"/>
                </a:solidFill>
                <a:uFillTx/>
                <a:latin typeface="Calibri"/>
              </a:rPr>
              <a:t>,</a:t>
            </a:r>
            <a:r>
              <a:rPr lang="en-GB" sz="1800" b="0" i="0" u="none" strike="noStrike" kern="0" cap="none" spc="0" baseline="0">
                <a:solidFill>
                  <a:srgbClr val="000000"/>
                </a:solidFill>
                <a:uFillTx/>
                <a:latin typeface="Calibri"/>
              </a:rPr>
              <a:t> durians </a:t>
            </a:r>
            <a:r>
              <a:rPr lang="en-GB" sz="2400" b="1" i="0" u="none" strike="noStrike" kern="0" cap="none" spc="0" baseline="0">
                <a:solidFill>
                  <a:srgbClr val="FF0000"/>
                </a:solidFill>
                <a:uFillTx/>
                <a:latin typeface="Calibri"/>
              </a:rPr>
              <a:t>and</a:t>
            </a:r>
            <a:r>
              <a:rPr lang="en-GB" sz="1800" b="0" i="0" u="none" strike="noStrike" kern="0" cap="none" spc="0" baseline="0">
                <a:solidFill>
                  <a:srgbClr val="000000"/>
                </a:solidFill>
                <a:uFillTx/>
                <a:latin typeface="Calibri"/>
              </a:rPr>
              <a:t> figs</a:t>
            </a:r>
            <a:r>
              <a:rPr lang="en-GB" sz="1800" b="0" i="0" u="none" strike="noStrike" kern="1200" cap="none" spc="0" baseline="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2. </a:t>
            </a:r>
            <a:r>
              <a:rPr lang="en-GB" sz="1800" b="0" i="0" u="none" strike="noStrike" kern="0" cap="none" spc="0" baseline="0">
                <a:solidFill>
                  <a:srgbClr val="000000"/>
                </a:solidFill>
                <a:uFillTx/>
                <a:latin typeface="Calibri"/>
              </a:rPr>
              <a:t>They like to spend their day relaxing</a:t>
            </a:r>
            <a:r>
              <a:rPr lang="en-GB" sz="2400" b="1" i="0" u="none" strike="noStrike" kern="0" cap="none" spc="0" baseline="0">
                <a:solidFill>
                  <a:srgbClr val="FF0000"/>
                </a:solidFill>
                <a:uFillTx/>
                <a:latin typeface="Calibri"/>
              </a:rPr>
              <a:t>, </a:t>
            </a:r>
            <a:r>
              <a:rPr lang="en-GB" sz="1800" b="0" i="0" u="none" strike="noStrike" kern="0" cap="none" spc="0" baseline="0">
                <a:solidFill>
                  <a:srgbClr val="000000"/>
                </a:solidFill>
                <a:uFillTx/>
                <a:latin typeface="Calibri"/>
              </a:rPr>
              <a:t>climbing trees </a:t>
            </a:r>
            <a:r>
              <a:rPr lang="en-GB" sz="2400" b="1" i="0" u="none" strike="noStrike" kern="0" cap="none" spc="0" baseline="0">
                <a:solidFill>
                  <a:srgbClr val="FF0000"/>
                </a:solidFill>
                <a:uFillTx/>
                <a:latin typeface="Calibri"/>
              </a:rPr>
              <a:t>and </a:t>
            </a:r>
            <a:r>
              <a:rPr lang="en-GB" sz="1800" b="0" i="0" u="none" strike="noStrike" kern="0" cap="none" spc="0" baseline="0">
                <a:solidFill>
                  <a:srgbClr val="000000"/>
                </a:solidFill>
                <a:uFillTx/>
                <a:latin typeface="Calibri"/>
              </a:rPr>
              <a:t>eating.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3. </a:t>
            </a:r>
            <a:r>
              <a:rPr lang="en-GB" sz="1800" b="0" i="0" u="none" strike="noStrike" kern="0" cap="none" spc="0" baseline="0">
                <a:solidFill>
                  <a:srgbClr val="000000"/>
                </a:solidFill>
                <a:uFillTx/>
                <a:latin typeface="Calibri"/>
              </a:rPr>
              <a:t>Orangutans have red hair</a:t>
            </a:r>
            <a:r>
              <a:rPr lang="en-GB" sz="2400" b="1" i="0" u="none" strike="noStrike" kern="0" cap="none" spc="0" baseline="0">
                <a:solidFill>
                  <a:srgbClr val="FF0000"/>
                </a:solidFill>
                <a:uFillTx/>
                <a:latin typeface="Calibri"/>
              </a:rPr>
              <a:t>,</a:t>
            </a:r>
            <a:r>
              <a:rPr lang="en-GB" sz="1800" b="0" i="0" u="none" strike="noStrike" kern="0" cap="none" spc="0" baseline="0">
                <a:solidFill>
                  <a:srgbClr val="000000"/>
                </a:solidFill>
                <a:uFillTx/>
                <a:latin typeface="Calibri"/>
              </a:rPr>
              <a:t> long arms </a:t>
            </a:r>
            <a:r>
              <a:rPr lang="en-GB" sz="2400" b="1" i="0" u="none" strike="noStrike" kern="0" cap="none" spc="0" baseline="0">
                <a:solidFill>
                  <a:srgbClr val="FF0000"/>
                </a:solidFill>
                <a:uFillTx/>
                <a:latin typeface="Calibri"/>
              </a:rPr>
              <a:t>and</a:t>
            </a:r>
            <a:r>
              <a:rPr lang="en-GB" sz="1800" b="0" i="0" u="none" strike="noStrike" kern="0" cap="none" spc="0" baseline="0">
                <a:solidFill>
                  <a:srgbClr val="000000"/>
                </a:solidFill>
                <a:uFillTx/>
                <a:latin typeface="Calibri"/>
              </a:rPr>
              <a:t> two round eyes</a:t>
            </a:r>
            <a:r>
              <a:rPr lang="en-GB" sz="1800" b="0" i="0" u="none" strike="noStrike" kern="1200" cap="none" spc="0" baseline="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4. </a:t>
            </a:r>
            <a:r>
              <a:rPr lang="en-GB" sz="1800" b="0" i="0" u="none" strike="noStrike" kern="0" cap="none" spc="0" baseline="0">
                <a:solidFill>
                  <a:srgbClr val="000000"/>
                </a:solidFill>
                <a:uFillTx/>
                <a:latin typeface="Calibri"/>
              </a:rPr>
              <a:t>They </a:t>
            </a:r>
            <a:r>
              <a:rPr lang="en-GB" sz="1800" b="0" i="0" u="none" strike="noStrike" kern="1200" cap="none" spc="0" baseline="0">
                <a:solidFill>
                  <a:srgbClr val="000000"/>
                </a:solidFill>
                <a:uFillTx/>
                <a:latin typeface="Calibri"/>
              </a:rPr>
              <a:t>get their water from fruit</a:t>
            </a:r>
            <a:r>
              <a:rPr lang="en-GB" sz="2400" b="1" i="0" u="none" strike="noStrike" kern="0" cap="none" spc="0" baseline="0">
                <a:solidFill>
                  <a:srgbClr val="FF0000"/>
                </a:solidFill>
                <a:uFillTx/>
                <a:latin typeface="Calibri"/>
              </a:rPr>
              <a:t>,</a:t>
            </a:r>
            <a:r>
              <a:rPr lang="en-GB" sz="1800" b="0" i="0" u="none" strike="noStrike" kern="0" cap="none" spc="0" baseline="0">
                <a:solidFill>
                  <a:srgbClr val="000000"/>
                </a:solidFill>
                <a:uFillTx/>
                <a:latin typeface="Calibri"/>
              </a:rPr>
              <a:t> </a:t>
            </a:r>
            <a:r>
              <a:rPr lang="en-GB" sz="1800" b="0" i="0" u="none" strike="noStrike" kern="1200" cap="none" spc="0" baseline="0">
                <a:solidFill>
                  <a:srgbClr val="000000"/>
                </a:solidFill>
                <a:uFillTx/>
                <a:latin typeface="Calibri"/>
              </a:rPr>
              <a:t>rivers </a:t>
            </a:r>
            <a:r>
              <a:rPr lang="en-GB" sz="2400" b="1" i="0" u="none" strike="noStrike" kern="1200" cap="none" spc="0" baseline="0">
                <a:solidFill>
                  <a:srgbClr val="FF0000"/>
                </a:solidFill>
                <a:uFillTx/>
                <a:latin typeface="Calibri"/>
              </a:rPr>
              <a:t>and</a:t>
            </a:r>
            <a:r>
              <a:rPr lang="en-GB" sz="1800" b="0" i="0" u="none" strike="noStrike" kern="1200" cap="none" spc="0" baseline="0">
                <a:solidFill>
                  <a:srgbClr val="000000"/>
                </a:solidFill>
                <a:uFillTx/>
                <a:latin typeface="Calibri"/>
              </a:rPr>
              <a:t> </a:t>
            </a:r>
            <a:r>
              <a:rPr lang="en-GB" sz="1800" b="0" i="0" u="none" strike="noStrike" kern="0" cap="none" spc="0" baseline="0">
                <a:solidFill>
                  <a:srgbClr val="000000"/>
                </a:solidFill>
                <a:uFillTx/>
                <a:latin typeface="Calibri"/>
              </a:rPr>
              <a:t>streams</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5" name="Picture 8" descr="A close - up of a plant&#10;&#10;Description automatically generated with low confidence"/>
          <p:cNvPicPr>
            <a:picLocks noChangeAspect="1"/>
          </p:cNvPicPr>
          <p:nvPr/>
        </p:nvPicPr>
        <p:blipFill>
          <a:blip r:embed="rId2"/>
          <a:stretch>
            <a:fillRect/>
          </a:stretch>
        </p:blipFill>
        <p:spPr>
          <a:xfrm>
            <a:off x="167344" y="139180"/>
            <a:ext cx="2677884" cy="2299139"/>
          </a:xfrm>
          <a:prstGeom prst="rect">
            <a:avLst/>
          </a:prstGeom>
          <a:noFill/>
          <a:ln cap="flat">
            <a:noFill/>
          </a:ln>
        </p:spPr>
      </p:pic>
      <p:pic>
        <p:nvPicPr>
          <p:cNvPr id="6" name="Picture 10" descr="A picture containing text, toy, doll&#10;&#10;Description automatically generated"/>
          <p:cNvPicPr>
            <a:picLocks noChangeAspect="1"/>
          </p:cNvPicPr>
          <p:nvPr/>
        </p:nvPicPr>
        <p:blipFill>
          <a:blip r:embed="rId3"/>
          <a:stretch>
            <a:fillRect/>
          </a:stretch>
        </p:blipFill>
        <p:spPr>
          <a:xfrm>
            <a:off x="2884264" y="908209"/>
            <a:ext cx="2677884" cy="2181008"/>
          </a:xfrm>
          <a:prstGeom prst="rect">
            <a:avLst/>
          </a:prstGeom>
          <a:noFill/>
          <a:ln cap="flat">
            <a:noFill/>
          </a:ln>
        </p:spPr>
      </p:pic>
      <p:pic>
        <p:nvPicPr>
          <p:cNvPr id="7" name="Picture 12"/>
          <p:cNvPicPr>
            <a:picLocks noChangeAspect="1"/>
          </p:cNvPicPr>
          <p:nvPr/>
        </p:nvPicPr>
        <p:blipFill>
          <a:blip r:embed="rId4"/>
          <a:stretch>
            <a:fillRect/>
          </a:stretch>
        </p:blipFill>
        <p:spPr>
          <a:xfrm>
            <a:off x="174842" y="2534268"/>
            <a:ext cx="2662897" cy="2034750"/>
          </a:xfrm>
          <a:prstGeom prst="rect">
            <a:avLst/>
          </a:prstGeom>
          <a:noFill/>
          <a:ln cap="flat">
            <a:noFill/>
          </a:ln>
        </p:spPr>
      </p:pic>
      <p:pic>
        <p:nvPicPr>
          <p:cNvPr id="8" name="Picture 15" descr="A picture containing logo&#10;&#10;Description automatically generated"/>
          <p:cNvPicPr>
            <a:picLocks noChangeAspect="1"/>
          </p:cNvPicPr>
          <p:nvPr/>
        </p:nvPicPr>
        <p:blipFill>
          <a:blip r:embed="rId5"/>
          <a:stretch>
            <a:fillRect/>
          </a:stretch>
        </p:blipFill>
        <p:spPr>
          <a:xfrm>
            <a:off x="10925178" y="17117"/>
            <a:ext cx="1266828" cy="962021"/>
          </a:xfrm>
          <a:prstGeom prst="rect">
            <a:avLst/>
          </a:prstGeom>
          <a:noFill/>
          <a:ln cap="flat">
            <a:noFill/>
          </a:ln>
        </p:spPr>
      </p:pic>
      <p:sp>
        <p:nvSpPr>
          <p:cNvPr id="9" name="TextBox 2"/>
          <p:cNvSpPr txBox="1"/>
          <p:nvPr/>
        </p:nvSpPr>
        <p:spPr>
          <a:xfrm>
            <a:off x="2888479" y="95499"/>
            <a:ext cx="767015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sng" strike="noStrike" kern="1200" cap="none" spc="0" baseline="0">
                <a:solidFill>
                  <a:srgbClr val="000000"/>
                </a:solidFill>
                <a:effectLst>
                  <a:outerShdw dist="19048" dir="2700000">
                    <a:srgbClr val="000000"/>
                  </a:outerShdw>
                </a:effectLst>
                <a:uFillTx/>
                <a:latin typeface="Calibri"/>
              </a:rPr>
              <a:t>Commas in a list </a:t>
            </a:r>
            <a:r>
              <a:rPr lang="en-US" sz="5400" b="1" i="0" u="sng" strike="noStrike" kern="1200" cap="none" spc="0" baseline="0">
                <a:solidFill>
                  <a:srgbClr val="FF0000"/>
                </a:solidFill>
                <a:effectLst>
                  <a:outerShdw dist="19048" dir="2700000">
                    <a:srgbClr val="000000"/>
                  </a:outerShdw>
                </a:effectLst>
                <a:uFillTx/>
                <a:latin typeface="Calibri"/>
              </a:rPr>
              <a:t>Answers</a:t>
            </a:r>
          </a:p>
        </p:txBody>
      </p:sp>
    </p:spTree>
    <p:extLst>
      <p:ext uri="{BB962C8B-B14F-4D97-AF65-F5344CB8AC3E}">
        <p14:creationId xmlns:p14="http://schemas.microsoft.com/office/powerpoint/2010/main" val="239466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p:nvPr/>
        </p:nvSpPr>
        <p:spPr>
          <a:xfrm>
            <a:off x="0" y="-85286"/>
            <a:ext cx="8453216" cy="83099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effectLst>
                  <a:outerShdw dist="38095" dir="2639887">
                    <a:srgbClr val="333F50"/>
                  </a:outerShdw>
                </a:effectLst>
                <a:uFillTx/>
                <a:latin typeface="Calibri"/>
              </a:rPr>
              <a:t>Outstanding orange orangutans!</a:t>
            </a:r>
          </a:p>
        </p:txBody>
      </p:sp>
      <p:sp>
        <p:nvSpPr>
          <p:cNvPr id="3" name="TextBox 1"/>
          <p:cNvSpPr txBox="1"/>
          <p:nvPr/>
        </p:nvSpPr>
        <p:spPr>
          <a:xfrm>
            <a:off x="-85725" y="1139452"/>
            <a:ext cx="999142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red-haired apes that live in tropical rainforests. Orangutans are mammals and have many features and characteristics that are similar to humans.</a:t>
            </a:r>
          </a:p>
        </p:txBody>
      </p:sp>
      <p:sp>
        <p:nvSpPr>
          <p:cNvPr id="4" name="TextBox 3"/>
          <p:cNvSpPr txBox="1"/>
          <p:nvPr/>
        </p:nvSpPr>
        <p:spPr>
          <a:xfrm>
            <a:off x="0" y="1593899"/>
            <a:ext cx="2472665" cy="33855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sng" strike="noStrike" kern="1200" cap="none" spc="0" baseline="0">
                <a:solidFill>
                  <a:srgbClr val="000000"/>
                </a:solidFill>
                <a:uFillTx/>
                <a:latin typeface="Calibri"/>
              </a:rPr>
              <a:t>Where do orangutans live?</a:t>
            </a:r>
            <a:endParaRPr lang="en-GB" sz="1600" b="0" i="0" u="none" strike="noStrike" kern="1200" cap="none" spc="0" baseline="0">
              <a:solidFill>
                <a:srgbClr val="000000"/>
              </a:solidFill>
              <a:uFillTx/>
              <a:latin typeface="Calibri"/>
            </a:endParaRPr>
          </a:p>
        </p:txBody>
      </p:sp>
      <p:sp>
        <p:nvSpPr>
          <p:cNvPr id="5" name="TextBox 6"/>
          <p:cNvSpPr txBox="1"/>
          <p:nvPr/>
        </p:nvSpPr>
        <p:spPr>
          <a:xfrm>
            <a:off x="0" y="1918557"/>
            <a:ext cx="10191746" cy="1415774"/>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native to the tropical rainforests of Sumatra and Borneo in Southeast Asia. Orangutans spend 95% of their time in  the canopy of the rainforest (up in the trees). They use their long, strong arms and hook shaped hands to climb and swing from branch to branch. Each night orangutans make a sturdy nest of leaves, twigs and branches to sleep in. Nest building is an important skill for young orangutans to learn and it takes years of practise to get it right!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Did you know?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Young orangutans stay with their mothers until they are around 7 years old. This is longer than any other wild animal. </a:t>
            </a:r>
            <a:endParaRPr lang="en-GB" sz="1600" b="0" i="0" u="none" strike="noStrike" kern="1200" cap="none" spc="0" baseline="0">
              <a:solidFill>
                <a:srgbClr val="000000"/>
              </a:solidFill>
              <a:uFillTx/>
              <a:latin typeface="Calibri"/>
            </a:endParaRPr>
          </a:p>
        </p:txBody>
      </p:sp>
      <p:sp>
        <p:nvSpPr>
          <p:cNvPr id="6" name="TextBox 14"/>
          <p:cNvSpPr txBox="1"/>
          <p:nvPr/>
        </p:nvSpPr>
        <p:spPr>
          <a:xfrm>
            <a:off x="76196" y="5225165"/>
            <a:ext cx="6200775"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sng" strike="noStrike" kern="1200" cap="none" spc="0" baseline="0">
                <a:solidFill>
                  <a:srgbClr val="000000"/>
                </a:solidFill>
                <a:uFillTx/>
                <a:latin typeface="Calibri"/>
              </a:rPr>
              <a:t>What do orangutans eat?</a:t>
            </a:r>
            <a:endParaRPr lang="en-GB" sz="1600" b="0" i="0" u="none" strike="noStrike" kern="1200" cap="none" spc="0" baseline="0">
              <a:solidFill>
                <a:srgbClr val="000000"/>
              </a:solidFill>
              <a:uFillTx/>
              <a:latin typeface="Calibri"/>
            </a:endParaRPr>
          </a:p>
        </p:txBody>
      </p:sp>
      <p:sp>
        <p:nvSpPr>
          <p:cNvPr id="7" name="TextBox 16"/>
          <p:cNvSpPr txBox="1"/>
          <p:nvPr/>
        </p:nvSpPr>
        <p:spPr>
          <a:xfrm>
            <a:off x="76196" y="5451853"/>
            <a:ext cx="12163421" cy="769440"/>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love to eat fruit, approximately 60% of an orangutans diet is made up of fruit. The other 40% is made up of insects, small animals, leaves and bark.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Did you know?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spend more than half of the day looking for food!</a:t>
            </a:r>
          </a:p>
        </p:txBody>
      </p:sp>
      <p:sp>
        <p:nvSpPr>
          <p:cNvPr id="8" name="TextBox 17"/>
          <p:cNvSpPr txBox="1"/>
          <p:nvPr/>
        </p:nvSpPr>
        <p:spPr>
          <a:xfrm>
            <a:off x="2327074" y="3350114"/>
            <a:ext cx="6200775"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sng" strike="noStrike" kern="1200" cap="none" spc="0" baseline="0">
                <a:solidFill>
                  <a:srgbClr val="000000"/>
                </a:solidFill>
                <a:uFillTx/>
                <a:latin typeface="Calibri"/>
              </a:rPr>
              <a:t>What do orangutans look like?</a:t>
            </a:r>
            <a:endParaRPr lang="en-GB" sz="1600" b="0" i="0" u="none" strike="noStrike" kern="1200" cap="none" spc="0" baseline="0">
              <a:solidFill>
                <a:srgbClr val="000000"/>
              </a:solidFill>
              <a:uFillTx/>
              <a:latin typeface="Calibri"/>
            </a:endParaRPr>
          </a:p>
        </p:txBody>
      </p:sp>
      <p:sp>
        <p:nvSpPr>
          <p:cNvPr id="9" name="TextBox 18"/>
          <p:cNvSpPr txBox="1"/>
          <p:nvPr/>
        </p:nvSpPr>
        <p:spPr>
          <a:xfrm>
            <a:off x="2327074" y="3603696"/>
            <a:ext cx="9822064" cy="169277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hairy mammals covered in red or brown hair. They measure between 1.2 metres to 1.5 metres tall. Orangutans have super, long arms! Male orangutans can stretch their arms 2 metres from fingertip to fingertip.  Like humans, orangutans have eight fingers, two thumbs and fingernails! Orangutans feet look almost identical to their hands. They use their feet and hands to climb trees, peel fruit and groom each other. Male orangutans have big cheek pads made of fat on the sides of their faces to make their roaring sound louder and scare off predators.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Did you know?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born with a natural fear of snakes – pythons can swallow small orangutans whole!</a:t>
            </a:r>
          </a:p>
        </p:txBody>
      </p:sp>
      <p:pic>
        <p:nvPicPr>
          <p:cNvPr id="10" name="Picture 2" descr="See the source image"/>
          <p:cNvPicPr>
            <a:picLocks noChangeAspect="1"/>
          </p:cNvPicPr>
          <p:nvPr/>
        </p:nvPicPr>
        <p:blipFill>
          <a:blip r:embed="rId2"/>
          <a:srcRect/>
          <a:stretch>
            <a:fillRect/>
          </a:stretch>
        </p:blipFill>
        <p:spPr>
          <a:xfrm>
            <a:off x="0" y="3350114"/>
            <a:ext cx="2327074" cy="1896776"/>
          </a:xfrm>
          <a:prstGeom prst="rect">
            <a:avLst/>
          </a:prstGeom>
          <a:noFill/>
          <a:ln cap="flat">
            <a:noFill/>
          </a:ln>
        </p:spPr>
      </p:pic>
      <p:pic>
        <p:nvPicPr>
          <p:cNvPr id="11" name="Picture 12"/>
          <p:cNvPicPr>
            <a:picLocks noChangeAspect="1"/>
          </p:cNvPicPr>
          <p:nvPr/>
        </p:nvPicPr>
        <p:blipFill>
          <a:blip r:embed="rId3"/>
          <a:stretch>
            <a:fillRect/>
          </a:stretch>
        </p:blipFill>
        <p:spPr>
          <a:xfrm>
            <a:off x="10191746" y="1123953"/>
            <a:ext cx="1971674" cy="1919032"/>
          </a:xfrm>
          <a:prstGeom prst="rect">
            <a:avLst/>
          </a:prstGeom>
          <a:noFill/>
          <a:ln cap="flat">
            <a:noFill/>
          </a:ln>
        </p:spPr>
      </p:pic>
      <p:pic>
        <p:nvPicPr>
          <p:cNvPr id="12" name="Picture 4" descr="See the source image"/>
          <p:cNvPicPr>
            <a:picLocks noChangeAspect="1"/>
          </p:cNvPicPr>
          <p:nvPr/>
        </p:nvPicPr>
        <p:blipFill>
          <a:blip r:embed="rId4"/>
          <a:srcRect/>
          <a:stretch>
            <a:fillRect/>
          </a:stretch>
        </p:blipFill>
        <p:spPr>
          <a:xfrm>
            <a:off x="9905695" y="3955822"/>
            <a:ext cx="2202670" cy="1056534"/>
          </a:xfrm>
          <a:prstGeom prst="rect">
            <a:avLst/>
          </a:prstGeom>
          <a:noFill/>
          <a:ln cap="flat">
            <a:noFill/>
          </a:ln>
        </p:spPr>
      </p:pic>
      <p:sp>
        <p:nvSpPr>
          <p:cNvPr id="13" name="Rectangle 30"/>
          <p:cNvSpPr/>
          <p:nvPr/>
        </p:nvSpPr>
        <p:spPr>
          <a:xfrm>
            <a:off x="6096003" y="5957453"/>
            <a:ext cx="6064803" cy="719413"/>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alibri"/>
              </a:rPr>
              <a:t>Remember commas are used to separate things in a list.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alibri"/>
              </a:rPr>
              <a:t>The last two things in the list are separated with the word ‘and’.</a:t>
            </a:r>
            <a:endParaRPr lang="en-GB" sz="1600" b="1" i="0" u="none" strike="noStrike" kern="1200" cap="none" spc="0" baseline="0">
              <a:solidFill>
                <a:srgbClr val="FFFFFF"/>
              </a:solidFill>
              <a:uFillTx/>
              <a:latin typeface="Calibri"/>
            </a:endParaRPr>
          </a:p>
        </p:txBody>
      </p:sp>
      <p:sp>
        <p:nvSpPr>
          <p:cNvPr id="14" name="Rectangle 31"/>
          <p:cNvSpPr/>
          <p:nvPr/>
        </p:nvSpPr>
        <p:spPr>
          <a:xfrm>
            <a:off x="76196" y="693810"/>
            <a:ext cx="6561816" cy="409459"/>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FFFFFF"/>
                </a:solidFill>
                <a:uFillTx/>
                <a:latin typeface="Calibri"/>
              </a:rPr>
              <a:t> Read my report and highlight/underline the commas in a list.</a:t>
            </a:r>
          </a:p>
        </p:txBody>
      </p:sp>
      <p:pic>
        <p:nvPicPr>
          <p:cNvPr id="15" name="Picture 2" descr="A picture containing diagram&#10;&#10;Description automatically generated"/>
          <p:cNvPicPr>
            <a:picLocks noChangeAspect="1"/>
          </p:cNvPicPr>
          <p:nvPr/>
        </p:nvPicPr>
        <p:blipFill>
          <a:blip r:embed="rId5"/>
          <a:stretch>
            <a:fillRect/>
          </a:stretch>
        </p:blipFill>
        <p:spPr>
          <a:xfrm>
            <a:off x="10895533" y="47219"/>
            <a:ext cx="1266828" cy="962021"/>
          </a:xfrm>
          <a:prstGeom prst="rect">
            <a:avLst/>
          </a:prstGeom>
          <a:noFill/>
          <a:ln cap="flat">
            <a:noFill/>
          </a:ln>
        </p:spPr>
      </p:pic>
    </p:spTree>
    <p:extLst>
      <p:ext uri="{BB962C8B-B14F-4D97-AF65-F5344CB8AC3E}">
        <p14:creationId xmlns:p14="http://schemas.microsoft.com/office/powerpoint/2010/main" val="3822688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p:nvPr/>
        </p:nvSpPr>
        <p:spPr>
          <a:xfrm>
            <a:off x="2264968" y="118679"/>
            <a:ext cx="8453216" cy="83099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effectLst>
                  <a:outerShdw dist="38095" dir="2639887">
                    <a:srgbClr val="333F50"/>
                  </a:outerShdw>
                </a:effectLst>
                <a:uFillTx/>
                <a:latin typeface="Calibri"/>
              </a:rPr>
              <a:t>Outstanding orange orangutans!</a:t>
            </a:r>
          </a:p>
        </p:txBody>
      </p:sp>
      <p:sp>
        <p:nvSpPr>
          <p:cNvPr id="3" name="TextBox 1"/>
          <p:cNvSpPr txBox="1"/>
          <p:nvPr/>
        </p:nvSpPr>
        <p:spPr>
          <a:xfrm>
            <a:off x="-85725" y="1139452"/>
            <a:ext cx="999142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red-haired apes that live in tropical rainforests. Orangutans are mammals and have many features and characteristics that are similar to humans.</a:t>
            </a:r>
          </a:p>
        </p:txBody>
      </p:sp>
      <p:sp>
        <p:nvSpPr>
          <p:cNvPr id="4" name="TextBox 3"/>
          <p:cNvSpPr txBox="1"/>
          <p:nvPr/>
        </p:nvSpPr>
        <p:spPr>
          <a:xfrm>
            <a:off x="0" y="1593899"/>
            <a:ext cx="2472665" cy="33855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sng" strike="noStrike" kern="1200" cap="none" spc="0" baseline="0">
                <a:solidFill>
                  <a:srgbClr val="000000"/>
                </a:solidFill>
                <a:uFillTx/>
                <a:latin typeface="Calibri"/>
              </a:rPr>
              <a:t>Where do orangutans live?</a:t>
            </a:r>
            <a:endParaRPr lang="en-GB" sz="1600" b="0" i="0" u="none" strike="noStrike" kern="1200" cap="none" spc="0" baseline="0">
              <a:solidFill>
                <a:srgbClr val="000000"/>
              </a:solidFill>
              <a:uFillTx/>
              <a:latin typeface="Calibri"/>
            </a:endParaRPr>
          </a:p>
        </p:txBody>
      </p:sp>
      <p:sp>
        <p:nvSpPr>
          <p:cNvPr id="5" name="TextBox 6"/>
          <p:cNvSpPr txBox="1"/>
          <p:nvPr/>
        </p:nvSpPr>
        <p:spPr>
          <a:xfrm>
            <a:off x="0" y="1918557"/>
            <a:ext cx="10191746" cy="1415774"/>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native to the tropical rainforests of Sumatra and Borneo in Southeast Asia. Orangutans spend 95% of their time in  the canopy of the rainforest (up in the trees). They use their long, strong arms and hook shaped hands to climb and swing from branch to branch. </a:t>
            </a:r>
            <a:r>
              <a:rPr lang="en-GB" sz="1400" b="0" i="0" u="none" strike="noStrike" kern="1200" cap="none" spc="0" baseline="0">
                <a:solidFill>
                  <a:srgbClr val="FF0000"/>
                </a:solidFill>
                <a:uFillTx/>
                <a:latin typeface="Calibri"/>
              </a:rPr>
              <a:t>Each night orangutans make a sturdy nest of leaves, twigs and branches to sleep in. </a:t>
            </a:r>
            <a:r>
              <a:rPr lang="en-GB" sz="1400" b="0" i="0" u="none" strike="noStrike" kern="1200" cap="none" spc="0" baseline="0">
                <a:solidFill>
                  <a:srgbClr val="000000"/>
                </a:solidFill>
                <a:uFillTx/>
                <a:latin typeface="Calibri"/>
              </a:rPr>
              <a:t>Nest building is an important skill for young orangutans to learn and it takes years of practise to get it right!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Did you know?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Young orangutans stay with their mothers until they are around 7 years old. This is longer than any other wild animal. </a:t>
            </a:r>
            <a:endParaRPr lang="en-GB" sz="1600" b="0" i="0" u="none" strike="noStrike" kern="1200" cap="none" spc="0" baseline="0">
              <a:solidFill>
                <a:srgbClr val="000000"/>
              </a:solidFill>
              <a:uFillTx/>
              <a:latin typeface="Calibri"/>
            </a:endParaRPr>
          </a:p>
        </p:txBody>
      </p:sp>
      <p:sp>
        <p:nvSpPr>
          <p:cNvPr id="6" name="Cloud 15"/>
          <p:cNvSpPr/>
          <p:nvPr/>
        </p:nvSpPr>
        <p:spPr>
          <a:xfrm>
            <a:off x="76196" y="37371"/>
            <a:ext cx="2026849" cy="1100955"/>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val f5"/>
              <a:gd name="f102" fmla="val f6"/>
              <a:gd name="f103" fmla="*/ f95 f0 1"/>
              <a:gd name="f104" fmla="*/ f96 f0 1"/>
              <a:gd name="f105" fmla="*/ f97 f0 1"/>
              <a:gd name="f106" fmla="*/ f98 f0 1"/>
              <a:gd name="f107" fmla="+- f102 0 f101"/>
              <a:gd name="f108" fmla="*/ f103 1 f2"/>
              <a:gd name="f109" fmla="*/ f104 1 f2"/>
              <a:gd name="f110" fmla="*/ f105 1 f2"/>
              <a:gd name="f111" fmla="*/ f106 1 f2"/>
              <a:gd name="f112" fmla="*/ f107 1 2"/>
              <a:gd name="f113" fmla="*/ f107 1 43200"/>
              <a:gd name="f114" fmla="*/ f107 2977 1"/>
              <a:gd name="f115" fmla="*/ f107 3262 1"/>
              <a:gd name="f116" fmla="*/ f107 17087 1"/>
              <a:gd name="f117" fmla="*/ f107 17337 1"/>
              <a:gd name="f118" fmla="*/ f107 67 1"/>
              <a:gd name="f119" fmla="*/ f107 21577 1"/>
              <a:gd name="f120" fmla="*/ f107 21582 1"/>
              <a:gd name="f121" fmla="*/ f107 1235 1"/>
              <a:gd name="f122" fmla="+- f108 0 f1"/>
              <a:gd name="f123" fmla="+- f109 0 f1"/>
              <a:gd name="f124" fmla="+- f110 0 f1"/>
              <a:gd name="f125" fmla="+- f111 0 f1"/>
              <a:gd name="f126" fmla="+- f101 f112 0"/>
              <a:gd name="f127" fmla="*/ f114 1 21600"/>
              <a:gd name="f128" fmla="*/ f115 1 21600"/>
              <a:gd name="f129" fmla="*/ f116 1 21600"/>
              <a:gd name="f130" fmla="*/ f117 1 21600"/>
              <a:gd name="f131" fmla="*/ f118 1 21600"/>
              <a:gd name="f132" fmla="*/ f119 1 21600"/>
              <a:gd name="f133" fmla="*/ f120 1 21600"/>
              <a:gd name="f134" fmla="*/ f121 1 21600"/>
              <a:gd name="f135" fmla="*/ f133 1 f113"/>
              <a:gd name="f136" fmla="*/ f126 1 f113"/>
              <a:gd name="f137" fmla="*/ f132 1 f113"/>
              <a:gd name="f138" fmla="*/ f131 1 f113"/>
              <a:gd name="f139" fmla="*/ f134 1 f113"/>
              <a:gd name="f140" fmla="*/ f127 1 f113"/>
              <a:gd name="f141" fmla="*/ f129 1 f113"/>
              <a:gd name="f142" fmla="*/ f128 1 f113"/>
              <a:gd name="f143" fmla="*/ f130 1 f113"/>
              <a:gd name="f144" fmla="*/ f140 f99 1"/>
              <a:gd name="f145" fmla="*/ f141 f99 1"/>
              <a:gd name="f146" fmla="*/ f143 f100 1"/>
              <a:gd name="f147" fmla="*/ f142 f100 1"/>
              <a:gd name="f148" fmla="*/ f135 f99 1"/>
              <a:gd name="f149" fmla="*/ f136 f100 1"/>
              <a:gd name="f150" fmla="*/ f136 f99 1"/>
              <a:gd name="f151" fmla="*/ f137 f100 1"/>
              <a:gd name="f152" fmla="*/ f138 f99 1"/>
              <a:gd name="f153" fmla="*/ f139 f100 1"/>
            </a:gdLst>
            <a:ahLst/>
            <a:cxnLst>
              <a:cxn ang="3cd4">
                <a:pos x="hc" y="t"/>
              </a:cxn>
              <a:cxn ang="0">
                <a:pos x="r" y="vc"/>
              </a:cxn>
              <a:cxn ang="cd4">
                <a:pos x="hc" y="b"/>
              </a:cxn>
              <a:cxn ang="cd2">
                <a:pos x="l" y="vc"/>
              </a:cxn>
              <a:cxn ang="f122">
                <a:pos x="f148" y="f149"/>
              </a:cxn>
              <a:cxn ang="f123">
                <a:pos x="f150" y="f151"/>
              </a:cxn>
              <a:cxn ang="f124">
                <a:pos x="f152" y="f149"/>
              </a:cxn>
              <a:cxn ang="f125">
                <a:pos x="f150" y="f153"/>
              </a:cxn>
            </a:cxnLst>
            <a:rect l="f144" t="f147" r="f145" b="f146"/>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FF0000"/>
                </a:solidFill>
                <a:uFillTx/>
                <a:latin typeface="Calibri"/>
              </a:rPr>
              <a:t>Answers</a:t>
            </a:r>
          </a:p>
        </p:txBody>
      </p:sp>
      <p:sp>
        <p:nvSpPr>
          <p:cNvPr id="7" name="TextBox 14"/>
          <p:cNvSpPr txBox="1"/>
          <p:nvPr/>
        </p:nvSpPr>
        <p:spPr>
          <a:xfrm>
            <a:off x="76196" y="5225165"/>
            <a:ext cx="6200775"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sng" strike="noStrike" kern="1200" cap="none" spc="0" baseline="0">
                <a:solidFill>
                  <a:srgbClr val="000000"/>
                </a:solidFill>
                <a:uFillTx/>
                <a:latin typeface="Calibri"/>
              </a:rPr>
              <a:t>What do orangutans eat?</a:t>
            </a:r>
            <a:endParaRPr lang="en-GB" sz="1600" b="0" i="0" u="none" strike="noStrike" kern="1200" cap="none" spc="0" baseline="0">
              <a:solidFill>
                <a:srgbClr val="000000"/>
              </a:solidFill>
              <a:uFillTx/>
              <a:latin typeface="Calibri"/>
            </a:endParaRPr>
          </a:p>
        </p:txBody>
      </p:sp>
      <p:sp>
        <p:nvSpPr>
          <p:cNvPr id="8" name="TextBox 16"/>
          <p:cNvSpPr txBox="1"/>
          <p:nvPr/>
        </p:nvSpPr>
        <p:spPr>
          <a:xfrm>
            <a:off x="76196" y="5451853"/>
            <a:ext cx="12163421" cy="769440"/>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love to eat fruit, approximately 60% of an orangutans diet is made up of fruit. </a:t>
            </a:r>
            <a:r>
              <a:rPr lang="en-GB" sz="1400" b="0" i="0" u="none" strike="noStrike" kern="1200" cap="none" spc="0" baseline="0">
                <a:solidFill>
                  <a:srgbClr val="FF0000"/>
                </a:solidFill>
                <a:uFillTx/>
                <a:latin typeface="Calibri"/>
              </a:rPr>
              <a:t>The other 40% is made up of insects, small animals, leaves and bark</a:t>
            </a:r>
            <a:r>
              <a:rPr lang="en-GB" sz="1400" b="0" i="0" u="none" strike="noStrike" kern="1200" cap="none" spc="0" baseline="0">
                <a:solidFill>
                  <a:srgbClr val="000000"/>
                </a:solidFill>
                <a:uFillTx/>
                <a:latin typeface="Calibri"/>
              </a:rPr>
              <a: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Did you know?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spend more than half of the day looking for food!</a:t>
            </a:r>
          </a:p>
        </p:txBody>
      </p:sp>
      <p:sp>
        <p:nvSpPr>
          <p:cNvPr id="9" name="TextBox 17"/>
          <p:cNvSpPr txBox="1"/>
          <p:nvPr/>
        </p:nvSpPr>
        <p:spPr>
          <a:xfrm>
            <a:off x="2327074" y="3350114"/>
            <a:ext cx="6200775"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sng" strike="noStrike" kern="1200" cap="none" spc="0" baseline="0">
                <a:solidFill>
                  <a:srgbClr val="000000"/>
                </a:solidFill>
                <a:uFillTx/>
                <a:latin typeface="Calibri"/>
              </a:rPr>
              <a:t>What do orangutans look like?</a:t>
            </a:r>
            <a:endParaRPr lang="en-GB" sz="1600" b="0" i="0" u="none" strike="noStrike" kern="1200" cap="none" spc="0" baseline="0">
              <a:solidFill>
                <a:srgbClr val="000000"/>
              </a:solidFill>
              <a:uFillTx/>
              <a:latin typeface="Calibri"/>
            </a:endParaRPr>
          </a:p>
        </p:txBody>
      </p:sp>
      <p:sp>
        <p:nvSpPr>
          <p:cNvPr id="10" name="TextBox 18"/>
          <p:cNvSpPr txBox="1"/>
          <p:nvPr/>
        </p:nvSpPr>
        <p:spPr>
          <a:xfrm>
            <a:off x="2327074" y="3603696"/>
            <a:ext cx="9822064" cy="169277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hairy mammals covered in red or brown hair. They measure between 1.2 metres to 1.5 metres tall. Orangutans have super, long arms! Male orangutans can stretch their arms 2 metres from fingertip to fingertip.  </a:t>
            </a:r>
            <a:r>
              <a:rPr lang="en-GB" sz="1400" b="0" i="0" u="none" strike="noStrike" kern="1200" cap="none" spc="0" baseline="0">
                <a:solidFill>
                  <a:srgbClr val="FF0000"/>
                </a:solidFill>
                <a:uFillTx/>
                <a:latin typeface="Calibri"/>
              </a:rPr>
              <a:t>Like humans, orangutans have eight fingers, two thumbs and fingernails! </a:t>
            </a:r>
            <a:r>
              <a:rPr lang="en-GB" sz="1400" b="0" i="0" u="none" strike="noStrike" kern="1200" cap="none" spc="0" baseline="0">
                <a:solidFill>
                  <a:srgbClr val="000000"/>
                </a:solidFill>
                <a:uFillTx/>
                <a:latin typeface="Calibri"/>
              </a:rPr>
              <a:t>Orangutans feet look almost identical to their hands. </a:t>
            </a:r>
            <a:r>
              <a:rPr lang="en-GB" sz="1400" b="0" i="0" u="none" strike="noStrike" kern="1200" cap="none" spc="0" baseline="0">
                <a:solidFill>
                  <a:srgbClr val="FF0000"/>
                </a:solidFill>
                <a:uFillTx/>
                <a:latin typeface="Calibri"/>
              </a:rPr>
              <a:t>They use their feet and hands to climb trees, peel fruit and groom each other. </a:t>
            </a:r>
            <a:r>
              <a:rPr lang="en-GB" sz="1400" b="0" i="0" u="none" strike="noStrike" kern="1200" cap="none" spc="0" baseline="0">
                <a:solidFill>
                  <a:srgbClr val="000000"/>
                </a:solidFill>
                <a:uFillTx/>
                <a:latin typeface="Calibri"/>
              </a:rPr>
              <a:t>Male orangutans have big cheek pads made of fat on the sides of their faces to make their roaring sound louder and scare off predators.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Did you know?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Calibri"/>
              </a:rPr>
              <a:t>Orangutans are born with a natural fear of snakes – pythons can swallow small orangutans whole!</a:t>
            </a:r>
          </a:p>
        </p:txBody>
      </p:sp>
      <p:pic>
        <p:nvPicPr>
          <p:cNvPr id="11" name="Picture 2" descr="See the source image"/>
          <p:cNvPicPr>
            <a:picLocks noChangeAspect="1"/>
          </p:cNvPicPr>
          <p:nvPr/>
        </p:nvPicPr>
        <p:blipFill>
          <a:blip r:embed="rId2"/>
          <a:srcRect/>
          <a:stretch>
            <a:fillRect/>
          </a:stretch>
        </p:blipFill>
        <p:spPr>
          <a:xfrm>
            <a:off x="0" y="3350114"/>
            <a:ext cx="2327074" cy="1896776"/>
          </a:xfrm>
          <a:prstGeom prst="rect">
            <a:avLst/>
          </a:prstGeom>
          <a:noFill/>
          <a:ln cap="flat">
            <a:noFill/>
          </a:ln>
        </p:spPr>
      </p:pic>
      <p:pic>
        <p:nvPicPr>
          <p:cNvPr id="12" name="Picture 12"/>
          <p:cNvPicPr>
            <a:picLocks noChangeAspect="1"/>
          </p:cNvPicPr>
          <p:nvPr/>
        </p:nvPicPr>
        <p:blipFill>
          <a:blip r:embed="rId3"/>
          <a:stretch>
            <a:fillRect/>
          </a:stretch>
        </p:blipFill>
        <p:spPr>
          <a:xfrm>
            <a:off x="10191746" y="1123953"/>
            <a:ext cx="1971674" cy="1919032"/>
          </a:xfrm>
          <a:prstGeom prst="rect">
            <a:avLst/>
          </a:prstGeom>
          <a:noFill/>
          <a:ln cap="flat">
            <a:noFill/>
          </a:ln>
        </p:spPr>
      </p:pic>
      <p:pic>
        <p:nvPicPr>
          <p:cNvPr id="13" name="Picture 4" descr="See the source image"/>
          <p:cNvPicPr>
            <a:picLocks noChangeAspect="1"/>
          </p:cNvPicPr>
          <p:nvPr/>
        </p:nvPicPr>
        <p:blipFill>
          <a:blip r:embed="rId4"/>
          <a:srcRect/>
          <a:stretch>
            <a:fillRect/>
          </a:stretch>
        </p:blipFill>
        <p:spPr>
          <a:xfrm>
            <a:off x="9905695" y="4642335"/>
            <a:ext cx="2202670" cy="881920"/>
          </a:xfrm>
          <a:prstGeom prst="rect">
            <a:avLst/>
          </a:prstGeom>
          <a:noFill/>
          <a:ln cap="flat">
            <a:noFill/>
          </a:ln>
        </p:spPr>
      </p:pic>
      <p:sp>
        <p:nvSpPr>
          <p:cNvPr id="14" name="Rectangle 30"/>
          <p:cNvSpPr/>
          <p:nvPr/>
        </p:nvSpPr>
        <p:spPr>
          <a:xfrm>
            <a:off x="6096003" y="5957453"/>
            <a:ext cx="6064803" cy="719413"/>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alibri"/>
              </a:rPr>
              <a:t>Remember commas are used to separate things in a list.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Calibri"/>
              </a:rPr>
              <a:t>The last two things in the list are separated with the word ‘and’.</a:t>
            </a:r>
            <a:endParaRPr lang="en-GB" sz="1600" b="1"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32769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6" y="0"/>
            <a:ext cx="6096003"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1" i="0" u="sng" strike="noStrike" kern="1200" cap="none" spc="0" baseline="0">
                <a:solidFill>
                  <a:srgbClr val="000000"/>
                </a:solidFill>
                <a:uFillTx/>
                <a:latin typeface="Calibri"/>
              </a:rPr>
              <a:t>My turn …</a:t>
            </a:r>
          </a:p>
        </p:txBody>
      </p:sp>
      <p:pic>
        <p:nvPicPr>
          <p:cNvPr id="3" name="Picture 2" descr="A picture containing shape&#10;&#10;Description automatically generated"/>
          <p:cNvPicPr>
            <a:picLocks noChangeAspect="1"/>
          </p:cNvPicPr>
          <p:nvPr/>
        </p:nvPicPr>
        <p:blipFill>
          <a:blip r:embed="rId2"/>
          <a:stretch>
            <a:fillRect/>
          </a:stretch>
        </p:blipFill>
        <p:spPr>
          <a:xfrm>
            <a:off x="7906505" y="27889"/>
            <a:ext cx="1266828" cy="962021"/>
          </a:xfrm>
          <a:prstGeom prst="rect">
            <a:avLst/>
          </a:prstGeom>
          <a:noFill/>
          <a:ln cap="flat">
            <a:noFill/>
          </a:ln>
        </p:spPr>
      </p:pic>
      <p:sp>
        <p:nvSpPr>
          <p:cNvPr id="4" name="Rectangle 10"/>
          <p:cNvSpPr/>
          <p:nvPr/>
        </p:nvSpPr>
        <p:spPr>
          <a:xfrm>
            <a:off x="3018662" y="769440"/>
            <a:ext cx="1383779"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Don’t forget:</a:t>
            </a:r>
          </a:p>
        </p:txBody>
      </p:sp>
      <p:pic>
        <p:nvPicPr>
          <p:cNvPr id="5" name="Picture 11"/>
          <p:cNvPicPr>
            <a:picLocks noChangeAspect="1"/>
          </p:cNvPicPr>
          <p:nvPr/>
        </p:nvPicPr>
        <p:blipFill>
          <a:blip r:embed="rId3"/>
          <a:stretch>
            <a:fillRect/>
          </a:stretch>
        </p:blipFill>
        <p:spPr>
          <a:xfrm>
            <a:off x="3121825" y="1538880"/>
            <a:ext cx="1012021" cy="774259"/>
          </a:xfrm>
          <a:prstGeom prst="rect">
            <a:avLst/>
          </a:prstGeom>
          <a:noFill/>
          <a:ln cap="flat">
            <a:noFill/>
          </a:ln>
        </p:spPr>
      </p:pic>
      <p:pic>
        <p:nvPicPr>
          <p:cNvPr id="6" name="Picture 12"/>
          <p:cNvPicPr>
            <a:picLocks noChangeAspect="1"/>
          </p:cNvPicPr>
          <p:nvPr/>
        </p:nvPicPr>
        <p:blipFill>
          <a:blip r:embed="rId4"/>
          <a:stretch>
            <a:fillRect/>
          </a:stretch>
        </p:blipFill>
        <p:spPr>
          <a:xfrm>
            <a:off x="4433568" y="1541614"/>
            <a:ext cx="1009653" cy="771525"/>
          </a:xfrm>
          <a:prstGeom prst="rect">
            <a:avLst/>
          </a:prstGeom>
          <a:noFill/>
          <a:ln cap="flat">
            <a:noFill/>
          </a:ln>
        </p:spPr>
      </p:pic>
      <p:pic>
        <p:nvPicPr>
          <p:cNvPr id="7" name="Picture 13"/>
          <p:cNvPicPr>
            <a:picLocks noChangeAspect="1"/>
          </p:cNvPicPr>
          <p:nvPr/>
        </p:nvPicPr>
        <p:blipFill>
          <a:blip r:embed="rId5"/>
          <a:stretch>
            <a:fillRect/>
          </a:stretch>
        </p:blipFill>
        <p:spPr>
          <a:xfrm>
            <a:off x="5698485" y="1538880"/>
            <a:ext cx="1019171" cy="781053"/>
          </a:xfrm>
          <a:prstGeom prst="rect">
            <a:avLst/>
          </a:prstGeom>
          <a:noFill/>
          <a:ln cap="flat">
            <a:noFill/>
          </a:ln>
        </p:spPr>
      </p:pic>
      <p:pic>
        <p:nvPicPr>
          <p:cNvPr id="8" name="Picture 14"/>
          <p:cNvPicPr>
            <a:picLocks noChangeAspect="1"/>
          </p:cNvPicPr>
          <p:nvPr/>
        </p:nvPicPr>
        <p:blipFill>
          <a:blip r:embed="rId6"/>
          <a:stretch>
            <a:fillRect/>
          </a:stretch>
        </p:blipFill>
        <p:spPr>
          <a:xfrm>
            <a:off x="6972912" y="1538880"/>
            <a:ext cx="1019171" cy="761996"/>
          </a:xfrm>
          <a:prstGeom prst="rect">
            <a:avLst/>
          </a:prstGeom>
          <a:noFill/>
          <a:ln cap="flat">
            <a:noFill/>
          </a:ln>
        </p:spPr>
      </p:pic>
      <p:pic>
        <p:nvPicPr>
          <p:cNvPr id="9" name="Picture 15"/>
          <p:cNvPicPr>
            <a:picLocks noChangeAspect="1"/>
          </p:cNvPicPr>
          <p:nvPr/>
        </p:nvPicPr>
        <p:blipFill>
          <a:blip r:embed="rId7"/>
          <a:stretch>
            <a:fillRect/>
          </a:stretch>
        </p:blipFill>
        <p:spPr>
          <a:xfrm>
            <a:off x="8203100" y="1545674"/>
            <a:ext cx="1005931" cy="774259"/>
          </a:xfrm>
          <a:prstGeom prst="rect">
            <a:avLst/>
          </a:prstGeom>
          <a:noFill/>
          <a:ln cap="flat">
            <a:noFill/>
          </a:ln>
        </p:spPr>
      </p:pic>
      <p:pic>
        <p:nvPicPr>
          <p:cNvPr id="10" name="Picture 17" descr="A picture containing mammal&#10;&#10;Description automatically generated"/>
          <p:cNvPicPr>
            <a:picLocks noChangeAspect="1"/>
          </p:cNvPicPr>
          <p:nvPr/>
        </p:nvPicPr>
        <p:blipFill>
          <a:blip r:embed="rId8"/>
          <a:stretch>
            <a:fillRect/>
          </a:stretch>
        </p:blipFill>
        <p:spPr>
          <a:xfrm>
            <a:off x="9355016" y="12225"/>
            <a:ext cx="2798475" cy="2541209"/>
          </a:xfrm>
          <a:prstGeom prst="rect">
            <a:avLst/>
          </a:prstGeom>
          <a:noFill/>
          <a:ln cap="flat">
            <a:noFill/>
          </a:ln>
        </p:spPr>
      </p:pic>
      <p:pic>
        <p:nvPicPr>
          <p:cNvPr id="11" name="Picture 19" descr="A picture containing colorful&#10;&#10;Description automatically generated"/>
          <p:cNvPicPr>
            <a:picLocks noChangeAspect="1"/>
          </p:cNvPicPr>
          <p:nvPr/>
        </p:nvPicPr>
        <p:blipFill>
          <a:blip r:embed="rId9"/>
          <a:stretch>
            <a:fillRect/>
          </a:stretch>
        </p:blipFill>
        <p:spPr>
          <a:xfrm>
            <a:off x="9355016" y="2713994"/>
            <a:ext cx="2798475" cy="1991910"/>
          </a:xfrm>
          <a:prstGeom prst="rect">
            <a:avLst/>
          </a:prstGeom>
          <a:noFill/>
          <a:ln cap="flat">
            <a:noFill/>
          </a:ln>
        </p:spPr>
      </p:pic>
      <p:pic>
        <p:nvPicPr>
          <p:cNvPr id="12" name="Picture 21" descr="A picture containing colorful&#10;&#10;Description automatically generated"/>
          <p:cNvPicPr>
            <a:picLocks noChangeAspect="1"/>
          </p:cNvPicPr>
          <p:nvPr/>
        </p:nvPicPr>
        <p:blipFill>
          <a:blip r:embed="rId10"/>
          <a:stretch>
            <a:fillRect/>
          </a:stretch>
        </p:blipFill>
        <p:spPr>
          <a:xfrm>
            <a:off x="9321238" y="4890494"/>
            <a:ext cx="2832244" cy="1922964"/>
          </a:xfrm>
          <a:prstGeom prst="rect">
            <a:avLst/>
          </a:prstGeom>
          <a:noFill/>
          <a:ln cap="flat">
            <a:noFill/>
          </a:ln>
        </p:spPr>
      </p:pic>
      <p:pic>
        <p:nvPicPr>
          <p:cNvPr id="13" name="Picture 23" descr="A picture containing plant, colorful&#10;&#10;Description automatically generated"/>
          <p:cNvPicPr>
            <a:picLocks noChangeAspect="1"/>
          </p:cNvPicPr>
          <p:nvPr/>
        </p:nvPicPr>
        <p:blipFill>
          <a:blip r:embed="rId11"/>
          <a:stretch>
            <a:fillRect/>
          </a:stretch>
        </p:blipFill>
        <p:spPr>
          <a:xfrm>
            <a:off x="38514" y="178253"/>
            <a:ext cx="2550572" cy="2405859"/>
          </a:xfrm>
          <a:prstGeom prst="rect">
            <a:avLst/>
          </a:prstGeom>
          <a:noFill/>
          <a:ln cap="flat">
            <a:noFill/>
          </a:ln>
        </p:spPr>
      </p:pic>
      <p:pic>
        <p:nvPicPr>
          <p:cNvPr id="14" name="Picture 25" descr="A close - up of a plant&#10;&#10;Description automatically generated with low confidence"/>
          <p:cNvPicPr>
            <a:picLocks noChangeAspect="1"/>
          </p:cNvPicPr>
          <p:nvPr/>
        </p:nvPicPr>
        <p:blipFill>
          <a:blip r:embed="rId12"/>
          <a:stretch>
            <a:fillRect/>
          </a:stretch>
        </p:blipFill>
        <p:spPr>
          <a:xfrm>
            <a:off x="2267" y="2671730"/>
            <a:ext cx="2550572" cy="2100468"/>
          </a:xfrm>
          <a:prstGeom prst="rect">
            <a:avLst/>
          </a:prstGeom>
          <a:noFill/>
          <a:ln cap="flat">
            <a:noFill/>
          </a:ln>
        </p:spPr>
      </p:pic>
      <p:pic>
        <p:nvPicPr>
          <p:cNvPr id="15" name="Picture 27" descr="A group of people in garment&#10;&#10;Description automatically generated with medium confidence"/>
          <p:cNvPicPr>
            <a:picLocks noChangeAspect="1"/>
          </p:cNvPicPr>
          <p:nvPr/>
        </p:nvPicPr>
        <p:blipFill>
          <a:blip r:embed="rId13"/>
          <a:stretch>
            <a:fillRect/>
          </a:stretch>
        </p:blipFill>
        <p:spPr>
          <a:xfrm>
            <a:off x="110112" y="4801962"/>
            <a:ext cx="2478974" cy="2044461"/>
          </a:xfrm>
          <a:prstGeom prst="rect">
            <a:avLst/>
          </a:prstGeom>
          <a:noFill/>
          <a:ln cap="flat">
            <a:noFill/>
          </a:ln>
        </p:spPr>
      </p:pic>
    </p:spTree>
    <p:extLst>
      <p:ext uri="{BB962C8B-B14F-4D97-AF65-F5344CB8AC3E}">
        <p14:creationId xmlns:p14="http://schemas.microsoft.com/office/powerpoint/2010/main" val="658179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2654439" y="5788"/>
            <a:ext cx="654383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effectLst>
                  <a:outerShdw dist="19048" dir="2700000">
                    <a:srgbClr val="000000"/>
                  </a:outerShdw>
                </a:effectLst>
                <a:uFillTx/>
                <a:latin typeface="Calibri"/>
              </a:rPr>
              <a:t>Using commas in a list</a:t>
            </a:r>
          </a:p>
        </p:txBody>
      </p:sp>
      <p:sp>
        <p:nvSpPr>
          <p:cNvPr id="3" name="Rectangle 4"/>
          <p:cNvSpPr/>
          <p:nvPr/>
        </p:nvSpPr>
        <p:spPr>
          <a:xfrm>
            <a:off x="6321009" y="1035622"/>
            <a:ext cx="5778596" cy="1083070"/>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 name="TextBox 5"/>
          <p:cNvSpPr txBox="1"/>
          <p:nvPr/>
        </p:nvSpPr>
        <p:spPr>
          <a:xfrm>
            <a:off x="6321009" y="1026395"/>
            <a:ext cx="5812557"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Use the pictures to help you write your own sentences using commas in a list.</a:t>
            </a:r>
          </a:p>
        </p:txBody>
      </p:sp>
      <p:sp>
        <p:nvSpPr>
          <p:cNvPr id="5" name="Rectangle 6"/>
          <p:cNvSpPr/>
          <p:nvPr/>
        </p:nvSpPr>
        <p:spPr>
          <a:xfrm>
            <a:off x="6650495" y="2189421"/>
            <a:ext cx="1383779"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Don’t forget:</a:t>
            </a:r>
          </a:p>
        </p:txBody>
      </p:sp>
      <p:pic>
        <p:nvPicPr>
          <p:cNvPr id="6" name="Picture 7"/>
          <p:cNvPicPr>
            <a:picLocks noChangeAspect="1"/>
          </p:cNvPicPr>
          <p:nvPr/>
        </p:nvPicPr>
        <p:blipFill>
          <a:blip r:embed="rId2"/>
          <a:stretch>
            <a:fillRect/>
          </a:stretch>
        </p:blipFill>
        <p:spPr>
          <a:xfrm>
            <a:off x="10868146" y="2718968"/>
            <a:ext cx="1005931" cy="774259"/>
          </a:xfrm>
          <a:prstGeom prst="rect">
            <a:avLst/>
          </a:prstGeom>
          <a:noFill/>
          <a:ln cap="flat">
            <a:noFill/>
          </a:ln>
        </p:spPr>
      </p:pic>
      <p:pic>
        <p:nvPicPr>
          <p:cNvPr id="7" name="Picture 8"/>
          <p:cNvPicPr>
            <a:picLocks noChangeAspect="1"/>
          </p:cNvPicPr>
          <p:nvPr/>
        </p:nvPicPr>
        <p:blipFill>
          <a:blip r:embed="rId3"/>
          <a:stretch>
            <a:fillRect/>
          </a:stretch>
        </p:blipFill>
        <p:spPr>
          <a:xfrm>
            <a:off x="9699589" y="2725094"/>
            <a:ext cx="1019171" cy="761996"/>
          </a:xfrm>
          <a:prstGeom prst="rect">
            <a:avLst/>
          </a:prstGeom>
          <a:noFill/>
          <a:ln cap="flat">
            <a:noFill/>
          </a:ln>
        </p:spPr>
      </p:pic>
      <p:pic>
        <p:nvPicPr>
          <p:cNvPr id="8" name="Picture 9"/>
          <p:cNvPicPr>
            <a:picLocks noChangeAspect="1"/>
          </p:cNvPicPr>
          <p:nvPr/>
        </p:nvPicPr>
        <p:blipFill>
          <a:blip r:embed="rId4"/>
          <a:stretch>
            <a:fillRect/>
          </a:stretch>
        </p:blipFill>
        <p:spPr>
          <a:xfrm>
            <a:off x="8531041" y="2737174"/>
            <a:ext cx="1019171" cy="781053"/>
          </a:xfrm>
          <a:prstGeom prst="rect">
            <a:avLst/>
          </a:prstGeom>
          <a:noFill/>
          <a:ln cap="flat">
            <a:noFill/>
          </a:ln>
        </p:spPr>
      </p:pic>
      <p:pic>
        <p:nvPicPr>
          <p:cNvPr id="9" name="Picture 10"/>
          <p:cNvPicPr>
            <a:picLocks noChangeAspect="1"/>
          </p:cNvPicPr>
          <p:nvPr/>
        </p:nvPicPr>
        <p:blipFill>
          <a:blip r:embed="rId5"/>
          <a:stretch>
            <a:fillRect/>
          </a:stretch>
        </p:blipFill>
        <p:spPr>
          <a:xfrm>
            <a:off x="7298301" y="2726503"/>
            <a:ext cx="1009653" cy="771525"/>
          </a:xfrm>
          <a:prstGeom prst="rect">
            <a:avLst/>
          </a:prstGeom>
          <a:noFill/>
          <a:ln cap="flat">
            <a:noFill/>
          </a:ln>
        </p:spPr>
      </p:pic>
      <p:pic>
        <p:nvPicPr>
          <p:cNvPr id="10" name="Picture 11"/>
          <p:cNvPicPr>
            <a:picLocks noChangeAspect="1"/>
          </p:cNvPicPr>
          <p:nvPr/>
        </p:nvPicPr>
        <p:blipFill>
          <a:blip r:embed="rId6"/>
          <a:stretch>
            <a:fillRect/>
          </a:stretch>
        </p:blipFill>
        <p:spPr>
          <a:xfrm>
            <a:off x="6082671" y="2699546"/>
            <a:ext cx="1012021" cy="774259"/>
          </a:xfrm>
          <a:prstGeom prst="rect">
            <a:avLst/>
          </a:prstGeom>
          <a:noFill/>
          <a:ln cap="flat">
            <a:noFill/>
          </a:ln>
        </p:spPr>
      </p:pic>
      <p:grpSp>
        <p:nvGrpSpPr>
          <p:cNvPr id="11" name="Group 22"/>
          <p:cNvGrpSpPr/>
          <p:nvPr/>
        </p:nvGrpSpPr>
        <p:grpSpPr>
          <a:xfrm>
            <a:off x="146304" y="3934992"/>
            <a:ext cx="11953301" cy="2810710"/>
            <a:chOff x="146304" y="3934992"/>
            <a:chExt cx="11953301" cy="2810710"/>
          </a:xfrm>
        </p:grpSpPr>
        <p:cxnSp>
          <p:nvCxnSpPr>
            <p:cNvPr id="12" name="Straight Connector 2"/>
            <p:cNvCxnSpPr/>
            <p:nvPr/>
          </p:nvCxnSpPr>
          <p:spPr>
            <a:xfrm>
              <a:off x="146313" y="3934992"/>
              <a:ext cx="11953292" cy="0"/>
            </a:xfrm>
            <a:prstGeom prst="straightConnector1">
              <a:avLst/>
            </a:prstGeom>
            <a:noFill/>
            <a:ln w="6345" cap="flat">
              <a:solidFill>
                <a:srgbClr val="000000"/>
              </a:solidFill>
              <a:prstDash val="solid"/>
              <a:miter/>
            </a:ln>
          </p:spPr>
        </p:cxnSp>
        <p:cxnSp>
          <p:nvCxnSpPr>
            <p:cNvPr id="13" name="Straight Connector 3"/>
            <p:cNvCxnSpPr/>
            <p:nvPr/>
          </p:nvCxnSpPr>
          <p:spPr>
            <a:xfrm>
              <a:off x="146313" y="4474945"/>
              <a:ext cx="11953292" cy="0"/>
            </a:xfrm>
            <a:prstGeom prst="straightConnector1">
              <a:avLst/>
            </a:prstGeom>
            <a:noFill/>
            <a:ln w="6345" cap="flat">
              <a:solidFill>
                <a:srgbClr val="000000"/>
              </a:solidFill>
              <a:prstDash val="solid"/>
              <a:miter/>
            </a:ln>
          </p:spPr>
        </p:cxnSp>
        <p:cxnSp>
          <p:nvCxnSpPr>
            <p:cNvPr id="14" name="Straight Connector 4"/>
            <p:cNvCxnSpPr/>
            <p:nvPr/>
          </p:nvCxnSpPr>
          <p:spPr>
            <a:xfrm>
              <a:off x="146313" y="5013262"/>
              <a:ext cx="11953292" cy="0"/>
            </a:xfrm>
            <a:prstGeom prst="straightConnector1">
              <a:avLst/>
            </a:prstGeom>
            <a:noFill/>
            <a:ln w="6345" cap="flat">
              <a:solidFill>
                <a:srgbClr val="000000"/>
              </a:solidFill>
              <a:prstDash val="solid"/>
              <a:miter/>
            </a:ln>
          </p:spPr>
        </p:cxnSp>
        <p:cxnSp>
          <p:nvCxnSpPr>
            <p:cNvPr id="15" name="Straight Connector 5"/>
            <p:cNvCxnSpPr/>
            <p:nvPr/>
          </p:nvCxnSpPr>
          <p:spPr>
            <a:xfrm>
              <a:off x="146313" y="5571164"/>
              <a:ext cx="11953292" cy="0"/>
            </a:xfrm>
            <a:prstGeom prst="straightConnector1">
              <a:avLst/>
            </a:prstGeom>
            <a:noFill/>
            <a:ln w="6345" cap="flat">
              <a:solidFill>
                <a:srgbClr val="000000"/>
              </a:solidFill>
              <a:prstDash val="solid"/>
              <a:miter/>
            </a:ln>
          </p:spPr>
        </p:cxnSp>
        <p:cxnSp>
          <p:nvCxnSpPr>
            <p:cNvPr id="16" name="Straight Connector 6"/>
            <p:cNvCxnSpPr/>
            <p:nvPr/>
          </p:nvCxnSpPr>
          <p:spPr>
            <a:xfrm>
              <a:off x="146304" y="6138860"/>
              <a:ext cx="11953301" cy="0"/>
            </a:xfrm>
            <a:prstGeom prst="straightConnector1">
              <a:avLst/>
            </a:prstGeom>
            <a:noFill/>
            <a:ln w="6345" cap="flat">
              <a:solidFill>
                <a:srgbClr val="000000"/>
              </a:solidFill>
              <a:prstDash val="solid"/>
              <a:miter/>
            </a:ln>
          </p:spPr>
        </p:cxnSp>
        <p:cxnSp>
          <p:nvCxnSpPr>
            <p:cNvPr id="17" name="Straight Connector 7"/>
            <p:cNvCxnSpPr/>
            <p:nvPr/>
          </p:nvCxnSpPr>
          <p:spPr>
            <a:xfrm>
              <a:off x="146304" y="6745702"/>
              <a:ext cx="11953301" cy="0"/>
            </a:xfrm>
            <a:prstGeom prst="straightConnector1">
              <a:avLst/>
            </a:prstGeom>
            <a:noFill/>
            <a:ln w="6345" cap="flat">
              <a:solidFill>
                <a:srgbClr val="000000"/>
              </a:solidFill>
              <a:prstDash val="solid"/>
              <a:miter/>
            </a:ln>
          </p:spPr>
        </p:cxnSp>
      </p:grpSp>
      <p:pic>
        <p:nvPicPr>
          <p:cNvPr id="18" name="Picture 2" descr="A picture containing diagram&#10;&#10;Description automatically generated"/>
          <p:cNvPicPr>
            <a:picLocks noChangeAspect="1"/>
          </p:cNvPicPr>
          <p:nvPr/>
        </p:nvPicPr>
        <p:blipFill>
          <a:blip r:embed="rId7"/>
          <a:stretch>
            <a:fillRect/>
          </a:stretch>
        </p:blipFill>
        <p:spPr>
          <a:xfrm>
            <a:off x="10895533" y="47219"/>
            <a:ext cx="1266828" cy="962021"/>
          </a:xfrm>
          <a:prstGeom prst="rect">
            <a:avLst/>
          </a:prstGeom>
          <a:noFill/>
          <a:ln cap="flat">
            <a:noFill/>
          </a:ln>
        </p:spPr>
      </p:pic>
      <p:pic>
        <p:nvPicPr>
          <p:cNvPr id="19" name="Picture 19" descr="A picture containing text, plant, decorated, colorful&#10;&#10;Description automatically generated"/>
          <p:cNvPicPr>
            <a:picLocks noChangeAspect="1"/>
          </p:cNvPicPr>
          <p:nvPr/>
        </p:nvPicPr>
        <p:blipFill>
          <a:blip r:embed="rId8"/>
          <a:stretch>
            <a:fillRect/>
          </a:stretch>
        </p:blipFill>
        <p:spPr>
          <a:xfrm>
            <a:off x="89007" y="47219"/>
            <a:ext cx="2226143" cy="1656243"/>
          </a:xfrm>
          <a:prstGeom prst="rect">
            <a:avLst/>
          </a:prstGeom>
          <a:noFill/>
          <a:ln cap="flat">
            <a:noFill/>
          </a:ln>
        </p:spPr>
      </p:pic>
      <p:pic>
        <p:nvPicPr>
          <p:cNvPr id="20" name="Picture 25" descr="A picture containing plant, colorful&#10;&#10;Description automatically generated"/>
          <p:cNvPicPr>
            <a:picLocks noChangeAspect="1"/>
          </p:cNvPicPr>
          <p:nvPr/>
        </p:nvPicPr>
        <p:blipFill>
          <a:blip r:embed="rId9"/>
          <a:stretch>
            <a:fillRect/>
          </a:stretch>
        </p:blipFill>
        <p:spPr>
          <a:xfrm>
            <a:off x="2666902" y="998442"/>
            <a:ext cx="3024981" cy="2673568"/>
          </a:xfrm>
          <a:prstGeom prst="rect">
            <a:avLst/>
          </a:prstGeom>
          <a:noFill/>
          <a:ln cap="flat">
            <a:noFill/>
          </a:ln>
        </p:spPr>
      </p:pic>
      <p:pic>
        <p:nvPicPr>
          <p:cNvPr id="21" name="Picture 29" descr="A picture containing mammal, plant&#10;&#10;Description automatically generated"/>
          <p:cNvPicPr>
            <a:picLocks noChangeAspect="1"/>
          </p:cNvPicPr>
          <p:nvPr/>
        </p:nvPicPr>
        <p:blipFill>
          <a:blip r:embed="rId10"/>
          <a:stretch>
            <a:fillRect/>
          </a:stretch>
        </p:blipFill>
        <p:spPr>
          <a:xfrm>
            <a:off x="89007" y="1752365"/>
            <a:ext cx="2268379" cy="1988079"/>
          </a:xfrm>
          <a:prstGeom prst="rect">
            <a:avLst/>
          </a:prstGeom>
          <a:noFill/>
          <a:ln cap="flat">
            <a:noFill/>
          </a:ln>
        </p:spPr>
      </p:pic>
    </p:spTree>
    <p:extLst>
      <p:ext uri="{BB962C8B-B14F-4D97-AF65-F5344CB8AC3E}">
        <p14:creationId xmlns:p14="http://schemas.microsoft.com/office/powerpoint/2010/main" val="2152032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p:cNvPicPr>
          <p:nvPr/>
        </p:nvPicPr>
        <p:blipFill>
          <a:blip r:embed="rId2"/>
          <a:srcRect/>
          <a:stretch>
            <a:fillRect/>
          </a:stretch>
        </p:blipFill>
        <p:spPr>
          <a:xfrm>
            <a:off x="3100894" y="1861343"/>
            <a:ext cx="5990216" cy="3135303"/>
          </a:xfrm>
          <a:prstGeom prst="rect">
            <a:avLst/>
          </a:prstGeom>
          <a:noFill/>
          <a:ln cap="flat">
            <a:noFill/>
          </a:ln>
        </p:spPr>
      </p:pic>
      <p:sp>
        <p:nvSpPr>
          <p:cNvPr id="3" name="TextBox 2"/>
          <p:cNvSpPr txBox="1"/>
          <p:nvPr/>
        </p:nvSpPr>
        <p:spPr>
          <a:xfrm>
            <a:off x="147428" y="459687"/>
            <a:ext cx="11897139"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000000"/>
                </a:solidFill>
                <a:uFillTx/>
                <a:latin typeface="Calibri"/>
              </a:rPr>
              <a:t>Well done for all of your hard work today! We cant wait to see your completed work.</a:t>
            </a:r>
          </a:p>
        </p:txBody>
      </p:sp>
      <p:sp>
        <p:nvSpPr>
          <p:cNvPr id="4" name="TextBox 3"/>
          <p:cNvSpPr txBox="1"/>
          <p:nvPr/>
        </p:nvSpPr>
        <p:spPr>
          <a:xfrm>
            <a:off x="0" y="5117028"/>
            <a:ext cx="12115800"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pitchFamily="34"/>
              </a:rPr>
              <a:t>Could any completed work / photographic evidence of completed work please be sent to </a:t>
            </a:r>
            <a:r>
              <a:rPr lang="en-GB" sz="2800" b="0" i="0" u="sng" strike="noStrike" kern="1200" cap="none" spc="0" baseline="0">
                <a:solidFill>
                  <a:srgbClr val="0563C1"/>
                </a:solidFill>
                <a:uFillTx/>
                <a:latin typeface="Calibri" pitchFamily="34"/>
              </a:rPr>
              <a:t>p</a:t>
            </a:r>
            <a:r>
              <a:rPr lang="en-GB" sz="2800" b="0" i="0" u="sng" strike="noStrike" kern="1200" cap="none" spc="0" baseline="0">
                <a:solidFill>
                  <a:srgbClr val="0563C1"/>
                </a:solidFill>
                <a:uFillTx/>
                <a:latin typeface="Calibri" pitchFamily="34"/>
                <a:hlinkClick r:id="rId3"/>
              </a:rPr>
              <a:t>ioneerspupils@gmail.com</a:t>
            </a:r>
            <a:endParaRPr lang="en-GB" sz="2800" b="0" i="0" u="none" strike="noStrike" kern="1200" cap="none" spc="0" baseline="0">
              <a:solidFill>
                <a:srgbClr val="000000"/>
              </a:solidFill>
              <a:uFillTx/>
              <a:latin typeface="Calibri"/>
            </a:endParaRPr>
          </a:p>
        </p:txBody>
      </p:sp>
      <p:sp>
        <p:nvSpPr>
          <p:cNvPr id="5" name="Rectangle 4"/>
          <p:cNvSpPr/>
          <p:nvPr/>
        </p:nvSpPr>
        <p:spPr>
          <a:xfrm>
            <a:off x="7239542" y="6085085"/>
            <a:ext cx="4805025" cy="641579"/>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FFFFFF"/>
                </a:solidFill>
                <a:uFillTx/>
                <a:latin typeface="Calibri"/>
              </a:rPr>
              <a:t>Thank you!</a:t>
            </a:r>
            <a:endParaRPr lang="en-GB" sz="2400" b="1"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024439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English </a:t>
            </a:r>
            <a:endParaRPr lang="en-GB"/>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a:t>Date</a:t>
            </a:r>
            <a:r>
              <a:rPr lang="en-GB"/>
              <a:t>:   </a:t>
            </a:r>
            <a:r>
              <a:rPr lang="en-GB" sz="3200"/>
              <a:t>Wednesday 24</a:t>
            </a:r>
            <a:r>
              <a:rPr lang="en-GB" sz="3200" baseline="30000"/>
              <a:t>th</a:t>
            </a:r>
            <a:r>
              <a:rPr lang="en-GB" sz="3200"/>
              <a:t> February</a:t>
            </a:r>
            <a:endParaRPr lang="en-GB"/>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a:t>LO To be able to punctuate questions with a question mark. </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702024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3917" y="104503"/>
            <a:ext cx="4484177"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 Mark</a:t>
            </a:r>
          </a:p>
        </p:txBody>
      </p:sp>
      <p:sp>
        <p:nvSpPr>
          <p:cNvPr id="7" name="TextBox 6"/>
          <p:cNvSpPr txBox="1"/>
          <p:nvPr/>
        </p:nvSpPr>
        <p:spPr>
          <a:xfrm>
            <a:off x="352697" y="1293223"/>
            <a:ext cx="4952318" cy="769441"/>
          </a:xfrm>
          <a:prstGeom prst="rect">
            <a:avLst/>
          </a:prstGeom>
          <a:noFill/>
        </p:spPr>
        <p:txBody>
          <a:bodyPr wrap="none" rtlCol="0">
            <a:spAutoFit/>
          </a:bodyPr>
          <a:lstStyle/>
          <a:p>
            <a:r>
              <a:rPr lang="en-GB" sz="2800"/>
              <a:t>A question mark looks like this </a:t>
            </a:r>
            <a:r>
              <a:rPr lang="en-GB" sz="4400" b="1"/>
              <a:t>?</a:t>
            </a:r>
          </a:p>
        </p:txBody>
      </p:sp>
      <p:sp>
        <p:nvSpPr>
          <p:cNvPr id="8" name="TextBox 7"/>
          <p:cNvSpPr txBox="1"/>
          <p:nvPr/>
        </p:nvSpPr>
        <p:spPr>
          <a:xfrm>
            <a:off x="352697" y="3801291"/>
            <a:ext cx="7174143" cy="523220"/>
          </a:xfrm>
          <a:prstGeom prst="rect">
            <a:avLst/>
          </a:prstGeom>
          <a:noFill/>
        </p:spPr>
        <p:txBody>
          <a:bodyPr wrap="none" rtlCol="0">
            <a:spAutoFit/>
          </a:bodyPr>
          <a:lstStyle/>
          <a:p>
            <a:r>
              <a:rPr lang="en-GB" sz="2800"/>
              <a:t>Can you draw a question mark with your finger?</a:t>
            </a:r>
          </a:p>
        </p:txBody>
      </p:sp>
      <p:sp>
        <p:nvSpPr>
          <p:cNvPr id="9" name="TextBox 8"/>
          <p:cNvSpPr txBox="1"/>
          <p:nvPr/>
        </p:nvSpPr>
        <p:spPr>
          <a:xfrm>
            <a:off x="5453228" y="2500198"/>
            <a:ext cx="4716163" cy="523220"/>
          </a:xfrm>
          <a:prstGeom prst="rect">
            <a:avLst/>
          </a:prstGeom>
          <a:noFill/>
        </p:spPr>
        <p:txBody>
          <a:bodyPr wrap="none" rtlCol="0">
            <a:spAutoFit/>
          </a:bodyPr>
          <a:lstStyle/>
          <a:p>
            <a:r>
              <a:rPr lang="en-GB" sz="2800"/>
              <a:t>It goes at the end of a question</a:t>
            </a:r>
          </a:p>
        </p:txBody>
      </p:sp>
      <p:sp>
        <p:nvSpPr>
          <p:cNvPr id="10" name="TextBox 9"/>
          <p:cNvSpPr txBox="1"/>
          <p:nvPr/>
        </p:nvSpPr>
        <p:spPr>
          <a:xfrm>
            <a:off x="3985518" y="5273656"/>
            <a:ext cx="7651582" cy="523220"/>
          </a:xfrm>
          <a:prstGeom prst="rect">
            <a:avLst/>
          </a:prstGeom>
          <a:noFill/>
        </p:spPr>
        <p:txBody>
          <a:bodyPr wrap="none" rtlCol="0">
            <a:spAutoFit/>
          </a:bodyPr>
          <a:lstStyle/>
          <a:p>
            <a:r>
              <a:rPr lang="en-GB" sz="2800"/>
              <a:t>Now can you write a question mark on your paper?</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60" y="4670521"/>
            <a:ext cx="1834896" cy="1729490"/>
          </a:xfrm>
          <a:prstGeom prst="rect">
            <a:avLst/>
          </a:prstGeom>
        </p:spPr>
      </p:pic>
      <p:pic>
        <p:nvPicPr>
          <p:cNvPr id="12" name="Picture 11" descr="A picture containing shape&#10;&#10;Description automatically generated"/>
          <p:cNvPicPr>
            <a:picLocks noChangeAspect="1"/>
          </p:cNvPicPr>
          <p:nvPr/>
        </p:nvPicPr>
        <p:blipFill>
          <a:blip r:embed="rId3"/>
          <a:stretch>
            <a:fillRect/>
          </a:stretch>
        </p:blipFill>
        <p:spPr>
          <a:xfrm>
            <a:off x="10807743" y="65812"/>
            <a:ext cx="1266828" cy="962021"/>
          </a:xfrm>
          <a:prstGeom prst="rect">
            <a:avLst/>
          </a:prstGeom>
          <a:noFill/>
          <a:ln cap="flat">
            <a:noFill/>
          </a:ln>
        </p:spPr>
      </p:pic>
    </p:spTree>
    <p:extLst>
      <p:ext uri="{BB962C8B-B14F-4D97-AF65-F5344CB8AC3E}">
        <p14:creationId xmlns:p14="http://schemas.microsoft.com/office/powerpoint/2010/main" val="18675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678586" y="651024"/>
            <a:ext cx="3043646" cy="17250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t>Question words </a:t>
            </a:r>
          </a:p>
        </p:txBody>
      </p:sp>
      <p:sp>
        <p:nvSpPr>
          <p:cNvPr id="6" name="TextBox 5"/>
          <p:cNvSpPr txBox="1"/>
          <p:nvPr/>
        </p:nvSpPr>
        <p:spPr>
          <a:xfrm>
            <a:off x="169816" y="1071154"/>
            <a:ext cx="1048685" cy="523220"/>
          </a:xfrm>
          <a:prstGeom prst="rect">
            <a:avLst/>
          </a:prstGeom>
          <a:noFill/>
        </p:spPr>
        <p:txBody>
          <a:bodyPr wrap="none" rtlCol="0">
            <a:spAutoFit/>
          </a:bodyPr>
          <a:lstStyle/>
          <a:p>
            <a:r>
              <a:rPr lang="en-GB" sz="2800"/>
              <a:t>Who?</a:t>
            </a:r>
          </a:p>
        </p:txBody>
      </p:sp>
      <p:sp>
        <p:nvSpPr>
          <p:cNvPr id="7" name="TextBox 6"/>
          <p:cNvSpPr txBox="1"/>
          <p:nvPr/>
        </p:nvSpPr>
        <p:spPr>
          <a:xfrm>
            <a:off x="2686015" y="94382"/>
            <a:ext cx="1147943" cy="523220"/>
          </a:xfrm>
          <a:prstGeom prst="rect">
            <a:avLst/>
          </a:prstGeom>
          <a:noFill/>
        </p:spPr>
        <p:txBody>
          <a:bodyPr wrap="none" rtlCol="0">
            <a:spAutoFit/>
          </a:bodyPr>
          <a:lstStyle/>
          <a:p>
            <a:r>
              <a:rPr lang="en-GB" sz="2800"/>
              <a:t>What?</a:t>
            </a:r>
          </a:p>
        </p:txBody>
      </p:sp>
      <p:sp>
        <p:nvSpPr>
          <p:cNvPr id="8" name="TextBox 7"/>
          <p:cNvSpPr txBox="1"/>
          <p:nvPr/>
        </p:nvSpPr>
        <p:spPr>
          <a:xfrm>
            <a:off x="4722232" y="651024"/>
            <a:ext cx="1226618" cy="523220"/>
          </a:xfrm>
          <a:prstGeom prst="rect">
            <a:avLst/>
          </a:prstGeom>
          <a:noFill/>
        </p:spPr>
        <p:txBody>
          <a:bodyPr wrap="none" rtlCol="0">
            <a:spAutoFit/>
          </a:bodyPr>
          <a:lstStyle/>
          <a:p>
            <a:r>
              <a:rPr lang="en-GB" sz="2800"/>
              <a:t>When?</a:t>
            </a:r>
          </a:p>
        </p:txBody>
      </p:sp>
      <p:sp>
        <p:nvSpPr>
          <p:cNvPr id="9" name="TextBox 8"/>
          <p:cNvSpPr txBox="1"/>
          <p:nvPr/>
        </p:nvSpPr>
        <p:spPr>
          <a:xfrm>
            <a:off x="4342025" y="1968504"/>
            <a:ext cx="1335687" cy="523220"/>
          </a:xfrm>
          <a:prstGeom prst="rect">
            <a:avLst/>
          </a:prstGeom>
          <a:noFill/>
        </p:spPr>
        <p:txBody>
          <a:bodyPr wrap="none" rtlCol="0">
            <a:spAutoFit/>
          </a:bodyPr>
          <a:lstStyle/>
          <a:p>
            <a:r>
              <a:rPr lang="en-GB" sz="2800"/>
              <a:t>Where?</a:t>
            </a:r>
          </a:p>
        </p:txBody>
      </p:sp>
      <p:sp>
        <p:nvSpPr>
          <p:cNvPr id="10" name="TextBox 9"/>
          <p:cNvSpPr txBox="1"/>
          <p:nvPr/>
        </p:nvSpPr>
        <p:spPr>
          <a:xfrm>
            <a:off x="663821" y="2822049"/>
            <a:ext cx="1014765" cy="523220"/>
          </a:xfrm>
          <a:prstGeom prst="rect">
            <a:avLst/>
          </a:prstGeom>
          <a:noFill/>
        </p:spPr>
        <p:txBody>
          <a:bodyPr wrap="none" rtlCol="0">
            <a:spAutoFit/>
          </a:bodyPr>
          <a:lstStyle/>
          <a:p>
            <a:r>
              <a:rPr lang="en-GB" sz="2800"/>
              <a:t>Why?</a:t>
            </a:r>
          </a:p>
        </p:txBody>
      </p:sp>
      <p:sp>
        <p:nvSpPr>
          <p:cNvPr id="11" name="TextBox 10"/>
          <p:cNvSpPr txBox="1"/>
          <p:nvPr/>
        </p:nvSpPr>
        <p:spPr>
          <a:xfrm>
            <a:off x="3200409" y="3083659"/>
            <a:ext cx="1020023" cy="523220"/>
          </a:xfrm>
          <a:prstGeom prst="rect">
            <a:avLst/>
          </a:prstGeom>
          <a:noFill/>
        </p:spPr>
        <p:txBody>
          <a:bodyPr wrap="none" rtlCol="0">
            <a:spAutoFit/>
          </a:bodyPr>
          <a:lstStyle/>
          <a:p>
            <a:r>
              <a:rPr lang="en-GB" sz="2800"/>
              <a:t>How?</a:t>
            </a:r>
          </a:p>
        </p:txBody>
      </p:sp>
      <p:sp>
        <p:nvSpPr>
          <p:cNvPr id="12" name="Rectangle 11">
            <a:extLst>
              <a:ext uri="{FF2B5EF4-FFF2-40B4-BE49-F238E27FC236}">
                <a16:creationId xmlns:a16="http://schemas.microsoft.com/office/drawing/2014/main" id="{0E79FA12-E9B7-43BE-851D-028871020937}"/>
              </a:ext>
            </a:extLst>
          </p:cNvPr>
          <p:cNvSpPr/>
          <p:nvPr/>
        </p:nvSpPr>
        <p:spPr>
          <a:xfrm>
            <a:off x="7385671" y="1292955"/>
            <a:ext cx="4626160"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Now can you ask questions about orangutans using these question words?</a:t>
            </a:r>
          </a:p>
        </p:txBody>
      </p:sp>
      <p:sp>
        <p:nvSpPr>
          <p:cNvPr id="13" name="TextBox 12"/>
          <p:cNvSpPr txBox="1"/>
          <p:nvPr/>
        </p:nvSpPr>
        <p:spPr>
          <a:xfrm>
            <a:off x="5233378" y="3686977"/>
            <a:ext cx="2985241" cy="400110"/>
          </a:xfrm>
          <a:prstGeom prst="rect">
            <a:avLst/>
          </a:prstGeom>
          <a:noFill/>
        </p:spPr>
        <p:txBody>
          <a:bodyPr wrap="none" rtlCol="0">
            <a:spAutoFit/>
          </a:bodyPr>
          <a:lstStyle/>
          <a:p>
            <a:r>
              <a:rPr lang="en-GB" sz="2000"/>
              <a:t>Where do orangutans live?</a:t>
            </a:r>
          </a:p>
        </p:txBody>
      </p:sp>
      <p:cxnSp>
        <p:nvCxnSpPr>
          <p:cNvPr id="15" name="Straight Arrow Connector 14"/>
          <p:cNvCxnSpPr/>
          <p:nvPr/>
        </p:nvCxnSpPr>
        <p:spPr>
          <a:xfrm flipH="1">
            <a:off x="6871063" y="2747707"/>
            <a:ext cx="1654351" cy="85917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rot="20199972">
            <a:off x="7405898" y="3160603"/>
            <a:ext cx="977191" cy="369332"/>
          </a:xfrm>
          <a:prstGeom prst="rect">
            <a:avLst/>
          </a:prstGeom>
          <a:noFill/>
        </p:spPr>
        <p:txBody>
          <a:bodyPr wrap="none" rtlCol="0">
            <a:spAutoFit/>
          </a:bodyPr>
          <a:lstStyle/>
          <a:p>
            <a:r>
              <a:rPr lang="en-GB"/>
              <a:t>Example</a:t>
            </a:r>
          </a:p>
        </p:txBody>
      </p:sp>
      <p:cxnSp>
        <p:nvCxnSpPr>
          <p:cNvPr id="19" name="Straight Connector 18"/>
          <p:cNvCxnSpPr/>
          <p:nvPr/>
        </p:nvCxnSpPr>
        <p:spPr>
          <a:xfrm>
            <a:off x="0" y="468956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0" y="5194664"/>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0" y="570411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0" y="6226629"/>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0" y="6814457"/>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0" y="4407518"/>
            <a:ext cx="5735994" cy="369332"/>
          </a:xfrm>
          <a:prstGeom prst="rect">
            <a:avLst/>
          </a:prstGeom>
          <a:noFill/>
        </p:spPr>
        <p:txBody>
          <a:bodyPr wrap="none" rtlCol="0">
            <a:spAutoFit/>
          </a:bodyPr>
          <a:lstStyle/>
          <a:p>
            <a:r>
              <a:rPr lang="en-GB"/>
              <a:t>Write 3 questions on the lines below or on a piece of paper.</a:t>
            </a:r>
          </a:p>
        </p:txBody>
      </p:sp>
      <p:pic>
        <p:nvPicPr>
          <p:cNvPr id="20" name="Picture 15" descr="A picture containing logo&#10;&#10;Description automatically generated"/>
          <p:cNvPicPr>
            <a:picLocks noChangeAspect="1"/>
          </p:cNvPicPr>
          <p:nvPr/>
        </p:nvPicPr>
        <p:blipFill>
          <a:blip r:embed="rId2"/>
          <a:stretch>
            <a:fillRect/>
          </a:stretch>
        </p:blipFill>
        <p:spPr>
          <a:xfrm>
            <a:off x="10925172" y="37020"/>
            <a:ext cx="1266828" cy="962021"/>
          </a:xfrm>
          <a:prstGeom prst="rect">
            <a:avLst/>
          </a:prstGeom>
          <a:noFill/>
          <a:ln cap="flat">
            <a:noFill/>
          </a:ln>
        </p:spPr>
      </p:pic>
    </p:spTree>
    <p:extLst>
      <p:ext uri="{BB962C8B-B14F-4D97-AF65-F5344CB8AC3E}">
        <p14:creationId xmlns:p14="http://schemas.microsoft.com/office/powerpoint/2010/main" val="29823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6"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26761" y="104503"/>
            <a:ext cx="1537601" cy="1107996"/>
          </a:xfrm>
          <a:prstGeom prst="rect">
            <a:avLst/>
          </a:prstGeom>
          <a:noFill/>
        </p:spPr>
        <p:txBody>
          <a:bodyPr wrap="none" lIns="91440" tIns="45720" rIns="91440" bIns="45720">
            <a:spAutoFit/>
          </a:bodyPr>
          <a:lstStyle/>
          <a:p>
            <a:pPr algn="ctr"/>
            <a:r>
              <a:rPr lang="en-US"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Did</a:t>
            </a: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
        <p:nvSpPr>
          <p:cNvPr id="7" name="TextBox 6"/>
          <p:cNvSpPr txBox="1"/>
          <p:nvPr/>
        </p:nvSpPr>
        <p:spPr>
          <a:xfrm>
            <a:off x="245078" y="1354758"/>
            <a:ext cx="5944576" cy="461665"/>
          </a:xfrm>
          <a:prstGeom prst="rect">
            <a:avLst/>
          </a:prstGeom>
          <a:noFill/>
        </p:spPr>
        <p:txBody>
          <a:bodyPr wrap="none" rtlCol="0">
            <a:spAutoFit/>
          </a:bodyPr>
          <a:lstStyle/>
          <a:p>
            <a:r>
              <a:rPr lang="en-GB" sz="2400"/>
              <a:t>The word </a:t>
            </a:r>
            <a:r>
              <a:rPr lang="en-GB" sz="2400" b="1">
                <a:solidFill>
                  <a:schemeClr val="bg1"/>
                </a:solidFill>
              </a:rPr>
              <a:t>‘did’ </a:t>
            </a:r>
            <a:r>
              <a:rPr lang="en-GB" sz="2400"/>
              <a:t>is often used to start questions</a:t>
            </a:r>
            <a:r>
              <a:rPr lang="en-GB"/>
              <a:t>.</a:t>
            </a:r>
          </a:p>
        </p:txBody>
      </p:sp>
      <p:sp>
        <p:nvSpPr>
          <p:cNvPr id="8" name="TextBox 7"/>
          <p:cNvSpPr txBox="1"/>
          <p:nvPr/>
        </p:nvSpPr>
        <p:spPr>
          <a:xfrm>
            <a:off x="4010281" y="1970013"/>
            <a:ext cx="2745432" cy="400110"/>
          </a:xfrm>
          <a:prstGeom prst="rect">
            <a:avLst/>
          </a:prstGeom>
          <a:noFill/>
        </p:spPr>
        <p:txBody>
          <a:bodyPr wrap="none" rtlCol="0">
            <a:spAutoFit/>
          </a:bodyPr>
          <a:lstStyle/>
          <a:p>
            <a:r>
              <a:rPr lang="en-GB" sz="2000" b="1"/>
              <a:t>Look at these examples:</a:t>
            </a:r>
          </a:p>
        </p:txBody>
      </p:sp>
      <p:sp>
        <p:nvSpPr>
          <p:cNvPr id="9" name="TextBox 8"/>
          <p:cNvSpPr txBox="1"/>
          <p:nvPr/>
        </p:nvSpPr>
        <p:spPr>
          <a:xfrm>
            <a:off x="1060947" y="2824582"/>
            <a:ext cx="3814955" cy="369332"/>
          </a:xfrm>
          <a:prstGeom prst="rect">
            <a:avLst/>
          </a:prstGeom>
          <a:noFill/>
        </p:spPr>
        <p:txBody>
          <a:bodyPr wrap="none" rtlCol="0">
            <a:spAutoFit/>
          </a:bodyPr>
          <a:lstStyle/>
          <a:p>
            <a:r>
              <a:rPr lang="en-GB"/>
              <a:t>Did you like enjoy playing in the snow?</a:t>
            </a:r>
          </a:p>
        </p:txBody>
      </p:sp>
      <p:sp>
        <p:nvSpPr>
          <p:cNvPr id="10" name="TextBox 9"/>
          <p:cNvSpPr txBox="1"/>
          <p:nvPr/>
        </p:nvSpPr>
        <p:spPr>
          <a:xfrm>
            <a:off x="4770355" y="3407742"/>
            <a:ext cx="3668377" cy="369332"/>
          </a:xfrm>
          <a:prstGeom prst="rect">
            <a:avLst/>
          </a:prstGeom>
          <a:noFill/>
        </p:spPr>
        <p:txBody>
          <a:bodyPr wrap="none" rtlCol="0">
            <a:spAutoFit/>
          </a:bodyPr>
          <a:lstStyle/>
          <a:p>
            <a:r>
              <a:rPr lang="en-GB"/>
              <a:t>Did you have breakfast this morning?</a:t>
            </a:r>
          </a:p>
        </p:txBody>
      </p:sp>
      <p:sp>
        <p:nvSpPr>
          <p:cNvPr id="11" name="TextBox 10"/>
          <p:cNvSpPr txBox="1"/>
          <p:nvPr/>
        </p:nvSpPr>
        <p:spPr>
          <a:xfrm>
            <a:off x="8438732" y="4058362"/>
            <a:ext cx="3381054" cy="369332"/>
          </a:xfrm>
          <a:prstGeom prst="rect">
            <a:avLst/>
          </a:prstGeom>
          <a:noFill/>
        </p:spPr>
        <p:txBody>
          <a:bodyPr wrap="none" rtlCol="0">
            <a:spAutoFit/>
          </a:bodyPr>
          <a:lstStyle/>
          <a:p>
            <a:r>
              <a:rPr lang="en-GB"/>
              <a:t>Did you go to bed early last night?</a:t>
            </a:r>
          </a:p>
        </p:txBody>
      </p:sp>
      <p:sp>
        <p:nvSpPr>
          <p:cNvPr id="12" name="TextBox 11"/>
          <p:cNvSpPr txBox="1"/>
          <p:nvPr/>
        </p:nvSpPr>
        <p:spPr>
          <a:xfrm>
            <a:off x="580223" y="4630027"/>
            <a:ext cx="4594399" cy="369332"/>
          </a:xfrm>
          <a:prstGeom prst="rect">
            <a:avLst/>
          </a:prstGeom>
          <a:noFill/>
        </p:spPr>
        <p:txBody>
          <a:bodyPr wrap="none" rtlCol="0">
            <a:spAutoFit/>
          </a:bodyPr>
          <a:lstStyle/>
          <a:p>
            <a:r>
              <a:rPr lang="en-GB"/>
              <a:t>Did you know that orangutans have long arms?</a:t>
            </a:r>
          </a:p>
        </p:txBody>
      </p:sp>
      <p:sp>
        <p:nvSpPr>
          <p:cNvPr id="13" name="TextBox 12"/>
          <p:cNvSpPr txBox="1"/>
          <p:nvPr/>
        </p:nvSpPr>
        <p:spPr>
          <a:xfrm>
            <a:off x="6027416" y="4999359"/>
            <a:ext cx="4619919" cy="369332"/>
          </a:xfrm>
          <a:prstGeom prst="rect">
            <a:avLst/>
          </a:prstGeom>
          <a:noFill/>
        </p:spPr>
        <p:txBody>
          <a:bodyPr wrap="none" rtlCol="0">
            <a:spAutoFit/>
          </a:bodyPr>
          <a:lstStyle/>
          <a:p>
            <a:r>
              <a:rPr lang="en-GB"/>
              <a:t>Did you know rainforests are near the Equator?</a:t>
            </a:r>
          </a:p>
        </p:txBody>
      </p:sp>
      <p:sp>
        <p:nvSpPr>
          <p:cNvPr id="14" name="TextBox 13"/>
          <p:cNvSpPr txBox="1"/>
          <p:nvPr/>
        </p:nvSpPr>
        <p:spPr>
          <a:xfrm>
            <a:off x="245078" y="5940356"/>
            <a:ext cx="11968850" cy="707886"/>
          </a:xfrm>
          <a:prstGeom prst="rect">
            <a:avLst/>
          </a:prstGeom>
          <a:noFill/>
        </p:spPr>
        <p:txBody>
          <a:bodyPr wrap="square" rtlCol="0">
            <a:spAutoFit/>
          </a:bodyPr>
          <a:lstStyle/>
          <a:p>
            <a:pPr algn="ctr"/>
            <a:r>
              <a:rPr lang="en-GB" sz="2000"/>
              <a:t>All of the examples end with a question mark because when we use the word ‘did’ at the start of a sentence we are asking a question.</a:t>
            </a:r>
          </a:p>
        </p:txBody>
      </p:sp>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51130" y="280418"/>
            <a:ext cx="2312603" cy="3004457"/>
          </a:xfrm>
          <a:prstGeom prst="rect">
            <a:avLst/>
          </a:prstGeom>
        </p:spPr>
      </p:pic>
      <p:pic>
        <p:nvPicPr>
          <p:cNvPr id="16" name="Picture 15" descr="A picture containing shape&#10;&#10;Description automatically generated"/>
          <p:cNvPicPr>
            <a:picLocks noChangeAspect="1"/>
          </p:cNvPicPr>
          <p:nvPr/>
        </p:nvPicPr>
        <p:blipFill>
          <a:blip r:embed="rId3"/>
          <a:stretch>
            <a:fillRect/>
          </a:stretch>
        </p:blipFill>
        <p:spPr>
          <a:xfrm>
            <a:off x="10863859" y="104503"/>
            <a:ext cx="1266828" cy="962021"/>
          </a:xfrm>
          <a:prstGeom prst="rect">
            <a:avLst/>
          </a:prstGeom>
          <a:noFill/>
          <a:ln cap="flat">
            <a:noFill/>
          </a:ln>
        </p:spPr>
      </p:pic>
    </p:spTree>
    <p:extLst>
      <p:ext uri="{BB962C8B-B14F-4D97-AF65-F5344CB8AC3E}">
        <p14:creationId xmlns:p14="http://schemas.microsoft.com/office/powerpoint/2010/main" val="401237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4AF4ED-3D91-44BC-83FD-6858F3A88A05}"/>
              </a:ext>
            </a:extLst>
          </p:cNvPr>
          <p:cNvSpPr/>
          <p:nvPr/>
        </p:nvSpPr>
        <p:spPr>
          <a:xfrm>
            <a:off x="462477" y="-31265"/>
            <a:ext cx="9488751"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Outstanding orange orangutans!</a:t>
            </a:r>
          </a:p>
        </p:txBody>
      </p:sp>
      <p:sp>
        <p:nvSpPr>
          <p:cNvPr id="12" name="TextBox 11">
            <a:extLst>
              <a:ext uri="{FF2B5EF4-FFF2-40B4-BE49-F238E27FC236}">
                <a16:creationId xmlns:a16="http://schemas.microsoft.com/office/drawing/2014/main" id="{148D2264-C34E-4698-A965-427C44C27FA1}"/>
              </a:ext>
            </a:extLst>
          </p:cNvPr>
          <p:cNvSpPr txBox="1"/>
          <p:nvPr/>
        </p:nvSpPr>
        <p:spPr>
          <a:xfrm>
            <a:off x="284310" y="5965935"/>
            <a:ext cx="11839573" cy="400110"/>
          </a:xfrm>
          <a:prstGeom prst="rect">
            <a:avLst/>
          </a:prstGeom>
          <a:noFill/>
        </p:spPr>
        <p:txBody>
          <a:bodyPr wrap="square">
            <a:spAutoFit/>
          </a:bodyPr>
          <a:lstStyle/>
          <a:p>
            <a:r>
              <a:rPr lang="en-GB" sz="2000">
                <a:hlinkClick r:id="rId2"/>
              </a:rPr>
              <a:t>Children's Read Along Books: “Orangutan A Day In The Rainforest Canopy” by Rita Goldner - YouTube</a:t>
            </a:r>
            <a:endParaRPr lang="en-GB" sz="2000"/>
          </a:p>
        </p:txBody>
      </p:sp>
      <p:sp>
        <p:nvSpPr>
          <p:cNvPr id="14" name="Rectangle 13">
            <a:extLst>
              <a:ext uri="{FF2B5EF4-FFF2-40B4-BE49-F238E27FC236}">
                <a16:creationId xmlns:a16="http://schemas.microsoft.com/office/drawing/2014/main" id="{1A9C6489-BD71-41A0-89F1-08C12D854D66}"/>
              </a:ext>
            </a:extLst>
          </p:cNvPr>
          <p:cNvSpPr/>
          <p:nvPr/>
        </p:nvSpPr>
        <p:spPr>
          <a:xfrm>
            <a:off x="123602" y="3512362"/>
            <a:ext cx="4032855"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To learn more about orangutans click on the link or copy and paste the link into your internet browser to watch the video.</a:t>
            </a:r>
          </a:p>
        </p:txBody>
      </p:sp>
      <p:pic>
        <p:nvPicPr>
          <p:cNvPr id="1026" name="Picture 2" descr="See the source image">
            <a:extLst>
              <a:ext uri="{FF2B5EF4-FFF2-40B4-BE49-F238E27FC236}">
                <a16:creationId xmlns:a16="http://schemas.microsoft.com/office/drawing/2014/main" id="{3BB2D13A-4ACE-429A-8C9D-4187F98E6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02" y="959922"/>
            <a:ext cx="4341250" cy="246376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3D47CAA9-BC5D-41DB-B8A5-4A34E87410FE}"/>
              </a:ext>
            </a:extLst>
          </p:cNvPr>
          <p:cNvCxnSpPr>
            <a:cxnSpLocks/>
          </p:cNvCxnSpPr>
          <p:nvPr/>
        </p:nvCxnSpPr>
        <p:spPr>
          <a:xfrm>
            <a:off x="2140030" y="4876707"/>
            <a:ext cx="1394211" cy="88692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3" name="Picture 2" descr="See the source image">
            <a:extLst>
              <a:ext uri="{FF2B5EF4-FFF2-40B4-BE49-F238E27FC236}">
                <a16:creationId xmlns:a16="http://schemas.microsoft.com/office/drawing/2014/main" id="{1DEC9290-00F5-4B15-821E-2E30F65FC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832" y="3010560"/>
            <a:ext cx="4355309" cy="2422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DC465F-01BC-4F2C-8E76-8E61AE27C5D2}"/>
              </a:ext>
            </a:extLst>
          </p:cNvPr>
          <p:cNvPicPr>
            <a:picLocks noChangeAspect="1"/>
          </p:cNvPicPr>
          <p:nvPr/>
        </p:nvPicPr>
        <p:blipFill>
          <a:blip r:embed="rId5"/>
          <a:stretch>
            <a:fillRect/>
          </a:stretch>
        </p:blipFill>
        <p:spPr>
          <a:xfrm>
            <a:off x="8083910" y="766539"/>
            <a:ext cx="3895948" cy="2756457"/>
          </a:xfrm>
          <a:prstGeom prst="rect">
            <a:avLst/>
          </a:prstGeom>
        </p:spPr>
      </p:pic>
      <p:sp>
        <p:nvSpPr>
          <p:cNvPr id="10" name="Cloud 9">
            <a:extLst>
              <a:ext uri="{FF2B5EF4-FFF2-40B4-BE49-F238E27FC236}">
                <a16:creationId xmlns:a16="http://schemas.microsoft.com/office/drawing/2014/main" id="{6DBEE738-5FC3-44E1-9B87-880A170AEF3F}"/>
              </a:ext>
            </a:extLst>
          </p:cNvPr>
          <p:cNvSpPr/>
          <p:nvPr/>
        </p:nvSpPr>
        <p:spPr>
          <a:xfrm>
            <a:off x="3742660" y="892065"/>
            <a:ext cx="4922875" cy="2442940"/>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t>This week we are going to be writing a report about orangutans</a:t>
            </a:r>
          </a:p>
        </p:txBody>
      </p:sp>
      <p:sp>
        <p:nvSpPr>
          <p:cNvPr id="4" name="Rectangle 3">
            <a:extLst>
              <a:ext uri="{FF2B5EF4-FFF2-40B4-BE49-F238E27FC236}">
                <a16:creationId xmlns:a16="http://schemas.microsoft.com/office/drawing/2014/main" id="{59C94F78-691E-49E0-87D9-9ADBCC1F5BB9}"/>
              </a:ext>
            </a:extLst>
          </p:cNvPr>
          <p:cNvSpPr/>
          <p:nvPr/>
        </p:nvSpPr>
        <p:spPr>
          <a:xfrm>
            <a:off x="8829675" y="3720486"/>
            <a:ext cx="3294208" cy="204795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If you are unable to watch the video online you will find pictures of each page of the book on slides 3 – 10.</a:t>
            </a:r>
            <a:endParaRPr lang="en-GB" sz="2400" b="1">
              <a:cs typeface="Calibri"/>
            </a:endParaRPr>
          </a:p>
        </p:txBody>
      </p:sp>
      <p:pic>
        <p:nvPicPr>
          <p:cNvPr id="11" name="Picture 2" descr="A picture containing shape&#10;&#10;Description automatically generated"/>
          <p:cNvPicPr>
            <a:picLocks noChangeAspect="1"/>
          </p:cNvPicPr>
          <p:nvPr/>
        </p:nvPicPr>
        <p:blipFill>
          <a:blip r:embed="rId6"/>
          <a:stretch>
            <a:fillRect/>
          </a:stretch>
        </p:blipFill>
        <p:spPr>
          <a:xfrm>
            <a:off x="10678890" y="88038"/>
            <a:ext cx="1266828" cy="962021"/>
          </a:xfrm>
          <a:prstGeom prst="rect">
            <a:avLst/>
          </a:prstGeom>
          <a:noFill/>
          <a:ln cap="flat">
            <a:noFill/>
          </a:ln>
        </p:spPr>
      </p:pic>
    </p:spTree>
    <p:extLst>
      <p:ext uri="{BB962C8B-B14F-4D97-AF65-F5344CB8AC3E}">
        <p14:creationId xmlns:p14="http://schemas.microsoft.com/office/powerpoint/2010/main" val="673450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1506" y="0"/>
            <a:ext cx="8586133" cy="1107996"/>
          </a:xfrm>
          <a:prstGeom prst="rect">
            <a:avLst/>
          </a:prstGeom>
          <a:noFill/>
        </p:spPr>
        <p:txBody>
          <a:bodyPr wrap="none" lIns="91440" tIns="45720" rIns="91440" bIns="45720">
            <a:spAutoFit/>
          </a:bodyPr>
          <a:lstStyle/>
          <a:p>
            <a:pPr algn="ctr"/>
            <a:r>
              <a:rPr lang="en-US"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Add the question mark </a:t>
            </a: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
        <p:nvSpPr>
          <p:cNvPr id="5" name="TextBox 4"/>
          <p:cNvSpPr txBox="1"/>
          <p:nvPr/>
        </p:nvSpPr>
        <p:spPr>
          <a:xfrm>
            <a:off x="111672" y="1132311"/>
            <a:ext cx="11820736" cy="707886"/>
          </a:xfrm>
          <a:prstGeom prst="rect">
            <a:avLst/>
          </a:prstGeom>
          <a:noFill/>
        </p:spPr>
        <p:txBody>
          <a:bodyPr wrap="none" rtlCol="0">
            <a:spAutoFit/>
          </a:bodyPr>
          <a:lstStyle/>
          <a:p>
            <a:r>
              <a:rPr lang="en-GB" sz="2000"/>
              <a:t>Can you punctuate the sentences correctly using a question mark – remember a question mark looks like this </a:t>
            </a:r>
            <a:r>
              <a:rPr lang="en-GB" sz="4000"/>
              <a:t>?</a:t>
            </a:r>
          </a:p>
        </p:txBody>
      </p:sp>
      <p:sp>
        <p:nvSpPr>
          <p:cNvPr id="6" name="TextBox 5"/>
          <p:cNvSpPr txBox="1"/>
          <p:nvPr/>
        </p:nvSpPr>
        <p:spPr>
          <a:xfrm>
            <a:off x="313508" y="2026432"/>
            <a:ext cx="8226932" cy="3970318"/>
          </a:xfrm>
          <a:prstGeom prst="rect">
            <a:avLst/>
          </a:prstGeom>
          <a:noFill/>
        </p:spPr>
        <p:txBody>
          <a:bodyPr wrap="none" rtlCol="0">
            <a:spAutoFit/>
          </a:bodyPr>
          <a:lstStyle/>
          <a:p>
            <a:pPr marL="342900" indent="-342900">
              <a:buFontTx/>
              <a:buAutoNum type="arabicPeriod"/>
            </a:pPr>
            <a:r>
              <a:rPr lang="en-GB" sz="2800"/>
              <a:t>What do orangutans eat</a:t>
            </a:r>
          </a:p>
          <a:p>
            <a:pPr marL="342900" indent="-342900">
              <a:buFontTx/>
              <a:buAutoNum type="arabicPeriod"/>
            </a:pPr>
            <a:endParaRPr lang="en-GB" sz="2800"/>
          </a:p>
          <a:p>
            <a:pPr marL="342900" indent="-342900">
              <a:buAutoNum type="arabicPeriod"/>
            </a:pPr>
            <a:r>
              <a:rPr lang="en-GB" sz="2800"/>
              <a:t>Where do orangutans live</a:t>
            </a:r>
          </a:p>
          <a:p>
            <a:pPr marL="342900" indent="-342900">
              <a:buAutoNum type="arabicPeriod"/>
            </a:pPr>
            <a:endParaRPr lang="en-GB" sz="2800"/>
          </a:p>
          <a:p>
            <a:pPr marL="342900" indent="-342900">
              <a:buAutoNum type="arabicPeriod"/>
            </a:pPr>
            <a:r>
              <a:rPr lang="en-GB" sz="2800"/>
              <a:t>How do orangutans swing through the trees</a:t>
            </a:r>
          </a:p>
          <a:p>
            <a:pPr marL="342900" indent="-342900">
              <a:buAutoNum type="arabicPeriod"/>
            </a:pPr>
            <a:endParaRPr lang="en-GB" sz="2800"/>
          </a:p>
          <a:p>
            <a:pPr marL="342900" indent="-342900">
              <a:buAutoNum type="arabicPeriod"/>
            </a:pPr>
            <a:r>
              <a:rPr lang="en-GB" sz="2800"/>
              <a:t>Why do orangutans build nests</a:t>
            </a:r>
          </a:p>
          <a:p>
            <a:pPr marL="342900" indent="-342900">
              <a:buAutoNum type="arabicPeriod"/>
            </a:pPr>
            <a:endParaRPr lang="en-GB" sz="2800"/>
          </a:p>
          <a:p>
            <a:pPr marL="342900" indent="-342900">
              <a:buAutoNum type="arabicPeriod"/>
            </a:pPr>
            <a:r>
              <a:rPr lang="en-GB" sz="2800"/>
              <a:t>Did you know that orangutans have long, thin fingers</a:t>
            </a:r>
          </a:p>
        </p:txBody>
      </p:sp>
      <p:sp>
        <p:nvSpPr>
          <p:cNvPr id="7" name="Rectangle 6">
            <a:extLst>
              <a:ext uri="{FF2B5EF4-FFF2-40B4-BE49-F238E27FC236}">
                <a16:creationId xmlns:a16="http://schemas.microsoft.com/office/drawing/2014/main" id="{0E79FA12-E9B7-43BE-851D-028871020937}"/>
              </a:ext>
            </a:extLst>
          </p:cNvPr>
          <p:cNvSpPr/>
          <p:nvPr/>
        </p:nvSpPr>
        <p:spPr>
          <a:xfrm>
            <a:off x="8712925" y="5455214"/>
            <a:ext cx="3210761"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Remember the </a:t>
            </a:r>
            <a:r>
              <a:rPr lang="en-GB" sz="3200"/>
              <a:t>? </a:t>
            </a:r>
            <a:r>
              <a:rPr lang="en-GB" sz="2400"/>
              <a:t>goes at the end of the sentence </a:t>
            </a:r>
          </a:p>
        </p:txBody>
      </p:sp>
      <p:pic>
        <p:nvPicPr>
          <p:cNvPr id="8" name="Picture 15" descr="A picture containing logo&#10;&#10;Description automatically generated"/>
          <p:cNvPicPr>
            <a:picLocks noChangeAspect="1"/>
          </p:cNvPicPr>
          <p:nvPr/>
        </p:nvPicPr>
        <p:blipFill>
          <a:blip r:embed="rId2"/>
          <a:stretch>
            <a:fillRect/>
          </a:stretch>
        </p:blipFill>
        <p:spPr>
          <a:xfrm>
            <a:off x="10925178" y="17117"/>
            <a:ext cx="1266828" cy="962021"/>
          </a:xfrm>
          <a:prstGeom prst="rect">
            <a:avLst/>
          </a:prstGeom>
          <a:noFill/>
          <a:ln cap="flat">
            <a:noFill/>
          </a:ln>
        </p:spPr>
      </p:pic>
    </p:spTree>
    <p:extLst>
      <p:ext uri="{BB962C8B-B14F-4D97-AF65-F5344CB8AC3E}">
        <p14:creationId xmlns:p14="http://schemas.microsoft.com/office/powerpoint/2010/main" val="147549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052448" cy="1015663"/>
          </a:xfrm>
          <a:prstGeom prst="rect">
            <a:avLst/>
          </a:prstGeom>
          <a:noFill/>
        </p:spPr>
        <p:txBody>
          <a:bodyPr wrap="none" lIns="91440" tIns="45720" rIns="91440" bIns="45720">
            <a:spAutoFit/>
          </a:bodyPr>
          <a:lstStyle/>
          <a:p>
            <a:pPr algn="ctr"/>
            <a:r>
              <a:rPr lang="en-US" sz="60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Add the question mark - answers </a:t>
            </a: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
        <p:nvSpPr>
          <p:cNvPr id="5" name="TextBox 4"/>
          <p:cNvSpPr txBox="1"/>
          <p:nvPr/>
        </p:nvSpPr>
        <p:spPr>
          <a:xfrm>
            <a:off x="111672" y="987565"/>
            <a:ext cx="11820736" cy="707886"/>
          </a:xfrm>
          <a:prstGeom prst="rect">
            <a:avLst/>
          </a:prstGeom>
          <a:noFill/>
        </p:spPr>
        <p:txBody>
          <a:bodyPr wrap="none" rtlCol="0">
            <a:spAutoFit/>
          </a:bodyPr>
          <a:lstStyle/>
          <a:p>
            <a:r>
              <a:rPr lang="en-GB" sz="2000"/>
              <a:t>Can you punctuate the sentences correctly using a question mark – remember a question mark looks like this </a:t>
            </a:r>
            <a:r>
              <a:rPr lang="en-GB" sz="4000"/>
              <a:t>?</a:t>
            </a:r>
          </a:p>
        </p:txBody>
      </p:sp>
      <p:sp>
        <p:nvSpPr>
          <p:cNvPr id="6" name="TextBox 5"/>
          <p:cNvSpPr txBox="1"/>
          <p:nvPr/>
        </p:nvSpPr>
        <p:spPr>
          <a:xfrm>
            <a:off x="111672" y="1667352"/>
            <a:ext cx="8521885" cy="5078313"/>
          </a:xfrm>
          <a:prstGeom prst="rect">
            <a:avLst/>
          </a:prstGeom>
          <a:noFill/>
        </p:spPr>
        <p:txBody>
          <a:bodyPr wrap="none" rtlCol="0">
            <a:spAutoFit/>
          </a:bodyPr>
          <a:lstStyle/>
          <a:p>
            <a:pPr marL="342900" indent="-342900">
              <a:buFontTx/>
              <a:buAutoNum type="arabicPeriod"/>
            </a:pPr>
            <a:r>
              <a:rPr lang="en-GB" sz="2800"/>
              <a:t>What do orangutans eat</a:t>
            </a:r>
            <a:r>
              <a:rPr lang="en-GB" sz="2800">
                <a:solidFill>
                  <a:srgbClr val="FF0000"/>
                </a:solidFill>
              </a:rPr>
              <a:t> </a:t>
            </a:r>
            <a:r>
              <a:rPr lang="en-GB" sz="3600" b="1">
                <a:solidFill>
                  <a:srgbClr val="FF0000"/>
                </a:solidFill>
              </a:rPr>
              <a:t>?</a:t>
            </a:r>
          </a:p>
          <a:p>
            <a:pPr marL="342900" indent="-342900">
              <a:buFontTx/>
              <a:buAutoNum type="arabicPeriod"/>
            </a:pPr>
            <a:endParaRPr lang="en-GB" sz="3600" b="1"/>
          </a:p>
          <a:p>
            <a:pPr marL="342900" indent="-342900">
              <a:buAutoNum type="arabicPeriod"/>
            </a:pPr>
            <a:r>
              <a:rPr lang="en-GB" sz="2800"/>
              <a:t>Where do orangutans live</a:t>
            </a:r>
            <a:r>
              <a:rPr lang="en-GB" sz="2800" b="1">
                <a:solidFill>
                  <a:srgbClr val="FF0000"/>
                </a:solidFill>
              </a:rPr>
              <a:t> </a:t>
            </a:r>
            <a:r>
              <a:rPr lang="en-GB" sz="3600" b="1">
                <a:solidFill>
                  <a:srgbClr val="FF0000"/>
                </a:solidFill>
              </a:rPr>
              <a:t>?</a:t>
            </a:r>
          </a:p>
          <a:p>
            <a:pPr marL="342900" indent="-342900">
              <a:buAutoNum type="arabicPeriod"/>
            </a:pPr>
            <a:endParaRPr lang="en-GB" sz="3600"/>
          </a:p>
          <a:p>
            <a:pPr marL="342900" indent="-342900">
              <a:buAutoNum type="arabicPeriod"/>
            </a:pPr>
            <a:r>
              <a:rPr lang="en-GB" sz="2800"/>
              <a:t>How do orangutans swing through the trees</a:t>
            </a:r>
            <a:r>
              <a:rPr lang="en-GB" sz="2800" b="1">
                <a:solidFill>
                  <a:srgbClr val="FF0000"/>
                </a:solidFill>
              </a:rPr>
              <a:t> </a:t>
            </a:r>
            <a:r>
              <a:rPr lang="en-GB" sz="3600" b="1">
                <a:solidFill>
                  <a:srgbClr val="FF0000"/>
                </a:solidFill>
              </a:rPr>
              <a:t>?</a:t>
            </a:r>
          </a:p>
          <a:p>
            <a:pPr marL="342900" indent="-342900">
              <a:buAutoNum type="arabicPeriod"/>
            </a:pPr>
            <a:endParaRPr lang="en-GB" sz="3600"/>
          </a:p>
          <a:p>
            <a:pPr marL="342900" indent="-342900">
              <a:buAutoNum type="arabicPeriod"/>
            </a:pPr>
            <a:r>
              <a:rPr lang="en-GB" sz="2800"/>
              <a:t>Why do orangutans build nests</a:t>
            </a:r>
            <a:r>
              <a:rPr lang="en-GB" sz="2800" b="1">
                <a:solidFill>
                  <a:srgbClr val="FF0000"/>
                </a:solidFill>
              </a:rPr>
              <a:t> </a:t>
            </a:r>
            <a:r>
              <a:rPr lang="en-GB" sz="3600" b="1">
                <a:solidFill>
                  <a:srgbClr val="FF0000"/>
                </a:solidFill>
              </a:rPr>
              <a:t>?</a:t>
            </a:r>
          </a:p>
          <a:p>
            <a:pPr marL="342900" indent="-342900">
              <a:buAutoNum type="arabicPeriod"/>
            </a:pPr>
            <a:endParaRPr lang="en-GB" sz="3600"/>
          </a:p>
          <a:p>
            <a:pPr marL="342900" indent="-342900">
              <a:buAutoNum type="arabicPeriod"/>
            </a:pPr>
            <a:r>
              <a:rPr lang="en-GB" sz="2800"/>
              <a:t>Did you know that orangutans have long, thin fingers</a:t>
            </a:r>
            <a:r>
              <a:rPr lang="en-GB" sz="2800" b="1">
                <a:solidFill>
                  <a:srgbClr val="FF0000"/>
                </a:solidFill>
              </a:rPr>
              <a:t> </a:t>
            </a:r>
            <a:r>
              <a:rPr lang="en-GB" sz="3600" b="1">
                <a:solidFill>
                  <a:srgbClr val="FF0000"/>
                </a:solidFill>
              </a:rPr>
              <a:t>?</a:t>
            </a:r>
            <a:endParaRPr lang="en-GB" sz="3600"/>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52561" y="2327013"/>
            <a:ext cx="2427514" cy="2427514"/>
          </a:xfrm>
          <a:prstGeom prst="rect">
            <a:avLst/>
          </a:prstGeom>
        </p:spPr>
      </p:pic>
      <p:pic>
        <p:nvPicPr>
          <p:cNvPr id="9" name="Picture 15" descr="A picture containing logo&#10;&#10;Description automatically generated"/>
          <p:cNvPicPr>
            <a:picLocks noChangeAspect="1"/>
          </p:cNvPicPr>
          <p:nvPr/>
        </p:nvPicPr>
        <p:blipFill>
          <a:blip r:embed="rId3"/>
          <a:stretch>
            <a:fillRect/>
          </a:stretch>
        </p:blipFill>
        <p:spPr>
          <a:xfrm>
            <a:off x="10925178" y="17117"/>
            <a:ext cx="1266828" cy="962021"/>
          </a:xfrm>
          <a:prstGeom prst="rect">
            <a:avLst/>
          </a:prstGeom>
          <a:noFill/>
          <a:ln cap="flat">
            <a:noFill/>
          </a:ln>
        </p:spPr>
      </p:pic>
    </p:spTree>
    <p:extLst>
      <p:ext uri="{BB962C8B-B14F-4D97-AF65-F5344CB8AC3E}">
        <p14:creationId xmlns:p14="http://schemas.microsoft.com/office/powerpoint/2010/main" val="3492472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4738" y="0"/>
            <a:ext cx="8694689" cy="1107996"/>
          </a:xfrm>
          <a:prstGeom prst="rect">
            <a:avLst/>
          </a:prstGeom>
          <a:noFill/>
        </p:spPr>
        <p:txBody>
          <a:bodyPr wrap="none" lIns="91440" tIns="45720" rIns="91440" bIns="45720">
            <a:spAutoFit/>
          </a:bodyPr>
          <a:lstStyle/>
          <a:p>
            <a:pPr algn="ctr"/>
            <a:r>
              <a:rPr lang="en-US"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 or statement? </a:t>
            </a:r>
            <a:endPar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TextBox 4"/>
          <p:cNvSpPr txBox="1"/>
          <p:nvPr/>
        </p:nvSpPr>
        <p:spPr>
          <a:xfrm>
            <a:off x="496389" y="1476103"/>
            <a:ext cx="3737370" cy="400110"/>
          </a:xfrm>
          <a:prstGeom prst="rect">
            <a:avLst/>
          </a:prstGeom>
          <a:noFill/>
        </p:spPr>
        <p:txBody>
          <a:bodyPr wrap="none" rtlCol="0">
            <a:spAutoFit/>
          </a:bodyPr>
          <a:lstStyle/>
          <a:p>
            <a:r>
              <a:rPr lang="en-GB" sz="2000" b="1"/>
              <a:t>A statement is a simple sentence.</a:t>
            </a:r>
          </a:p>
        </p:txBody>
      </p:sp>
      <p:sp>
        <p:nvSpPr>
          <p:cNvPr id="7" name="TextBox 6"/>
          <p:cNvSpPr txBox="1"/>
          <p:nvPr/>
        </p:nvSpPr>
        <p:spPr>
          <a:xfrm>
            <a:off x="143692" y="4135048"/>
            <a:ext cx="5193025" cy="400110"/>
          </a:xfrm>
          <a:prstGeom prst="rect">
            <a:avLst/>
          </a:prstGeom>
          <a:noFill/>
        </p:spPr>
        <p:txBody>
          <a:bodyPr wrap="none" rtlCol="0">
            <a:spAutoFit/>
          </a:bodyPr>
          <a:lstStyle/>
          <a:p>
            <a:r>
              <a:rPr lang="en-GB" sz="2000" b="1"/>
              <a:t>A question is something you can ask or answer.</a:t>
            </a:r>
          </a:p>
        </p:txBody>
      </p:sp>
      <p:sp>
        <p:nvSpPr>
          <p:cNvPr id="8" name="TextBox 7"/>
          <p:cNvSpPr txBox="1"/>
          <p:nvPr/>
        </p:nvSpPr>
        <p:spPr>
          <a:xfrm>
            <a:off x="4659086" y="2513669"/>
            <a:ext cx="6668557" cy="400110"/>
          </a:xfrm>
          <a:prstGeom prst="rect">
            <a:avLst/>
          </a:prstGeom>
          <a:noFill/>
        </p:spPr>
        <p:txBody>
          <a:bodyPr wrap="none" rtlCol="0">
            <a:spAutoFit/>
          </a:bodyPr>
          <a:lstStyle/>
          <a:p>
            <a:r>
              <a:rPr lang="en-GB" sz="2000" b="1"/>
              <a:t>A statement is always punctuated with a full stop at the end.</a:t>
            </a:r>
          </a:p>
        </p:txBody>
      </p:sp>
      <p:sp>
        <p:nvSpPr>
          <p:cNvPr id="9" name="TextBox 8"/>
          <p:cNvSpPr txBox="1"/>
          <p:nvPr/>
        </p:nvSpPr>
        <p:spPr>
          <a:xfrm>
            <a:off x="4659086" y="5575071"/>
            <a:ext cx="7205627" cy="400110"/>
          </a:xfrm>
          <a:prstGeom prst="rect">
            <a:avLst/>
          </a:prstGeom>
          <a:noFill/>
        </p:spPr>
        <p:txBody>
          <a:bodyPr wrap="none" rtlCol="0">
            <a:spAutoFit/>
          </a:bodyPr>
          <a:lstStyle/>
          <a:p>
            <a:r>
              <a:rPr lang="en-GB" sz="2000" b="1"/>
              <a:t>A question is always punctuated with a question mark at the end .</a:t>
            </a:r>
          </a:p>
        </p:txBody>
      </p:sp>
      <p:cxnSp>
        <p:nvCxnSpPr>
          <p:cNvPr id="11" name="Straight Arrow Connector 10"/>
          <p:cNvCxnSpPr/>
          <p:nvPr/>
        </p:nvCxnSpPr>
        <p:spPr>
          <a:xfrm>
            <a:off x="4336869" y="1876213"/>
            <a:ext cx="744582" cy="637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081451" y="4763934"/>
            <a:ext cx="744582" cy="637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picture containing shape&#10;&#10;Description automatically generated"/>
          <p:cNvPicPr>
            <a:picLocks noChangeAspect="1"/>
          </p:cNvPicPr>
          <p:nvPr/>
        </p:nvPicPr>
        <p:blipFill>
          <a:blip r:embed="rId2"/>
          <a:stretch>
            <a:fillRect/>
          </a:stretch>
        </p:blipFill>
        <p:spPr>
          <a:xfrm>
            <a:off x="10807743" y="65812"/>
            <a:ext cx="1266828" cy="962021"/>
          </a:xfrm>
          <a:prstGeom prst="rect">
            <a:avLst/>
          </a:prstGeom>
          <a:noFill/>
          <a:ln cap="flat">
            <a:noFill/>
          </a:ln>
        </p:spPr>
      </p:pic>
    </p:spTree>
    <p:extLst>
      <p:ext uri="{BB962C8B-B14F-4D97-AF65-F5344CB8AC3E}">
        <p14:creationId xmlns:p14="http://schemas.microsoft.com/office/powerpoint/2010/main" val="32306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9359" y="0"/>
            <a:ext cx="8885445" cy="2123658"/>
          </a:xfrm>
          <a:prstGeom prst="rect">
            <a:avLst/>
          </a:prstGeom>
          <a:noFill/>
        </p:spPr>
        <p:txBody>
          <a:bodyPr wrap="none" lIns="91440" tIns="45720" rIns="91440" bIns="45720">
            <a:spAutoFit/>
          </a:bodyPr>
          <a:lstStyle/>
          <a:p>
            <a:pPr algn="ctr"/>
            <a:r>
              <a:rPr lang="en-US"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 or statement</a:t>
            </a:r>
            <a:r>
              <a:rPr lang="en-US" sz="66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TextBox 4"/>
          <p:cNvSpPr txBox="1"/>
          <p:nvPr/>
        </p:nvSpPr>
        <p:spPr>
          <a:xfrm>
            <a:off x="0" y="1227909"/>
            <a:ext cx="11682549" cy="646331"/>
          </a:xfrm>
          <a:prstGeom prst="rect">
            <a:avLst/>
          </a:prstGeom>
          <a:noFill/>
        </p:spPr>
        <p:txBody>
          <a:bodyPr wrap="square" rtlCol="0">
            <a:spAutoFit/>
          </a:bodyPr>
          <a:lstStyle/>
          <a:p>
            <a:pPr algn="ctr"/>
            <a:r>
              <a:rPr lang="en-GB" b="1"/>
              <a:t>Read the sentences and decide if they need a full stop or question mark at the end. Use the word at the start of the sentence to help you decide.</a:t>
            </a:r>
          </a:p>
        </p:txBody>
      </p:sp>
      <p:sp>
        <p:nvSpPr>
          <p:cNvPr id="6" name="TextBox 5"/>
          <p:cNvSpPr txBox="1"/>
          <p:nvPr/>
        </p:nvSpPr>
        <p:spPr>
          <a:xfrm>
            <a:off x="238987" y="2223811"/>
            <a:ext cx="3317127" cy="369332"/>
          </a:xfrm>
          <a:prstGeom prst="rect">
            <a:avLst/>
          </a:prstGeom>
          <a:noFill/>
        </p:spPr>
        <p:txBody>
          <a:bodyPr wrap="none" rtlCol="0">
            <a:spAutoFit/>
          </a:bodyPr>
          <a:lstStyle/>
          <a:p>
            <a:r>
              <a:rPr lang="en-GB"/>
              <a:t>1. How do orangutans build nests</a:t>
            </a:r>
            <a:endParaRPr lang="en-GB" sz="2400" b="1">
              <a:solidFill>
                <a:srgbClr val="FF0000"/>
              </a:solidFill>
            </a:endParaRPr>
          </a:p>
        </p:txBody>
      </p:sp>
      <p:sp>
        <p:nvSpPr>
          <p:cNvPr id="8" name="TextBox 7"/>
          <p:cNvSpPr txBox="1"/>
          <p:nvPr/>
        </p:nvSpPr>
        <p:spPr>
          <a:xfrm>
            <a:off x="6395724" y="2473792"/>
            <a:ext cx="2974660" cy="369332"/>
          </a:xfrm>
          <a:prstGeom prst="rect">
            <a:avLst/>
          </a:prstGeom>
          <a:noFill/>
        </p:spPr>
        <p:txBody>
          <a:bodyPr wrap="none" rtlCol="0">
            <a:spAutoFit/>
          </a:bodyPr>
          <a:lstStyle/>
          <a:p>
            <a:r>
              <a:rPr lang="en-GB"/>
              <a:t>2. Orangutans have long arms</a:t>
            </a:r>
            <a:endParaRPr lang="en-GB" sz="2400" b="1">
              <a:solidFill>
                <a:srgbClr val="FF0000"/>
              </a:solidFill>
            </a:endParaRPr>
          </a:p>
        </p:txBody>
      </p:sp>
      <p:sp>
        <p:nvSpPr>
          <p:cNvPr id="9" name="TextBox 8"/>
          <p:cNvSpPr txBox="1"/>
          <p:nvPr/>
        </p:nvSpPr>
        <p:spPr>
          <a:xfrm>
            <a:off x="6857284" y="3634824"/>
            <a:ext cx="4622547" cy="369332"/>
          </a:xfrm>
          <a:prstGeom prst="rect">
            <a:avLst/>
          </a:prstGeom>
          <a:noFill/>
        </p:spPr>
        <p:txBody>
          <a:bodyPr wrap="none" rtlCol="0">
            <a:spAutoFit/>
          </a:bodyPr>
          <a:lstStyle/>
          <a:p>
            <a:r>
              <a:rPr lang="en-GB"/>
              <a:t>4. Orangutans have hands and feet like humans</a:t>
            </a:r>
            <a:endParaRPr lang="en-GB" b="1">
              <a:solidFill>
                <a:srgbClr val="FF0000"/>
              </a:solidFill>
            </a:endParaRPr>
          </a:p>
        </p:txBody>
      </p:sp>
      <p:sp>
        <p:nvSpPr>
          <p:cNvPr id="10" name="TextBox 9"/>
          <p:cNvSpPr txBox="1"/>
          <p:nvPr/>
        </p:nvSpPr>
        <p:spPr>
          <a:xfrm>
            <a:off x="879922" y="3213909"/>
            <a:ext cx="3701654" cy="369332"/>
          </a:xfrm>
          <a:prstGeom prst="rect">
            <a:avLst/>
          </a:prstGeom>
          <a:noFill/>
        </p:spPr>
        <p:txBody>
          <a:bodyPr wrap="none" rtlCol="0">
            <a:spAutoFit/>
          </a:bodyPr>
          <a:lstStyle/>
          <a:p>
            <a:r>
              <a:rPr lang="en-GB"/>
              <a:t>3. Did you know orangutans love fruit</a:t>
            </a:r>
            <a:endParaRPr lang="en-GB" b="1">
              <a:solidFill>
                <a:srgbClr val="FF0000"/>
              </a:solidFill>
            </a:endParaRPr>
          </a:p>
        </p:txBody>
      </p:sp>
      <p:sp>
        <p:nvSpPr>
          <p:cNvPr id="11" name="TextBox 10"/>
          <p:cNvSpPr txBox="1"/>
          <p:nvPr/>
        </p:nvSpPr>
        <p:spPr>
          <a:xfrm>
            <a:off x="721620" y="4224775"/>
            <a:ext cx="2829621" cy="369332"/>
          </a:xfrm>
          <a:prstGeom prst="rect">
            <a:avLst/>
          </a:prstGeom>
          <a:noFill/>
        </p:spPr>
        <p:txBody>
          <a:bodyPr wrap="none" rtlCol="0">
            <a:spAutoFit/>
          </a:bodyPr>
          <a:lstStyle/>
          <a:p>
            <a:r>
              <a:rPr lang="en-GB"/>
              <a:t>5. Where do orangutans live</a:t>
            </a:r>
            <a:endParaRPr lang="en-GB" sz="2400" b="1">
              <a:solidFill>
                <a:srgbClr val="FF0000"/>
              </a:solidFill>
            </a:endParaRPr>
          </a:p>
        </p:txBody>
      </p:sp>
      <p:sp>
        <p:nvSpPr>
          <p:cNvPr id="12" name="TextBox 11"/>
          <p:cNvSpPr txBox="1"/>
          <p:nvPr/>
        </p:nvSpPr>
        <p:spPr>
          <a:xfrm>
            <a:off x="5841274" y="4689566"/>
            <a:ext cx="3441455" cy="369332"/>
          </a:xfrm>
          <a:prstGeom prst="rect">
            <a:avLst/>
          </a:prstGeom>
          <a:noFill/>
        </p:spPr>
        <p:txBody>
          <a:bodyPr wrap="none" rtlCol="0">
            <a:spAutoFit/>
          </a:bodyPr>
          <a:lstStyle/>
          <a:p>
            <a:r>
              <a:rPr lang="en-GB"/>
              <a:t>6. Orangutans are scared of snakes</a:t>
            </a:r>
            <a:endParaRPr lang="en-GB" b="1">
              <a:solidFill>
                <a:srgbClr val="FF0000"/>
              </a:solidFill>
            </a:endParaRPr>
          </a:p>
        </p:txBody>
      </p:sp>
      <p:sp>
        <p:nvSpPr>
          <p:cNvPr id="13" name="TextBox 12"/>
          <p:cNvSpPr txBox="1"/>
          <p:nvPr/>
        </p:nvSpPr>
        <p:spPr>
          <a:xfrm>
            <a:off x="433208" y="5316699"/>
            <a:ext cx="6236066" cy="369332"/>
          </a:xfrm>
          <a:prstGeom prst="rect">
            <a:avLst/>
          </a:prstGeom>
          <a:noFill/>
        </p:spPr>
        <p:txBody>
          <a:bodyPr wrap="none" rtlCol="0">
            <a:spAutoFit/>
          </a:bodyPr>
          <a:lstStyle/>
          <a:p>
            <a:r>
              <a:rPr lang="en-GB"/>
              <a:t>7. Orangutans infants stay with their mother until they are seven</a:t>
            </a:r>
            <a:endParaRPr lang="en-GB" sz="2400" b="1">
              <a:solidFill>
                <a:srgbClr val="FF0000"/>
              </a:solidFill>
            </a:endParaRPr>
          </a:p>
        </p:txBody>
      </p:sp>
      <p:sp>
        <p:nvSpPr>
          <p:cNvPr id="14" name="TextBox 13"/>
          <p:cNvSpPr txBox="1"/>
          <p:nvPr/>
        </p:nvSpPr>
        <p:spPr>
          <a:xfrm>
            <a:off x="5841274" y="5988165"/>
            <a:ext cx="3979423" cy="369332"/>
          </a:xfrm>
          <a:prstGeom prst="rect">
            <a:avLst/>
          </a:prstGeom>
          <a:noFill/>
        </p:spPr>
        <p:txBody>
          <a:bodyPr wrap="none" rtlCol="0">
            <a:spAutoFit/>
          </a:bodyPr>
          <a:lstStyle/>
          <a:p>
            <a:r>
              <a:rPr lang="en-GB"/>
              <a:t>8. Why do orangutans groom each other</a:t>
            </a:r>
            <a:endParaRPr lang="en-GB" b="1">
              <a:solidFill>
                <a:srgbClr val="FF0000"/>
              </a:solidFill>
            </a:endParaRPr>
          </a:p>
        </p:txBody>
      </p:sp>
      <p:pic>
        <p:nvPicPr>
          <p:cNvPr id="15" name="Picture 15" descr="A picture containing logo&#10;&#10;Description automatically generated"/>
          <p:cNvPicPr>
            <a:picLocks noChangeAspect="1"/>
          </p:cNvPicPr>
          <p:nvPr/>
        </p:nvPicPr>
        <p:blipFill>
          <a:blip r:embed="rId2"/>
          <a:stretch>
            <a:fillRect/>
          </a:stretch>
        </p:blipFill>
        <p:spPr>
          <a:xfrm>
            <a:off x="10925178" y="17117"/>
            <a:ext cx="1266828" cy="962021"/>
          </a:xfrm>
          <a:prstGeom prst="rect">
            <a:avLst/>
          </a:prstGeom>
          <a:noFill/>
          <a:ln cap="flat">
            <a:noFill/>
          </a:ln>
        </p:spPr>
      </p:pic>
    </p:spTree>
    <p:extLst>
      <p:ext uri="{BB962C8B-B14F-4D97-AF65-F5344CB8AC3E}">
        <p14:creationId xmlns:p14="http://schemas.microsoft.com/office/powerpoint/2010/main" val="154505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1620" y="-61740"/>
            <a:ext cx="10106796" cy="3139321"/>
          </a:xfrm>
          <a:prstGeom prst="rect">
            <a:avLst/>
          </a:prstGeom>
          <a:noFill/>
        </p:spPr>
        <p:txBody>
          <a:bodyPr wrap="square" lIns="91440" tIns="45720" rIns="91440" bIns="45720">
            <a:spAutoFit/>
          </a:bodyPr>
          <a:lstStyle/>
          <a:p>
            <a:pPr algn="ctr"/>
            <a:r>
              <a:rPr lang="en-US"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 or statement</a:t>
            </a:r>
            <a:r>
              <a:rPr lang="en-US" sz="66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Answers </a:t>
            </a:r>
            <a:endPar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TextBox 5"/>
          <p:cNvSpPr txBox="1"/>
          <p:nvPr/>
        </p:nvSpPr>
        <p:spPr>
          <a:xfrm>
            <a:off x="433208" y="1624699"/>
            <a:ext cx="3459793" cy="461665"/>
          </a:xfrm>
          <a:prstGeom prst="rect">
            <a:avLst/>
          </a:prstGeom>
          <a:noFill/>
        </p:spPr>
        <p:txBody>
          <a:bodyPr wrap="none" rtlCol="0">
            <a:spAutoFit/>
          </a:bodyPr>
          <a:lstStyle/>
          <a:p>
            <a:r>
              <a:rPr lang="en-GB"/>
              <a:t>1. How do orangutans build nests</a:t>
            </a:r>
            <a:r>
              <a:rPr lang="en-GB" sz="2400" b="1">
                <a:solidFill>
                  <a:srgbClr val="FF0000"/>
                </a:solidFill>
              </a:rPr>
              <a:t>?</a:t>
            </a:r>
          </a:p>
        </p:txBody>
      </p:sp>
      <p:sp>
        <p:nvSpPr>
          <p:cNvPr id="8" name="TextBox 7"/>
          <p:cNvSpPr txBox="1"/>
          <p:nvPr/>
        </p:nvSpPr>
        <p:spPr>
          <a:xfrm>
            <a:off x="6539415" y="2143197"/>
            <a:ext cx="3056414" cy="461665"/>
          </a:xfrm>
          <a:prstGeom prst="rect">
            <a:avLst/>
          </a:prstGeom>
          <a:noFill/>
        </p:spPr>
        <p:txBody>
          <a:bodyPr wrap="none" rtlCol="0">
            <a:spAutoFit/>
          </a:bodyPr>
          <a:lstStyle/>
          <a:p>
            <a:r>
              <a:rPr lang="en-GB"/>
              <a:t>2. Orangutans have long arms</a:t>
            </a:r>
            <a:r>
              <a:rPr lang="en-GB" sz="2400" b="1">
                <a:solidFill>
                  <a:srgbClr val="FF0000"/>
                </a:solidFill>
              </a:rPr>
              <a:t>.</a:t>
            </a:r>
          </a:p>
        </p:txBody>
      </p:sp>
      <p:sp>
        <p:nvSpPr>
          <p:cNvPr id="9" name="TextBox 8"/>
          <p:cNvSpPr txBox="1"/>
          <p:nvPr/>
        </p:nvSpPr>
        <p:spPr>
          <a:xfrm>
            <a:off x="7012332" y="3392711"/>
            <a:ext cx="4704301" cy="461665"/>
          </a:xfrm>
          <a:prstGeom prst="rect">
            <a:avLst/>
          </a:prstGeom>
          <a:noFill/>
        </p:spPr>
        <p:txBody>
          <a:bodyPr wrap="none" rtlCol="0">
            <a:spAutoFit/>
          </a:bodyPr>
          <a:lstStyle/>
          <a:p>
            <a:r>
              <a:rPr lang="en-GB"/>
              <a:t>4. Orangutans have hands and feet like humans</a:t>
            </a:r>
            <a:r>
              <a:rPr lang="en-GB" sz="2400" b="1">
                <a:solidFill>
                  <a:srgbClr val="FF0000"/>
                </a:solidFill>
              </a:rPr>
              <a:t>.</a:t>
            </a:r>
            <a:endParaRPr lang="en-GB" b="1">
              <a:solidFill>
                <a:srgbClr val="FF0000"/>
              </a:solidFill>
            </a:endParaRPr>
          </a:p>
        </p:txBody>
      </p:sp>
      <p:sp>
        <p:nvSpPr>
          <p:cNvPr id="10" name="TextBox 9"/>
          <p:cNvSpPr txBox="1"/>
          <p:nvPr/>
        </p:nvSpPr>
        <p:spPr>
          <a:xfrm>
            <a:off x="906048" y="2848033"/>
            <a:ext cx="3844322" cy="461665"/>
          </a:xfrm>
          <a:prstGeom prst="rect">
            <a:avLst/>
          </a:prstGeom>
          <a:noFill/>
        </p:spPr>
        <p:txBody>
          <a:bodyPr wrap="none" rtlCol="0">
            <a:spAutoFit/>
          </a:bodyPr>
          <a:lstStyle/>
          <a:p>
            <a:r>
              <a:rPr lang="en-GB"/>
              <a:t>3. Did you know orangutans love fruit</a:t>
            </a:r>
            <a:r>
              <a:rPr lang="en-GB" sz="2400" b="1">
                <a:solidFill>
                  <a:srgbClr val="FF0000"/>
                </a:solidFill>
              </a:rPr>
              <a:t>?</a:t>
            </a:r>
            <a:endParaRPr lang="en-GB" b="1">
              <a:solidFill>
                <a:srgbClr val="FF0000"/>
              </a:solidFill>
            </a:endParaRPr>
          </a:p>
        </p:txBody>
      </p:sp>
      <p:sp>
        <p:nvSpPr>
          <p:cNvPr id="11" name="TextBox 10"/>
          <p:cNvSpPr txBox="1"/>
          <p:nvPr/>
        </p:nvSpPr>
        <p:spPr>
          <a:xfrm>
            <a:off x="721620" y="4224775"/>
            <a:ext cx="2972289" cy="461665"/>
          </a:xfrm>
          <a:prstGeom prst="rect">
            <a:avLst/>
          </a:prstGeom>
          <a:noFill/>
        </p:spPr>
        <p:txBody>
          <a:bodyPr wrap="none" rtlCol="0">
            <a:spAutoFit/>
          </a:bodyPr>
          <a:lstStyle/>
          <a:p>
            <a:r>
              <a:rPr lang="en-GB"/>
              <a:t>5. Where do orangutans live</a:t>
            </a:r>
            <a:r>
              <a:rPr lang="en-GB" sz="2400" b="1">
                <a:solidFill>
                  <a:srgbClr val="FF0000"/>
                </a:solidFill>
              </a:rPr>
              <a:t>?</a:t>
            </a:r>
          </a:p>
        </p:txBody>
      </p:sp>
      <p:sp>
        <p:nvSpPr>
          <p:cNvPr id="12" name="TextBox 11"/>
          <p:cNvSpPr txBox="1"/>
          <p:nvPr/>
        </p:nvSpPr>
        <p:spPr>
          <a:xfrm>
            <a:off x="6306017" y="4632845"/>
            <a:ext cx="3523209" cy="461665"/>
          </a:xfrm>
          <a:prstGeom prst="rect">
            <a:avLst/>
          </a:prstGeom>
          <a:noFill/>
        </p:spPr>
        <p:txBody>
          <a:bodyPr wrap="none" rtlCol="0">
            <a:spAutoFit/>
          </a:bodyPr>
          <a:lstStyle/>
          <a:p>
            <a:r>
              <a:rPr lang="en-GB"/>
              <a:t>6. Orangutans are scared of snakes</a:t>
            </a:r>
            <a:r>
              <a:rPr lang="en-GB" sz="2400" b="1">
                <a:solidFill>
                  <a:srgbClr val="FF0000"/>
                </a:solidFill>
              </a:rPr>
              <a:t>.</a:t>
            </a:r>
            <a:endParaRPr lang="en-GB" b="1">
              <a:solidFill>
                <a:srgbClr val="FF0000"/>
              </a:solidFill>
            </a:endParaRPr>
          </a:p>
        </p:txBody>
      </p:sp>
      <p:sp>
        <p:nvSpPr>
          <p:cNvPr id="13" name="TextBox 12"/>
          <p:cNvSpPr txBox="1"/>
          <p:nvPr/>
        </p:nvSpPr>
        <p:spPr>
          <a:xfrm>
            <a:off x="433208" y="5316699"/>
            <a:ext cx="6313010" cy="461665"/>
          </a:xfrm>
          <a:prstGeom prst="rect">
            <a:avLst/>
          </a:prstGeom>
          <a:noFill/>
        </p:spPr>
        <p:txBody>
          <a:bodyPr wrap="none" rtlCol="0">
            <a:spAutoFit/>
          </a:bodyPr>
          <a:lstStyle/>
          <a:p>
            <a:r>
              <a:rPr lang="en-GB"/>
              <a:t>7. Orangutans infants stay with their mother until they are seven</a:t>
            </a:r>
            <a:r>
              <a:rPr lang="en-GB" sz="2400" b="1">
                <a:solidFill>
                  <a:srgbClr val="FF0000"/>
                </a:solidFill>
              </a:rPr>
              <a:t>.</a:t>
            </a:r>
          </a:p>
        </p:txBody>
      </p:sp>
      <p:sp>
        <p:nvSpPr>
          <p:cNvPr id="14" name="TextBox 13"/>
          <p:cNvSpPr txBox="1"/>
          <p:nvPr/>
        </p:nvSpPr>
        <p:spPr>
          <a:xfrm>
            <a:off x="5841274" y="5988165"/>
            <a:ext cx="4122090" cy="461665"/>
          </a:xfrm>
          <a:prstGeom prst="rect">
            <a:avLst/>
          </a:prstGeom>
          <a:noFill/>
        </p:spPr>
        <p:txBody>
          <a:bodyPr wrap="none" rtlCol="0">
            <a:spAutoFit/>
          </a:bodyPr>
          <a:lstStyle/>
          <a:p>
            <a:r>
              <a:rPr lang="en-GB"/>
              <a:t>8. Why do orangutans groom each other</a:t>
            </a:r>
            <a:r>
              <a:rPr lang="en-GB" sz="2400" b="1">
                <a:solidFill>
                  <a:srgbClr val="FF0000"/>
                </a:solidFill>
              </a:rPr>
              <a:t>?</a:t>
            </a:r>
            <a:endParaRPr lang="en-GB" b="1">
              <a:solidFill>
                <a:srgbClr val="FF0000"/>
              </a:solidFill>
            </a:endParaRPr>
          </a:p>
        </p:txBody>
      </p:sp>
      <p:pic>
        <p:nvPicPr>
          <p:cNvPr id="15" name="Picture 15" descr="A picture containing logo&#10;&#10;Description automatically generated"/>
          <p:cNvPicPr>
            <a:picLocks noChangeAspect="1"/>
          </p:cNvPicPr>
          <p:nvPr/>
        </p:nvPicPr>
        <p:blipFill>
          <a:blip r:embed="rId2"/>
          <a:stretch>
            <a:fillRect/>
          </a:stretch>
        </p:blipFill>
        <p:spPr>
          <a:xfrm>
            <a:off x="10925178" y="17117"/>
            <a:ext cx="1266828" cy="962021"/>
          </a:xfrm>
          <a:prstGeom prst="rect">
            <a:avLst/>
          </a:prstGeom>
          <a:noFill/>
          <a:ln cap="flat">
            <a:noFill/>
          </a:ln>
        </p:spPr>
      </p:pic>
    </p:spTree>
    <p:extLst>
      <p:ext uri="{BB962C8B-B14F-4D97-AF65-F5344CB8AC3E}">
        <p14:creationId xmlns:p14="http://schemas.microsoft.com/office/powerpoint/2010/main" val="777359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129100" y="1287887"/>
            <a:ext cx="2659808" cy="19628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t>Question words </a:t>
            </a:r>
          </a:p>
        </p:txBody>
      </p:sp>
      <p:sp>
        <p:nvSpPr>
          <p:cNvPr id="6" name="TextBox 5"/>
          <p:cNvSpPr txBox="1"/>
          <p:nvPr/>
        </p:nvSpPr>
        <p:spPr>
          <a:xfrm>
            <a:off x="80415" y="1159138"/>
            <a:ext cx="1048685" cy="523220"/>
          </a:xfrm>
          <a:prstGeom prst="rect">
            <a:avLst/>
          </a:prstGeom>
          <a:noFill/>
        </p:spPr>
        <p:txBody>
          <a:bodyPr wrap="none" rtlCol="0">
            <a:spAutoFit/>
          </a:bodyPr>
          <a:lstStyle/>
          <a:p>
            <a:r>
              <a:rPr lang="en-GB" sz="2800"/>
              <a:t>Who?</a:t>
            </a:r>
          </a:p>
        </p:txBody>
      </p:sp>
      <p:sp>
        <p:nvSpPr>
          <p:cNvPr id="7" name="TextBox 6"/>
          <p:cNvSpPr txBox="1"/>
          <p:nvPr/>
        </p:nvSpPr>
        <p:spPr>
          <a:xfrm>
            <a:off x="3483430" y="897528"/>
            <a:ext cx="1147943" cy="523220"/>
          </a:xfrm>
          <a:prstGeom prst="rect">
            <a:avLst/>
          </a:prstGeom>
          <a:noFill/>
        </p:spPr>
        <p:txBody>
          <a:bodyPr wrap="none" rtlCol="0">
            <a:spAutoFit/>
          </a:bodyPr>
          <a:lstStyle/>
          <a:p>
            <a:r>
              <a:rPr lang="en-GB" sz="2800"/>
              <a:t>What?</a:t>
            </a:r>
          </a:p>
        </p:txBody>
      </p:sp>
      <p:sp>
        <p:nvSpPr>
          <p:cNvPr id="8" name="TextBox 7"/>
          <p:cNvSpPr txBox="1"/>
          <p:nvPr/>
        </p:nvSpPr>
        <p:spPr>
          <a:xfrm>
            <a:off x="3896408" y="1829037"/>
            <a:ext cx="1226618" cy="523220"/>
          </a:xfrm>
          <a:prstGeom prst="rect">
            <a:avLst/>
          </a:prstGeom>
          <a:noFill/>
        </p:spPr>
        <p:txBody>
          <a:bodyPr wrap="none" rtlCol="0">
            <a:spAutoFit/>
          </a:bodyPr>
          <a:lstStyle/>
          <a:p>
            <a:r>
              <a:rPr lang="en-GB" sz="2800"/>
              <a:t>When?</a:t>
            </a:r>
          </a:p>
        </p:txBody>
      </p:sp>
      <p:sp>
        <p:nvSpPr>
          <p:cNvPr id="9" name="TextBox 8"/>
          <p:cNvSpPr txBox="1"/>
          <p:nvPr/>
        </p:nvSpPr>
        <p:spPr>
          <a:xfrm>
            <a:off x="3340352" y="2856219"/>
            <a:ext cx="1335687" cy="523220"/>
          </a:xfrm>
          <a:prstGeom prst="rect">
            <a:avLst/>
          </a:prstGeom>
          <a:noFill/>
        </p:spPr>
        <p:txBody>
          <a:bodyPr wrap="none" rtlCol="0">
            <a:spAutoFit/>
          </a:bodyPr>
          <a:lstStyle/>
          <a:p>
            <a:r>
              <a:rPr lang="en-GB" sz="2800"/>
              <a:t>Where?</a:t>
            </a:r>
          </a:p>
        </p:txBody>
      </p:sp>
      <p:sp>
        <p:nvSpPr>
          <p:cNvPr id="10" name="TextBox 9"/>
          <p:cNvSpPr txBox="1"/>
          <p:nvPr/>
        </p:nvSpPr>
        <p:spPr>
          <a:xfrm>
            <a:off x="80415" y="2989080"/>
            <a:ext cx="1014765" cy="523220"/>
          </a:xfrm>
          <a:prstGeom prst="rect">
            <a:avLst/>
          </a:prstGeom>
          <a:noFill/>
        </p:spPr>
        <p:txBody>
          <a:bodyPr wrap="none" rtlCol="0">
            <a:spAutoFit/>
          </a:bodyPr>
          <a:lstStyle/>
          <a:p>
            <a:r>
              <a:rPr lang="en-GB" sz="2800"/>
              <a:t>Why?</a:t>
            </a:r>
          </a:p>
        </p:txBody>
      </p:sp>
      <p:sp>
        <p:nvSpPr>
          <p:cNvPr id="11" name="TextBox 10"/>
          <p:cNvSpPr txBox="1"/>
          <p:nvPr/>
        </p:nvSpPr>
        <p:spPr>
          <a:xfrm>
            <a:off x="2918602" y="3564727"/>
            <a:ext cx="1020023" cy="523220"/>
          </a:xfrm>
          <a:prstGeom prst="rect">
            <a:avLst/>
          </a:prstGeom>
          <a:noFill/>
        </p:spPr>
        <p:txBody>
          <a:bodyPr wrap="none" rtlCol="0">
            <a:spAutoFit/>
          </a:bodyPr>
          <a:lstStyle/>
          <a:p>
            <a:r>
              <a:rPr lang="en-GB" sz="2800"/>
              <a:t>How?</a:t>
            </a:r>
          </a:p>
        </p:txBody>
      </p:sp>
      <p:sp>
        <p:nvSpPr>
          <p:cNvPr id="12" name="Rectangle 11">
            <a:extLst>
              <a:ext uri="{FF2B5EF4-FFF2-40B4-BE49-F238E27FC236}">
                <a16:creationId xmlns:a16="http://schemas.microsoft.com/office/drawing/2014/main" id="{0E79FA12-E9B7-43BE-851D-028871020937}"/>
              </a:ext>
            </a:extLst>
          </p:cNvPr>
          <p:cNvSpPr/>
          <p:nvPr/>
        </p:nvSpPr>
        <p:spPr>
          <a:xfrm>
            <a:off x="80415" y="76066"/>
            <a:ext cx="3577185" cy="74689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Now can you write 6 of your own questions about orangutans?</a:t>
            </a:r>
          </a:p>
        </p:txBody>
      </p:sp>
      <p:sp>
        <p:nvSpPr>
          <p:cNvPr id="14" name="TextBox 13"/>
          <p:cNvSpPr txBox="1"/>
          <p:nvPr/>
        </p:nvSpPr>
        <p:spPr>
          <a:xfrm>
            <a:off x="1285744" y="3736458"/>
            <a:ext cx="843501" cy="523220"/>
          </a:xfrm>
          <a:prstGeom prst="rect">
            <a:avLst/>
          </a:prstGeom>
          <a:noFill/>
        </p:spPr>
        <p:txBody>
          <a:bodyPr wrap="none" rtlCol="0">
            <a:spAutoFit/>
          </a:bodyPr>
          <a:lstStyle/>
          <a:p>
            <a:r>
              <a:rPr lang="en-GB" sz="2800"/>
              <a:t>Did?</a:t>
            </a:r>
          </a:p>
        </p:txBody>
      </p:sp>
      <p:sp>
        <p:nvSpPr>
          <p:cNvPr id="17" name="Rectangle 16">
            <a:extLst>
              <a:ext uri="{FF2B5EF4-FFF2-40B4-BE49-F238E27FC236}">
                <a16:creationId xmlns:a16="http://schemas.microsoft.com/office/drawing/2014/main" id="{0E79FA12-E9B7-43BE-851D-028871020937}"/>
              </a:ext>
            </a:extLst>
          </p:cNvPr>
          <p:cNvSpPr/>
          <p:nvPr/>
        </p:nvSpPr>
        <p:spPr>
          <a:xfrm>
            <a:off x="6562508" y="617602"/>
            <a:ext cx="4626160"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You can use some of the questions we have already looked at to help.</a:t>
            </a:r>
          </a:p>
        </p:txBody>
      </p:sp>
      <p:sp>
        <p:nvSpPr>
          <p:cNvPr id="18" name="Rectangle 17">
            <a:extLst>
              <a:ext uri="{FF2B5EF4-FFF2-40B4-BE49-F238E27FC236}">
                <a16:creationId xmlns:a16="http://schemas.microsoft.com/office/drawing/2014/main" id="{0E79FA12-E9B7-43BE-851D-028871020937}"/>
              </a:ext>
            </a:extLst>
          </p:cNvPr>
          <p:cNvSpPr/>
          <p:nvPr/>
        </p:nvSpPr>
        <p:spPr>
          <a:xfrm>
            <a:off x="5123026" y="2948383"/>
            <a:ext cx="6982428" cy="82530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Write your questions neatly onto a piece of paper or type them on the lines below. You will be able to use them in your writing tomorrow!</a:t>
            </a:r>
          </a:p>
        </p:txBody>
      </p:sp>
      <p:cxnSp>
        <p:nvCxnSpPr>
          <p:cNvPr id="19" name="Straight Connector 18"/>
          <p:cNvCxnSpPr/>
          <p:nvPr/>
        </p:nvCxnSpPr>
        <p:spPr>
          <a:xfrm>
            <a:off x="0" y="468956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0" y="5181600"/>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2580" y="5717178"/>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32580" y="6187440"/>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19517" y="6696892"/>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24" name="Picture 2" descr="A picture containing diagram&#10;&#10;Description automatically generated"/>
          <p:cNvPicPr>
            <a:picLocks noChangeAspect="1"/>
          </p:cNvPicPr>
          <p:nvPr/>
        </p:nvPicPr>
        <p:blipFill>
          <a:blip r:embed="rId2"/>
          <a:stretch>
            <a:fillRect/>
          </a:stretch>
        </p:blipFill>
        <p:spPr>
          <a:xfrm>
            <a:off x="10895533" y="47219"/>
            <a:ext cx="1266828" cy="962021"/>
          </a:xfrm>
          <a:prstGeom prst="rect">
            <a:avLst/>
          </a:prstGeom>
          <a:noFill/>
          <a:ln cap="flat">
            <a:noFill/>
          </a:ln>
        </p:spPr>
      </p:pic>
    </p:spTree>
    <p:extLst>
      <p:ext uri="{BB962C8B-B14F-4D97-AF65-F5344CB8AC3E}">
        <p14:creationId xmlns:p14="http://schemas.microsoft.com/office/powerpoint/2010/main" val="370582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4" grpId="0"/>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a:solidFill>
                  <a:srgbClr val="000000"/>
                </a:solidFill>
                <a:effectLst/>
                <a:latin typeface="Calibri" panose="020F0502020204030204" pitchFamily="34" charset="0"/>
              </a:rPr>
              <a:t>Could any completed work / photographic evidence of completed work please be sent to </a:t>
            </a:r>
            <a:r>
              <a:rPr lang="en-GB" sz="2800" u="sng">
                <a:solidFill>
                  <a:srgbClr val="0563C1"/>
                </a:solidFill>
                <a:latin typeface="Calibri" panose="020F0502020204030204" pitchFamily="34" charset="0"/>
              </a:rPr>
              <a:t>p</a:t>
            </a:r>
            <a:r>
              <a:rPr lang="en-GB" sz="2800" b="0" i="0" u="sng" strike="noStrike">
                <a:solidFill>
                  <a:srgbClr val="0563C1"/>
                </a:solidFill>
                <a:effectLst/>
                <a:latin typeface="Calibri" panose="020F0502020204030204" pitchFamily="34" charset="0"/>
                <a:hlinkClick r:id="rId3"/>
              </a:rPr>
              <a:t>ioneerspupils@gmail.com</a:t>
            </a:r>
            <a:endParaRPr lang="en-GB" sz="280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Thank you!</a:t>
            </a:r>
            <a:endParaRPr lang="en-GB" sz="2400" b="1"/>
          </a:p>
        </p:txBody>
      </p:sp>
    </p:spTree>
    <p:extLst>
      <p:ext uri="{BB962C8B-B14F-4D97-AF65-F5344CB8AC3E}">
        <p14:creationId xmlns:p14="http://schemas.microsoft.com/office/powerpoint/2010/main" val="770836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English </a:t>
            </a:r>
            <a:endParaRPr lang="en-GB"/>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a:t>Date</a:t>
            </a:r>
            <a:r>
              <a:rPr lang="en-GB"/>
              <a:t>:   </a:t>
            </a:r>
            <a:r>
              <a:rPr lang="en-GB" sz="3200"/>
              <a:t>Thursday 25</a:t>
            </a:r>
            <a:r>
              <a:rPr lang="en-GB" sz="3200" baseline="30000"/>
              <a:t>th</a:t>
            </a:r>
            <a:r>
              <a:rPr lang="en-GB" sz="3200"/>
              <a:t> February  </a:t>
            </a:r>
            <a:endParaRPr lang="en-GB"/>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707886"/>
          </a:xfrm>
          <a:prstGeom prst="rect">
            <a:avLst/>
          </a:prstGeom>
          <a:noFill/>
        </p:spPr>
        <p:txBody>
          <a:bodyPr wrap="square" rtlCol="0">
            <a:spAutoFit/>
          </a:bodyPr>
          <a:lstStyle/>
          <a:p>
            <a:r>
              <a:rPr lang="en-GB" sz="4000"/>
              <a:t>LO To be able to write a non-chronological report.</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946102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42686" y="55508"/>
            <a:ext cx="7765138" cy="769441"/>
          </a:xfrm>
          <a:prstGeom prst="rect">
            <a:avLst/>
          </a:prstGeom>
          <a:noFill/>
        </p:spPr>
        <p:txBody>
          <a:bodyPr wrap="none" lIns="91440" tIns="45720" rIns="91440" bIns="45720">
            <a:spAutoFit/>
          </a:bodyPr>
          <a:lstStyle/>
          <a:p>
            <a:pPr algn="ctr"/>
            <a:r>
              <a:rPr lang="en-US" sz="4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Outstanding orange orangutans</a:t>
            </a:r>
            <a:r>
              <a:rPr lang="en-US" sz="4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
        <p:nvSpPr>
          <p:cNvPr id="2" name="TextBox 1">
            <a:extLst>
              <a:ext uri="{FF2B5EF4-FFF2-40B4-BE49-F238E27FC236}">
                <a16:creationId xmlns:a16="http://schemas.microsoft.com/office/drawing/2014/main" id="{FF2A1001-C884-46F1-976E-1EB522FCBF1B}"/>
              </a:ext>
            </a:extLst>
          </p:cNvPr>
          <p:cNvSpPr txBox="1"/>
          <p:nvPr/>
        </p:nvSpPr>
        <p:spPr>
          <a:xfrm>
            <a:off x="76200" y="849873"/>
            <a:ext cx="12277725" cy="584775"/>
          </a:xfrm>
          <a:prstGeom prst="rect">
            <a:avLst/>
          </a:prstGeom>
          <a:noFill/>
        </p:spPr>
        <p:txBody>
          <a:bodyPr wrap="square" rtlCol="0">
            <a:spAutoFit/>
          </a:bodyPr>
          <a:lstStyle/>
          <a:p>
            <a:r>
              <a:rPr lang="en-GB" sz="1600"/>
              <a:t>Orangutans are red-haired apes that live in tropical rainforests. Orangutans are mammals and have many features and characteristics that are similar to humans.</a:t>
            </a:r>
          </a:p>
        </p:txBody>
      </p:sp>
      <p:sp>
        <p:nvSpPr>
          <p:cNvPr id="4" name="TextBox 3">
            <a:extLst>
              <a:ext uri="{FF2B5EF4-FFF2-40B4-BE49-F238E27FC236}">
                <a16:creationId xmlns:a16="http://schemas.microsoft.com/office/drawing/2014/main" id="{D35A201D-01FF-4AE9-B216-D6214737FF03}"/>
              </a:ext>
            </a:extLst>
          </p:cNvPr>
          <p:cNvSpPr txBox="1"/>
          <p:nvPr/>
        </p:nvSpPr>
        <p:spPr>
          <a:xfrm>
            <a:off x="0" y="1338914"/>
            <a:ext cx="2751907" cy="369332"/>
          </a:xfrm>
          <a:prstGeom prst="rect">
            <a:avLst/>
          </a:prstGeom>
          <a:noFill/>
        </p:spPr>
        <p:txBody>
          <a:bodyPr wrap="none" rtlCol="0">
            <a:spAutoFit/>
          </a:bodyPr>
          <a:lstStyle/>
          <a:p>
            <a:r>
              <a:rPr lang="en-GB" b="1" u="sng"/>
              <a:t>Where do orangutans live?</a:t>
            </a:r>
            <a:endParaRPr lang="en-GB"/>
          </a:p>
        </p:txBody>
      </p:sp>
      <p:sp>
        <p:nvSpPr>
          <p:cNvPr id="7" name="TextBox 6">
            <a:extLst>
              <a:ext uri="{FF2B5EF4-FFF2-40B4-BE49-F238E27FC236}">
                <a16:creationId xmlns:a16="http://schemas.microsoft.com/office/drawing/2014/main" id="{41E0F387-60E7-46E6-9415-42A8C8E274F6}"/>
              </a:ext>
            </a:extLst>
          </p:cNvPr>
          <p:cNvSpPr txBox="1"/>
          <p:nvPr/>
        </p:nvSpPr>
        <p:spPr>
          <a:xfrm>
            <a:off x="0" y="1616184"/>
            <a:ext cx="10191750" cy="1600438"/>
          </a:xfrm>
          <a:prstGeom prst="rect">
            <a:avLst/>
          </a:prstGeom>
          <a:noFill/>
        </p:spPr>
        <p:txBody>
          <a:bodyPr wrap="square" rtlCol="0">
            <a:spAutoFit/>
          </a:bodyPr>
          <a:lstStyle/>
          <a:p>
            <a:pPr algn="just"/>
            <a:r>
              <a:rPr lang="en-GB" sz="1600"/>
              <a:t>Orangutans are native to the tropical rainforests of Sumatra and Borneo in Southeast Asia. Orangutans spend 95% of their time in  the canopy of the rainforest (up in the trees). They use their long, strong arms and hook shaped hands to climb and swing from branch to branch. Each night orangutans make a sturdy nest of leaves, twigs and branches to sleep in. Nest building is an important skill for young orangutans to learn and it takes years of practise to get it right! </a:t>
            </a:r>
          </a:p>
          <a:p>
            <a:pPr algn="just"/>
            <a:r>
              <a:rPr lang="en-GB" b="1"/>
              <a:t>Did you know? </a:t>
            </a:r>
          </a:p>
          <a:p>
            <a:pPr algn="just"/>
            <a:r>
              <a:rPr lang="en-GB" sz="1600"/>
              <a:t>Young orangutans stay with their mothers until they are around 7 years old. This is longer than any other wild animal. </a:t>
            </a:r>
          </a:p>
        </p:txBody>
      </p:sp>
      <p:sp>
        <p:nvSpPr>
          <p:cNvPr id="16" name="Cloud 15">
            <a:extLst>
              <a:ext uri="{FF2B5EF4-FFF2-40B4-BE49-F238E27FC236}">
                <a16:creationId xmlns:a16="http://schemas.microsoft.com/office/drawing/2014/main" id="{60E8D2D1-13C1-4065-B991-25C464711F6F}"/>
              </a:ext>
            </a:extLst>
          </p:cNvPr>
          <p:cNvSpPr/>
          <p:nvPr/>
        </p:nvSpPr>
        <p:spPr>
          <a:xfrm>
            <a:off x="-11250" y="-20389"/>
            <a:ext cx="2990851" cy="921234"/>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 read my report to get it back in your head</a:t>
            </a:r>
          </a:p>
        </p:txBody>
      </p:sp>
      <p:sp>
        <p:nvSpPr>
          <p:cNvPr id="15" name="TextBox 14">
            <a:extLst>
              <a:ext uri="{FF2B5EF4-FFF2-40B4-BE49-F238E27FC236}">
                <a16:creationId xmlns:a16="http://schemas.microsoft.com/office/drawing/2014/main" id="{561C2639-D7B7-4CD3-9115-723BC86B2494}"/>
              </a:ext>
            </a:extLst>
          </p:cNvPr>
          <p:cNvSpPr txBox="1"/>
          <p:nvPr/>
        </p:nvSpPr>
        <p:spPr>
          <a:xfrm>
            <a:off x="0" y="5205016"/>
            <a:ext cx="6200774" cy="369332"/>
          </a:xfrm>
          <a:prstGeom prst="rect">
            <a:avLst/>
          </a:prstGeom>
          <a:noFill/>
        </p:spPr>
        <p:txBody>
          <a:bodyPr wrap="square">
            <a:spAutoFit/>
          </a:bodyPr>
          <a:lstStyle/>
          <a:p>
            <a:r>
              <a:rPr lang="en-GB" b="1" u="sng"/>
              <a:t>What do orangutans eat?</a:t>
            </a:r>
            <a:endParaRPr lang="en-GB"/>
          </a:p>
        </p:txBody>
      </p:sp>
      <p:sp>
        <p:nvSpPr>
          <p:cNvPr id="17" name="TextBox 16">
            <a:extLst>
              <a:ext uri="{FF2B5EF4-FFF2-40B4-BE49-F238E27FC236}">
                <a16:creationId xmlns:a16="http://schemas.microsoft.com/office/drawing/2014/main" id="{78691180-A2F4-40E5-83AF-FAC2D7F01493}"/>
              </a:ext>
            </a:extLst>
          </p:cNvPr>
          <p:cNvSpPr txBox="1"/>
          <p:nvPr/>
        </p:nvSpPr>
        <p:spPr>
          <a:xfrm>
            <a:off x="14288" y="5448362"/>
            <a:ext cx="12163424" cy="1107996"/>
          </a:xfrm>
          <a:prstGeom prst="rect">
            <a:avLst/>
          </a:prstGeom>
          <a:noFill/>
        </p:spPr>
        <p:txBody>
          <a:bodyPr wrap="square" rtlCol="0">
            <a:spAutoFit/>
          </a:bodyPr>
          <a:lstStyle/>
          <a:p>
            <a:pPr algn="just"/>
            <a:r>
              <a:rPr lang="en-GB" sz="1600"/>
              <a:t>Orangutans love to eat fruit, approximately 60% of an orangutans diet is made up of fruit. The other 40% is made up of insects, small animals, leaves and bark. </a:t>
            </a:r>
          </a:p>
          <a:p>
            <a:pPr algn="just"/>
            <a:r>
              <a:rPr lang="en-GB" b="1"/>
              <a:t>Did you know? </a:t>
            </a:r>
          </a:p>
          <a:p>
            <a:pPr algn="just"/>
            <a:r>
              <a:rPr lang="en-GB" sz="1600"/>
              <a:t>Orangutans spend more than half of the day looking for food!</a:t>
            </a:r>
          </a:p>
        </p:txBody>
      </p:sp>
      <p:sp>
        <p:nvSpPr>
          <p:cNvPr id="18" name="TextBox 17">
            <a:extLst>
              <a:ext uri="{FF2B5EF4-FFF2-40B4-BE49-F238E27FC236}">
                <a16:creationId xmlns:a16="http://schemas.microsoft.com/office/drawing/2014/main" id="{4D7CE7A2-8D81-4D5C-845F-94E0FB74C0CC}"/>
              </a:ext>
            </a:extLst>
          </p:cNvPr>
          <p:cNvSpPr txBox="1"/>
          <p:nvPr/>
        </p:nvSpPr>
        <p:spPr>
          <a:xfrm>
            <a:off x="2312208" y="3162528"/>
            <a:ext cx="6200774" cy="369332"/>
          </a:xfrm>
          <a:prstGeom prst="rect">
            <a:avLst/>
          </a:prstGeom>
          <a:noFill/>
        </p:spPr>
        <p:txBody>
          <a:bodyPr wrap="square">
            <a:spAutoFit/>
          </a:bodyPr>
          <a:lstStyle/>
          <a:p>
            <a:r>
              <a:rPr lang="en-GB" b="1" u="sng"/>
              <a:t>What do orangutans look like?</a:t>
            </a:r>
            <a:endParaRPr lang="en-GB"/>
          </a:p>
        </p:txBody>
      </p:sp>
      <p:sp>
        <p:nvSpPr>
          <p:cNvPr id="19" name="TextBox 18">
            <a:extLst>
              <a:ext uri="{FF2B5EF4-FFF2-40B4-BE49-F238E27FC236}">
                <a16:creationId xmlns:a16="http://schemas.microsoft.com/office/drawing/2014/main" id="{2C9D6327-F1DF-4E45-829B-2B24E0A9A2D5}"/>
              </a:ext>
            </a:extLst>
          </p:cNvPr>
          <p:cNvSpPr txBox="1"/>
          <p:nvPr/>
        </p:nvSpPr>
        <p:spPr>
          <a:xfrm>
            <a:off x="2355647" y="3407056"/>
            <a:ext cx="9822065" cy="1846659"/>
          </a:xfrm>
          <a:prstGeom prst="rect">
            <a:avLst/>
          </a:prstGeom>
          <a:noFill/>
        </p:spPr>
        <p:txBody>
          <a:bodyPr wrap="square" rtlCol="0">
            <a:spAutoFit/>
          </a:bodyPr>
          <a:lstStyle/>
          <a:p>
            <a:pPr algn="just"/>
            <a:r>
              <a:rPr lang="en-GB" sz="1600"/>
              <a:t>Orangutans are hairy mammals covered in red or brown hair. They measure between 1.2 metres to 1.5 metres tall. Orangutans have super, long arms! Male orangutans can stretch their arms 2 metres from fingertip to fingertip.  Like humans, orangutans have eight fingers, two thumbs and fingernails! Orangutans feet look almost identical to their hands. They use their feet and hands to climb trees, peel fruit and groom each other. Male orangutans have big cheek pads made of fat on the sides of their faces to make their roaring sound louder and scare off predators. </a:t>
            </a:r>
          </a:p>
          <a:p>
            <a:pPr algn="just"/>
            <a:r>
              <a:rPr lang="en-GB" b="1"/>
              <a:t>Did you know? </a:t>
            </a:r>
          </a:p>
          <a:p>
            <a:pPr algn="just"/>
            <a:r>
              <a:rPr lang="en-GB" sz="1600"/>
              <a:t>Orangutans are born with a natural fear of snakes – pythons can swallow small orangutans whole!</a:t>
            </a:r>
          </a:p>
        </p:txBody>
      </p:sp>
      <p:pic>
        <p:nvPicPr>
          <p:cNvPr id="6" name="Picture 2" descr="See the source image">
            <a:extLst>
              <a:ext uri="{FF2B5EF4-FFF2-40B4-BE49-F238E27FC236}">
                <a16:creationId xmlns:a16="http://schemas.microsoft.com/office/drawing/2014/main" id="{6E000344-DE44-42AB-9B23-797272DAE2F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575" y="3162527"/>
            <a:ext cx="2327072" cy="2047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521833B-DA6C-4720-A32D-D5BC9AF9B45B}"/>
              </a:ext>
            </a:extLst>
          </p:cNvPr>
          <p:cNvPicPr>
            <a:picLocks noChangeAspect="1"/>
          </p:cNvPicPr>
          <p:nvPr/>
        </p:nvPicPr>
        <p:blipFill>
          <a:blip r:embed="rId3"/>
          <a:stretch>
            <a:fillRect/>
          </a:stretch>
        </p:blipFill>
        <p:spPr>
          <a:xfrm>
            <a:off x="10191750" y="1123951"/>
            <a:ext cx="1971675" cy="2283106"/>
          </a:xfrm>
          <a:prstGeom prst="rect">
            <a:avLst/>
          </a:prstGeom>
        </p:spPr>
      </p:pic>
      <p:pic>
        <p:nvPicPr>
          <p:cNvPr id="20" name="Picture 4" descr="See the source image">
            <a:extLst>
              <a:ext uri="{FF2B5EF4-FFF2-40B4-BE49-F238E27FC236}">
                <a16:creationId xmlns:a16="http://schemas.microsoft.com/office/drawing/2014/main" id="{FD3F38AC-93F8-46B3-A34B-EE140CAAE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575" y="5838824"/>
            <a:ext cx="2849765" cy="944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10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7458" y="-113212"/>
            <a:ext cx="9488751"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Outstanding orange orangutans!</a:t>
            </a:r>
          </a:p>
        </p:txBody>
      </p:sp>
      <p:sp>
        <p:nvSpPr>
          <p:cNvPr id="5" name="Rectangle 4"/>
          <p:cNvSpPr/>
          <p:nvPr/>
        </p:nvSpPr>
        <p:spPr>
          <a:xfrm>
            <a:off x="-1" y="2091727"/>
            <a:ext cx="9744075" cy="461665"/>
          </a:xfrm>
          <a:prstGeom prst="rect">
            <a:avLst/>
          </a:prstGeom>
        </p:spPr>
        <p:txBody>
          <a:bodyPr wrap="square">
            <a:spAutoFit/>
          </a:bodyPr>
          <a:lstStyle/>
          <a:p>
            <a:r>
              <a:rPr lang="en-GB" sz="2400" b="1">
                <a:hlinkClick r:id="rId2"/>
              </a:rPr>
              <a:t>8 Mind Blowing Orangutan Facts | Our Planet | Netflix Futures - YouTube</a:t>
            </a:r>
            <a:endParaRPr lang="en-GB" sz="2400" b="1"/>
          </a:p>
        </p:txBody>
      </p:sp>
      <p:sp>
        <p:nvSpPr>
          <p:cNvPr id="6" name="Rectangle 5"/>
          <p:cNvSpPr/>
          <p:nvPr/>
        </p:nvSpPr>
        <p:spPr>
          <a:xfrm>
            <a:off x="2721738" y="2855708"/>
            <a:ext cx="5691558" cy="461665"/>
          </a:xfrm>
          <a:prstGeom prst="rect">
            <a:avLst/>
          </a:prstGeom>
        </p:spPr>
        <p:txBody>
          <a:bodyPr wrap="none">
            <a:spAutoFit/>
          </a:bodyPr>
          <a:lstStyle/>
          <a:p>
            <a:r>
              <a:rPr lang="en-GB" sz="2400" b="1">
                <a:hlinkClick r:id="rId3"/>
              </a:rPr>
              <a:t>Amazing Facts about Orangutans - YouTube</a:t>
            </a:r>
            <a:endParaRPr lang="en-GB" sz="2400" b="1"/>
          </a:p>
        </p:txBody>
      </p:sp>
      <p:sp>
        <p:nvSpPr>
          <p:cNvPr id="7" name="Rectangle 6">
            <a:extLst>
              <a:ext uri="{FF2B5EF4-FFF2-40B4-BE49-F238E27FC236}">
                <a16:creationId xmlns:a16="http://schemas.microsoft.com/office/drawing/2014/main" id="{2C6E02EF-F4D4-467A-97EF-3CDEDDAC40ED}"/>
              </a:ext>
            </a:extLst>
          </p:cNvPr>
          <p:cNvSpPr/>
          <p:nvPr/>
        </p:nvSpPr>
        <p:spPr>
          <a:xfrm>
            <a:off x="740399" y="824209"/>
            <a:ext cx="10711202" cy="69729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Before you write your report click on the links to watch the videos and read the facts to learn more! </a:t>
            </a:r>
          </a:p>
        </p:txBody>
      </p:sp>
      <p:cxnSp>
        <p:nvCxnSpPr>
          <p:cNvPr id="9" name="Straight Arrow Connector 8"/>
          <p:cNvCxnSpPr>
            <a:cxnSpLocks/>
          </p:cNvCxnSpPr>
          <p:nvPr/>
        </p:nvCxnSpPr>
        <p:spPr>
          <a:xfrm flipH="1">
            <a:off x="7929362" y="1774917"/>
            <a:ext cx="396429" cy="40426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8413296" y="1521508"/>
            <a:ext cx="898003" cy="369332"/>
          </a:xfrm>
          <a:prstGeom prst="rect">
            <a:avLst/>
          </a:prstGeom>
          <a:noFill/>
        </p:spPr>
        <p:txBody>
          <a:bodyPr wrap="none" rtlCol="0">
            <a:spAutoFit/>
          </a:bodyPr>
          <a:lstStyle/>
          <a:p>
            <a:r>
              <a:rPr lang="en-GB"/>
              <a:t>Video 1</a:t>
            </a:r>
          </a:p>
        </p:txBody>
      </p:sp>
      <p:cxnSp>
        <p:nvCxnSpPr>
          <p:cNvPr id="13" name="Straight Arrow Connector 12"/>
          <p:cNvCxnSpPr>
            <a:cxnSpLocks/>
          </p:cNvCxnSpPr>
          <p:nvPr/>
        </p:nvCxnSpPr>
        <p:spPr>
          <a:xfrm>
            <a:off x="1110163" y="2892987"/>
            <a:ext cx="1328237" cy="18333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97428" y="2706991"/>
            <a:ext cx="898003" cy="369332"/>
          </a:xfrm>
          <a:prstGeom prst="rect">
            <a:avLst/>
          </a:prstGeom>
          <a:noFill/>
        </p:spPr>
        <p:txBody>
          <a:bodyPr wrap="none" rtlCol="0">
            <a:spAutoFit/>
          </a:bodyPr>
          <a:lstStyle/>
          <a:p>
            <a:r>
              <a:rPr lang="en-GB"/>
              <a:t>Video 2</a:t>
            </a:r>
          </a:p>
        </p:txBody>
      </p:sp>
      <p:sp>
        <p:nvSpPr>
          <p:cNvPr id="16" name="Rectangle 15"/>
          <p:cNvSpPr/>
          <p:nvPr/>
        </p:nvSpPr>
        <p:spPr>
          <a:xfrm>
            <a:off x="97428" y="3896911"/>
            <a:ext cx="9501052" cy="369332"/>
          </a:xfrm>
          <a:prstGeom prst="rect">
            <a:avLst/>
          </a:prstGeom>
        </p:spPr>
        <p:txBody>
          <a:bodyPr wrap="square">
            <a:spAutoFit/>
          </a:bodyPr>
          <a:lstStyle/>
          <a:p>
            <a:r>
              <a:rPr lang="en-GB">
                <a:hlinkClick r:id="rId4"/>
              </a:rPr>
              <a:t>10 orangutan facts! | National Geographic Kids (natgeokids.com)</a:t>
            </a:r>
            <a:endParaRPr lang="en-GB"/>
          </a:p>
        </p:txBody>
      </p:sp>
      <p:sp>
        <p:nvSpPr>
          <p:cNvPr id="17" name="TextBox 16"/>
          <p:cNvSpPr txBox="1"/>
          <p:nvPr/>
        </p:nvSpPr>
        <p:spPr>
          <a:xfrm>
            <a:off x="42930" y="3458928"/>
            <a:ext cx="2649893" cy="369332"/>
          </a:xfrm>
          <a:prstGeom prst="rect">
            <a:avLst/>
          </a:prstGeom>
          <a:noFill/>
        </p:spPr>
        <p:txBody>
          <a:bodyPr wrap="none" rtlCol="0">
            <a:spAutoFit/>
          </a:bodyPr>
          <a:lstStyle/>
          <a:p>
            <a:r>
              <a:rPr lang="en-GB"/>
              <a:t>Links to websites for facts:</a:t>
            </a:r>
          </a:p>
        </p:txBody>
      </p:sp>
      <p:sp>
        <p:nvSpPr>
          <p:cNvPr id="18" name="Rectangle 17"/>
          <p:cNvSpPr/>
          <p:nvPr/>
        </p:nvSpPr>
        <p:spPr>
          <a:xfrm>
            <a:off x="97428" y="4289215"/>
            <a:ext cx="3506344" cy="369332"/>
          </a:xfrm>
          <a:prstGeom prst="rect">
            <a:avLst/>
          </a:prstGeom>
        </p:spPr>
        <p:txBody>
          <a:bodyPr wrap="none">
            <a:spAutoFit/>
          </a:bodyPr>
          <a:lstStyle/>
          <a:p>
            <a:r>
              <a:rPr lang="en-GB">
                <a:hlinkClick r:id="rId5"/>
              </a:rPr>
              <a:t>Orangutan Facts for Kids (kiddle.co)</a:t>
            </a:r>
            <a:endParaRPr lang="en-GB"/>
          </a:p>
        </p:txBody>
      </p:sp>
      <p:sp>
        <p:nvSpPr>
          <p:cNvPr id="19" name="Rectangle 18"/>
          <p:cNvSpPr/>
          <p:nvPr/>
        </p:nvSpPr>
        <p:spPr>
          <a:xfrm>
            <a:off x="97428" y="4660892"/>
            <a:ext cx="8272201" cy="369332"/>
          </a:xfrm>
          <a:prstGeom prst="rect">
            <a:avLst/>
          </a:prstGeom>
        </p:spPr>
        <p:txBody>
          <a:bodyPr wrap="none">
            <a:spAutoFit/>
          </a:bodyPr>
          <a:lstStyle/>
          <a:p>
            <a:r>
              <a:rPr lang="en-GB">
                <a:hlinkClick r:id="rId6"/>
              </a:rPr>
              <a:t>Orangutan Facts For Kids | Top 10 Amazing Facts about Orangutans (animalstime.com)</a:t>
            </a:r>
            <a:endParaRPr lang="en-GB"/>
          </a:p>
        </p:txBody>
      </p:sp>
      <p:pic>
        <p:nvPicPr>
          <p:cNvPr id="1026" name="Picture 2" descr="See the source image">
            <a:extLst>
              <a:ext uri="{FF2B5EF4-FFF2-40B4-BE49-F238E27FC236}">
                <a16:creationId xmlns:a16="http://schemas.microsoft.com/office/drawing/2014/main" id="{57D62521-94D5-49A2-9CDE-EFC2D547D1D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486310" y="1751375"/>
            <a:ext cx="2474912" cy="1753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F3C1096-7D5A-4923-AB6A-3857E01DD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5791" y="3758187"/>
            <a:ext cx="3739303" cy="30116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16C42B-A0E9-4C50-9EA9-25DCBD91F8C8}"/>
              </a:ext>
            </a:extLst>
          </p:cNvPr>
          <p:cNvSpPr/>
          <p:nvPr/>
        </p:nvSpPr>
        <p:spPr>
          <a:xfrm>
            <a:off x="228600" y="5307223"/>
            <a:ext cx="6629400" cy="116977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If you are unable to access the videos or websites you will find some of our favourite facts on the next two slides. </a:t>
            </a:r>
          </a:p>
        </p:txBody>
      </p:sp>
    </p:spTree>
    <p:extLst>
      <p:ext uri="{BB962C8B-B14F-4D97-AF65-F5344CB8AC3E}">
        <p14:creationId xmlns:p14="http://schemas.microsoft.com/office/powerpoint/2010/main" val="3560825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9FA5FB-B33D-45DD-AB8D-BEFC6146EC51}"/>
              </a:ext>
            </a:extLst>
          </p:cNvPr>
          <p:cNvSpPr/>
          <p:nvPr/>
        </p:nvSpPr>
        <p:spPr>
          <a:xfrm>
            <a:off x="-113199" y="-78178"/>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9" name="Picture 2" descr="A picture containing shape&#10;&#10;Description automatically generated"/>
          <p:cNvPicPr>
            <a:picLocks noChangeAspect="1"/>
          </p:cNvPicPr>
          <p:nvPr/>
        </p:nvPicPr>
        <p:blipFill>
          <a:blip r:embed="rId2"/>
          <a:stretch>
            <a:fillRect/>
          </a:stretch>
        </p:blipFill>
        <p:spPr>
          <a:xfrm>
            <a:off x="11014526" y="49416"/>
            <a:ext cx="1095177" cy="813131"/>
          </a:xfrm>
          <a:prstGeom prst="rect">
            <a:avLst/>
          </a:prstGeom>
          <a:noFill/>
          <a:ln cap="flat">
            <a:noFill/>
          </a:ln>
        </p:spPr>
      </p:pic>
      <p:pic>
        <p:nvPicPr>
          <p:cNvPr id="11" name="Picture 10">
            <a:extLst>
              <a:ext uri="{FF2B5EF4-FFF2-40B4-BE49-F238E27FC236}">
                <a16:creationId xmlns:a16="http://schemas.microsoft.com/office/drawing/2014/main" id="{AD787ADD-7A60-493F-9FAA-B9A185CE3944}"/>
              </a:ext>
            </a:extLst>
          </p:cNvPr>
          <p:cNvPicPr>
            <a:picLocks noChangeAspect="1"/>
          </p:cNvPicPr>
          <p:nvPr/>
        </p:nvPicPr>
        <p:blipFill>
          <a:blip r:embed="rId3"/>
          <a:stretch>
            <a:fillRect/>
          </a:stretch>
        </p:blipFill>
        <p:spPr>
          <a:xfrm>
            <a:off x="121959" y="990140"/>
            <a:ext cx="5926118" cy="5747259"/>
          </a:xfrm>
          <a:prstGeom prst="rect">
            <a:avLst/>
          </a:prstGeom>
        </p:spPr>
      </p:pic>
      <p:pic>
        <p:nvPicPr>
          <p:cNvPr id="13" name="Picture 12">
            <a:extLst>
              <a:ext uri="{FF2B5EF4-FFF2-40B4-BE49-F238E27FC236}">
                <a16:creationId xmlns:a16="http://schemas.microsoft.com/office/drawing/2014/main" id="{02DA8405-D919-4AFC-91AE-0E6D877178E9}"/>
              </a:ext>
            </a:extLst>
          </p:cNvPr>
          <p:cNvPicPr>
            <a:picLocks noChangeAspect="1"/>
          </p:cNvPicPr>
          <p:nvPr/>
        </p:nvPicPr>
        <p:blipFill>
          <a:blip r:embed="rId4"/>
          <a:stretch>
            <a:fillRect/>
          </a:stretch>
        </p:blipFill>
        <p:spPr>
          <a:xfrm>
            <a:off x="6183585" y="990139"/>
            <a:ext cx="5926118" cy="5747259"/>
          </a:xfrm>
          <a:prstGeom prst="rect">
            <a:avLst/>
          </a:prstGeom>
        </p:spPr>
      </p:pic>
    </p:spTree>
    <p:extLst>
      <p:ext uri="{BB962C8B-B14F-4D97-AF65-F5344CB8AC3E}">
        <p14:creationId xmlns:p14="http://schemas.microsoft.com/office/powerpoint/2010/main" val="2823837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572F19-3D4B-4C8A-B44C-63A6F28B9173}"/>
              </a:ext>
            </a:extLst>
          </p:cNvPr>
          <p:cNvPicPr>
            <a:picLocks noChangeAspect="1"/>
          </p:cNvPicPr>
          <p:nvPr/>
        </p:nvPicPr>
        <p:blipFill>
          <a:blip r:embed="rId2"/>
          <a:stretch>
            <a:fillRect/>
          </a:stretch>
        </p:blipFill>
        <p:spPr>
          <a:xfrm>
            <a:off x="0" y="47763"/>
            <a:ext cx="3988505" cy="2240077"/>
          </a:xfrm>
          <a:prstGeom prst="rect">
            <a:avLst/>
          </a:prstGeom>
        </p:spPr>
      </p:pic>
      <p:sp>
        <p:nvSpPr>
          <p:cNvPr id="6" name="TextBox 5">
            <a:extLst>
              <a:ext uri="{FF2B5EF4-FFF2-40B4-BE49-F238E27FC236}">
                <a16:creationId xmlns:a16="http://schemas.microsoft.com/office/drawing/2014/main" id="{55591B19-5B2E-4C47-B91D-007F875D339E}"/>
              </a:ext>
            </a:extLst>
          </p:cNvPr>
          <p:cNvSpPr txBox="1"/>
          <p:nvPr/>
        </p:nvSpPr>
        <p:spPr>
          <a:xfrm>
            <a:off x="495021" y="2289716"/>
            <a:ext cx="2341154" cy="369332"/>
          </a:xfrm>
          <a:prstGeom prst="rect">
            <a:avLst/>
          </a:prstGeom>
          <a:noFill/>
        </p:spPr>
        <p:txBody>
          <a:bodyPr wrap="none" rtlCol="0">
            <a:spAutoFit/>
          </a:bodyPr>
          <a:lstStyle/>
          <a:p>
            <a:r>
              <a:rPr lang="en-GB"/>
              <a:t>An orangutan is an ape</a:t>
            </a:r>
          </a:p>
        </p:txBody>
      </p:sp>
      <p:pic>
        <p:nvPicPr>
          <p:cNvPr id="8" name="Picture 7">
            <a:extLst>
              <a:ext uri="{FF2B5EF4-FFF2-40B4-BE49-F238E27FC236}">
                <a16:creationId xmlns:a16="http://schemas.microsoft.com/office/drawing/2014/main" id="{47E9BFB9-DFB9-44B8-A4ED-950E2CC7DDC6}"/>
              </a:ext>
            </a:extLst>
          </p:cNvPr>
          <p:cNvPicPr>
            <a:picLocks noChangeAspect="1"/>
          </p:cNvPicPr>
          <p:nvPr/>
        </p:nvPicPr>
        <p:blipFill>
          <a:blip r:embed="rId3"/>
          <a:stretch>
            <a:fillRect/>
          </a:stretch>
        </p:blipFill>
        <p:spPr>
          <a:xfrm>
            <a:off x="4104244" y="47763"/>
            <a:ext cx="3988505" cy="2261801"/>
          </a:xfrm>
          <a:prstGeom prst="rect">
            <a:avLst/>
          </a:prstGeom>
        </p:spPr>
      </p:pic>
      <p:sp>
        <p:nvSpPr>
          <p:cNvPr id="9" name="TextBox 8">
            <a:extLst>
              <a:ext uri="{FF2B5EF4-FFF2-40B4-BE49-F238E27FC236}">
                <a16:creationId xmlns:a16="http://schemas.microsoft.com/office/drawing/2014/main" id="{D2977AEE-1329-45BB-A12A-9037323D96D5}"/>
              </a:ext>
            </a:extLst>
          </p:cNvPr>
          <p:cNvSpPr txBox="1"/>
          <p:nvPr/>
        </p:nvSpPr>
        <p:spPr>
          <a:xfrm>
            <a:off x="4240929" y="2287840"/>
            <a:ext cx="3710142" cy="646331"/>
          </a:xfrm>
          <a:prstGeom prst="rect">
            <a:avLst/>
          </a:prstGeom>
          <a:noFill/>
        </p:spPr>
        <p:txBody>
          <a:bodyPr wrap="square" rtlCol="0">
            <a:spAutoFit/>
          </a:bodyPr>
          <a:lstStyle/>
          <a:p>
            <a:pPr algn="ctr"/>
            <a:r>
              <a:rPr lang="en-GB"/>
              <a:t>They spend 95% of their life up in the canopy.</a:t>
            </a:r>
          </a:p>
        </p:txBody>
      </p:sp>
      <p:pic>
        <p:nvPicPr>
          <p:cNvPr id="11" name="Picture 10">
            <a:extLst>
              <a:ext uri="{FF2B5EF4-FFF2-40B4-BE49-F238E27FC236}">
                <a16:creationId xmlns:a16="http://schemas.microsoft.com/office/drawing/2014/main" id="{8A33E0E1-6AE1-4159-8B3E-CDB766BAB192}"/>
              </a:ext>
            </a:extLst>
          </p:cNvPr>
          <p:cNvPicPr>
            <a:picLocks noChangeAspect="1"/>
          </p:cNvPicPr>
          <p:nvPr/>
        </p:nvPicPr>
        <p:blipFill>
          <a:blip r:embed="rId4"/>
          <a:stretch>
            <a:fillRect/>
          </a:stretch>
        </p:blipFill>
        <p:spPr>
          <a:xfrm>
            <a:off x="8297903" y="0"/>
            <a:ext cx="3894097" cy="2277641"/>
          </a:xfrm>
          <a:prstGeom prst="rect">
            <a:avLst/>
          </a:prstGeom>
        </p:spPr>
      </p:pic>
      <p:sp>
        <p:nvSpPr>
          <p:cNvPr id="12" name="TextBox 11">
            <a:extLst>
              <a:ext uri="{FF2B5EF4-FFF2-40B4-BE49-F238E27FC236}">
                <a16:creationId xmlns:a16="http://schemas.microsoft.com/office/drawing/2014/main" id="{E99701FF-8892-4D01-8238-6E0F33E52660}"/>
              </a:ext>
            </a:extLst>
          </p:cNvPr>
          <p:cNvSpPr txBox="1"/>
          <p:nvPr/>
        </p:nvSpPr>
        <p:spPr>
          <a:xfrm>
            <a:off x="8509044" y="2308096"/>
            <a:ext cx="3537087" cy="923330"/>
          </a:xfrm>
          <a:prstGeom prst="rect">
            <a:avLst/>
          </a:prstGeom>
          <a:noFill/>
        </p:spPr>
        <p:txBody>
          <a:bodyPr wrap="square" rtlCol="0">
            <a:spAutoFit/>
          </a:bodyPr>
          <a:lstStyle/>
          <a:p>
            <a:pPr algn="ctr"/>
            <a:r>
              <a:rPr lang="en-GB"/>
              <a:t>A baby orangutan can take up to 10 years to become independent and learns everything from its mother.</a:t>
            </a:r>
          </a:p>
        </p:txBody>
      </p:sp>
      <p:pic>
        <p:nvPicPr>
          <p:cNvPr id="14" name="Picture 13">
            <a:extLst>
              <a:ext uri="{FF2B5EF4-FFF2-40B4-BE49-F238E27FC236}">
                <a16:creationId xmlns:a16="http://schemas.microsoft.com/office/drawing/2014/main" id="{43AF4F47-3E30-4B06-8E47-117D8159A90E}"/>
              </a:ext>
            </a:extLst>
          </p:cNvPr>
          <p:cNvPicPr>
            <a:picLocks noChangeAspect="1"/>
          </p:cNvPicPr>
          <p:nvPr/>
        </p:nvPicPr>
        <p:blipFill>
          <a:blip r:embed="rId5"/>
          <a:stretch>
            <a:fillRect/>
          </a:stretch>
        </p:blipFill>
        <p:spPr>
          <a:xfrm>
            <a:off x="30845" y="3715845"/>
            <a:ext cx="3988505" cy="2287840"/>
          </a:xfrm>
          <a:prstGeom prst="rect">
            <a:avLst/>
          </a:prstGeom>
        </p:spPr>
      </p:pic>
      <p:sp>
        <p:nvSpPr>
          <p:cNvPr id="15" name="TextBox 14">
            <a:extLst>
              <a:ext uri="{FF2B5EF4-FFF2-40B4-BE49-F238E27FC236}">
                <a16:creationId xmlns:a16="http://schemas.microsoft.com/office/drawing/2014/main" id="{1910C7F3-3E42-4911-A854-43A58FBD5920}"/>
              </a:ext>
            </a:extLst>
          </p:cNvPr>
          <p:cNvSpPr txBox="1"/>
          <p:nvPr/>
        </p:nvSpPr>
        <p:spPr>
          <a:xfrm>
            <a:off x="-40375" y="6083769"/>
            <a:ext cx="3817154" cy="646331"/>
          </a:xfrm>
          <a:prstGeom prst="rect">
            <a:avLst/>
          </a:prstGeom>
          <a:noFill/>
        </p:spPr>
        <p:txBody>
          <a:bodyPr wrap="square" rtlCol="0">
            <a:spAutoFit/>
          </a:bodyPr>
          <a:lstStyle/>
          <a:p>
            <a:pPr algn="ctr"/>
            <a:r>
              <a:rPr lang="en-GB"/>
              <a:t>Around 60% of an orangutans diet consists of fruit and vegetables </a:t>
            </a:r>
          </a:p>
        </p:txBody>
      </p:sp>
      <p:pic>
        <p:nvPicPr>
          <p:cNvPr id="17" name="Picture 16">
            <a:extLst>
              <a:ext uri="{FF2B5EF4-FFF2-40B4-BE49-F238E27FC236}">
                <a16:creationId xmlns:a16="http://schemas.microsoft.com/office/drawing/2014/main" id="{38B21DC6-D211-425E-A20A-57FF055693B4}"/>
              </a:ext>
            </a:extLst>
          </p:cNvPr>
          <p:cNvPicPr>
            <a:picLocks noChangeAspect="1"/>
          </p:cNvPicPr>
          <p:nvPr/>
        </p:nvPicPr>
        <p:blipFill>
          <a:blip r:embed="rId6"/>
          <a:stretch>
            <a:fillRect/>
          </a:stretch>
        </p:blipFill>
        <p:spPr>
          <a:xfrm>
            <a:off x="4117171" y="3732228"/>
            <a:ext cx="3957659" cy="2240077"/>
          </a:xfrm>
          <a:prstGeom prst="rect">
            <a:avLst/>
          </a:prstGeom>
        </p:spPr>
      </p:pic>
      <p:sp>
        <p:nvSpPr>
          <p:cNvPr id="18" name="TextBox 17">
            <a:extLst>
              <a:ext uri="{FF2B5EF4-FFF2-40B4-BE49-F238E27FC236}">
                <a16:creationId xmlns:a16="http://schemas.microsoft.com/office/drawing/2014/main" id="{EF9CA204-5425-4700-B179-7BE5AFA4F242}"/>
              </a:ext>
            </a:extLst>
          </p:cNvPr>
          <p:cNvSpPr txBox="1"/>
          <p:nvPr/>
        </p:nvSpPr>
        <p:spPr>
          <a:xfrm>
            <a:off x="4043878" y="6113329"/>
            <a:ext cx="4104244" cy="646331"/>
          </a:xfrm>
          <a:prstGeom prst="rect">
            <a:avLst/>
          </a:prstGeom>
          <a:noFill/>
        </p:spPr>
        <p:txBody>
          <a:bodyPr wrap="square" rtlCol="0">
            <a:spAutoFit/>
          </a:bodyPr>
          <a:lstStyle/>
          <a:p>
            <a:pPr algn="ctr"/>
            <a:r>
              <a:rPr lang="en-GB"/>
              <a:t>Orangutans can live to be around 40 years old in the wild.</a:t>
            </a:r>
          </a:p>
        </p:txBody>
      </p:sp>
      <p:pic>
        <p:nvPicPr>
          <p:cNvPr id="20" name="Picture 19">
            <a:extLst>
              <a:ext uri="{FF2B5EF4-FFF2-40B4-BE49-F238E27FC236}">
                <a16:creationId xmlns:a16="http://schemas.microsoft.com/office/drawing/2014/main" id="{BEB613CA-9E9E-40A4-84E4-BFCB4629CC35}"/>
              </a:ext>
            </a:extLst>
          </p:cNvPr>
          <p:cNvPicPr>
            <a:picLocks noChangeAspect="1"/>
          </p:cNvPicPr>
          <p:nvPr/>
        </p:nvPicPr>
        <p:blipFill>
          <a:blip r:embed="rId7"/>
          <a:stretch>
            <a:fillRect/>
          </a:stretch>
        </p:blipFill>
        <p:spPr>
          <a:xfrm>
            <a:off x="8172651" y="3732228"/>
            <a:ext cx="3957659" cy="2255074"/>
          </a:xfrm>
          <a:prstGeom prst="rect">
            <a:avLst/>
          </a:prstGeom>
        </p:spPr>
      </p:pic>
      <p:sp>
        <p:nvSpPr>
          <p:cNvPr id="21" name="TextBox 20">
            <a:extLst>
              <a:ext uri="{FF2B5EF4-FFF2-40B4-BE49-F238E27FC236}">
                <a16:creationId xmlns:a16="http://schemas.microsoft.com/office/drawing/2014/main" id="{65BE8612-E9E8-46E9-99AE-CA95FB84615C}"/>
              </a:ext>
            </a:extLst>
          </p:cNvPr>
          <p:cNvSpPr txBox="1"/>
          <p:nvPr/>
        </p:nvSpPr>
        <p:spPr>
          <a:xfrm>
            <a:off x="7971267" y="6083769"/>
            <a:ext cx="4612640" cy="369332"/>
          </a:xfrm>
          <a:prstGeom prst="rect">
            <a:avLst/>
          </a:prstGeom>
          <a:noFill/>
        </p:spPr>
        <p:txBody>
          <a:bodyPr wrap="square" rtlCol="0">
            <a:spAutoFit/>
          </a:bodyPr>
          <a:lstStyle/>
          <a:p>
            <a:pPr algn="ctr"/>
            <a:r>
              <a:rPr lang="en-GB"/>
              <a:t>Adults can weight over 200pounds. </a:t>
            </a:r>
          </a:p>
        </p:txBody>
      </p:sp>
      <p:pic>
        <p:nvPicPr>
          <p:cNvPr id="22" name="Picture 2" descr="A picture containing shape&#10;&#10;Description automatically generated">
            <a:extLst>
              <a:ext uri="{FF2B5EF4-FFF2-40B4-BE49-F238E27FC236}">
                <a16:creationId xmlns:a16="http://schemas.microsoft.com/office/drawing/2014/main" id="{BA5D5BBA-5703-436E-BE09-432A524C9313}"/>
              </a:ext>
            </a:extLst>
          </p:cNvPr>
          <p:cNvPicPr>
            <a:picLocks noChangeAspect="1"/>
          </p:cNvPicPr>
          <p:nvPr/>
        </p:nvPicPr>
        <p:blipFill>
          <a:blip r:embed="rId8"/>
          <a:stretch>
            <a:fillRect/>
          </a:stretch>
        </p:blipFill>
        <p:spPr>
          <a:xfrm>
            <a:off x="10863482" y="47763"/>
            <a:ext cx="1266828" cy="962021"/>
          </a:xfrm>
          <a:prstGeom prst="rect">
            <a:avLst/>
          </a:prstGeom>
          <a:noFill/>
          <a:ln cap="flat">
            <a:noFill/>
          </a:ln>
        </p:spPr>
      </p:pic>
    </p:spTree>
    <p:extLst>
      <p:ext uri="{BB962C8B-B14F-4D97-AF65-F5344CB8AC3E}">
        <p14:creationId xmlns:p14="http://schemas.microsoft.com/office/powerpoint/2010/main" val="2056296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6CB546-2939-4B47-9B1C-820BCFDD2F41}"/>
              </a:ext>
            </a:extLst>
          </p:cNvPr>
          <p:cNvSpPr txBox="1"/>
          <p:nvPr/>
        </p:nvSpPr>
        <p:spPr>
          <a:xfrm>
            <a:off x="117810" y="341244"/>
            <a:ext cx="5738879" cy="369332"/>
          </a:xfrm>
          <a:prstGeom prst="rect">
            <a:avLst/>
          </a:prstGeom>
          <a:noFill/>
        </p:spPr>
        <p:txBody>
          <a:bodyPr wrap="none" rtlCol="0">
            <a:spAutoFit/>
          </a:bodyPr>
          <a:lstStyle/>
          <a:p>
            <a:r>
              <a:rPr lang="en-GB" b="1"/>
              <a:t>The word orangutan means ‘man of the woods’ in Malay.  </a:t>
            </a:r>
          </a:p>
        </p:txBody>
      </p:sp>
      <p:sp>
        <p:nvSpPr>
          <p:cNvPr id="5" name="TextBox 4">
            <a:extLst>
              <a:ext uri="{FF2B5EF4-FFF2-40B4-BE49-F238E27FC236}">
                <a16:creationId xmlns:a16="http://schemas.microsoft.com/office/drawing/2014/main" id="{3FAAC580-1DA4-4FF9-8CFD-F52C354ED226}"/>
              </a:ext>
            </a:extLst>
          </p:cNvPr>
          <p:cNvSpPr txBox="1"/>
          <p:nvPr/>
        </p:nvSpPr>
        <p:spPr>
          <a:xfrm>
            <a:off x="6366162" y="1091648"/>
            <a:ext cx="5274073" cy="369332"/>
          </a:xfrm>
          <a:prstGeom prst="rect">
            <a:avLst/>
          </a:prstGeom>
          <a:noFill/>
        </p:spPr>
        <p:txBody>
          <a:bodyPr wrap="none" rtlCol="0">
            <a:spAutoFit/>
          </a:bodyPr>
          <a:lstStyle/>
          <a:p>
            <a:r>
              <a:rPr lang="en-GB" b="1"/>
              <a:t>Orangutans are native to Southeast Asian rainforests.</a:t>
            </a:r>
          </a:p>
        </p:txBody>
      </p:sp>
      <p:sp>
        <p:nvSpPr>
          <p:cNvPr id="6" name="TextBox 5">
            <a:extLst>
              <a:ext uri="{FF2B5EF4-FFF2-40B4-BE49-F238E27FC236}">
                <a16:creationId xmlns:a16="http://schemas.microsoft.com/office/drawing/2014/main" id="{62BE53C3-C5B3-48BA-ACF3-7922C49FE38E}"/>
              </a:ext>
            </a:extLst>
          </p:cNvPr>
          <p:cNvSpPr txBox="1"/>
          <p:nvPr/>
        </p:nvSpPr>
        <p:spPr>
          <a:xfrm>
            <a:off x="117810" y="1800469"/>
            <a:ext cx="5390002" cy="369332"/>
          </a:xfrm>
          <a:prstGeom prst="rect">
            <a:avLst/>
          </a:prstGeom>
          <a:noFill/>
        </p:spPr>
        <p:txBody>
          <a:bodyPr wrap="none" rtlCol="0">
            <a:spAutoFit/>
          </a:bodyPr>
          <a:lstStyle/>
          <a:p>
            <a:r>
              <a:rPr lang="en-GB" b="1"/>
              <a:t>Orangutans have two hands and two feet like humans.</a:t>
            </a:r>
          </a:p>
        </p:txBody>
      </p:sp>
      <p:sp>
        <p:nvSpPr>
          <p:cNvPr id="7" name="TextBox 6">
            <a:extLst>
              <a:ext uri="{FF2B5EF4-FFF2-40B4-BE49-F238E27FC236}">
                <a16:creationId xmlns:a16="http://schemas.microsoft.com/office/drawing/2014/main" id="{B3BD2613-1455-4A7A-8E9B-33D526E3ADE3}"/>
              </a:ext>
            </a:extLst>
          </p:cNvPr>
          <p:cNvSpPr txBox="1"/>
          <p:nvPr/>
        </p:nvSpPr>
        <p:spPr>
          <a:xfrm>
            <a:off x="254016" y="2768913"/>
            <a:ext cx="11835099" cy="369332"/>
          </a:xfrm>
          <a:prstGeom prst="rect">
            <a:avLst/>
          </a:prstGeom>
          <a:noFill/>
        </p:spPr>
        <p:txBody>
          <a:bodyPr wrap="none" rtlCol="0">
            <a:spAutoFit/>
          </a:bodyPr>
          <a:lstStyle/>
          <a:p>
            <a:r>
              <a:rPr lang="en-GB" b="1"/>
              <a:t>Orangutan infants stay with their mother until they are around seven years old. This is longer than any other wild animal.</a:t>
            </a:r>
          </a:p>
        </p:txBody>
      </p:sp>
      <p:sp>
        <p:nvSpPr>
          <p:cNvPr id="8" name="TextBox 7">
            <a:extLst>
              <a:ext uri="{FF2B5EF4-FFF2-40B4-BE49-F238E27FC236}">
                <a16:creationId xmlns:a16="http://schemas.microsoft.com/office/drawing/2014/main" id="{FB7FB8C7-58B5-433D-8B66-A86D9D105FF7}"/>
              </a:ext>
            </a:extLst>
          </p:cNvPr>
          <p:cNvSpPr txBox="1"/>
          <p:nvPr/>
        </p:nvSpPr>
        <p:spPr>
          <a:xfrm>
            <a:off x="6461412" y="3737357"/>
            <a:ext cx="5381153" cy="369332"/>
          </a:xfrm>
          <a:prstGeom prst="rect">
            <a:avLst/>
          </a:prstGeom>
          <a:noFill/>
        </p:spPr>
        <p:txBody>
          <a:bodyPr wrap="none" rtlCol="0">
            <a:spAutoFit/>
          </a:bodyPr>
          <a:lstStyle/>
          <a:p>
            <a:r>
              <a:rPr lang="en-GB" b="1"/>
              <a:t>Orangutans are endangered because of deforestation. </a:t>
            </a:r>
          </a:p>
        </p:txBody>
      </p:sp>
      <p:sp>
        <p:nvSpPr>
          <p:cNvPr id="9" name="TextBox 8">
            <a:extLst>
              <a:ext uri="{FF2B5EF4-FFF2-40B4-BE49-F238E27FC236}">
                <a16:creationId xmlns:a16="http://schemas.microsoft.com/office/drawing/2014/main" id="{6B14DAFD-9C13-49AE-89DC-0F176838135D}"/>
              </a:ext>
            </a:extLst>
          </p:cNvPr>
          <p:cNvSpPr txBox="1"/>
          <p:nvPr/>
        </p:nvSpPr>
        <p:spPr>
          <a:xfrm>
            <a:off x="405241" y="4446178"/>
            <a:ext cx="4985532" cy="369332"/>
          </a:xfrm>
          <a:prstGeom prst="rect">
            <a:avLst/>
          </a:prstGeom>
          <a:noFill/>
        </p:spPr>
        <p:txBody>
          <a:bodyPr wrap="none" rtlCol="0">
            <a:spAutoFit/>
          </a:bodyPr>
          <a:lstStyle/>
          <a:p>
            <a:r>
              <a:rPr lang="en-GB" b="1"/>
              <a:t>Orangutans are born with a natural fear of snakes.</a:t>
            </a:r>
          </a:p>
        </p:txBody>
      </p:sp>
      <p:sp>
        <p:nvSpPr>
          <p:cNvPr id="10" name="TextBox 9">
            <a:extLst>
              <a:ext uri="{FF2B5EF4-FFF2-40B4-BE49-F238E27FC236}">
                <a16:creationId xmlns:a16="http://schemas.microsoft.com/office/drawing/2014/main" id="{D5AF8ABA-E5FE-4438-81B9-2216BBC0FBCA}"/>
              </a:ext>
            </a:extLst>
          </p:cNvPr>
          <p:cNvSpPr txBox="1"/>
          <p:nvPr/>
        </p:nvSpPr>
        <p:spPr>
          <a:xfrm>
            <a:off x="915575" y="5581686"/>
            <a:ext cx="10601428" cy="369332"/>
          </a:xfrm>
          <a:prstGeom prst="rect">
            <a:avLst/>
          </a:prstGeom>
          <a:noFill/>
        </p:spPr>
        <p:txBody>
          <a:bodyPr wrap="none" rtlCol="0">
            <a:spAutoFit/>
          </a:bodyPr>
          <a:lstStyle/>
          <a:p>
            <a:r>
              <a:rPr lang="en-GB" b="1"/>
              <a:t>Orangutans have super long arms, male orangutans have an arm span of 2metres from finger tip to finger tip.</a:t>
            </a:r>
          </a:p>
        </p:txBody>
      </p:sp>
      <p:pic>
        <p:nvPicPr>
          <p:cNvPr id="2050" name="Picture 2" descr="See the source image">
            <a:extLst>
              <a:ext uri="{FF2B5EF4-FFF2-40B4-BE49-F238E27FC236}">
                <a16:creationId xmlns:a16="http://schemas.microsoft.com/office/drawing/2014/main" id="{B02EB49B-9E14-4273-A152-B09CB25C3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161" y="3122545"/>
            <a:ext cx="2286000" cy="13393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8206DC46-AE92-4733-8E1D-A63177C5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807" y="1414516"/>
            <a:ext cx="2917618" cy="1348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3215A457-09AE-46BD-8C0D-2451C5DB9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689" y="4106689"/>
            <a:ext cx="3437538" cy="14798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4BB33ACB-0337-4118-9DF0-36ADDF4DF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223" y="5951018"/>
            <a:ext cx="3218931" cy="8420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B8E15F32-4987-4061-B452-A2EC616A2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304" y="693566"/>
            <a:ext cx="3228975" cy="110690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185E27C-84E4-4475-9135-017A3C971BEB}"/>
              </a:ext>
            </a:extLst>
          </p:cNvPr>
          <p:cNvSpPr/>
          <p:nvPr/>
        </p:nvSpPr>
        <p:spPr>
          <a:xfrm>
            <a:off x="5835258" y="-162780"/>
            <a:ext cx="1630896"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Facts</a:t>
            </a:r>
          </a:p>
        </p:txBody>
      </p:sp>
      <p:pic>
        <p:nvPicPr>
          <p:cNvPr id="17" name="Picture 2" descr="A picture containing shape&#10;&#10;Description automatically generated">
            <a:extLst>
              <a:ext uri="{FF2B5EF4-FFF2-40B4-BE49-F238E27FC236}">
                <a16:creationId xmlns:a16="http://schemas.microsoft.com/office/drawing/2014/main" id="{00B57C31-0BAF-4BFC-B9F7-40FB4DFDE610}"/>
              </a:ext>
            </a:extLst>
          </p:cNvPr>
          <p:cNvPicPr>
            <a:picLocks noChangeAspect="1"/>
          </p:cNvPicPr>
          <p:nvPr/>
        </p:nvPicPr>
        <p:blipFill>
          <a:blip r:embed="rId7"/>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24899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058"/>
                                        </p:tgtEl>
                                        <p:attrNameLst>
                                          <p:attrName>style.visibility</p:attrName>
                                        </p:attrNameLst>
                                      </p:cBhvr>
                                      <p:to>
                                        <p:strVal val="visible"/>
                                      </p:to>
                                    </p:set>
                                    <p:animEffect transition="in" filter="wipe(down)">
                                      <p:cBhvr>
                                        <p:cTn id="29" dur="580">
                                          <p:stCondLst>
                                            <p:cond delay="0"/>
                                          </p:stCondLst>
                                        </p:cTn>
                                        <p:tgtEl>
                                          <p:spTgt spid="2058"/>
                                        </p:tgtEl>
                                      </p:cBhvr>
                                    </p:animEffect>
                                    <p:anim calcmode="lin" valueType="num">
                                      <p:cBhvr>
                                        <p:cTn id="30" dur="1822" tmFilter="0,0; 0.14,0.36; 0.43,0.73; 0.71,0.91; 1.0,1.0">
                                          <p:stCondLst>
                                            <p:cond delay="0"/>
                                          </p:stCondLst>
                                        </p:cTn>
                                        <p:tgtEl>
                                          <p:spTgt spid="205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05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05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05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058"/>
                                        </p:tgtEl>
                                        <p:attrNameLst>
                                          <p:attrName>ppt_y</p:attrName>
                                        </p:attrNameLst>
                                      </p:cBhvr>
                                      <p:tavLst>
                                        <p:tav tm="0" fmla="#ppt_y-sin(pi*$)/81">
                                          <p:val>
                                            <p:fltVal val="0"/>
                                          </p:val>
                                        </p:tav>
                                        <p:tav tm="100000">
                                          <p:val>
                                            <p:fltVal val="1"/>
                                          </p:val>
                                        </p:tav>
                                      </p:tavLst>
                                    </p:anim>
                                    <p:animScale>
                                      <p:cBhvr>
                                        <p:cTn id="35" dur="26">
                                          <p:stCondLst>
                                            <p:cond delay="650"/>
                                          </p:stCondLst>
                                        </p:cTn>
                                        <p:tgtEl>
                                          <p:spTgt spid="2058"/>
                                        </p:tgtEl>
                                      </p:cBhvr>
                                      <p:to x="100000" y="60000"/>
                                    </p:animScale>
                                    <p:animScale>
                                      <p:cBhvr>
                                        <p:cTn id="36" dur="166" decel="50000">
                                          <p:stCondLst>
                                            <p:cond delay="676"/>
                                          </p:stCondLst>
                                        </p:cTn>
                                        <p:tgtEl>
                                          <p:spTgt spid="2058"/>
                                        </p:tgtEl>
                                      </p:cBhvr>
                                      <p:to x="100000" y="100000"/>
                                    </p:animScale>
                                    <p:animScale>
                                      <p:cBhvr>
                                        <p:cTn id="37" dur="26">
                                          <p:stCondLst>
                                            <p:cond delay="1312"/>
                                          </p:stCondLst>
                                        </p:cTn>
                                        <p:tgtEl>
                                          <p:spTgt spid="2058"/>
                                        </p:tgtEl>
                                      </p:cBhvr>
                                      <p:to x="100000" y="80000"/>
                                    </p:animScale>
                                    <p:animScale>
                                      <p:cBhvr>
                                        <p:cTn id="38" dur="166" decel="50000">
                                          <p:stCondLst>
                                            <p:cond delay="1338"/>
                                          </p:stCondLst>
                                        </p:cTn>
                                        <p:tgtEl>
                                          <p:spTgt spid="2058"/>
                                        </p:tgtEl>
                                      </p:cBhvr>
                                      <p:to x="100000" y="100000"/>
                                    </p:animScale>
                                    <p:animScale>
                                      <p:cBhvr>
                                        <p:cTn id="39" dur="26">
                                          <p:stCondLst>
                                            <p:cond delay="1642"/>
                                          </p:stCondLst>
                                        </p:cTn>
                                        <p:tgtEl>
                                          <p:spTgt spid="2058"/>
                                        </p:tgtEl>
                                      </p:cBhvr>
                                      <p:to x="100000" y="90000"/>
                                    </p:animScale>
                                    <p:animScale>
                                      <p:cBhvr>
                                        <p:cTn id="40" dur="166" decel="50000">
                                          <p:stCondLst>
                                            <p:cond delay="1668"/>
                                          </p:stCondLst>
                                        </p:cTn>
                                        <p:tgtEl>
                                          <p:spTgt spid="2058"/>
                                        </p:tgtEl>
                                      </p:cBhvr>
                                      <p:to x="100000" y="100000"/>
                                    </p:animScale>
                                    <p:animScale>
                                      <p:cBhvr>
                                        <p:cTn id="41" dur="26">
                                          <p:stCondLst>
                                            <p:cond delay="1808"/>
                                          </p:stCondLst>
                                        </p:cTn>
                                        <p:tgtEl>
                                          <p:spTgt spid="2058"/>
                                        </p:tgtEl>
                                      </p:cBhvr>
                                      <p:to x="100000" y="95000"/>
                                    </p:animScale>
                                    <p:animScale>
                                      <p:cBhvr>
                                        <p:cTn id="42" dur="166" decel="50000">
                                          <p:stCondLst>
                                            <p:cond delay="1834"/>
                                          </p:stCondLst>
                                        </p:cTn>
                                        <p:tgtEl>
                                          <p:spTgt spid="205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52"/>
                                        </p:tgtEl>
                                        <p:attrNameLst>
                                          <p:attrName>style.visibility</p:attrName>
                                        </p:attrNameLst>
                                      </p:cBhvr>
                                      <p:to>
                                        <p:strVal val="visible"/>
                                      </p:to>
                                    </p:set>
                                    <p:anim calcmode="lin" valueType="num">
                                      <p:cBhvr additive="base">
                                        <p:cTn id="51" dur="500" fill="hold"/>
                                        <p:tgtEl>
                                          <p:spTgt spid="2052"/>
                                        </p:tgtEl>
                                        <p:attrNameLst>
                                          <p:attrName>ppt_x</p:attrName>
                                        </p:attrNameLst>
                                      </p:cBhvr>
                                      <p:tavLst>
                                        <p:tav tm="0">
                                          <p:val>
                                            <p:strVal val="#ppt_x"/>
                                          </p:val>
                                        </p:tav>
                                        <p:tav tm="100000">
                                          <p:val>
                                            <p:strVal val="#ppt_x"/>
                                          </p:val>
                                        </p:tav>
                                      </p:tavLst>
                                    </p:anim>
                                    <p:anim calcmode="lin" valueType="num">
                                      <p:cBhvr additive="base">
                                        <p:cTn id="5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050"/>
                                        </p:tgtEl>
                                        <p:attrNameLst>
                                          <p:attrName>style.visibility</p:attrName>
                                        </p:attrNameLst>
                                      </p:cBhvr>
                                      <p:to>
                                        <p:strVal val="visible"/>
                                      </p:to>
                                    </p:set>
                                    <p:animEffect transition="in" filter="wipe(down)">
                                      <p:cBhvr>
                                        <p:cTn id="73" dur="580">
                                          <p:stCondLst>
                                            <p:cond delay="0"/>
                                          </p:stCondLst>
                                        </p:cTn>
                                        <p:tgtEl>
                                          <p:spTgt spid="2050"/>
                                        </p:tgtEl>
                                      </p:cBhvr>
                                    </p:animEffect>
                                    <p:anim calcmode="lin" valueType="num">
                                      <p:cBhvr>
                                        <p:cTn id="7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79" dur="26">
                                          <p:stCondLst>
                                            <p:cond delay="650"/>
                                          </p:stCondLst>
                                        </p:cTn>
                                        <p:tgtEl>
                                          <p:spTgt spid="2050"/>
                                        </p:tgtEl>
                                      </p:cBhvr>
                                      <p:to x="100000" y="60000"/>
                                    </p:animScale>
                                    <p:animScale>
                                      <p:cBhvr>
                                        <p:cTn id="80" dur="166" decel="50000">
                                          <p:stCondLst>
                                            <p:cond delay="676"/>
                                          </p:stCondLst>
                                        </p:cTn>
                                        <p:tgtEl>
                                          <p:spTgt spid="2050"/>
                                        </p:tgtEl>
                                      </p:cBhvr>
                                      <p:to x="100000" y="100000"/>
                                    </p:animScale>
                                    <p:animScale>
                                      <p:cBhvr>
                                        <p:cTn id="81" dur="26">
                                          <p:stCondLst>
                                            <p:cond delay="1312"/>
                                          </p:stCondLst>
                                        </p:cTn>
                                        <p:tgtEl>
                                          <p:spTgt spid="2050"/>
                                        </p:tgtEl>
                                      </p:cBhvr>
                                      <p:to x="100000" y="80000"/>
                                    </p:animScale>
                                    <p:animScale>
                                      <p:cBhvr>
                                        <p:cTn id="82" dur="166" decel="50000">
                                          <p:stCondLst>
                                            <p:cond delay="1338"/>
                                          </p:stCondLst>
                                        </p:cTn>
                                        <p:tgtEl>
                                          <p:spTgt spid="2050"/>
                                        </p:tgtEl>
                                      </p:cBhvr>
                                      <p:to x="100000" y="100000"/>
                                    </p:animScale>
                                    <p:animScale>
                                      <p:cBhvr>
                                        <p:cTn id="83" dur="26">
                                          <p:stCondLst>
                                            <p:cond delay="1642"/>
                                          </p:stCondLst>
                                        </p:cTn>
                                        <p:tgtEl>
                                          <p:spTgt spid="2050"/>
                                        </p:tgtEl>
                                      </p:cBhvr>
                                      <p:to x="100000" y="90000"/>
                                    </p:animScale>
                                    <p:animScale>
                                      <p:cBhvr>
                                        <p:cTn id="84" dur="166" decel="50000">
                                          <p:stCondLst>
                                            <p:cond delay="1668"/>
                                          </p:stCondLst>
                                        </p:cTn>
                                        <p:tgtEl>
                                          <p:spTgt spid="2050"/>
                                        </p:tgtEl>
                                      </p:cBhvr>
                                      <p:to x="100000" y="100000"/>
                                    </p:animScale>
                                    <p:animScale>
                                      <p:cBhvr>
                                        <p:cTn id="85" dur="26">
                                          <p:stCondLst>
                                            <p:cond delay="1808"/>
                                          </p:stCondLst>
                                        </p:cTn>
                                        <p:tgtEl>
                                          <p:spTgt spid="2050"/>
                                        </p:tgtEl>
                                      </p:cBhvr>
                                      <p:to x="100000" y="95000"/>
                                    </p:animScale>
                                    <p:animScale>
                                      <p:cBhvr>
                                        <p:cTn id="86" dur="166" decel="50000">
                                          <p:stCondLst>
                                            <p:cond delay="1834"/>
                                          </p:stCondLst>
                                        </p:cTn>
                                        <p:tgtEl>
                                          <p:spTgt spid="2050"/>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additive="base">
                                        <p:cTn id="91" dur="500" fill="hold"/>
                                        <p:tgtEl>
                                          <p:spTgt spid="8"/>
                                        </p:tgtEl>
                                        <p:attrNameLst>
                                          <p:attrName>ppt_x</p:attrName>
                                        </p:attrNameLst>
                                      </p:cBhvr>
                                      <p:tavLst>
                                        <p:tav tm="0">
                                          <p:val>
                                            <p:strVal val="#ppt_x"/>
                                          </p:val>
                                        </p:tav>
                                        <p:tav tm="100000">
                                          <p:val>
                                            <p:strVal val="#ppt_x"/>
                                          </p:val>
                                        </p:tav>
                                      </p:tavLst>
                                    </p:anim>
                                    <p:anim calcmode="lin" valueType="num">
                                      <p:cBhvr additive="base">
                                        <p:cTn id="9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2054"/>
                                        </p:tgtEl>
                                        <p:attrNameLst>
                                          <p:attrName>style.visibility</p:attrName>
                                        </p:attrNameLst>
                                      </p:cBhvr>
                                      <p:to>
                                        <p:strVal val="visible"/>
                                      </p:to>
                                    </p:set>
                                    <p:animEffect transition="in" filter="wipe(down)">
                                      <p:cBhvr>
                                        <p:cTn id="113" dur="580">
                                          <p:stCondLst>
                                            <p:cond delay="0"/>
                                          </p:stCondLst>
                                        </p:cTn>
                                        <p:tgtEl>
                                          <p:spTgt spid="2054"/>
                                        </p:tgtEl>
                                      </p:cBhvr>
                                    </p:animEffect>
                                    <p:anim calcmode="lin" valueType="num">
                                      <p:cBhvr>
                                        <p:cTn id="114"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119" dur="26">
                                          <p:stCondLst>
                                            <p:cond delay="650"/>
                                          </p:stCondLst>
                                        </p:cTn>
                                        <p:tgtEl>
                                          <p:spTgt spid="2054"/>
                                        </p:tgtEl>
                                      </p:cBhvr>
                                      <p:to x="100000" y="60000"/>
                                    </p:animScale>
                                    <p:animScale>
                                      <p:cBhvr>
                                        <p:cTn id="120" dur="166" decel="50000">
                                          <p:stCondLst>
                                            <p:cond delay="676"/>
                                          </p:stCondLst>
                                        </p:cTn>
                                        <p:tgtEl>
                                          <p:spTgt spid="2054"/>
                                        </p:tgtEl>
                                      </p:cBhvr>
                                      <p:to x="100000" y="100000"/>
                                    </p:animScale>
                                    <p:animScale>
                                      <p:cBhvr>
                                        <p:cTn id="121" dur="26">
                                          <p:stCondLst>
                                            <p:cond delay="1312"/>
                                          </p:stCondLst>
                                        </p:cTn>
                                        <p:tgtEl>
                                          <p:spTgt spid="2054"/>
                                        </p:tgtEl>
                                      </p:cBhvr>
                                      <p:to x="100000" y="80000"/>
                                    </p:animScale>
                                    <p:animScale>
                                      <p:cBhvr>
                                        <p:cTn id="122" dur="166" decel="50000">
                                          <p:stCondLst>
                                            <p:cond delay="1338"/>
                                          </p:stCondLst>
                                        </p:cTn>
                                        <p:tgtEl>
                                          <p:spTgt spid="2054"/>
                                        </p:tgtEl>
                                      </p:cBhvr>
                                      <p:to x="100000" y="100000"/>
                                    </p:animScale>
                                    <p:animScale>
                                      <p:cBhvr>
                                        <p:cTn id="123" dur="26">
                                          <p:stCondLst>
                                            <p:cond delay="1642"/>
                                          </p:stCondLst>
                                        </p:cTn>
                                        <p:tgtEl>
                                          <p:spTgt spid="2054"/>
                                        </p:tgtEl>
                                      </p:cBhvr>
                                      <p:to x="100000" y="90000"/>
                                    </p:animScale>
                                    <p:animScale>
                                      <p:cBhvr>
                                        <p:cTn id="124" dur="166" decel="50000">
                                          <p:stCondLst>
                                            <p:cond delay="1668"/>
                                          </p:stCondLst>
                                        </p:cTn>
                                        <p:tgtEl>
                                          <p:spTgt spid="2054"/>
                                        </p:tgtEl>
                                      </p:cBhvr>
                                      <p:to x="100000" y="100000"/>
                                    </p:animScale>
                                    <p:animScale>
                                      <p:cBhvr>
                                        <p:cTn id="125" dur="26">
                                          <p:stCondLst>
                                            <p:cond delay="1808"/>
                                          </p:stCondLst>
                                        </p:cTn>
                                        <p:tgtEl>
                                          <p:spTgt spid="2054"/>
                                        </p:tgtEl>
                                      </p:cBhvr>
                                      <p:to x="100000" y="95000"/>
                                    </p:animScale>
                                    <p:animScale>
                                      <p:cBhvr>
                                        <p:cTn id="126" dur="166" decel="50000">
                                          <p:stCondLst>
                                            <p:cond delay="1834"/>
                                          </p:stCondLst>
                                        </p:cTn>
                                        <p:tgtEl>
                                          <p:spTgt spid="2054"/>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0"/>
                                        </p:tgtEl>
                                        <p:attrNameLst>
                                          <p:attrName>style.visibility</p:attrName>
                                        </p:attrNameLst>
                                      </p:cBhvr>
                                      <p:to>
                                        <p:strVal val="visible"/>
                                      </p:to>
                                    </p:set>
                                    <p:anim calcmode="lin" valueType="num">
                                      <p:cBhvr additive="base">
                                        <p:cTn id="131" dur="500" fill="hold"/>
                                        <p:tgtEl>
                                          <p:spTgt spid="10"/>
                                        </p:tgtEl>
                                        <p:attrNameLst>
                                          <p:attrName>ppt_x</p:attrName>
                                        </p:attrNameLst>
                                      </p:cBhvr>
                                      <p:tavLst>
                                        <p:tav tm="0">
                                          <p:val>
                                            <p:strVal val="#ppt_x"/>
                                          </p:val>
                                        </p:tav>
                                        <p:tav tm="100000">
                                          <p:val>
                                            <p:strVal val="#ppt_x"/>
                                          </p:val>
                                        </p:tav>
                                      </p:tavLst>
                                    </p:anim>
                                    <p:anim calcmode="lin" valueType="num">
                                      <p:cBhvr additive="base">
                                        <p:cTn id="132" dur="500" fill="hold"/>
                                        <p:tgtEl>
                                          <p:spTgt spid="10"/>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2056"/>
                                        </p:tgtEl>
                                        <p:attrNameLst>
                                          <p:attrName>style.visibility</p:attrName>
                                        </p:attrNameLst>
                                      </p:cBhvr>
                                      <p:to>
                                        <p:strVal val="visible"/>
                                      </p:to>
                                    </p:set>
                                    <p:anim calcmode="lin" valueType="num">
                                      <p:cBhvr additive="base">
                                        <p:cTn id="135" dur="500" fill="hold"/>
                                        <p:tgtEl>
                                          <p:spTgt spid="2056"/>
                                        </p:tgtEl>
                                        <p:attrNameLst>
                                          <p:attrName>ppt_x</p:attrName>
                                        </p:attrNameLst>
                                      </p:cBhvr>
                                      <p:tavLst>
                                        <p:tav tm="0">
                                          <p:val>
                                            <p:strVal val="#ppt_x"/>
                                          </p:val>
                                        </p:tav>
                                        <p:tav tm="100000">
                                          <p:val>
                                            <p:strVal val="#ppt_x"/>
                                          </p:val>
                                        </p:tav>
                                      </p:tavLst>
                                    </p:anim>
                                    <p:anim calcmode="lin" valueType="num">
                                      <p:cBhvr additive="base">
                                        <p:cTn id="136"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5C55F2FA-E5E6-4326-9C7C-413E97BD7089}"/>
              </a:ext>
            </a:extLst>
          </p:cNvPr>
          <p:cNvSpPr/>
          <p:nvPr/>
        </p:nvSpPr>
        <p:spPr>
          <a:xfrm>
            <a:off x="2509790" y="195907"/>
            <a:ext cx="7393605" cy="923330"/>
          </a:xfrm>
          <a:prstGeom prst="rect">
            <a:avLst/>
          </a:prstGeom>
          <a:noFill/>
          <a:ln cap="flat">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5400" dirty="0">
                <a:solidFill>
                  <a:srgbClr val="000000"/>
                </a:solidFill>
                <a:effectLst>
                  <a:outerShdw dist="19048" dir="2700000">
                    <a:srgbClr val="000000"/>
                  </a:outerShdw>
                </a:effectLst>
                <a:latin typeface="Calibri"/>
              </a:rPr>
              <a:t>Pre-Recorded Teaching</a:t>
            </a:r>
            <a:endParaRPr lang="en-US" sz="5400" i="0" u="none" strike="noStrike" kern="1200" cap="none" spc="0" baseline="0" dirty="0">
              <a:solidFill>
                <a:srgbClr val="000000"/>
              </a:solidFill>
              <a:effectLst>
                <a:outerShdw dist="19048" dir="2700000">
                  <a:srgbClr val="000000"/>
                </a:outerShdw>
              </a:effectLst>
              <a:uFillTx/>
              <a:latin typeface="Calibri"/>
            </a:endParaRPr>
          </a:p>
        </p:txBody>
      </p:sp>
      <p:pic>
        <p:nvPicPr>
          <p:cNvPr id="10" name="Picture 10" descr="Graphical user interface&#10;&#10;Description automatically generated">
            <a:extLst>
              <a:ext uri="{FF2B5EF4-FFF2-40B4-BE49-F238E27FC236}">
                <a16:creationId xmlns:a16="http://schemas.microsoft.com/office/drawing/2014/main" id="{F94F6E3D-A902-4997-A84F-5CB4DE42797F}"/>
              </a:ext>
            </a:extLst>
          </p:cNvPr>
          <p:cNvPicPr>
            <a:picLocks noChangeAspect="1"/>
          </p:cNvPicPr>
          <p:nvPr/>
        </p:nvPicPr>
        <p:blipFill>
          <a:blip r:embed="rId2"/>
          <a:stretch>
            <a:fillRect/>
          </a:stretch>
        </p:blipFill>
        <p:spPr>
          <a:xfrm>
            <a:off x="6802938" y="4288197"/>
            <a:ext cx="3745282" cy="1270367"/>
          </a:xfrm>
          <a:prstGeom prst="rect">
            <a:avLst/>
          </a:prstGeom>
        </p:spPr>
      </p:pic>
      <p:sp>
        <p:nvSpPr>
          <p:cNvPr id="12" name="TextBox 11">
            <a:extLst>
              <a:ext uri="{FF2B5EF4-FFF2-40B4-BE49-F238E27FC236}">
                <a16:creationId xmlns:a16="http://schemas.microsoft.com/office/drawing/2014/main" id="{34B5EE7C-B572-4F8F-9AFF-376CF6BACA75}"/>
              </a:ext>
            </a:extLst>
          </p:cNvPr>
          <p:cNvSpPr txBox="1"/>
          <p:nvPr/>
        </p:nvSpPr>
        <p:spPr>
          <a:xfrm>
            <a:off x="741011" y="1291431"/>
            <a:ext cx="11010145" cy="249299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ea typeface="+mn-lt"/>
                <a:cs typeface="+mn-lt"/>
              </a:rPr>
              <a:t>Access the teaching video by Miss Malloy that will support you to complete the work in this lesson. This video will act as </a:t>
            </a:r>
            <a:r>
              <a:rPr lang="en-GB" sz="2400" b="0" i="0" u="none" strike="noStrike" kern="1200" cap="none" spc="0" baseline="0" dirty="0">
                <a:uFillTx/>
                <a:ea typeface="+mn-lt"/>
                <a:cs typeface="+mn-lt"/>
              </a:rPr>
              <a:t>a </a:t>
            </a:r>
            <a:r>
              <a:rPr lang="en-GB" sz="2400" dirty="0">
                <a:ea typeface="+mn-lt"/>
                <a:cs typeface="+mn-lt"/>
              </a:rPr>
              <a:t>support but all of the work can still be successfully understood &amp; completed using paper-based versions </a:t>
            </a:r>
            <a:r>
              <a:rPr lang="en-GB" sz="2400" b="0" i="0" u="none" strike="noStrike" kern="1200" cap="none" spc="0" baseline="0" dirty="0">
                <a:uFillTx/>
                <a:ea typeface="+mn-lt"/>
                <a:cs typeface="+mn-lt"/>
              </a:rPr>
              <a:t>of this </a:t>
            </a:r>
            <a:r>
              <a:rPr lang="en-GB" sz="2400" dirty="0">
                <a:ea typeface="+mn-lt"/>
                <a:cs typeface="+mn-lt"/>
              </a:rPr>
              <a:t>pack. If you need further support to understand / complete work then please contact school via e-mail or telephone.</a:t>
            </a:r>
            <a:endParaRPr lang="en-US" sz="2400">
              <a:cs typeface="Calibri"/>
            </a:endParaRPr>
          </a:p>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endParaRPr lang="en-GB" sz="3600" b="0" i="0" u="none" strike="noStrike" kern="1200" cap="none" spc="0" baseline="0" dirty="0">
              <a:solidFill>
                <a:srgbClr val="000000"/>
              </a:solidFill>
              <a:uFillTx/>
              <a:latin typeface="Calibri"/>
              <a:cs typeface="Calibri"/>
            </a:endParaRPr>
          </a:p>
        </p:txBody>
      </p:sp>
      <p:pic>
        <p:nvPicPr>
          <p:cNvPr id="13" name="Picture 13" descr="Diagram&#10;&#10;Description automatically generated">
            <a:extLst>
              <a:ext uri="{FF2B5EF4-FFF2-40B4-BE49-F238E27FC236}">
                <a16:creationId xmlns:a16="http://schemas.microsoft.com/office/drawing/2014/main" id="{7DFE222F-6401-4DB4-A975-6BF4D17BC258}"/>
              </a:ext>
            </a:extLst>
          </p:cNvPr>
          <p:cNvPicPr>
            <a:picLocks noChangeAspect="1"/>
          </p:cNvPicPr>
          <p:nvPr/>
        </p:nvPicPr>
        <p:blipFill>
          <a:blip r:embed="rId3"/>
          <a:stretch>
            <a:fillRect/>
          </a:stretch>
        </p:blipFill>
        <p:spPr>
          <a:xfrm>
            <a:off x="177909" y="120498"/>
            <a:ext cx="771525" cy="771525"/>
          </a:xfrm>
          <a:prstGeom prst="rect">
            <a:avLst/>
          </a:prstGeom>
        </p:spPr>
      </p:pic>
      <p:pic>
        <p:nvPicPr>
          <p:cNvPr id="2" name="Picture 2">
            <a:extLst>
              <a:ext uri="{FF2B5EF4-FFF2-40B4-BE49-F238E27FC236}">
                <a16:creationId xmlns:a16="http://schemas.microsoft.com/office/drawing/2014/main" id="{C607A790-58F2-4E29-9EB2-40A0D74BA65F}"/>
              </a:ext>
            </a:extLst>
          </p:cNvPr>
          <p:cNvPicPr>
            <a:picLocks noChangeAspect="1"/>
          </p:cNvPicPr>
          <p:nvPr/>
        </p:nvPicPr>
        <p:blipFill>
          <a:blip r:embed="rId4"/>
          <a:stretch>
            <a:fillRect/>
          </a:stretch>
        </p:blipFill>
        <p:spPr>
          <a:xfrm>
            <a:off x="2256642" y="3325491"/>
            <a:ext cx="4402897" cy="3202824"/>
          </a:xfrm>
          <a:prstGeom prst="rect">
            <a:avLst/>
          </a:prstGeom>
        </p:spPr>
      </p:pic>
    </p:spTree>
    <p:extLst>
      <p:ext uri="{BB962C8B-B14F-4D97-AF65-F5344CB8AC3E}">
        <p14:creationId xmlns:p14="http://schemas.microsoft.com/office/powerpoint/2010/main" val="33707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7869" y="0"/>
            <a:ext cx="9705350"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a non chronological report </a:t>
            </a:r>
          </a:p>
        </p:txBody>
      </p:sp>
      <p:sp>
        <p:nvSpPr>
          <p:cNvPr id="5" name="TextBox 4"/>
          <p:cNvSpPr txBox="1"/>
          <p:nvPr/>
        </p:nvSpPr>
        <p:spPr>
          <a:xfrm>
            <a:off x="0" y="807856"/>
            <a:ext cx="7457106" cy="3816429"/>
          </a:xfrm>
          <a:prstGeom prst="rect">
            <a:avLst/>
          </a:prstGeom>
          <a:noFill/>
        </p:spPr>
        <p:txBody>
          <a:bodyPr wrap="none" rtlCol="0">
            <a:spAutoFit/>
          </a:bodyPr>
          <a:lstStyle/>
          <a:p>
            <a:r>
              <a:rPr lang="en-GB" sz="2800" b="1" u="sng"/>
              <a:t>Your report must include: </a:t>
            </a:r>
          </a:p>
          <a:p>
            <a:pPr marL="285750" indent="-285750">
              <a:buFontTx/>
              <a:buChar char="-"/>
            </a:pPr>
            <a:r>
              <a:rPr lang="en-GB" sz="2800"/>
              <a:t>A title </a:t>
            </a:r>
          </a:p>
          <a:p>
            <a:pPr marL="285750" indent="-285750">
              <a:buFontTx/>
              <a:buChar char="-"/>
            </a:pPr>
            <a:r>
              <a:rPr lang="en-GB" sz="2800"/>
              <a:t>Subheadings (at least 2)</a:t>
            </a:r>
          </a:p>
          <a:p>
            <a:pPr marL="285750" indent="-285750">
              <a:buFontTx/>
              <a:buChar char="-"/>
            </a:pPr>
            <a:r>
              <a:rPr lang="en-GB" sz="2800"/>
              <a:t>Each subheading must have at least 6 sentences</a:t>
            </a:r>
          </a:p>
          <a:p>
            <a:pPr marL="285750" indent="-285750">
              <a:buFontTx/>
              <a:buChar char="-"/>
            </a:pPr>
            <a:r>
              <a:rPr lang="en-GB" sz="2800"/>
              <a:t>Commas in a list (at least 3)</a:t>
            </a:r>
          </a:p>
          <a:p>
            <a:pPr marL="285750" indent="-285750">
              <a:buFontTx/>
              <a:buChar char="-"/>
            </a:pPr>
            <a:r>
              <a:rPr lang="en-GB" sz="2800"/>
              <a:t>Question marks (at least 3)</a:t>
            </a:r>
          </a:p>
          <a:p>
            <a:pPr marL="285750" indent="-285750">
              <a:buFontTx/>
              <a:buChar char="-"/>
            </a:pPr>
            <a:r>
              <a:rPr lang="en-GB" sz="2800"/>
              <a:t>Describing words </a:t>
            </a:r>
          </a:p>
          <a:p>
            <a:pPr marL="285750" indent="-285750">
              <a:buFontTx/>
              <a:buChar char="-"/>
            </a:pPr>
            <a:r>
              <a:rPr lang="en-GB" sz="2800"/>
              <a:t>Pictures</a:t>
            </a:r>
          </a:p>
          <a:p>
            <a:pPr marL="285750" indent="-285750">
              <a:buFontTx/>
              <a:buChar char="-"/>
            </a:pPr>
            <a:endParaRPr lang="en-GB"/>
          </a:p>
        </p:txBody>
      </p:sp>
      <p:sp>
        <p:nvSpPr>
          <p:cNvPr id="6" name="Rectangle 5">
            <a:extLst>
              <a:ext uri="{FF2B5EF4-FFF2-40B4-BE49-F238E27FC236}">
                <a16:creationId xmlns:a16="http://schemas.microsoft.com/office/drawing/2014/main" id="{1A9C6489-BD71-41A0-89F1-08C12D854D66}"/>
              </a:ext>
            </a:extLst>
          </p:cNvPr>
          <p:cNvSpPr/>
          <p:nvPr/>
        </p:nvSpPr>
        <p:spPr>
          <a:xfrm>
            <a:off x="5808618" y="6027456"/>
            <a:ext cx="6175309" cy="59084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t>Remember commas are used to separate things in a list.</a:t>
            </a:r>
          </a:p>
          <a:p>
            <a:r>
              <a:rPr lang="en-GB" sz="1600"/>
              <a:t>The last two things in the list are separated with the word ‘and’.</a:t>
            </a:r>
            <a:endParaRPr lang="en-GB" sz="1600" b="1"/>
          </a:p>
        </p:txBody>
      </p:sp>
      <p:pic>
        <p:nvPicPr>
          <p:cNvPr id="3" name="Picture 2">
            <a:extLst>
              <a:ext uri="{FF2B5EF4-FFF2-40B4-BE49-F238E27FC236}">
                <a16:creationId xmlns:a16="http://schemas.microsoft.com/office/drawing/2014/main" id="{271ED369-C14A-4D37-B7C7-DC5648F82990}"/>
              </a:ext>
            </a:extLst>
          </p:cNvPr>
          <p:cNvPicPr>
            <a:picLocks noChangeAspect="1"/>
          </p:cNvPicPr>
          <p:nvPr/>
        </p:nvPicPr>
        <p:blipFill>
          <a:blip r:embed="rId2"/>
          <a:stretch>
            <a:fillRect/>
          </a:stretch>
        </p:blipFill>
        <p:spPr>
          <a:xfrm>
            <a:off x="1963269" y="4104086"/>
            <a:ext cx="3704106" cy="2514217"/>
          </a:xfrm>
          <a:prstGeom prst="rect">
            <a:avLst/>
          </a:prstGeom>
          <a:ln w="38100">
            <a:solidFill>
              <a:schemeClr val="tx1"/>
            </a:solidFill>
          </a:ln>
        </p:spPr>
      </p:pic>
      <p:sp>
        <p:nvSpPr>
          <p:cNvPr id="8" name="Thought Bubble: Cloud 7">
            <a:extLst>
              <a:ext uri="{FF2B5EF4-FFF2-40B4-BE49-F238E27FC236}">
                <a16:creationId xmlns:a16="http://schemas.microsoft.com/office/drawing/2014/main" id="{366963EE-53F3-40D3-ADE2-16DB1E761B82}"/>
              </a:ext>
            </a:extLst>
          </p:cNvPr>
          <p:cNvSpPr/>
          <p:nvPr/>
        </p:nvSpPr>
        <p:spPr>
          <a:xfrm>
            <a:off x="6524627" y="3139012"/>
            <a:ext cx="5362575" cy="1479947"/>
          </a:xfrm>
          <a:prstGeom prst="cloudCallout">
            <a:avLst>
              <a:gd name="adj1" fmla="val -24741"/>
              <a:gd name="adj2" fmla="val 76016"/>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C4507AF-6295-4E8C-893A-FD7A414A2385}"/>
              </a:ext>
            </a:extLst>
          </p:cNvPr>
          <p:cNvSpPr txBox="1"/>
          <p:nvPr/>
        </p:nvSpPr>
        <p:spPr>
          <a:xfrm>
            <a:off x="6839690" y="3525042"/>
            <a:ext cx="4732448" cy="707886"/>
          </a:xfrm>
          <a:prstGeom prst="rect">
            <a:avLst/>
          </a:prstGeom>
          <a:noFill/>
        </p:spPr>
        <p:txBody>
          <a:bodyPr wrap="square">
            <a:spAutoFit/>
          </a:bodyPr>
          <a:lstStyle/>
          <a:p>
            <a:r>
              <a:rPr lang="en-GB" sz="2000"/>
              <a:t>You can use the blank template on the next slide or create your own report on paper.</a:t>
            </a:r>
          </a:p>
        </p:txBody>
      </p:sp>
      <p:sp>
        <p:nvSpPr>
          <p:cNvPr id="11" name="TextBox 10">
            <a:extLst>
              <a:ext uri="{FF2B5EF4-FFF2-40B4-BE49-F238E27FC236}">
                <a16:creationId xmlns:a16="http://schemas.microsoft.com/office/drawing/2014/main" id="{72815E0C-E05F-4B04-AC55-3401780A9577}"/>
              </a:ext>
            </a:extLst>
          </p:cNvPr>
          <p:cNvSpPr txBox="1"/>
          <p:nvPr/>
        </p:nvSpPr>
        <p:spPr>
          <a:xfrm>
            <a:off x="553205" y="4308872"/>
            <a:ext cx="854721" cy="461665"/>
          </a:xfrm>
          <a:prstGeom prst="rect">
            <a:avLst/>
          </a:prstGeom>
          <a:noFill/>
        </p:spPr>
        <p:txBody>
          <a:bodyPr wrap="none" rtlCol="0">
            <a:spAutoFit/>
          </a:bodyPr>
          <a:lstStyle/>
          <a:p>
            <a:r>
              <a:rPr lang="en-GB" sz="2400"/>
              <a:t>Title </a:t>
            </a:r>
            <a:r>
              <a:rPr lang="en-GB"/>
              <a:t> </a:t>
            </a:r>
          </a:p>
        </p:txBody>
      </p:sp>
      <p:sp>
        <p:nvSpPr>
          <p:cNvPr id="12" name="TextBox 11">
            <a:extLst>
              <a:ext uri="{FF2B5EF4-FFF2-40B4-BE49-F238E27FC236}">
                <a16:creationId xmlns:a16="http://schemas.microsoft.com/office/drawing/2014/main" id="{67D4135E-83CC-4D93-9A81-2A21EF9CD696}"/>
              </a:ext>
            </a:extLst>
          </p:cNvPr>
          <p:cNvSpPr txBox="1"/>
          <p:nvPr/>
        </p:nvSpPr>
        <p:spPr>
          <a:xfrm>
            <a:off x="6096000" y="4770537"/>
            <a:ext cx="1187313" cy="461665"/>
          </a:xfrm>
          <a:prstGeom prst="rect">
            <a:avLst/>
          </a:prstGeom>
          <a:noFill/>
        </p:spPr>
        <p:txBody>
          <a:bodyPr wrap="none" rtlCol="0">
            <a:spAutoFit/>
          </a:bodyPr>
          <a:lstStyle/>
          <a:p>
            <a:r>
              <a:rPr lang="en-GB" sz="2400"/>
              <a:t>Picture </a:t>
            </a:r>
            <a:r>
              <a:rPr lang="en-GB"/>
              <a:t> </a:t>
            </a:r>
          </a:p>
        </p:txBody>
      </p:sp>
      <p:sp>
        <p:nvSpPr>
          <p:cNvPr id="13" name="TextBox 12">
            <a:extLst>
              <a:ext uri="{FF2B5EF4-FFF2-40B4-BE49-F238E27FC236}">
                <a16:creationId xmlns:a16="http://schemas.microsoft.com/office/drawing/2014/main" id="{350932E8-A929-4CE2-B50E-813779E7DCE8}"/>
              </a:ext>
            </a:extLst>
          </p:cNvPr>
          <p:cNvSpPr txBox="1"/>
          <p:nvPr/>
        </p:nvSpPr>
        <p:spPr>
          <a:xfrm>
            <a:off x="584559" y="5703837"/>
            <a:ext cx="1187313" cy="461665"/>
          </a:xfrm>
          <a:prstGeom prst="rect">
            <a:avLst/>
          </a:prstGeom>
          <a:noFill/>
        </p:spPr>
        <p:txBody>
          <a:bodyPr wrap="none" rtlCol="0">
            <a:spAutoFit/>
          </a:bodyPr>
          <a:lstStyle/>
          <a:p>
            <a:r>
              <a:rPr lang="en-GB" sz="2400"/>
              <a:t>Picture </a:t>
            </a:r>
            <a:r>
              <a:rPr lang="en-GB"/>
              <a:t> </a:t>
            </a:r>
          </a:p>
        </p:txBody>
      </p:sp>
      <p:sp>
        <p:nvSpPr>
          <p:cNvPr id="14" name="TextBox 13">
            <a:extLst>
              <a:ext uri="{FF2B5EF4-FFF2-40B4-BE49-F238E27FC236}">
                <a16:creationId xmlns:a16="http://schemas.microsoft.com/office/drawing/2014/main" id="{79BD1A10-FE46-4356-8527-DC246068D0B2}"/>
              </a:ext>
            </a:extLst>
          </p:cNvPr>
          <p:cNvSpPr txBox="1"/>
          <p:nvPr/>
        </p:nvSpPr>
        <p:spPr>
          <a:xfrm>
            <a:off x="6096000" y="5463034"/>
            <a:ext cx="1787733" cy="461665"/>
          </a:xfrm>
          <a:prstGeom prst="rect">
            <a:avLst/>
          </a:prstGeom>
          <a:noFill/>
        </p:spPr>
        <p:txBody>
          <a:bodyPr wrap="none" rtlCol="0">
            <a:spAutoFit/>
          </a:bodyPr>
          <a:lstStyle/>
          <a:p>
            <a:r>
              <a:rPr lang="en-GB" sz="2400"/>
              <a:t>Information </a:t>
            </a:r>
            <a:r>
              <a:rPr lang="en-GB"/>
              <a:t> </a:t>
            </a:r>
          </a:p>
        </p:txBody>
      </p:sp>
      <p:cxnSp>
        <p:nvCxnSpPr>
          <p:cNvPr id="16" name="Straight Arrow Connector 15">
            <a:extLst>
              <a:ext uri="{FF2B5EF4-FFF2-40B4-BE49-F238E27FC236}">
                <a16:creationId xmlns:a16="http://schemas.microsoft.com/office/drawing/2014/main" id="{C7F153F3-22A0-4451-8A06-19CD119BFC76}"/>
              </a:ext>
            </a:extLst>
          </p:cNvPr>
          <p:cNvCxnSpPr>
            <a:stCxn id="11" idx="3"/>
          </p:cNvCxnSpPr>
          <p:nvPr/>
        </p:nvCxnSpPr>
        <p:spPr>
          <a:xfrm flipV="1">
            <a:off x="1407926" y="4308872"/>
            <a:ext cx="763101" cy="2308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79E33CA-1BCC-49F3-AD6C-330D3071367E}"/>
              </a:ext>
            </a:extLst>
          </p:cNvPr>
          <p:cNvCxnSpPr/>
          <p:nvPr/>
        </p:nvCxnSpPr>
        <p:spPr>
          <a:xfrm flipV="1">
            <a:off x="1615278" y="5703836"/>
            <a:ext cx="763101" cy="2308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4670AFE-224C-47CF-A261-DC663E7E158E}"/>
              </a:ext>
            </a:extLst>
          </p:cNvPr>
          <p:cNvCxnSpPr>
            <a:cxnSpLocks/>
            <a:stCxn id="14" idx="1"/>
          </p:cNvCxnSpPr>
          <p:nvPr/>
        </p:nvCxnSpPr>
        <p:spPr>
          <a:xfrm flipH="1">
            <a:off x="4610100" y="5693867"/>
            <a:ext cx="1485900" cy="125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F82EE9B-4910-4053-A4B6-F303123C0532}"/>
              </a:ext>
            </a:extLst>
          </p:cNvPr>
          <p:cNvCxnSpPr>
            <a:cxnSpLocks/>
          </p:cNvCxnSpPr>
          <p:nvPr/>
        </p:nvCxnSpPr>
        <p:spPr>
          <a:xfrm flipH="1" flipV="1">
            <a:off x="5337928" y="5076629"/>
            <a:ext cx="792244"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AB881E48-7248-4188-BD13-DC9C4826C71E}"/>
              </a:ext>
            </a:extLst>
          </p:cNvPr>
          <p:cNvPicPr>
            <a:picLocks noChangeAspect="1"/>
          </p:cNvPicPr>
          <p:nvPr/>
        </p:nvPicPr>
        <p:blipFill>
          <a:blip r:embed="rId3"/>
          <a:stretch>
            <a:fillRect/>
          </a:stretch>
        </p:blipFill>
        <p:spPr>
          <a:xfrm>
            <a:off x="4104088" y="1026577"/>
            <a:ext cx="1012024" cy="774259"/>
          </a:xfrm>
          <a:prstGeom prst="rect">
            <a:avLst/>
          </a:prstGeom>
        </p:spPr>
      </p:pic>
      <p:pic>
        <p:nvPicPr>
          <p:cNvPr id="24" name="Picture 23">
            <a:extLst>
              <a:ext uri="{FF2B5EF4-FFF2-40B4-BE49-F238E27FC236}">
                <a16:creationId xmlns:a16="http://schemas.microsoft.com/office/drawing/2014/main" id="{276E9708-B852-4AC4-A986-B753B0B87475}"/>
              </a:ext>
            </a:extLst>
          </p:cNvPr>
          <p:cNvPicPr>
            <a:picLocks noChangeAspect="1"/>
          </p:cNvPicPr>
          <p:nvPr/>
        </p:nvPicPr>
        <p:blipFill>
          <a:blip r:embed="rId4"/>
          <a:stretch>
            <a:fillRect/>
          </a:stretch>
        </p:blipFill>
        <p:spPr>
          <a:xfrm>
            <a:off x="5216958" y="1026087"/>
            <a:ext cx="1009650" cy="771525"/>
          </a:xfrm>
          <a:prstGeom prst="rect">
            <a:avLst/>
          </a:prstGeom>
        </p:spPr>
      </p:pic>
      <p:pic>
        <p:nvPicPr>
          <p:cNvPr id="25" name="Picture 24">
            <a:extLst>
              <a:ext uri="{FF2B5EF4-FFF2-40B4-BE49-F238E27FC236}">
                <a16:creationId xmlns:a16="http://schemas.microsoft.com/office/drawing/2014/main" id="{B1F563BE-9B44-41EE-9A46-E5B21EF53DC9}"/>
              </a:ext>
            </a:extLst>
          </p:cNvPr>
          <p:cNvPicPr>
            <a:picLocks noChangeAspect="1"/>
          </p:cNvPicPr>
          <p:nvPr/>
        </p:nvPicPr>
        <p:blipFill>
          <a:blip r:embed="rId5"/>
          <a:stretch>
            <a:fillRect/>
          </a:stretch>
        </p:blipFill>
        <p:spPr>
          <a:xfrm>
            <a:off x="6331996" y="1016562"/>
            <a:ext cx="1019175" cy="781050"/>
          </a:xfrm>
          <a:prstGeom prst="rect">
            <a:avLst/>
          </a:prstGeom>
        </p:spPr>
      </p:pic>
      <p:pic>
        <p:nvPicPr>
          <p:cNvPr id="26" name="Picture 25">
            <a:extLst>
              <a:ext uri="{FF2B5EF4-FFF2-40B4-BE49-F238E27FC236}">
                <a16:creationId xmlns:a16="http://schemas.microsoft.com/office/drawing/2014/main" id="{C9CD4950-1DDD-4B2E-A2F4-C63C541A92A1}"/>
              </a:ext>
            </a:extLst>
          </p:cNvPr>
          <p:cNvPicPr>
            <a:picLocks noChangeAspect="1"/>
          </p:cNvPicPr>
          <p:nvPr/>
        </p:nvPicPr>
        <p:blipFill>
          <a:blip r:embed="rId6"/>
          <a:stretch>
            <a:fillRect/>
          </a:stretch>
        </p:blipFill>
        <p:spPr>
          <a:xfrm>
            <a:off x="7456559" y="1032706"/>
            <a:ext cx="1019175" cy="762000"/>
          </a:xfrm>
          <a:prstGeom prst="rect">
            <a:avLst/>
          </a:prstGeom>
        </p:spPr>
      </p:pic>
      <p:pic>
        <p:nvPicPr>
          <p:cNvPr id="27" name="Picture 26">
            <a:extLst>
              <a:ext uri="{FF2B5EF4-FFF2-40B4-BE49-F238E27FC236}">
                <a16:creationId xmlns:a16="http://schemas.microsoft.com/office/drawing/2014/main" id="{7D5F26D5-D8CD-4D18-B5FC-A907219529C3}"/>
              </a:ext>
            </a:extLst>
          </p:cNvPr>
          <p:cNvPicPr>
            <a:picLocks noChangeAspect="1"/>
          </p:cNvPicPr>
          <p:nvPr/>
        </p:nvPicPr>
        <p:blipFill>
          <a:blip r:embed="rId7"/>
          <a:stretch>
            <a:fillRect/>
          </a:stretch>
        </p:blipFill>
        <p:spPr>
          <a:xfrm>
            <a:off x="8581122" y="1030258"/>
            <a:ext cx="1005927" cy="774259"/>
          </a:xfrm>
          <a:prstGeom prst="rect">
            <a:avLst/>
          </a:prstGeom>
        </p:spPr>
      </p:pic>
      <p:pic>
        <p:nvPicPr>
          <p:cNvPr id="28" name="Picture 27">
            <a:extLst>
              <a:ext uri="{FF2B5EF4-FFF2-40B4-BE49-F238E27FC236}">
                <a16:creationId xmlns:a16="http://schemas.microsoft.com/office/drawing/2014/main" id="{235FAC98-4522-47D7-B525-B04958B8C4B4}"/>
              </a:ext>
            </a:extLst>
          </p:cNvPr>
          <p:cNvPicPr>
            <a:picLocks noChangeAspect="1"/>
          </p:cNvPicPr>
          <p:nvPr/>
        </p:nvPicPr>
        <p:blipFill>
          <a:blip r:embed="rId8"/>
          <a:stretch>
            <a:fillRect/>
          </a:stretch>
        </p:blipFill>
        <p:spPr>
          <a:xfrm>
            <a:off x="9691992" y="1042517"/>
            <a:ext cx="1019175" cy="762000"/>
          </a:xfrm>
          <a:prstGeom prst="rect">
            <a:avLst/>
          </a:prstGeom>
        </p:spPr>
      </p:pic>
      <p:pic>
        <p:nvPicPr>
          <p:cNvPr id="22" name="Picture 2" descr="A picture containing diagram&#10;&#10;Description automatically generated">
            <a:extLst>
              <a:ext uri="{FF2B5EF4-FFF2-40B4-BE49-F238E27FC236}">
                <a16:creationId xmlns:a16="http://schemas.microsoft.com/office/drawing/2014/main" id="{7ECC938E-5D02-43B9-88E6-19AFCB4DB33A}"/>
              </a:ext>
            </a:extLst>
          </p:cNvPr>
          <p:cNvPicPr>
            <a:picLocks noChangeAspect="1"/>
          </p:cNvPicPr>
          <p:nvPr/>
        </p:nvPicPr>
        <p:blipFill>
          <a:blip r:embed="rId9"/>
          <a:stretch>
            <a:fillRect/>
          </a:stretch>
        </p:blipFill>
        <p:spPr>
          <a:xfrm>
            <a:off x="10927204" y="64556"/>
            <a:ext cx="1266828" cy="962021"/>
          </a:xfrm>
          <a:prstGeom prst="rect">
            <a:avLst/>
          </a:prstGeom>
          <a:noFill/>
          <a:ln cap="flat">
            <a:noFill/>
          </a:ln>
        </p:spPr>
      </p:pic>
    </p:spTree>
    <p:extLst>
      <p:ext uri="{BB962C8B-B14F-4D97-AF65-F5344CB8AC3E}">
        <p14:creationId xmlns:p14="http://schemas.microsoft.com/office/powerpoint/2010/main" val="1764328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E98417F-5434-456C-926D-2775F28E9743}"/>
              </a:ext>
            </a:extLst>
          </p:cNvPr>
          <p:cNvCxnSpPr/>
          <p:nvPr/>
        </p:nvCxnSpPr>
        <p:spPr>
          <a:xfrm>
            <a:off x="1209675" y="485775"/>
            <a:ext cx="936307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B84769-C1CB-40A8-849E-2CD56A50EF18}"/>
              </a:ext>
            </a:extLst>
          </p:cNvPr>
          <p:cNvCxnSpPr>
            <a:cxnSpLocks/>
          </p:cNvCxnSpPr>
          <p:nvPr/>
        </p:nvCxnSpPr>
        <p:spPr>
          <a:xfrm>
            <a:off x="0" y="141922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D7DBCD3-E6B5-4947-916D-07C988040046}"/>
              </a:ext>
            </a:extLst>
          </p:cNvPr>
          <p:cNvCxnSpPr>
            <a:cxnSpLocks/>
          </p:cNvCxnSpPr>
          <p:nvPr/>
        </p:nvCxnSpPr>
        <p:spPr>
          <a:xfrm>
            <a:off x="0" y="90487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B79C0E8-11A8-455A-A007-A41C59E03401}"/>
              </a:ext>
            </a:extLst>
          </p:cNvPr>
          <p:cNvCxnSpPr>
            <a:cxnSpLocks/>
          </p:cNvCxnSpPr>
          <p:nvPr/>
        </p:nvCxnSpPr>
        <p:spPr>
          <a:xfrm>
            <a:off x="0" y="1943100"/>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809845F-B9C6-4922-93D5-5A9C556310D1}"/>
              </a:ext>
            </a:extLst>
          </p:cNvPr>
          <p:cNvCxnSpPr>
            <a:cxnSpLocks/>
          </p:cNvCxnSpPr>
          <p:nvPr/>
        </p:nvCxnSpPr>
        <p:spPr>
          <a:xfrm>
            <a:off x="0" y="2538411"/>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40069C6-33D8-4F55-9EED-2CC998159BF0}"/>
              </a:ext>
            </a:extLst>
          </p:cNvPr>
          <p:cNvCxnSpPr>
            <a:cxnSpLocks/>
          </p:cNvCxnSpPr>
          <p:nvPr/>
        </p:nvCxnSpPr>
        <p:spPr>
          <a:xfrm>
            <a:off x="0" y="307657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911C96A-69CA-4831-A2BD-5D01020DC2B6}"/>
              </a:ext>
            </a:extLst>
          </p:cNvPr>
          <p:cNvCxnSpPr>
            <a:cxnSpLocks/>
          </p:cNvCxnSpPr>
          <p:nvPr/>
        </p:nvCxnSpPr>
        <p:spPr>
          <a:xfrm>
            <a:off x="0" y="362902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17D4C46-9318-4B1B-8978-F731248140B3}"/>
              </a:ext>
            </a:extLst>
          </p:cNvPr>
          <p:cNvCxnSpPr>
            <a:cxnSpLocks/>
          </p:cNvCxnSpPr>
          <p:nvPr/>
        </p:nvCxnSpPr>
        <p:spPr>
          <a:xfrm>
            <a:off x="0" y="416242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6CCD631-C0C9-4868-B6A2-095016082162}"/>
              </a:ext>
            </a:extLst>
          </p:cNvPr>
          <p:cNvCxnSpPr>
            <a:cxnSpLocks/>
          </p:cNvCxnSpPr>
          <p:nvPr/>
        </p:nvCxnSpPr>
        <p:spPr>
          <a:xfrm>
            <a:off x="0" y="477202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482E306-F533-4E3B-8FF3-29EB9CF91DCE}"/>
              </a:ext>
            </a:extLst>
          </p:cNvPr>
          <p:cNvCxnSpPr>
            <a:cxnSpLocks/>
          </p:cNvCxnSpPr>
          <p:nvPr/>
        </p:nvCxnSpPr>
        <p:spPr>
          <a:xfrm>
            <a:off x="0" y="541972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F83CEC1-703B-497B-81E6-0749B46F5402}"/>
              </a:ext>
            </a:extLst>
          </p:cNvPr>
          <p:cNvCxnSpPr>
            <a:cxnSpLocks/>
          </p:cNvCxnSpPr>
          <p:nvPr/>
        </p:nvCxnSpPr>
        <p:spPr>
          <a:xfrm>
            <a:off x="0" y="6086475"/>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1A233B9-484B-432B-ADB8-7205700FF190}"/>
              </a:ext>
            </a:extLst>
          </p:cNvPr>
          <p:cNvCxnSpPr>
            <a:cxnSpLocks/>
          </p:cNvCxnSpPr>
          <p:nvPr/>
        </p:nvCxnSpPr>
        <p:spPr>
          <a:xfrm>
            <a:off x="0" y="6696075"/>
            <a:ext cx="12192000" cy="0"/>
          </a:xfrm>
          <a:prstGeom prst="line">
            <a:avLst/>
          </a:prstGeom>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173740A3-B1B0-44DF-8FD3-23C36D21A38A}"/>
              </a:ext>
            </a:extLst>
          </p:cNvPr>
          <p:cNvSpPr/>
          <p:nvPr/>
        </p:nvSpPr>
        <p:spPr>
          <a:xfrm>
            <a:off x="9058275" y="1266824"/>
            <a:ext cx="3028950" cy="25431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6B20A9B-56D6-4C6A-BAFD-376771E656C7}"/>
              </a:ext>
            </a:extLst>
          </p:cNvPr>
          <p:cNvSpPr/>
          <p:nvPr/>
        </p:nvSpPr>
        <p:spPr>
          <a:xfrm>
            <a:off x="0" y="3295649"/>
            <a:ext cx="3028950" cy="25431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8063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a:solidFill>
                  <a:srgbClr val="000000"/>
                </a:solidFill>
                <a:effectLst/>
                <a:latin typeface="Calibri" panose="020F0502020204030204" pitchFamily="34" charset="0"/>
              </a:rPr>
              <a:t>Could any completed work / photographic evidence of completed work please be sent to </a:t>
            </a:r>
            <a:r>
              <a:rPr lang="en-GB" sz="2800" u="sng">
                <a:solidFill>
                  <a:srgbClr val="0563C1"/>
                </a:solidFill>
                <a:latin typeface="Calibri" panose="020F0502020204030204" pitchFamily="34" charset="0"/>
              </a:rPr>
              <a:t>p</a:t>
            </a:r>
            <a:r>
              <a:rPr lang="en-GB" sz="2800" b="0" i="0" u="sng" strike="noStrike">
                <a:solidFill>
                  <a:srgbClr val="0563C1"/>
                </a:solidFill>
                <a:effectLst/>
                <a:latin typeface="Calibri" panose="020F0502020204030204" pitchFamily="34" charset="0"/>
                <a:hlinkClick r:id="rId3"/>
              </a:rPr>
              <a:t>ioneerspupils@gmail.com</a:t>
            </a:r>
            <a:endParaRPr lang="en-GB" sz="280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Thank you!</a:t>
            </a:r>
            <a:endParaRPr lang="en-GB" sz="2400" b="1"/>
          </a:p>
        </p:txBody>
      </p:sp>
    </p:spTree>
    <p:extLst>
      <p:ext uri="{BB962C8B-B14F-4D97-AF65-F5344CB8AC3E}">
        <p14:creationId xmlns:p14="http://schemas.microsoft.com/office/powerpoint/2010/main" val="3458446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1008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English </a:t>
            </a:r>
            <a:endParaRPr lang="en-GB"/>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a:t>Date</a:t>
            </a:r>
            <a:r>
              <a:rPr lang="en-GB"/>
              <a:t>:   </a:t>
            </a:r>
            <a:r>
              <a:rPr lang="en-GB" sz="3200"/>
              <a:t>Friday 26</a:t>
            </a:r>
            <a:r>
              <a:rPr lang="en-GB" sz="3200" baseline="30000"/>
              <a:t>th</a:t>
            </a:r>
            <a:r>
              <a:rPr lang="en-GB" sz="3200"/>
              <a:t> February </a:t>
            </a:r>
            <a:endParaRPr lang="en-GB"/>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a:t>LO To be able to read and spell words with the ‘</a:t>
            </a:r>
            <a:r>
              <a:rPr lang="en-GB" sz="4000" err="1"/>
              <a:t>i</a:t>
            </a:r>
            <a:r>
              <a:rPr lang="en-GB" sz="4000"/>
              <a:t>’ sound spelt ‘y’.</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729751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3191" y="0"/>
            <a:ext cx="6341801"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en-US" sz="5400" b="1" cap="none" spc="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a:t>
            </a: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 sound spelt as ‘</a:t>
            </a: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a:t>
            </a: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
        <p:nvSpPr>
          <p:cNvPr id="5" name="TextBox 4"/>
          <p:cNvSpPr txBox="1"/>
          <p:nvPr/>
        </p:nvSpPr>
        <p:spPr>
          <a:xfrm>
            <a:off x="435055" y="1179050"/>
            <a:ext cx="8764579" cy="646331"/>
          </a:xfrm>
          <a:prstGeom prst="rect">
            <a:avLst/>
          </a:prstGeom>
          <a:noFill/>
        </p:spPr>
        <p:txBody>
          <a:bodyPr wrap="none" rtlCol="0">
            <a:spAutoFit/>
          </a:bodyPr>
          <a:lstStyle/>
          <a:p>
            <a:r>
              <a:rPr lang="en-GB" sz="2400" b="1"/>
              <a:t>The spelling rule we are focusing on today is </a:t>
            </a:r>
            <a:r>
              <a:rPr lang="en-GB" sz="3600" b="1">
                <a:solidFill>
                  <a:schemeClr val="bg1"/>
                </a:solidFill>
              </a:rPr>
              <a:t>‘</a:t>
            </a:r>
            <a:r>
              <a:rPr lang="en-GB" sz="3600" b="1" err="1">
                <a:solidFill>
                  <a:schemeClr val="bg1"/>
                </a:solidFill>
              </a:rPr>
              <a:t>i</a:t>
            </a:r>
            <a:r>
              <a:rPr lang="en-GB" sz="3600" b="1">
                <a:solidFill>
                  <a:schemeClr val="bg1"/>
                </a:solidFill>
              </a:rPr>
              <a:t>’</a:t>
            </a:r>
            <a:r>
              <a:rPr lang="en-GB" sz="2400" b="1"/>
              <a:t> but it is spelt </a:t>
            </a:r>
            <a:r>
              <a:rPr lang="en-GB" sz="3600" b="1">
                <a:solidFill>
                  <a:schemeClr val="bg1"/>
                </a:solidFill>
              </a:rPr>
              <a:t>‘y’</a:t>
            </a:r>
            <a:r>
              <a:rPr lang="en-GB" sz="2400" b="1"/>
              <a:t>.</a:t>
            </a:r>
          </a:p>
        </p:txBody>
      </p:sp>
      <p:sp>
        <p:nvSpPr>
          <p:cNvPr id="6" name="TextBox 5"/>
          <p:cNvSpPr txBox="1"/>
          <p:nvPr/>
        </p:nvSpPr>
        <p:spPr>
          <a:xfrm>
            <a:off x="-14144" y="2429828"/>
            <a:ext cx="6939336" cy="646331"/>
          </a:xfrm>
          <a:prstGeom prst="rect">
            <a:avLst/>
          </a:prstGeom>
          <a:noFill/>
        </p:spPr>
        <p:txBody>
          <a:bodyPr wrap="none" rtlCol="0">
            <a:spAutoFit/>
          </a:bodyPr>
          <a:lstStyle/>
          <a:p>
            <a:r>
              <a:rPr lang="en-GB" sz="2400" b="1"/>
              <a:t>The</a:t>
            </a:r>
            <a:r>
              <a:rPr lang="en-GB" sz="3600" b="1">
                <a:solidFill>
                  <a:schemeClr val="bg1"/>
                </a:solidFill>
              </a:rPr>
              <a:t> ‘</a:t>
            </a:r>
            <a:r>
              <a:rPr lang="en-GB" sz="3600" b="1" err="1">
                <a:solidFill>
                  <a:schemeClr val="bg1"/>
                </a:solidFill>
              </a:rPr>
              <a:t>i</a:t>
            </a:r>
            <a:r>
              <a:rPr lang="en-GB" sz="3600" b="1">
                <a:solidFill>
                  <a:schemeClr val="bg1"/>
                </a:solidFill>
              </a:rPr>
              <a:t>’ </a:t>
            </a:r>
            <a:r>
              <a:rPr lang="en-GB" sz="2000" b="1"/>
              <a:t>sound spelt</a:t>
            </a:r>
            <a:r>
              <a:rPr lang="en-GB" sz="3600" b="1">
                <a:solidFill>
                  <a:schemeClr val="bg1"/>
                </a:solidFill>
              </a:rPr>
              <a:t> ‘y’ </a:t>
            </a:r>
            <a:r>
              <a:rPr lang="en-GB" sz="2400" b="1"/>
              <a:t>is used at the end of words. </a:t>
            </a:r>
            <a:endParaRPr lang="en-GB" sz="3600" b="1"/>
          </a:p>
        </p:txBody>
      </p:sp>
      <p:sp>
        <p:nvSpPr>
          <p:cNvPr id="8" name="Rectangle 7">
            <a:extLst>
              <a:ext uri="{FF2B5EF4-FFF2-40B4-BE49-F238E27FC236}">
                <a16:creationId xmlns:a16="http://schemas.microsoft.com/office/drawing/2014/main" id="{8A1369D7-6151-4037-9F1F-D97BD101000F}"/>
              </a:ext>
            </a:extLst>
          </p:cNvPr>
          <p:cNvSpPr/>
          <p:nvPr/>
        </p:nvSpPr>
        <p:spPr>
          <a:xfrm>
            <a:off x="1415143" y="4075275"/>
            <a:ext cx="6496050" cy="59084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Click on the links or copy and paste the links into your internet browser to watch the spelling videos.</a:t>
            </a:r>
            <a:endParaRPr lang="en-GB" sz="2400" b="1"/>
          </a:p>
        </p:txBody>
      </p:sp>
      <p:sp>
        <p:nvSpPr>
          <p:cNvPr id="9" name="Rectangle 8"/>
          <p:cNvSpPr/>
          <p:nvPr/>
        </p:nvSpPr>
        <p:spPr>
          <a:xfrm>
            <a:off x="231474" y="5484708"/>
            <a:ext cx="11176970" cy="1661993"/>
          </a:xfrm>
          <a:prstGeom prst="rect">
            <a:avLst/>
          </a:prstGeom>
        </p:spPr>
        <p:txBody>
          <a:bodyPr wrap="none">
            <a:spAutoFit/>
          </a:bodyPr>
          <a:lstStyle/>
          <a:p>
            <a:r>
              <a:rPr lang="en-GB" sz="2800">
                <a:hlinkClick r:id="rId2"/>
              </a:rPr>
              <a:t>-y 😃 Fun Phonics 😄 How to Read 📖 Made by Kids vs Phonics </a:t>
            </a:r>
            <a:r>
              <a:rPr lang="en-GB" sz="2800">
                <a:hlinkClick r:id="rId3"/>
              </a:rPr>
              <a:t>–</a:t>
            </a:r>
            <a:r>
              <a:rPr lang="en-GB" sz="2800">
                <a:hlinkClick r:id="rId2"/>
              </a:rPr>
              <a:t> YouTube</a:t>
            </a:r>
            <a:endParaRPr lang="en-GB" sz="2800"/>
          </a:p>
          <a:p>
            <a:endParaRPr lang="en-GB" sz="2800">
              <a:hlinkClick r:id="rId4"/>
            </a:endParaRPr>
          </a:p>
          <a:p>
            <a:r>
              <a:rPr lang="en-GB" sz="2800">
                <a:hlinkClick r:id="rId4"/>
              </a:rPr>
              <a:t>Phonics (Long I - y) </a:t>
            </a:r>
            <a:r>
              <a:rPr lang="en-GB" sz="2800">
                <a:hlinkClick r:id="rId5"/>
              </a:rPr>
              <a:t>–</a:t>
            </a:r>
            <a:r>
              <a:rPr lang="en-GB" sz="2800">
                <a:hlinkClick r:id="rId4"/>
              </a:rPr>
              <a:t> YouTube</a:t>
            </a:r>
            <a:endParaRPr lang="en-GB" sz="2400"/>
          </a:p>
          <a:p>
            <a:endParaRPr lang="en-GB"/>
          </a:p>
        </p:txBody>
      </p:sp>
      <p:cxnSp>
        <p:nvCxnSpPr>
          <p:cNvPr id="10" name="Straight Arrow Connector 9">
            <a:extLst>
              <a:ext uri="{FF2B5EF4-FFF2-40B4-BE49-F238E27FC236}">
                <a16:creationId xmlns:a16="http://schemas.microsoft.com/office/drawing/2014/main" id="{D1978D58-982D-434C-BA1E-33E514917C9B}"/>
              </a:ext>
            </a:extLst>
          </p:cNvPr>
          <p:cNvCxnSpPr/>
          <p:nvPr/>
        </p:nvCxnSpPr>
        <p:spPr>
          <a:xfrm flipH="1">
            <a:off x="4049160" y="4812630"/>
            <a:ext cx="209550" cy="6720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1" name="Picture 2" descr="A picture containing shape&#10;&#10;Description automatically generated">
            <a:extLst>
              <a:ext uri="{FF2B5EF4-FFF2-40B4-BE49-F238E27FC236}">
                <a16:creationId xmlns:a16="http://schemas.microsoft.com/office/drawing/2014/main" id="{16CF2C65-D604-41CA-B81F-4D081A3F05C4}"/>
              </a:ext>
            </a:extLst>
          </p:cNvPr>
          <p:cNvPicPr>
            <a:picLocks noChangeAspect="1"/>
          </p:cNvPicPr>
          <p:nvPr/>
        </p:nvPicPr>
        <p:blipFill>
          <a:blip r:embed="rId6"/>
          <a:stretch>
            <a:fillRect/>
          </a:stretch>
        </p:blipFill>
        <p:spPr>
          <a:xfrm>
            <a:off x="10810960" y="75143"/>
            <a:ext cx="1266828" cy="962021"/>
          </a:xfrm>
          <a:prstGeom prst="rect">
            <a:avLst/>
          </a:prstGeom>
          <a:noFill/>
          <a:ln cap="flat">
            <a:noFill/>
          </a:ln>
        </p:spPr>
      </p:pic>
      <p:pic>
        <p:nvPicPr>
          <p:cNvPr id="1028" name="Picture 4" descr="See the source image">
            <a:extLst>
              <a:ext uri="{FF2B5EF4-FFF2-40B4-BE49-F238E27FC236}">
                <a16:creationId xmlns:a16="http://schemas.microsoft.com/office/drawing/2014/main" id="{BE759740-F83A-4F30-9CB3-F62D0C238C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6724" y="1346028"/>
            <a:ext cx="2822876" cy="368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54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2000"/>
                                        <p:tgtEl>
                                          <p:spTgt spid="1028"/>
                                        </p:tgtEl>
                                      </p:cBhvr>
                                    </p:animEffect>
                                    <p:anim calcmode="lin" valueType="num">
                                      <p:cBhvr>
                                        <p:cTn id="20" dur="2000" fill="hold"/>
                                        <p:tgtEl>
                                          <p:spTgt spid="1028"/>
                                        </p:tgtEl>
                                        <p:attrNameLst>
                                          <p:attrName>ppt_w</p:attrName>
                                        </p:attrNameLst>
                                      </p:cBhvr>
                                      <p:tavLst>
                                        <p:tav tm="0" fmla="#ppt_w*sin(2.5*pi*$)">
                                          <p:val>
                                            <p:fltVal val="0"/>
                                          </p:val>
                                        </p:tav>
                                        <p:tav tm="100000">
                                          <p:val>
                                            <p:fltVal val="1"/>
                                          </p:val>
                                        </p:tav>
                                      </p:tavLst>
                                    </p:anim>
                                    <p:anim calcmode="lin" valueType="num">
                                      <p:cBhvr>
                                        <p:cTn id="21"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185278" y="-206631"/>
            <a:ext cx="6161815" cy="1200329"/>
          </a:xfrm>
          <a:prstGeom prst="rect">
            <a:avLst/>
          </a:prstGeom>
          <a:noFill/>
        </p:spPr>
        <p:txBody>
          <a:bodyPr wrap="none" lIns="91440" tIns="45720" rIns="91440" bIns="45720">
            <a:spAutoFit/>
          </a:bodyPr>
          <a:lstStyle/>
          <a:p>
            <a:pPr algn="ctr"/>
            <a:r>
              <a:rPr lang="en-US" sz="72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words</a:t>
            </a:r>
          </a:p>
        </p:txBody>
      </p:sp>
      <p:sp>
        <p:nvSpPr>
          <p:cNvPr id="5" name="TextBox 4"/>
          <p:cNvSpPr txBox="1"/>
          <p:nvPr/>
        </p:nvSpPr>
        <p:spPr>
          <a:xfrm>
            <a:off x="537122" y="1047617"/>
            <a:ext cx="545021" cy="523220"/>
          </a:xfrm>
          <a:prstGeom prst="rect">
            <a:avLst/>
          </a:prstGeom>
          <a:noFill/>
        </p:spPr>
        <p:txBody>
          <a:bodyPr wrap="none" rtlCol="0">
            <a:spAutoFit/>
          </a:bodyPr>
          <a:lstStyle/>
          <a:p>
            <a:r>
              <a:rPr lang="en-GB" sz="2800" b="1"/>
              <a:t>by</a:t>
            </a:r>
            <a:endParaRPr lang="en-GB"/>
          </a:p>
        </p:txBody>
      </p:sp>
      <p:sp>
        <p:nvSpPr>
          <p:cNvPr id="6" name="TextBox 5"/>
          <p:cNvSpPr txBox="1"/>
          <p:nvPr/>
        </p:nvSpPr>
        <p:spPr>
          <a:xfrm>
            <a:off x="2115203" y="1584253"/>
            <a:ext cx="729687" cy="523220"/>
          </a:xfrm>
          <a:prstGeom prst="rect">
            <a:avLst/>
          </a:prstGeom>
          <a:noFill/>
        </p:spPr>
        <p:txBody>
          <a:bodyPr wrap="none" rtlCol="0">
            <a:spAutoFit/>
          </a:bodyPr>
          <a:lstStyle/>
          <a:p>
            <a:r>
              <a:rPr lang="en-GB" sz="2800" b="1"/>
              <a:t>dry</a:t>
            </a:r>
            <a:r>
              <a:rPr lang="en-GB"/>
              <a:t> </a:t>
            </a:r>
          </a:p>
        </p:txBody>
      </p:sp>
      <p:sp>
        <p:nvSpPr>
          <p:cNvPr id="7" name="TextBox 6"/>
          <p:cNvSpPr txBox="1"/>
          <p:nvPr/>
        </p:nvSpPr>
        <p:spPr>
          <a:xfrm>
            <a:off x="4059341" y="1090100"/>
            <a:ext cx="609462" cy="523220"/>
          </a:xfrm>
          <a:prstGeom prst="rect">
            <a:avLst/>
          </a:prstGeom>
          <a:noFill/>
        </p:spPr>
        <p:txBody>
          <a:bodyPr wrap="none" rtlCol="0">
            <a:spAutoFit/>
          </a:bodyPr>
          <a:lstStyle/>
          <a:p>
            <a:r>
              <a:rPr lang="en-GB" sz="2800" b="1"/>
              <a:t>try</a:t>
            </a:r>
            <a:endParaRPr lang="en-GB"/>
          </a:p>
        </p:txBody>
      </p:sp>
      <p:sp>
        <p:nvSpPr>
          <p:cNvPr id="8" name="TextBox 7"/>
          <p:cNvSpPr txBox="1"/>
          <p:nvPr/>
        </p:nvSpPr>
        <p:spPr>
          <a:xfrm>
            <a:off x="5975909" y="1549772"/>
            <a:ext cx="651140" cy="523220"/>
          </a:xfrm>
          <a:prstGeom prst="rect">
            <a:avLst/>
          </a:prstGeom>
          <a:noFill/>
        </p:spPr>
        <p:txBody>
          <a:bodyPr wrap="none" rtlCol="0">
            <a:spAutoFit/>
          </a:bodyPr>
          <a:lstStyle/>
          <a:p>
            <a:r>
              <a:rPr lang="en-GB" sz="2800" b="1"/>
              <a:t>fry</a:t>
            </a:r>
            <a:r>
              <a:rPr lang="en-GB"/>
              <a:t> </a:t>
            </a:r>
          </a:p>
        </p:txBody>
      </p:sp>
      <p:sp>
        <p:nvSpPr>
          <p:cNvPr id="9" name="TextBox 8"/>
          <p:cNvSpPr txBox="1"/>
          <p:nvPr/>
        </p:nvSpPr>
        <p:spPr>
          <a:xfrm>
            <a:off x="7983235" y="1090100"/>
            <a:ext cx="635110" cy="523220"/>
          </a:xfrm>
          <a:prstGeom prst="rect">
            <a:avLst/>
          </a:prstGeom>
          <a:noFill/>
        </p:spPr>
        <p:txBody>
          <a:bodyPr wrap="none" rtlCol="0">
            <a:spAutoFit/>
          </a:bodyPr>
          <a:lstStyle/>
          <a:p>
            <a:r>
              <a:rPr lang="en-GB" sz="2800" b="1"/>
              <a:t>cry</a:t>
            </a:r>
            <a:endParaRPr lang="en-GB"/>
          </a:p>
        </p:txBody>
      </p:sp>
      <p:sp>
        <p:nvSpPr>
          <p:cNvPr id="10" name="TextBox 9"/>
          <p:cNvSpPr txBox="1"/>
          <p:nvPr/>
        </p:nvSpPr>
        <p:spPr>
          <a:xfrm>
            <a:off x="10022616" y="1597668"/>
            <a:ext cx="609462" cy="523220"/>
          </a:xfrm>
          <a:prstGeom prst="rect">
            <a:avLst/>
          </a:prstGeom>
          <a:noFill/>
        </p:spPr>
        <p:txBody>
          <a:bodyPr wrap="none" rtlCol="0">
            <a:spAutoFit/>
          </a:bodyPr>
          <a:lstStyle/>
          <a:p>
            <a:r>
              <a:rPr lang="en-GB" sz="2800" b="1"/>
              <a:t>fly</a:t>
            </a:r>
            <a:r>
              <a:rPr lang="en-GB"/>
              <a:t> </a:t>
            </a:r>
          </a:p>
        </p:txBody>
      </p:sp>
      <p:sp>
        <p:nvSpPr>
          <p:cNvPr id="11" name="TextBox 10"/>
          <p:cNvSpPr txBox="1"/>
          <p:nvPr/>
        </p:nvSpPr>
        <p:spPr>
          <a:xfrm>
            <a:off x="537122" y="3394577"/>
            <a:ext cx="723275" cy="523220"/>
          </a:xfrm>
          <a:prstGeom prst="rect">
            <a:avLst/>
          </a:prstGeom>
          <a:noFill/>
        </p:spPr>
        <p:txBody>
          <a:bodyPr wrap="none" rtlCol="0">
            <a:spAutoFit/>
          </a:bodyPr>
          <a:lstStyle/>
          <a:p>
            <a:r>
              <a:rPr lang="en-GB" sz="2800" b="1"/>
              <a:t>sky</a:t>
            </a:r>
            <a:r>
              <a:rPr lang="en-GB"/>
              <a:t> </a:t>
            </a:r>
          </a:p>
        </p:txBody>
      </p:sp>
      <p:sp>
        <p:nvSpPr>
          <p:cNvPr id="12" name="TextBox 11"/>
          <p:cNvSpPr txBox="1"/>
          <p:nvPr/>
        </p:nvSpPr>
        <p:spPr>
          <a:xfrm>
            <a:off x="2708048" y="2751085"/>
            <a:ext cx="736035" cy="523220"/>
          </a:xfrm>
          <a:prstGeom prst="rect">
            <a:avLst/>
          </a:prstGeom>
          <a:noFill/>
        </p:spPr>
        <p:txBody>
          <a:bodyPr wrap="none" rtlCol="0">
            <a:spAutoFit/>
          </a:bodyPr>
          <a:lstStyle/>
          <a:p>
            <a:r>
              <a:rPr lang="en-GB" sz="2800" b="1"/>
              <a:t>shy</a:t>
            </a:r>
            <a:r>
              <a:rPr lang="en-GB"/>
              <a:t> </a:t>
            </a:r>
          </a:p>
        </p:txBody>
      </p:sp>
      <p:sp>
        <p:nvSpPr>
          <p:cNvPr id="13" name="TextBox 12"/>
          <p:cNvSpPr txBox="1"/>
          <p:nvPr/>
        </p:nvSpPr>
        <p:spPr>
          <a:xfrm>
            <a:off x="4902259" y="3132967"/>
            <a:ext cx="861070" cy="523220"/>
          </a:xfrm>
          <a:prstGeom prst="rect">
            <a:avLst/>
          </a:prstGeom>
          <a:noFill/>
        </p:spPr>
        <p:txBody>
          <a:bodyPr wrap="none" rtlCol="0">
            <a:spAutoFit/>
          </a:bodyPr>
          <a:lstStyle/>
          <a:p>
            <a:r>
              <a:rPr lang="en-GB" sz="2800" b="1"/>
              <a:t>why</a:t>
            </a:r>
            <a:r>
              <a:rPr lang="en-GB"/>
              <a:t> </a:t>
            </a:r>
          </a:p>
        </p:txBody>
      </p:sp>
      <p:sp>
        <p:nvSpPr>
          <p:cNvPr id="14" name="TextBox 13"/>
          <p:cNvSpPr txBox="1"/>
          <p:nvPr/>
        </p:nvSpPr>
        <p:spPr>
          <a:xfrm>
            <a:off x="7878802" y="2561747"/>
            <a:ext cx="687689" cy="523220"/>
          </a:xfrm>
          <a:prstGeom prst="rect">
            <a:avLst/>
          </a:prstGeom>
          <a:noFill/>
        </p:spPr>
        <p:txBody>
          <a:bodyPr wrap="none" rtlCol="0">
            <a:spAutoFit/>
          </a:bodyPr>
          <a:lstStyle/>
          <a:p>
            <a:r>
              <a:rPr lang="en-GB" sz="2800" b="1"/>
              <a:t>spy</a:t>
            </a:r>
            <a:endParaRPr lang="en-GB"/>
          </a:p>
        </p:txBody>
      </p:sp>
      <p:sp>
        <p:nvSpPr>
          <p:cNvPr id="15" name="TextBox 14"/>
          <p:cNvSpPr txBox="1"/>
          <p:nvPr/>
        </p:nvSpPr>
        <p:spPr>
          <a:xfrm>
            <a:off x="10588476" y="3917797"/>
            <a:ext cx="940450" cy="523220"/>
          </a:xfrm>
          <a:prstGeom prst="rect">
            <a:avLst/>
          </a:prstGeom>
          <a:noFill/>
        </p:spPr>
        <p:txBody>
          <a:bodyPr wrap="none" rtlCol="0">
            <a:spAutoFit/>
          </a:bodyPr>
          <a:lstStyle/>
          <a:p>
            <a:r>
              <a:rPr lang="en-GB" sz="2800" b="1"/>
              <a:t>reply</a:t>
            </a:r>
            <a:endParaRPr lang="en-GB"/>
          </a:p>
        </p:txBody>
      </p:sp>
      <p:sp>
        <p:nvSpPr>
          <p:cNvPr id="16" name="TextBox 15"/>
          <p:cNvSpPr txBox="1"/>
          <p:nvPr/>
        </p:nvSpPr>
        <p:spPr>
          <a:xfrm>
            <a:off x="2626945" y="4488913"/>
            <a:ext cx="638316" cy="523220"/>
          </a:xfrm>
          <a:prstGeom prst="rect">
            <a:avLst/>
          </a:prstGeom>
          <a:noFill/>
        </p:spPr>
        <p:txBody>
          <a:bodyPr wrap="none" rtlCol="0">
            <a:spAutoFit/>
          </a:bodyPr>
          <a:lstStyle/>
          <a:p>
            <a:r>
              <a:rPr lang="en-GB" sz="2800" b="1"/>
              <a:t>sly</a:t>
            </a:r>
            <a:r>
              <a:rPr lang="en-GB"/>
              <a:t> </a:t>
            </a:r>
          </a:p>
        </p:txBody>
      </p:sp>
      <p:sp>
        <p:nvSpPr>
          <p:cNvPr id="17" name="TextBox 16"/>
          <p:cNvSpPr txBox="1"/>
          <p:nvPr/>
        </p:nvSpPr>
        <p:spPr>
          <a:xfrm>
            <a:off x="6216677" y="4471733"/>
            <a:ext cx="753732" cy="523220"/>
          </a:xfrm>
          <a:prstGeom prst="rect">
            <a:avLst/>
          </a:prstGeom>
          <a:noFill/>
        </p:spPr>
        <p:txBody>
          <a:bodyPr wrap="none" rtlCol="0">
            <a:spAutoFit/>
          </a:bodyPr>
          <a:lstStyle/>
          <a:p>
            <a:r>
              <a:rPr lang="en-GB" sz="2800" b="1"/>
              <a:t>July</a:t>
            </a:r>
            <a:endParaRPr lang="en-GB"/>
          </a:p>
        </p:txBody>
      </p:sp>
      <p:sp>
        <p:nvSpPr>
          <p:cNvPr id="18" name="Rectangle 17">
            <a:extLst>
              <a:ext uri="{FF2B5EF4-FFF2-40B4-BE49-F238E27FC236}">
                <a16:creationId xmlns:a16="http://schemas.microsoft.com/office/drawing/2014/main" id="{794939D6-D43E-4C10-8701-0FF4CABAC0A5}"/>
              </a:ext>
            </a:extLst>
          </p:cNvPr>
          <p:cNvSpPr/>
          <p:nvPr/>
        </p:nvSpPr>
        <p:spPr>
          <a:xfrm>
            <a:off x="226663" y="5500992"/>
            <a:ext cx="6745333" cy="108827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Now write the words on a piece of paper and underline the </a:t>
            </a:r>
            <a:r>
              <a:rPr lang="en-GB" sz="3600"/>
              <a:t>‘y’ </a:t>
            </a:r>
            <a:r>
              <a:rPr lang="en-GB" sz="2400"/>
              <a:t>sound which sounds like</a:t>
            </a:r>
            <a:r>
              <a:rPr lang="en-GB" sz="3200"/>
              <a:t> ‘</a:t>
            </a:r>
            <a:r>
              <a:rPr lang="en-GB" sz="3200" err="1"/>
              <a:t>i</a:t>
            </a:r>
            <a:r>
              <a:rPr lang="en-GB" sz="3200"/>
              <a:t>’ </a:t>
            </a:r>
            <a:r>
              <a:rPr lang="en-GB" sz="2400"/>
              <a:t>.</a:t>
            </a:r>
            <a:endParaRPr lang="en-GB" sz="2400" b="1"/>
          </a:p>
        </p:txBody>
      </p:sp>
      <p:pic>
        <p:nvPicPr>
          <p:cNvPr id="19" name="Picture 15" descr="A picture containing logo&#10;&#10;Description automatically generated">
            <a:extLst>
              <a:ext uri="{FF2B5EF4-FFF2-40B4-BE49-F238E27FC236}">
                <a16:creationId xmlns:a16="http://schemas.microsoft.com/office/drawing/2014/main" id="{C0EF84EB-37E1-4280-9B6C-440929932577}"/>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21" name="Picture 4" descr="See the source image">
            <a:extLst>
              <a:ext uri="{FF2B5EF4-FFF2-40B4-BE49-F238E27FC236}">
                <a16:creationId xmlns:a16="http://schemas.microsoft.com/office/drawing/2014/main" id="{22F892B4-FBF7-4E63-B6B9-4DADF41DF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289" y="4033394"/>
            <a:ext cx="2822876" cy="278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9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21110" y="-71959"/>
            <a:ext cx="11034495" cy="923330"/>
          </a:xfrm>
          <a:prstGeom prst="rect">
            <a:avLst/>
          </a:prstGeom>
          <a:noFill/>
        </p:spPr>
        <p:txBody>
          <a:bodyPr wrap="none" lIns="91440" tIns="45720" rIns="91440" bIns="45720">
            <a:spAutoFit/>
          </a:bodyPr>
          <a:lstStyle/>
          <a:p>
            <a:pPr algn="ct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a:t>
            </a:r>
          </a:p>
        </p:txBody>
      </p:sp>
      <p:sp>
        <p:nvSpPr>
          <p:cNvPr id="11" name="TextBox 10">
            <a:extLst>
              <a:ext uri="{FF2B5EF4-FFF2-40B4-BE49-F238E27FC236}">
                <a16:creationId xmlns:a16="http://schemas.microsoft.com/office/drawing/2014/main" id="{B83254FC-311D-40D0-B99D-C02DF491F59F}"/>
              </a:ext>
            </a:extLst>
          </p:cNvPr>
          <p:cNvSpPr txBox="1"/>
          <p:nvPr/>
        </p:nvSpPr>
        <p:spPr>
          <a:xfrm>
            <a:off x="10212552" y="876985"/>
            <a:ext cx="1322991" cy="1015663"/>
          </a:xfrm>
          <a:prstGeom prst="rect">
            <a:avLst/>
          </a:prstGeom>
          <a:noFill/>
        </p:spPr>
        <p:txBody>
          <a:bodyPr wrap="none" rtlCol="0">
            <a:spAutoFit/>
          </a:bodyPr>
          <a:lstStyle/>
          <a:p>
            <a:r>
              <a:rPr lang="en-GB" sz="6000" b="1"/>
              <a:t>cry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10212552" y="2071059"/>
            <a:ext cx="1223412" cy="1015663"/>
          </a:xfrm>
          <a:prstGeom prst="rect">
            <a:avLst/>
          </a:prstGeom>
          <a:noFill/>
        </p:spPr>
        <p:txBody>
          <a:bodyPr wrap="none" rtlCol="0">
            <a:spAutoFit/>
          </a:bodyPr>
          <a:lstStyle/>
          <a:p>
            <a:r>
              <a:rPr lang="en-GB" sz="6000" b="1"/>
              <a:t>sky</a:t>
            </a:r>
          </a:p>
        </p:txBody>
      </p:sp>
      <p:sp>
        <p:nvSpPr>
          <p:cNvPr id="13" name="TextBox 12">
            <a:extLst>
              <a:ext uri="{FF2B5EF4-FFF2-40B4-BE49-F238E27FC236}">
                <a16:creationId xmlns:a16="http://schemas.microsoft.com/office/drawing/2014/main" id="{B77E8E38-5A76-45DD-9CF6-6B5519B70F54}"/>
              </a:ext>
            </a:extLst>
          </p:cNvPr>
          <p:cNvSpPr txBox="1"/>
          <p:nvPr/>
        </p:nvSpPr>
        <p:spPr>
          <a:xfrm>
            <a:off x="10154586" y="4408847"/>
            <a:ext cx="1438920" cy="1015663"/>
          </a:xfrm>
          <a:prstGeom prst="rect">
            <a:avLst/>
          </a:prstGeom>
          <a:noFill/>
        </p:spPr>
        <p:txBody>
          <a:bodyPr wrap="none" rtlCol="0">
            <a:spAutoFit/>
          </a:bodyPr>
          <a:lstStyle/>
          <a:p>
            <a:r>
              <a:rPr lang="en-GB" sz="6000" b="1"/>
              <a:t>spy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25641" y="3318872"/>
            <a:ext cx="1696811" cy="1015663"/>
          </a:xfrm>
          <a:prstGeom prst="rect">
            <a:avLst/>
          </a:prstGeom>
          <a:noFill/>
        </p:spPr>
        <p:txBody>
          <a:bodyPr wrap="none" rtlCol="0">
            <a:spAutoFit/>
          </a:bodyPr>
          <a:lstStyle/>
          <a:p>
            <a:r>
              <a:rPr lang="en-GB" sz="6000" b="1"/>
              <a:t>why </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349161" y="5613740"/>
            <a:ext cx="1156086" cy="1015663"/>
          </a:xfrm>
          <a:prstGeom prst="rect">
            <a:avLst/>
          </a:prstGeom>
          <a:noFill/>
        </p:spPr>
        <p:txBody>
          <a:bodyPr wrap="none" rtlCol="0">
            <a:spAutoFit/>
          </a:bodyPr>
          <a:lstStyle/>
          <a:p>
            <a:r>
              <a:rPr lang="en-GB" sz="6000" b="1"/>
              <a:t>fly </a:t>
            </a:r>
          </a:p>
        </p:txBody>
      </p:sp>
      <p:cxnSp>
        <p:nvCxnSpPr>
          <p:cNvPr id="6" name="Straight Arrow Connector 5">
            <a:extLst>
              <a:ext uri="{FF2B5EF4-FFF2-40B4-BE49-F238E27FC236}">
                <a16:creationId xmlns:a16="http://schemas.microsoft.com/office/drawing/2014/main" id="{08C279D3-B0E9-45B5-BB61-17C073AC6CF6}"/>
              </a:ext>
            </a:extLst>
          </p:cNvPr>
          <p:cNvCxnSpPr>
            <a:cxnSpLocks/>
          </p:cNvCxnSpPr>
          <p:nvPr/>
        </p:nvCxnSpPr>
        <p:spPr>
          <a:xfrm>
            <a:off x="1873170" y="1307140"/>
            <a:ext cx="8138123" cy="26362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6" name="Picture 2" descr="A picture containing diagram&#10;&#10;Description automatically generated">
            <a:extLst>
              <a:ext uri="{FF2B5EF4-FFF2-40B4-BE49-F238E27FC236}">
                <a16:creationId xmlns:a16="http://schemas.microsoft.com/office/drawing/2014/main" id="{AD0F01B0-1453-4CA2-904F-90FEE9DDD153}"/>
              </a:ext>
            </a:extLst>
          </p:cNvPr>
          <p:cNvPicPr>
            <a:picLocks noChangeAspect="1"/>
          </p:cNvPicPr>
          <p:nvPr/>
        </p:nvPicPr>
        <p:blipFill>
          <a:blip r:embed="rId2"/>
          <a:stretch>
            <a:fillRect/>
          </a:stretch>
        </p:blipFill>
        <p:spPr>
          <a:xfrm>
            <a:off x="10927204" y="64556"/>
            <a:ext cx="1266828" cy="962021"/>
          </a:xfrm>
          <a:prstGeom prst="rect">
            <a:avLst/>
          </a:prstGeom>
          <a:noFill/>
          <a:ln cap="flat">
            <a:noFill/>
          </a:ln>
        </p:spPr>
      </p:pic>
      <p:pic>
        <p:nvPicPr>
          <p:cNvPr id="2050" name="Picture 2" descr="See the source image">
            <a:extLst>
              <a:ext uri="{FF2B5EF4-FFF2-40B4-BE49-F238E27FC236}">
                <a16:creationId xmlns:a16="http://schemas.microsoft.com/office/drawing/2014/main" id="{1189A68D-CEE3-4208-8731-8D4388D3C15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596" y="1935416"/>
            <a:ext cx="1589962" cy="1171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6F2C1559-F20D-465A-AE19-406E844B1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4" y="3179240"/>
            <a:ext cx="1589962" cy="11908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7268765C-9C38-455E-BBE5-65894B08050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4692" y="4442707"/>
            <a:ext cx="1579176" cy="11243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F5F4EE4F-414E-47FE-A249-EA4931B3DE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5" y="715829"/>
            <a:ext cx="1589963" cy="11243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4B1E57E7-0803-47B9-B27D-3939F38F0D5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8254" y="5613740"/>
            <a:ext cx="1589962" cy="119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9FA5FB-B33D-45DD-AB8D-BEFC6146EC51}"/>
              </a:ext>
            </a:extLst>
          </p:cNvPr>
          <p:cNvSpPr/>
          <p:nvPr/>
        </p:nvSpPr>
        <p:spPr>
          <a:xfrm>
            <a:off x="-113199" y="-78178"/>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5" name="Picture 2" descr="A picture containing shape&#10;&#10;Description automatically generated"/>
          <p:cNvPicPr>
            <a:picLocks noChangeAspect="1"/>
          </p:cNvPicPr>
          <p:nvPr/>
        </p:nvPicPr>
        <p:blipFill>
          <a:blip r:embed="rId2"/>
          <a:stretch>
            <a:fillRect/>
          </a:stretch>
        </p:blipFill>
        <p:spPr>
          <a:xfrm>
            <a:off x="11014526" y="49416"/>
            <a:ext cx="1095177" cy="813131"/>
          </a:xfrm>
          <a:prstGeom prst="rect">
            <a:avLst/>
          </a:prstGeom>
          <a:noFill/>
          <a:ln cap="flat">
            <a:noFill/>
          </a:ln>
        </p:spPr>
      </p:pic>
      <p:pic>
        <p:nvPicPr>
          <p:cNvPr id="6" name="Picture 5">
            <a:extLst>
              <a:ext uri="{FF2B5EF4-FFF2-40B4-BE49-F238E27FC236}">
                <a16:creationId xmlns:a16="http://schemas.microsoft.com/office/drawing/2014/main" id="{BE553D47-5DDB-4DBE-BF42-F95D2AF4B565}"/>
              </a:ext>
            </a:extLst>
          </p:cNvPr>
          <p:cNvPicPr>
            <a:picLocks noChangeAspect="1"/>
          </p:cNvPicPr>
          <p:nvPr/>
        </p:nvPicPr>
        <p:blipFill>
          <a:blip r:embed="rId3"/>
          <a:stretch>
            <a:fillRect/>
          </a:stretch>
        </p:blipFill>
        <p:spPr>
          <a:xfrm>
            <a:off x="121959" y="990141"/>
            <a:ext cx="5926118" cy="5747259"/>
          </a:xfrm>
          <a:prstGeom prst="rect">
            <a:avLst/>
          </a:prstGeom>
        </p:spPr>
      </p:pic>
      <p:pic>
        <p:nvPicPr>
          <p:cNvPr id="7" name="Picture 6">
            <a:extLst>
              <a:ext uri="{FF2B5EF4-FFF2-40B4-BE49-F238E27FC236}">
                <a16:creationId xmlns:a16="http://schemas.microsoft.com/office/drawing/2014/main" id="{BA85FF68-D196-4B7B-BCCD-D601D88D1BE8}"/>
              </a:ext>
            </a:extLst>
          </p:cNvPr>
          <p:cNvPicPr>
            <a:picLocks noChangeAspect="1"/>
          </p:cNvPicPr>
          <p:nvPr/>
        </p:nvPicPr>
        <p:blipFill>
          <a:blip r:embed="rId4"/>
          <a:stretch>
            <a:fillRect/>
          </a:stretch>
        </p:blipFill>
        <p:spPr>
          <a:xfrm>
            <a:off x="6183585" y="990141"/>
            <a:ext cx="5926118" cy="5747259"/>
          </a:xfrm>
          <a:prstGeom prst="rect">
            <a:avLst/>
          </a:prstGeom>
        </p:spPr>
      </p:pic>
    </p:spTree>
    <p:extLst>
      <p:ext uri="{BB962C8B-B14F-4D97-AF65-F5344CB8AC3E}">
        <p14:creationId xmlns:p14="http://schemas.microsoft.com/office/powerpoint/2010/main" val="862833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353571" y="-14058"/>
            <a:ext cx="11368881" cy="769441"/>
          </a:xfrm>
          <a:prstGeom prst="rect">
            <a:avLst/>
          </a:prstGeom>
          <a:noFill/>
        </p:spPr>
        <p:txBody>
          <a:bodyPr wrap="none" lIns="91440" tIns="45720" rIns="91440" bIns="45720">
            <a:spAutoFit/>
          </a:bodyPr>
          <a:lstStyle/>
          <a:p>
            <a:pPr algn="ctr"/>
            <a:r>
              <a:rPr lang="en-US" sz="4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4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 - answers</a:t>
            </a:r>
          </a:p>
        </p:txBody>
      </p:sp>
      <p:sp>
        <p:nvSpPr>
          <p:cNvPr id="11" name="TextBox 10">
            <a:extLst>
              <a:ext uri="{FF2B5EF4-FFF2-40B4-BE49-F238E27FC236}">
                <a16:creationId xmlns:a16="http://schemas.microsoft.com/office/drawing/2014/main" id="{B83254FC-311D-40D0-B99D-C02DF491F59F}"/>
              </a:ext>
            </a:extLst>
          </p:cNvPr>
          <p:cNvSpPr txBox="1"/>
          <p:nvPr/>
        </p:nvSpPr>
        <p:spPr>
          <a:xfrm>
            <a:off x="10212552" y="876985"/>
            <a:ext cx="1322991" cy="1015663"/>
          </a:xfrm>
          <a:prstGeom prst="rect">
            <a:avLst/>
          </a:prstGeom>
          <a:noFill/>
        </p:spPr>
        <p:txBody>
          <a:bodyPr wrap="none" rtlCol="0">
            <a:spAutoFit/>
          </a:bodyPr>
          <a:lstStyle/>
          <a:p>
            <a:r>
              <a:rPr lang="en-GB" sz="6000" b="1"/>
              <a:t>cry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10212552" y="2071059"/>
            <a:ext cx="1223412" cy="1015663"/>
          </a:xfrm>
          <a:prstGeom prst="rect">
            <a:avLst/>
          </a:prstGeom>
          <a:noFill/>
        </p:spPr>
        <p:txBody>
          <a:bodyPr wrap="none" rtlCol="0">
            <a:spAutoFit/>
          </a:bodyPr>
          <a:lstStyle/>
          <a:p>
            <a:r>
              <a:rPr lang="en-GB" sz="6000" b="1"/>
              <a:t>sky</a:t>
            </a:r>
          </a:p>
        </p:txBody>
      </p:sp>
      <p:sp>
        <p:nvSpPr>
          <p:cNvPr id="13" name="TextBox 12">
            <a:extLst>
              <a:ext uri="{FF2B5EF4-FFF2-40B4-BE49-F238E27FC236}">
                <a16:creationId xmlns:a16="http://schemas.microsoft.com/office/drawing/2014/main" id="{B77E8E38-5A76-45DD-9CF6-6B5519B70F54}"/>
              </a:ext>
            </a:extLst>
          </p:cNvPr>
          <p:cNvSpPr txBox="1"/>
          <p:nvPr/>
        </p:nvSpPr>
        <p:spPr>
          <a:xfrm>
            <a:off x="10154586" y="4408847"/>
            <a:ext cx="1438920" cy="1015663"/>
          </a:xfrm>
          <a:prstGeom prst="rect">
            <a:avLst/>
          </a:prstGeom>
          <a:noFill/>
        </p:spPr>
        <p:txBody>
          <a:bodyPr wrap="none" rtlCol="0">
            <a:spAutoFit/>
          </a:bodyPr>
          <a:lstStyle/>
          <a:p>
            <a:r>
              <a:rPr lang="en-GB" sz="6000" b="1"/>
              <a:t>spy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25641" y="3318872"/>
            <a:ext cx="1696811" cy="1015663"/>
          </a:xfrm>
          <a:prstGeom prst="rect">
            <a:avLst/>
          </a:prstGeom>
          <a:noFill/>
        </p:spPr>
        <p:txBody>
          <a:bodyPr wrap="none" rtlCol="0">
            <a:spAutoFit/>
          </a:bodyPr>
          <a:lstStyle/>
          <a:p>
            <a:r>
              <a:rPr lang="en-GB" sz="6000" b="1"/>
              <a:t>why </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349161" y="5613740"/>
            <a:ext cx="1156086" cy="1015663"/>
          </a:xfrm>
          <a:prstGeom prst="rect">
            <a:avLst/>
          </a:prstGeom>
          <a:noFill/>
        </p:spPr>
        <p:txBody>
          <a:bodyPr wrap="none" rtlCol="0">
            <a:spAutoFit/>
          </a:bodyPr>
          <a:lstStyle/>
          <a:p>
            <a:r>
              <a:rPr lang="en-GB" sz="6000" b="1"/>
              <a:t>fly </a:t>
            </a:r>
          </a:p>
        </p:txBody>
      </p:sp>
      <p:cxnSp>
        <p:nvCxnSpPr>
          <p:cNvPr id="6" name="Straight Arrow Connector 5">
            <a:extLst>
              <a:ext uri="{FF2B5EF4-FFF2-40B4-BE49-F238E27FC236}">
                <a16:creationId xmlns:a16="http://schemas.microsoft.com/office/drawing/2014/main" id="{08C279D3-B0E9-45B5-BB61-17C073AC6CF6}"/>
              </a:ext>
            </a:extLst>
          </p:cNvPr>
          <p:cNvCxnSpPr>
            <a:cxnSpLocks/>
          </p:cNvCxnSpPr>
          <p:nvPr/>
        </p:nvCxnSpPr>
        <p:spPr>
          <a:xfrm>
            <a:off x="1873170" y="1307140"/>
            <a:ext cx="8138123" cy="26362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050" name="Picture 2" descr="See the source image">
            <a:extLst>
              <a:ext uri="{FF2B5EF4-FFF2-40B4-BE49-F238E27FC236}">
                <a16:creationId xmlns:a16="http://schemas.microsoft.com/office/drawing/2014/main" id="{1189A68D-CEE3-4208-8731-8D4388D3C15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8596" y="1935416"/>
            <a:ext cx="1589962" cy="1171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6F2C1559-F20D-465A-AE19-406E844B1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4" y="3179240"/>
            <a:ext cx="1589962" cy="11908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7268765C-9C38-455E-BBE5-65894B08050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692" y="4442707"/>
            <a:ext cx="1579176" cy="11243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F5F4EE4F-414E-47FE-A249-EA4931B3D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5" y="715829"/>
            <a:ext cx="1589963" cy="11243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4B1E57E7-0803-47B9-B27D-3939F38F0D5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8254" y="5613740"/>
            <a:ext cx="1589962" cy="119778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C2092B9B-5C1C-44A0-AB8D-8CB6363051D9}"/>
              </a:ext>
            </a:extLst>
          </p:cNvPr>
          <p:cNvCxnSpPr>
            <a:stCxn id="2050" idx="3"/>
          </p:cNvCxnSpPr>
          <p:nvPr/>
        </p:nvCxnSpPr>
        <p:spPr>
          <a:xfrm flipV="1">
            <a:off x="1638558" y="1524000"/>
            <a:ext cx="8573994" cy="9970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884AFD79-6520-49BB-91B9-63A8377FBFAF}"/>
              </a:ext>
            </a:extLst>
          </p:cNvPr>
          <p:cNvCxnSpPr>
            <a:stCxn id="2052" idx="3"/>
            <a:endCxn id="12" idx="1"/>
          </p:cNvCxnSpPr>
          <p:nvPr/>
        </p:nvCxnSpPr>
        <p:spPr>
          <a:xfrm flipV="1">
            <a:off x="1628216" y="2578891"/>
            <a:ext cx="8584336" cy="119578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1067DE6-BF3C-4A66-8714-7DDD23294149}"/>
              </a:ext>
            </a:extLst>
          </p:cNvPr>
          <p:cNvCxnSpPr>
            <a:stCxn id="2054" idx="3"/>
            <a:endCxn id="15" idx="1"/>
          </p:cNvCxnSpPr>
          <p:nvPr/>
        </p:nvCxnSpPr>
        <p:spPr>
          <a:xfrm>
            <a:off x="1613868" y="5004866"/>
            <a:ext cx="8735293" cy="11167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051BBD8-3258-49C7-9D9B-73F11B0B3EEA}"/>
              </a:ext>
            </a:extLst>
          </p:cNvPr>
          <p:cNvCxnSpPr/>
          <p:nvPr/>
        </p:nvCxnSpPr>
        <p:spPr>
          <a:xfrm flipV="1">
            <a:off x="1638558" y="5114925"/>
            <a:ext cx="8516028" cy="1219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64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BDFEB-A3A7-44FC-8FD1-4680581DA781}"/>
              </a:ext>
            </a:extLst>
          </p:cNvPr>
          <p:cNvSpPr/>
          <p:nvPr/>
        </p:nvSpPr>
        <p:spPr>
          <a:xfrm>
            <a:off x="250064" y="-52409"/>
            <a:ext cx="9730869" cy="923330"/>
          </a:xfrm>
          <a:prstGeom prst="rect">
            <a:avLst/>
          </a:prstGeom>
          <a:noFill/>
        </p:spPr>
        <p:txBody>
          <a:bodyPr wrap="none" lIns="91440" tIns="45720" rIns="91440" bIns="45720">
            <a:spAutoFit/>
          </a:bodyPr>
          <a:lstStyle/>
          <a:p>
            <a:pPr algn="ct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the word under the picture</a:t>
            </a:r>
            <a:endPar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11" name="Straight Connector 10">
            <a:extLst>
              <a:ext uri="{FF2B5EF4-FFF2-40B4-BE49-F238E27FC236}">
                <a16:creationId xmlns:a16="http://schemas.microsoft.com/office/drawing/2014/main" id="{F65EB014-DC3F-4CDE-A9BB-4F4C8F1064AF}"/>
              </a:ext>
            </a:extLst>
          </p:cNvPr>
          <p:cNvCxnSpPr/>
          <p:nvPr/>
        </p:nvCxnSpPr>
        <p:spPr>
          <a:xfrm>
            <a:off x="1182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376118-D78A-4ED3-BF92-FE73264171D1}"/>
              </a:ext>
            </a:extLst>
          </p:cNvPr>
          <p:cNvCxnSpPr/>
          <p:nvPr/>
        </p:nvCxnSpPr>
        <p:spPr>
          <a:xfrm>
            <a:off x="4024789" y="3329940"/>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3F60AD2-376E-4B23-B3B0-1E8D34275AEE}"/>
              </a:ext>
            </a:extLst>
          </p:cNvPr>
          <p:cNvCxnSpPr/>
          <p:nvPr/>
        </p:nvCxnSpPr>
        <p:spPr>
          <a:xfrm>
            <a:off x="79668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275478E-0EE8-4793-AEDC-55452BCD18D7}"/>
              </a:ext>
            </a:extLst>
          </p:cNvPr>
          <p:cNvCxnSpPr/>
          <p:nvPr/>
        </p:nvCxnSpPr>
        <p:spPr>
          <a:xfrm>
            <a:off x="1980883" y="66821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FCE7C61-06B9-49DF-83D7-16E9EAC653B9}"/>
              </a:ext>
            </a:extLst>
          </p:cNvPr>
          <p:cNvCxnSpPr/>
          <p:nvPr/>
        </p:nvCxnSpPr>
        <p:spPr>
          <a:xfrm>
            <a:off x="6807200" y="6682105"/>
            <a:ext cx="3291840" cy="0"/>
          </a:xfrm>
          <a:prstGeom prst="line">
            <a:avLst/>
          </a:prstGeom>
          <a:ln w="38100"/>
        </p:spPr>
        <p:style>
          <a:lnRef idx="1">
            <a:schemeClr val="dk1"/>
          </a:lnRef>
          <a:fillRef idx="0">
            <a:schemeClr val="dk1"/>
          </a:fillRef>
          <a:effectRef idx="0">
            <a:schemeClr val="dk1"/>
          </a:effectRef>
          <a:fontRef idx="minor">
            <a:schemeClr val="tx1"/>
          </a:fontRef>
        </p:style>
      </p:cxnSp>
      <p:pic>
        <p:nvPicPr>
          <p:cNvPr id="21" name="Picture 2" descr="A picture containing diagram&#10;&#10;Description automatically generated">
            <a:extLst>
              <a:ext uri="{FF2B5EF4-FFF2-40B4-BE49-F238E27FC236}">
                <a16:creationId xmlns:a16="http://schemas.microsoft.com/office/drawing/2014/main" id="{67605164-AF09-4C2C-BD43-4F7F997DEF83}"/>
              </a:ext>
            </a:extLst>
          </p:cNvPr>
          <p:cNvPicPr>
            <a:picLocks noChangeAspect="1"/>
          </p:cNvPicPr>
          <p:nvPr/>
        </p:nvPicPr>
        <p:blipFill>
          <a:blip r:embed="rId2"/>
          <a:stretch>
            <a:fillRect/>
          </a:stretch>
        </p:blipFill>
        <p:spPr>
          <a:xfrm>
            <a:off x="10803730" y="82135"/>
            <a:ext cx="1266828" cy="962021"/>
          </a:xfrm>
          <a:prstGeom prst="rect">
            <a:avLst/>
          </a:prstGeom>
          <a:noFill/>
          <a:ln cap="flat">
            <a:noFill/>
          </a:ln>
        </p:spPr>
      </p:pic>
      <p:pic>
        <p:nvPicPr>
          <p:cNvPr id="22" name="Picture 8" descr="See the source image">
            <a:extLst>
              <a:ext uri="{FF2B5EF4-FFF2-40B4-BE49-F238E27FC236}">
                <a16:creationId xmlns:a16="http://schemas.microsoft.com/office/drawing/2014/main" id="{A2815CC5-9878-47C8-BE43-F48F678BF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6" y="870921"/>
            <a:ext cx="2245677" cy="19577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ee the source image">
            <a:extLst>
              <a:ext uri="{FF2B5EF4-FFF2-40B4-BE49-F238E27FC236}">
                <a16:creationId xmlns:a16="http://schemas.microsoft.com/office/drawing/2014/main" id="{DBF54F9B-5917-4AF0-92FD-DB947C91D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984" y="4179139"/>
            <a:ext cx="2263616" cy="20017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ee the source image">
            <a:extLst>
              <a:ext uri="{FF2B5EF4-FFF2-40B4-BE49-F238E27FC236}">
                <a16:creationId xmlns:a16="http://schemas.microsoft.com/office/drawing/2014/main" id="{E58BA312-5345-4D6C-8B98-C6B9AA5CF92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564715" y="870921"/>
            <a:ext cx="2211988" cy="1957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See the source image">
            <a:extLst>
              <a:ext uri="{FF2B5EF4-FFF2-40B4-BE49-F238E27FC236}">
                <a16:creationId xmlns:a16="http://schemas.microsoft.com/office/drawing/2014/main" id="{6C562895-175F-47F2-A450-670149EE7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4062" y="870922"/>
            <a:ext cx="2219324" cy="19571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ee the source image">
            <a:extLst>
              <a:ext uri="{FF2B5EF4-FFF2-40B4-BE49-F238E27FC236}">
                <a16:creationId xmlns:a16="http://schemas.microsoft.com/office/drawing/2014/main" id="{8BCDD806-0C19-4C2A-BACA-4FB116EA50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3018" y="4179139"/>
            <a:ext cx="2219771" cy="195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45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D87E9-209B-4E50-8033-A47215A4DE47}"/>
              </a:ext>
            </a:extLst>
          </p:cNvPr>
          <p:cNvSpPr/>
          <p:nvPr/>
        </p:nvSpPr>
        <p:spPr>
          <a:xfrm>
            <a:off x="-151028" y="-73475"/>
            <a:ext cx="11160555" cy="769441"/>
          </a:xfrm>
          <a:prstGeom prst="rect">
            <a:avLst/>
          </a:prstGeom>
          <a:noFill/>
        </p:spPr>
        <p:txBody>
          <a:bodyPr wrap="none" lIns="91440" tIns="45720" rIns="91440" bIns="45720">
            <a:spAutoFit/>
          </a:bodyPr>
          <a:lstStyle/>
          <a:p>
            <a:pPr algn="ctr"/>
            <a:r>
              <a:rPr lang="en-US" sz="4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sentences and fill in the missing word</a:t>
            </a:r>
            <a:endParaRPr lang="en-US" sz="4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A9E019B9-7BCD-4953-A6F9-312D448AE172}"/>
              </a:ext>
            </a:extLst>
          </p:cNvPr>
          <p:cNvSpPr/>
          <p:nvPr/>
        </p:nvSpPr>
        <p:spPr>
          <a:xfrm>
            <a:off x="152400" y="769441"/>
            <a:ext cx="11801475" cy="76944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Choose from the 5 words below. Read the sentence and decide which word makes sense. </a:t>
            </a:r>
          </a:p>
        </p:txBody>
      </p:sp>
      <p:sp>
        <p:nvSpPr>
          <p:cNvPr id="6" name="TextBox 5">
            <a:extLst>
              <a:ext uri="{FF2B5EF4-FFF2-40B4-BE49-F238E27FC236}">
                <a16:creationId xmlns:a16="http://schemas.microsoft.com/office/drawing/2014/main" id="{BF4E057B-FD52-468F-9737-FD3B426F1D74}"/>
              </a:ext>
            </a:extLst>
          </p:cNvPr>
          <p:cNvSpPr txBox="1"/>
          <p:nvPr/>
        </p:nvSpPr>
        <p:spPr>
          <a:xfrm>
            <a:off x="238125" y="1391933"/>
            <a:ext cx="1696811" cy="1015663"/>
          </a:xfrm>
          <a:prstGeom prst="rect">
            <a:avLst/>
          </a:prstGeom>
          <a:noFill/>
        </p:spPr>
        <p:txBody>
          <a:bodyPr wrap="none" rtlCol="0">
            <a:spAutoFit/>
          </a:bodyPr>
          <a:lstStyle/>
          <a:p>
            <a:r>
              <a:rPr lang="en-GB" sz="6000" b="1"/>
              <a:t>why </a:t>
            </a:r>
          </a:p>
        </p:txBody>
      </p:sp>
      <p:sp>
        <p:nvSpPr>
          <p:cNvPr id="7" name="TextBox 6">
            <a:extLst>
              <a:ext uri="{FF2B5EF4-FFF2-40B4-BE49-F238E27FC236}">
                <a16:creationId xmlns:a16="http://schemas.microsoft.com/office/drawing/2014/main" id="{BEDFBAE9-0A8E-4801-BDBC-2F1B1F85C8EE}"/>
              </a:ext>
            </a:extLst>
          </p:cNvPr>
          <p:cNvSpPr txBox="1"/>
          <p:nvPr/>
        </p:nvSpPr>
        <p:spPr>
          <a:xfrm>
            <a:off x="2124504" y="1391932"/>
            <a:ext cx="981359" cy="1015663"/>
          </a:xfrm>
          <a:prstGeom prst="rect">
            <a:avLst/>
          </a:prstGeom>
          <a:noFill/>
        </p:spPr>
        <p:txBody>
          <a:bodyPr wrap="none" rtlCol="0">
            <a:spAutoFit/>
          </a:bodyPr>
          <a:lstStyle/>
          <a:p>
            <a:r>
              <a:rPr lang="en-GB" sz="6000" b="1"/>
              <a:t>fly</a:t>
            </a:r>
          </a:p>
        </p:txBody>
      </p:sp>
      <p:sp>
        <p:nvSpPr>
          <p:cNvPr id="8" name="TextBox 7">
            <a:extLst>
              <a:ext uri="{FF2B5EF4-FFF2-40B4-BE49-F238E27FC236}">
                <a16:creationId xmlns:a16="http://schemas.microsoft.com/office/drawing/2014/main" id="{5544BE9A-3D86-4392-BE33-E6CA984C39B8}"/>
              </a:ext>
            </a:extLst>
          </p:cNvPr>
          <p:cNvSpPr txBox="1"/>
          <p:nvPr/>
        </p:nvSpPr>
        <p:spPr>
          <a:xfrm>
            <a:off x="3468124" y="1391931"/>
            <a:ext cx="1322991" cy="1015663"/>
          </a:xfrm>
          <a:prstGeom prst="rect">
            <a:avLst/>
          </a:prstGeom>
          <a:noFill/>
        </p:spPr>
        <p:txBody>
          <a:bodyPr wrap="none" rtlCol="0">
            <a:spAutoFit/>
          </a:bodyPr>
          <a:lstStyle/>
          <a:p>
            <a:r>
              <a:rPr lang="en-GB" sz="6000" b="1"/>
              <a:t>cry </a:t>
            </a:r>
          </a:p>
        </p:txBody>
      </p:sp>
      <p:sp>
        <p:nvSpPr>
          <p:cNvPr id="9" name="TextBox 8">
            <a:extLst>
              <a:ext uri="{FF2B5EF4-FFF2-40B4-BE49-F238E27FC236}">
                <a16:creationId xmlns:a16="http://schemas.microsoft.com/office/drawing/2014/main" id="{6C8367D7-29CB-4880-A2A5-3D4281A7812C}"/>
              </a:ext>
            </a:extLst>
          </p:cNvPr>
          <p:cNvSpPr txBox="1"/>
          <p:nvPr/>
        </p:nvSpPr>
        <p:spPr>
          <a:xfrm>
            <a:off x="4807489" y="1391930"/>
            <a:ext cx="1438920" cy="1015663"/>
          </a:xfrm>
          <a:prstGeom prst="rect">
            <a:avLst/>
          </a:prstGeom>
          <a:noFill/>
        </p:spPr>
        <p:txBody>
          <a:bodyPr wrap="none" rtlCol="0">
            <a:spAutoFit/>
          </a:bodyPr>
          <a:lstStyle/>
          <a:p>
            <a:r>
              <a:rPr lang="en-GB" sz="6000" b="1"/>
              <a:t>spy </a:t>
            </a:r>
          </a:p>
        </p:txBody>
      </p:sp>
      <p:sp>
        <p:nvSpPr>
          <p:cNvPr id="10" name="TextBox 9">
            <a:extLst>
              <a:ext uri="{FF2B5EF4-FFF2-40B4-BE49-F238E27FC236}">
                <a16:creationId xmlns:a16="http://schemas.microsoft.com/office/drawing/2014/main" id="{0C33BF0A-39B6-407C-B9C9-53FACC492760}"/>
              </a:ext>
            </a:extLst>
          </p:cNvPr>
          <p:cNvSpPr txBox="1"/>
          <p:nvPr/>
        </p:nvSpPr>
        <p:spPr>
          <a:xfrm>
            <a:off x="6324303" y="1391929"/>
            <a:ext cx="1398140" cy="1015663"/>
          </a:xfrm>
          <a:prstGeom prst="rect">
            <a:avLst/>
          </a:prstGeom>
          <a:noFill/>
        </p:spPr>
        <p:txBody>
          <a:bodyPr wrap="none" rtlCol="0">
            <a:spAutoFit/>
          </a:bodyPr>
          <a:lstStyle/>
          <a:p>
            <a:r>
              <a:rPr lang="en-GB" sz="6000" b="1"/>
              <a:t>sky </a:t>
            </a:r>
          </a:p>
        </p:txBody>
      </p:sp>
      <p:sp>
        <p:nvSpPr>
          <p:cNvPr id="11" name="TextBox 10">
            <a:extLst>
              <a:ext uri="{FF2B5EF4-FFF2-40B4-BE49-F238E27FC236}">
                <a16:creationId xmlns:a16="http://schemas.microsoft.com/office/drawing/2014/main" id="{5BFAAC6F-B8A0-4A76-8532-C00E758A7896}"/>
              </a:ext>
            </a:extLst>
          </p:cNvPr>
          <p:cNvSpPr txBox="1"/>
          <p:nvPr/>
        </p:nvSpPr>
        <p:spPr>
          <a:xfrm>
            <a:off x="0" y="2865355"/>
            <a:ext cx="12266178" cy="3170099"/>
          </a:xfrm>
          <a:prstGeom prst="rect">
            <a:avLst/>
          </a:prstGeom>
          <a:noFill/>
        </p:spPr>
        <p:txBody>
          <a:bodyPr wrap="none" rtlCol="0">
            <a:spAutoFit/>
          </a:bodyPr>
          <a:lstStyle/>
          <a:p>
            <a:pPr marL="342900" indent="-342900">
              <a:buAutoNum type="arabicPeriod"/>
            </a:pPr>
            <a:r>
              <a:rPr lang="en-GB" sz="4000"/>
              <a:t> The __________ was filled with fluffy white clouds. </a:t>
            </a:r>
          </a:p>
          <a:p>
            <a:pPr marL="342900" indent="-342900">
              <a:buAutoNum type="arabicPeriod"/>
            </a:pPr>
            <a:r>
              <a:rPr lang="en-GB" sz="4000"/>
              <a:t> A boy hurt his knee and started to __________. </a:t>
            </a:r>
          </a:p>
          <a:p>
            <a:pPr marL="342900" indent="-342900">
              <a:buAutoNum type="arabicPeriod"/>
            </a:pPr>
            <a:r>
              <a:rPr lang="en-GB" sz="4000"/>
              <a:t> An annoying __________ was buzzing in my ear. </a:t>
            </a:r>
          </a:p>
          <a:p>
            <a:pPr marL="342900" indent="-342900">
              <a:buAutoNum type="arabicPeriod"/>
            </a:pPr>
            <a:r>
              <a:rPr lang="en-GB" sz="4000"/>
              <a:t>  __________ is the sky filled with stars? </a:t>
            </a:r>
          </a:p>
          <a:p>
            <a:pPr marL="342900" indent="-342900">
              <a:buAutoNum type="arabicPeriod"/>
            </a:pPr>
            <a:r>
              <a:rPr lang="en-GB" sz="4000"/>
              <a:t> The __________ was hiding behind the big, green bush.</a:t>
            </a:r>
          </a:p>
        </p:txBody>
      </p:sp>
      <p:pic>
        <p:nvPicPr>
          <p:cNvPr id="12" name="Picture 2" descr="A picture containing diagram&#10;&#10;Description automatically generated">
            <a:extLst>
              <a:ext uri="{FF2B5EF4-FFF2-40B4-BE49-F238E27FC236}">
                <a16:creationId xmlns:a16="http://schemas.microsoft.com/office/drawing/2014/main" id="{43318ED8-622A-4497-B763-A253806A162F}"/>
              </a:ext>
            </a:extLst>
          </p:cNvPr>
          <p:cNvPicPr>
            <a:picLocks noChangeAspect="1"/>
          </p:cNvPicPr>
          <p:nvPr/>
        </p:nvPicPr>
        <p:blipFill>
          <a:blip r:embed="rId2"/>
          <a:stretch>
            <a:fillRect/>
          </a:stretch>
        </p:blipFill>
        <p:spPr>
          <a:xfrm>
            <a:off x="10877344" y="511798"/>
            <a:ext cx="1266828" cy="962021"/>
          </a:xfrm>
          <a:prstGeom prst="rect">
            <a:avLst/>
          </a:prstGeom>
          <a:noFill/>
          <a:ln cap="flat">
            <a:noFill/>
          </a:ln>
        </p:spPr>
      </p:pic>
    </p:spTree>
    <p:extLst>
      <p:ext uri="{BB962C8B-B14F-4D97-AF65-F5344CB8AC3E}">
        <p14:creationId xmlns:p14="http://schemas.microsoft.com/office/powerpoint/2010/main" val="2652363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8FD3916-789B-476B-A719-0B7AB90E646A}"/>
              </a:ext>
            </a:extLst>
          </p:cNvPr>
          <p:cNvGraphicFramePr>
            <a:graphicFrameLocks noGrp="1"/>
          </p:cNvGraphicFramePr>
          <p:nvPr>
            <p:extLst>
              <p:ext uri="{D42A27DB-BD31-4B8C-83A1-F6EECF244321}">
                <p14:modId xmlns:p14="http://schemas.microsoft.com/office/powerpoint/2010/main" val="3690823012"/>
              </p:ext>
            </p:extLst>
          </p:nvPr>
        </p:nvGraphicFramePr>
        <p:xfrm>
          <a:off x="123824" y="1757891"/>
          <a:ext cx="8486776" cy="4945808"/>
        </p:xfrm>
        <a:graphic>
          <a:graphicData uri="http://schemas.openxmlformats.org/drawingml/2006/table">
            <a:tbl>
              <a:tblPr firstRow="1" bandRow="1">
                <a:tableStyleId>{5940675A-B579-460E-94D1-54222C63F5DA}</a:tableStyleId>
              </a:tblPr>
              <a:tblGrid>
                <a:gridCol w="2121694">
                  <a:extLst>
                    <a:ext uri="{9D8B030D-6E8A-4147-A177-3AD203B41FA5}">
                      <a16:colId xmlns:a16="http://schemas.microsoft.com/office/drawing/2014/main" val="703098253"/>
                    </a:ext>
                  </a:extLst>
                </a:gridCol>
                <a:gridCol w="2121694">
                  <a:extLst>
                    <a:ext uri="{9D8B030D-6E8A-4147-A177-3AD203B41FA5}">
                      <a16:colId xmlns:a16="http://schemas.microsoft.com/office/drawing/2014/main" val="2466286852"/>
                    </a:ext>
                  </a:extLst>
                </a:gridCol>
                <a:gridCol w="2121694">
                  <a:extLst>
                    <a:ext uri="{9D8B030D-6E8A-4147-A177-3AD203B41FA5}">
                      <a16:colId xmlns:a16="http://schemas.microsoft.com/office/drawing/2014/main" val="592144632"/>
                    </a:ext>
                  </a:extLst>
                </a:gridCol>
                <a:gridCol w="2121694">
                  <a:extLst>
                    <a:ext uri="{9D8B030D-6E8A-4147-A177-3AD203B41FA5}">
                      <a16:colId xmlns:a16="http://schemas.microsoft.com/office/drawing/2014/main" val="406814602"/>
                    </a:ext>
                  </a:extLst>
                </a:gridCol>
              </a:tblGrid>
              <a:tr h="545836">
                <a:tc>
                  <a:txBody>
                    <a:bodyPr/>
                    <a:lstStyle/>
                    <a:p>
                      <a:pPr algn="ctr"/>
                      <a:r>
                        <a:rPr lang="en-GB" sz="3200" b="1" u="sng"/>
                        <a:t>word</a:t>
                      </a:r>
                    </a:p>
                  </a:txBody>
                  <a:tcPr/>
                </a:tc>
                <a:tc>
                  <a:txBody>
                    <a:bodyPr/>
                    <a:lstStyle/>
                    <a:p>
                      <a:pPr algn="ctr"/>
                      <a:r>
                        <a:rPr lang="en-GB" sz="3200" b="1" u="sng"/>
                        <a:t>1</a:t>
                      </a:r>
                      <a:r>
                        <a:rPr lang="en-GB" sz="3200" b="1" u="sng" baseline="30000"/>
                        <a:t>st</a:t>
                      </a:r>
                      <a:r>
                        <a:rPr lang="en-GB" sz="3200" b="1" u="sng"/>
                        <a:t> try </a:t>
                      </a:r>
                    </a:p>
                  </a:txBody>
                  <a:tcPr/>
                </a:tc>
                <a:tc>
                  <a:txBody>
                    <a:bodyPr/>
                    <a:lstStyle/>
                    <a:p>
                      <a:pPr algn="ctr"/>
                      <a:r>
                        <a:rPr lang="en-GB" sz="3200" b="1" u="sng"/>
                        <a:t>2</a:t>
                      </a:r>
                      <a:r>
                        <a:rPr lang="en-GB" sz="3200" b="1" u="sng" baseline="30000"/>
                        <a:t>nd</a:t>
                      </a:r>
                      <a:r>
                        <a:rPr lang="en-GB" sz="3200" b="1" u="sng"/>
                        <a:t> try </a:t>
                      </a:r>
                    </a:p>
                  </a:txBody>
                  <a:tcPr/>
                </a:tc>
                <a:tc>
                  <a:txBody>
                    <a:bodyPr/>
                    <a:lstStyle/>
                    <a:p>
                      <a:pPr algn="ctr"/>
                      <a:r>
                        <a:rPr lang="en-GB" sz="3200" b="1" u="sng"/>
                        <a:t>3</a:t>
                      </a:r>
                      <a:r>
                        <a:rPr lang="en-GB" sz="3200" b="1" u="sng" baseline="30000"/>
                        <a:t>rd</a:t>
                      </a:r>
                      <a:r>
                        <a:rPr lang="en-GB" sz="3200" b="1" u="sng"/>
                        <a:t> try</a:t>
                      </a:r>
                    </a:p>
                  </a:txBody>
                  <a:tcPr/>
                </a:tc>
                <a:extLst>
                  <a:ext uri="{0D108BD9-81ED-4DB2-BD59-A6C34878D82A}">
                    <a16:rowId xmlns:a16="http://schemas.microsoft.com/office/drawing/2014/main" val="2299283968"/>
                  </a:ext>
                </a:extLst>
              </a:tr>
              <a:tr h="545836">
                <a:tc>
                  <a:txBody>
                    <a:bodyPr/>
                    <a:lstStyle/>
                    <a:p>
                      <a:pPr algn="ctr"/>
                      <a:r>
                        <a:rPr lang="en-GB" sz="2400" b="1"/>
                        <a:t>cry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0416142"/>
                  </a:ext>
                </a:extLst>
              </a:tr>
              <a:tr h="545836">
                <a:tc>
                  <a:txBody>
                    <a:bodyPr/>
                    <a:lstStyle/>
                    <a:p>
                      <a:pPr algn="ctr"/>
                      <a:r>
                        <a:rPr lang="en-GB" sz="2400" b="1"/>
                        <a:t>fly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96402263"/>
                  </a:ext>
                </a:extLst>
              </a:tr>
              <a:tr h="545836">
                <a:tc>
                  <a:txBody>
                    <a:bodyPr/>
                    <a:lstStyle/>
                    <a:p>
                      <a:pPr algn="ctr"/>
                      <a:r>
                        <a:rPr lang="en-GB" sz="2400" b="1"/>
                        <a:t>spy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58830758"/>
                  </a:ext>
                </a:extLst>
              </a:tr>
              <a:tr h="545836">
                <a:tc>
                  <a:txBody>
                    <a:bodyPr/>
                    <a:lstStyle/>
                    <a:p>
                      <a:pPr algn="ctr"/>
                      <a:r>
                        <a:rPr lang="en-GB" sz="2400" b="1"/>
                        <a:t>sky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01312344"/>
                  </a:ext>
                </a:extLst>
              </a:tr>
              <a:tr h="545836">
                <a:tc>
                  <a:txBody>
                    <a:bodyPr/>
                    <a:lstStyle/>
                    <a:p>
                      <a:pPr algn="ctr"/>
                      <a:r>
                        <a:rPr lang="en-GB" sz="2400" b="1"/>
                        <a:t>why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72983404"/>
                  </a:ext>
                </a:extLst>
              </a:tr>
              <a:tr h="545836">
                <a:tc>
                  <a:txBody>
                    <a:bodyPr/>
                    <a:lstStyle/>
                    <a:p>
                      <a:pPr algn="ctr"/>
                      <a:r>
                        <a:rPr lang="en-GB" sz="2400" b="1"/>
                        <a:t>try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94672416"/>
                  </a:ext>
                </a:extLst>
              </a:tr>
              <a:tr h="545836">
                <a:tc>
                  <a:txBody>
                    <a:bodyPr/>
                    <a:lstStyle/>
                    <a:p>
                      <a:pPr algn="ctr"/>
                      <a:r>
                        <a:rPr lang="en-GB" sz="2400" b="1"/>
                        <a:t>dry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9578027"/>
                  </a:ext>
                </a:extLst>
              </a:tr>
              <a:tr h="545836">
                <a:tc>
                  <a:txBody>
                    <a:bodyPr/>
                    <a:lstStyle/>
                    <a:p>
                      <a:pPr algn="ctr"/>
                      <a:r>
                        <a:rPr lang="en-GB" sz="2400" b="1"/>
                        <a:t>July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67430785"/>
                  </a:ext>
                </a:extLst>
              </a:tr>
            </a:tbl>
          </a:graphicData>
        </a:graphic>
      </p:graphicFrame>
      <p:pic>
        <p:nvPicPr>
          <p:cNvPr id="6" name="Picture 5">
            <a:extLst>
              <a:ext uri="{FF2B5EF4-FFF2-40B4-BE49-F238E27FC236}">
                <a16:creationId xmlns:a16="http://schemas.microsoft.com/office/drawing/2014/main" id="{8FF8FCF2-CBD7-49D3-9B51-846FA7472DA0}"/>
              </a:ext>
            </a:extLst>
          </p:cNvPr>
          <p:cNvPicPr>
            <a:picLocks noChangeAspect="1"/>
          </p:cNvPicPr>
          <p:nvPr/>
        </p:nvPicPr>
        <p:blipFill>
          <a:blip r:embed="rId2"/>
          <a:stretch>
            <a:fillRect/>
          </a:stretch>
        </p:blipFill>
        <p:spPr>
          <a:xfrm>
            <a:off x="123825" y="319616"/>
            <a:ext cx="9521825" cy="1266825"/>
          </a:xfrm>
          <a:prstGeom prst="rect">
            <a:avLst/>
          </a:prstGeom>
        </p:spPr>
      </p:pic>
      <p:sp>
        <p:nvSpPr>
          <p:cNvPr id="7" name="Rectangle 6">
            <a:extLst>
              <a:ext uri="{FF2B5EF4-FFF2-40B4-BE49-F238E27FC236}">
                <a16:creationId xmlns:a16="http://schemas.microsoft.com/office/drawing/2014/main" id="{3DC8C65F-8AD6-40A6-89D7-5B7838216817}"/>
              </a:ext>
            </a:extLst>
          </p:cNvPr>
          <p:cNvSpPr/>
          <p:nvPr/>
        </p:nvSpPr>
        <p:spPr>
          <a:xfrm>
            <a:off x="8823146" y="2733675"/>
            <a:ext cx="3245030"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Practice writing the words on a piece of paper or type into the table on your computer.</a:t>
            </a:r>
            <a:endParaRPr lang="en-GB" sz="2400" b="1"/>
          </a:p>
        </p:txBody>
      </p:sp>
      <p:pic>
        <p:nvPicPr>
          <p:cNvPr id="5" name="Picture 2" descr="A picture containing diagram&#10;&#10;Description automatically generated">
            <a:extLst>
              <a:ext uri="{FF2B5EF4-FFF2-40B4-BE49-F238E27FC236}">
                <a16:creationId xmlns:a16="http://schemas.microsoft.com/office/drawing/2014/main" id="{5E782D16-9C7C-4712-9AC4-169DA3D359A5}"/>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471118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3832084" y="-200025"/>
            <a:ext cx="4344972" cy="1200329"/>
          </a:xfrm>
          <a:prstGeom prst="rect">
            <a:avLst/>
          </a:prstGeom>
          <a:noFill/>
        </p:spPr>
        <p:txBody>
          <a:bodyPr wrap="none" lIns="91440" tIns="45720" rIns="91440" bIns="45720">
            <a:spAutoFit/>
          </a:bodyPr>
          <a:lstStyle/>
          <a:p>
            <a:pPr algn="ctr"/>
            <a:r>
              <a:rPr lang="en-US" sz="7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en-US" sz="7200" b="1"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a:t>
            </a:r>
            <a:r>
              <a:rPr lang="en-US" sz="7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spelt ‘y’ </a:t>
            </a:r>
            <a:endParaRPr lang="en-US" sz="72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794939D6-D43E-4C10-8701-0FF4CABAC0A5}"/>
              </a:ext>
            </a:extLst>
          </p:cNvPr>
          <p:cNvSpPr/>
          <p:nvPr/>
        </p:nvSpPr>
        <p:spPr>
          <a:xfrm>
            <a:off x="1158005" y="1000304"/>
            <a:ext cx="9693118" cy="633623"/>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Now pick 3 words and write a sentence including each word.</a:t>
            </a:r>
            <a:endParaRPr lang="en-GB" sz="2400" b="1"/>
          </a:p>
        </p:txBody>
      </p:sp>
      <p:cxnSp>
        <p:nvCxnSpPr>
          <p:cNvPr id="9" name="Straight Connector 8"/>
          <p:cNvCxnSpPr/>
          <p:nvPr/>
        </p:nvCxnSpPr>
        <p:spPr>
          <a:xfrm>
            <a:off x="0" y="3631474"/>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4136571"/>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4628605"/>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5107576"/>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0" y="5635552"/>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0" y="6194007"/>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0" y="6739399"/>
            <a:ext cx="12192000" cy="1306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4695" y="1656099"/>
            <a:ext cx="598241" cy="523220"/>
          </a:xfrm>
          <a:prstGeom prst="rect">
            <a:avLst/>
          </a:prstGeom>
          <a:noFill/>
        </p:spPr>
        <p:txBody>
          <a:bodyPr wrap="none" rtlCol="0">
            <a:spAutoFit/>
          </a:bodyPr>
          <a:lstStyle/>
          <a:p>
            <a:r>
              <a:rPr lang="en-GB" sz="2800" b="1"/>
              <a:t>fry</a:t>
            </a:r>
            <a:endParaRPr lang="en-GB"/>
          </a:p>
        </p:txBody>
      </p:sp>
      <p:sp>
        <p:nvSpPr>
          <p:cNvPr id="18" name="TextBox 17"/>
          <p:cNvSpPr txBox="1"/>
          <p:nvPr/>
        </p:nvSpPr>
        <p:spPr>
          <a:xfrm>
            <a:off x="1406434" y="1917709"/>
            <a:ext cx="688009" cy="523220"/>
          </a:xfrm>
          <a:prstGeom prst="rect">
            <a:avLst/>
          </a:prstGeom>
          <a:noFill/>
        </p:spPr>
        <p:txBody>
          <a:bodyPr wrap="none" rtlCol="0">
            <a:spAutoFit/>
          </a:bodyPr>
          <a:lstStyle/>
          <a:p>
            <a:r>
              <a:rPr lang="en-GB" sz="2800" b="1"/>
              <a:t>cry</a:t>
            </a:r>
            <a:r>
              <a:rPr lang="en-GB"/>
              <a:t> </a:t>
            </a:r>
          </a:p>
        </p:txBody>
      </p:sp>
      <p:sp>
        <p:nvSpPr>
          <p:cNvPr id="19" name="TextBox 18"/>
          <p:cNvSpPr txBox="1"/>
          <p:nvPr/>
        </p:nvSpPr>
        <p:spPr>
          <a:xfrm>
            <a:off x="2840765" y="1641728"/>
            <a:ext cx="662361" cy="523220"/>
          </a:xfrm>
          <a:prstGeom prst="rect">
            <a:avLst/>
          </a:prstGeom>
          <a:noFill/>
        </p:spPr>
        <p:txBody>
          <a:bodyPr wrap="none" rtlCol="0">
            <a:spAutoFit/>
          </a:bodyPr>
          <a:lstStyle/>
          <a:p>
            <a:r>
              <a:rPr lang="en-GB" sz="2800" b="1"/>
              <a:t>try</a:t>
            </a:r>
            <a:r>
              <a:rPr lang="en-GB"/>
              <a:t> </a:t>
            </a:r>
          </a:p>
        </p:txBody>
      </p:sp>
      <p:sp>
        <p:nvSpPr>
          <p:cNvPr id="20" name="TextBox 19"/>
          <p:cNvSpPr txBox="1"/>
          <p:nvPr/>
        </p:nvSpPr>
        <p:spPr>
          <a:xfrm>
            <a:off x="3938293" y="1943610"/>
            <a:ext cx="723275" cy="523220"/>
          </a:xfrm>
          <a:prstGeom prst="rect">
            <a:avLst/>
          </a:prstGeom>
          <a:noFill/>
        </p:spPr>
        <p:txBody>
          <a:bodyPr wrap="none" rtlCol="0">
            <a:spAutoFit/>
          </a:bodyPr>
          <a:lstStyle/>
          <a:p>
            <a:r>
              <a:rPr lang="en-GB" sz="2800" b="1"/>
              <a:t>sky</a:t>
            </a:r>
            <a:r>
              <a:rPr lang="en-GB"/>
              <a:t> </a:t>
            </a:r>
          </a:p>
        </p:txBody>
      </p:sp>
      <p:sp>
        <p:nvSpPr>
          <p:cNvPr id="21" name="TextBox 20"/>
          <p:cNvSpPr txBox="1"/>
          <p:nvPr/>
        </p:nvSpPr>
        <p:spPr>
          <a:xfrm>
            <a:off x="5484422" y="1640152"/>
            <a:ext cx="609462" cy="523220"/>
          </a:xfrm>
          <a:prstGeom prst="rect">
            <a:avLst/>
          </a:prstGeom>
          <a:noFill/>
        </p:spPr>
        <p:txBody>
          <a:bodyPr wrap="none" rtlCol="0">
            <a:spAutoFit/>
          </a:bodyPr>
          <a:lstStyle/>
          <a:p>
            <a:r>
              <a:rPr lang="en-GB" sz="2800" b="1"/>
              <a:t>fly</a:t>
            </a:r>
            <a:r>
              <a:rPr lang="en-GB"/>
              <a:t> </a:t>
            </a:r>
          </a:p>
        </p:txBody>
      </p:sp>
      <p:sp>
        <p:nvSpPr>
          <p:cNvPr id="22" name="TextBox 21"/>
          <p:cNvSpPr txBox="1"/>
          <p:nvPr/>
        </p:nvSpPr>
        <p:spPr>
          <a:xfrm>
            <a:off x="6774310" y="2007099"/>
            <a:ext cx="687689" cy="523220"/>
          </a:xfrm>
          <a:prstGeom prst="rect">
            <a:avLst/>
          </a:prstGeom>
          <a:noFill/>
        </p:spPr>
        <p:txBody>
          <a:bodyPr wrap="none" rtlCol="0">
            <a:spAutoFit/>
          </a:bodyPr>
          <a:lstStyle/>
          <a:p>
            <a:r>
              <a:rPr lang="en-GB" sz="2800" b="1"/>
              <a:t>spy</a:t>
            </a:r>
            <a:endParaRPr lang="en-GB"/>
          </a:p>
        </p:txBody>
      </p:sp>
      <p:sp>
        <p:nvSpPr>
          <p:cNvPr id="23" name="TextBox 22"/>
          <p:cNvSpPr txBox="1"/>
          <p:nvPr/>
        </p:nvSpPr>
        <p:spPr>
          <a:xfrm>
            <a:off x="8125458" y="1656099"/>
            <a:ext cx="861070" cy="523220"/>
          </a:xfrm>
          <a:prstGeom prst="rect">
            <a:avLst/>
          </a:prstGeom>
          <a:noFill/>
        </p:spPr>
        <p:txBody>
          <a:bodyPr wrap="none" rtlCol="0">
            <a:spAutoFit/>
          </a:bodyPr>
          <a:lstStyle/>
          <a:p>
            <a:r>
              <a:rPr lang="en-GB" sz="2800" b="1"/>
              <a:t>why</a:t>
            </a:r>
            <a:r>
              <a:rPr lang="en-GB"/>
              <a:t> </a:t>
            </a:r>
          </a:p>
        </p:txBody>
      </p:sp>
      <p:sp>
        <p:nvSpPr>
          <p:cNvPr id="24" name="TextBox 23"/>
          <p:cNvSpPr txBox="1"/>
          <p:nvPr/>
        </p:nvSpPr>
        <p:spPr>
          <a:xfrm>
            <a:off x="9415346" y="2007099"/>
            <a:ext cx="676788" cy="523220"/>
          </a:xfrm>
          <a:prstGeom prst="rect">
            <a:avLst/>
          </a:prstGeom>
          <a:noFill/>
        </p:spPr>
        <p:txBody>
          <a:bodyPr wrap="none" rtlCol="0">
            <a:spAutoFit/>
          </a:bodyPr>
          <a:lstStyle/>
          <a:p>
            <a:r>
              <a:rPr lang="en-GB" sz="2800" b="1"/>
              <a:t>dry</a:t>
            </a:r>
            <a:endParaRPr lang="en-GB"/>
          </a:p>
        </p:txBody>
      </p:sp>
      <p:sp>
        <p:nvSpPr>
          <p:cNvPr id="25" name="TextBox 24">
            <a:extLst>
              <a:ext uri="{FF2B5EF4-FFF2-40B4-BE49-F238E27FC236}">
                <a16:creationId xmlns:a16="http://schemas.microsoft.com/office/drawing/2014/main" id="{6954E5D1-7647-4AD5-B7EB-5C2A63D3B844}"/>
              </a:ext>
            </a:extLst>
          </p:cNvPr>
          <p:cNvSpPr txBox="1"/>
          <p:nvPr/>
        </p:nvSpPr>
        <p:spPr>
          <a:xfrm>
            <a:off x="10617052" y="1645013"/>
            <a:ext cx="753732" cy="523220"/>
          </a:xfrm>
          <a:prstGeom prst="rect">
            <a:avLst/>
          </a:prstGeom>
          <a:noFill/>
        </p:spPr>
        <p:txBody>
          <a:bodyPr wrap="none" rtlCol="0">
            <a:spAutoFit/>
          </a:bodyPr>
          <a:lstStyle/>
          <a:p>
            <a:r>
              <a:rPr lang="en-GB" sz="2800" b="1"/>
              <a:t>July</a:t>
            </a:r>
            <a:endParaRPr lang="en-GB"/>
          </a:p>
        </p:txBody>
      </p:sp>
      <p:pic>
        <p:nvPicPr>
          <p:cNvPr id="26" name="Picture 2" descr="A picture containing diagram&#10;&#10;Description automatically generated">
            <a:extLst>
              <a:ext uri="{FF2B5EF4-FFF2-40B4-BE49-F238E27FC236}">
                <a16:creationId xmlns:a16="http://schemas.microsoft.com/office/drawing/2014/main" id="{522C9BA3-67B6-44BA-8727-D1A9BB010544}"/>
              </a:ext>
            </a:extLst>
          </p:cNvPr>
          <p:cNvPicPr>
            <a:picLocks noChangeAspect="1"/>
          </p:cNvPicPr>
          <p:nvPr/>
        </p:nvPicPr>
        <p:blipFill>
          <a:blip r:embed="rId2"/>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196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 calcmode="lin" valueType="num">
                                      <p:cBhvr additive="base">
                                        <p:cTn id="6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icture containing diagram&#10;&#10;Description automatically generated">
            <a:extLst>
              <a:ext uri="{FF2B5EF4-FFF2-40B4-BE49-F238E27FC236}">
                <a16:creationId xmlns:a16="http://schemas.microsoft.com/office/drawing/2014/main" id="{F163EBAD-B32E-4EF6-9CE2-1AEB66B174C9}"/>
              </a:ext>
            </a:extLst>
          </p:cNvPr>
          <p:cNvPicPr>
            <a:picLocks noChangeAspect="1"/>
          </p:cNvPicPr>
          <p:nvPr/>
        </p:nvPicPr>
        <p:blipFill>
          <a:blip r:embed="rId2"/>
          <a:stretch>
            <a:fillRect/>
          </a:stretch>
        </p:blipFill>
        <p:spPr>
          <a:xfrm>
            <a:off x="10803730" y="118561"/>
            <a:ext cx="1266828" cy="962021"/>
          </a:xfrm>
          <a:prstGeom prst="rect">
            <a:avLst/>
          </a:prstGeom>
          <a:noFill/>
          <a:ln cap="flat">
            <a:noFill/>
          </a:ln>
        </p:spPr>
      </p:pic>
      <p:pic>
        <p:nvPicPr>
          <p:cNvPr id="9" name="Picture 8">
            <a:extLst>
              <a:ext uri="{FF2B5EF4-FFF2-40B4-BE49-F238E27FC236}">
                <a16:creationId xmlns:a16="http://schemas.microsoft.com/office/drawing/2014/main" id="{61B9BD85-520B-4628-8991-5DC25ABF719E}"/>
              </a:ext>
            </a:extLst>
          </p:cNvPr>
          <p:cNvPicPr>
            <a:picLocks noChangeAspect="1"/>
          </p:cNvPicPr>
          <p:nvPr/>
        </p:nvPicPr>
        <p:blipFill>
          <a:blip r:embed="rId3"/>
          <a:stretch>
            <a:fillRect/>
          </a:stretch>
        </p:blipFill>
        <p:spPr>
          <a:xfrm>
            <a:off x="121441" y="109537"/>
            <a:ext cx="10194133" cy="6638925"/>
          </a:xfrm>
          <a:prstGeom prst="rect">
            <a:avLst/>
          </a:prstGeom>
        </p:spPr>
      </p:pic>
      <p:sp>
        <p:nvSpPr>
          <p:cNvPr id="6" name="Rectangle 5">
            <a:extLst>
              <a:ext uri="{FF2B5EF4-FFF2-40B4-BE49-F238E27FC236}">
                <a16:creationId xmlns:a16="http://schemas.microsoft.com/office/drawing/2014/main" id="{D9E297CF-2013-48A7-95BB-847E60C57D5C}"/>
              </a:ext>
            </a:extLst>
          </p:cNvPr>
          <p:cNvSpPr/>
          <p:nvPr/>
        </p:nvSpPr>
        <p:spPr>
          <a:xfrm>
            <a:off x="9027160" y="2315210"/>
            <a:ext cx="2714625"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t>Word search </a:t>
            </a:r>
          </a:p>
        </p:txBody>
      </p:sp>
    </p:spTree>
    <p:extLst>
      <p:ext uri="{BB962C8B-B14F-4D97-AF65-F5344CB8AC3E}">
        <p14:creationId xmlns:p14="http://schemas.microsoft.com/office/powerpoint/2010/main" val="1105210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1B735-CB33-40A8-94C0-A37706C2DE36}"/>
              </a:ext>
            </a:extLst>
          </p:cNvPr>
          <p:cNvPicPr>
            <a:picLocks noChangeAspect="1"/>
          </p:cNvPicPr>
          <p:nvPr/>
        </p:nvPicPr>
        <p:blipFill>
          <a:blip r:embed="rId2"/>
          <a:stretch>
            <a:fillRect/>
          </a:stretch>
        </p:blipFill>
        <p:spPr>
          <a:xfrm>
            <a:off x="138113" y="1163900"/>
            <a:ext cx="11915774" cy="5196950"/>
          </a:xfrm>
          <a:prstGeom prst="rect">
            <a:avLst/>
          </a:prstGeom>
        </p:spPr>
      </p:pic>
      <p:sp>
        <p:nvSpPr>
          <p:cNvPr id="6" name="Rectangle 5">
            <a:extLst>
              <a:ext uri="{FF2B5EF4-FFF2-40B4-BE49-F238E27FC236}">
                <a16:creationId xmlns:a16="http://schemas.microsoft.com/office/drawing/2014/main" id="{B5218BFE-35C0-486B-91EC-E12CB4580A18}"/>
              </a:ext>
            </a:extLst>
          </p:cNvPr>
          <p:cNvSpPr/>
          <p:nvPr/>
        </p:nvSpPr>
        <p:spPr>
          <a:xfrm>
            <a:off x="2536581" y="-64825"/>
            <a:ext cx="6642588" cy="923330"/>
          </a:xfrm>
          <a:prstGeom prst="rect">
            <a:avLst/>
          </a:prstGeom>
          <a:noFill/>
        </p:spPr>
        <p:txBody>
          <a:bodyPr wrap="none" lIns="91440" tIns="45720" rIns="91440" bIns="45720">
            <a:spAutoFit/>
          </a:bodyPr>
          <a:lstStyle/>
          <a:p>
            <a:pPr algn="ct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Unscramble the words</a:t>
            </a:r>
            <a:endPar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2" descr="A picture containing diagram&#10;&#10;Description automatically generated">
            <a:extLst>
              <a:ext uri="{FF2B5EF4-FFF2-40B4-BE49-F238E27FC236}">
                <a16:creationId xmlns:a16="http://schemas.microsoft.com/office/drawing/2014/main" id="{F9DDF034-3B65-4E1E-9D01-FEAC084A37CD}"/>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1546164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7632486" y="2250042"/>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Use the link to play the game and practice spelling the ‘y’ words</a:t>
            </a:r>
          </a:p>
          <a:p>
            <a:pPr algn="ctr"/>
            <a:endParaRPr lang="en-GB"/>
          </a:p>
        </p:txBody>
      </p:sp>
      <p:sp>
        <p:nvSpPr>
          <p:cNvPr id="14" name="Rectangle 13">
            <a:extLst>
              <a:ext uri="{FF2B5EF4-FFF2-40B4-BE49-F238E27FC236}">
                <a16:creationId xmlns:a16="http://schemas.microsoft.com/office/drawing/2014/main" id="{5F5917A4-B405-45B6-AA82-2312392BE936}"/>
              </a:ext>
            </a:extLst>
          </p:cNvPr>
          <p:cNvSpPr/>
          <p:nvPr/>
        </p:nvSpPr>
        <p:spPr>
          <a:xfrm>
            <a:off x="4667250" y="6315653"/>
            <a:ext cx="7410450"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A picture containing diagram&#10;&#10;Description automatically generated">
            <a:extLst>
              <a:ext uri="{FF2B5EF4-FFF2-40B4-BE49-F238E27FC236}">
                <a16:creationId xmlns:a16="http://schemas.microsoft.com/office/drawing/2014/main" id="{2CBB2928-B5F1-4627-A449-1EF7E5B8321D}"/>
              </a:ext>
            </a:extLst>
          </p:cNvPr>
          <p:cNvPicPr>
            <a:picLocks noChangeAspect="1"/>
          </p:cNvPicPr>
          <p:nvPr/>
        </p:nvPicPr>
        <p:blipFill>
          <a:blip r:embed="rId2"/>
          <a:stretch>
            <a:fillRect/>
          </a:stretch>
        </p:blipFill>
        <p:spPr>
          <a:xfrm>
            <a:off x="10791824" y="62221"/>
            <a:ext cx="1266828" cy="962021"/>
          </a:xfrm>
          <a:prstGeom prst="rect">
            <a:avLst/>
          </a:prstGeom>
          <a:noFill/>
          <a:ln cap="flat">
            <a:noFill/>
          </a:ln>
        </p:spPr>
      </p:pic>
      <p:pic>
        <p:nvPicPr>
          <p:cNvPr id="4" name="Picture 3">
            <a:extLst>
              <a:ext uri="{FF2B5EF4-FFF2-40B4-BE49-F238E27FC236}">
                <a16:creationId xmlns:a16="http://schemas.microsoft.com/office/drawing/2014/main" id="{B92CDBC3-16F3-4087-A4E0-F4862F61B26A}"/>
              </a:ext>
            </a:extLst>
          </p:cNvPr>
          <p:cNvPicPr>
            <a:picLocks noChangeAspect="1"/>
          </p:cNvPicPr>
          <p:nvPr/>
        </p:nvPicPr>
        <p:blipFill>
          <a:blip r:embed="rId3"/>
          <a:stretch>
            <a:fillRect/>
          </a:stretch>
        </p:blipFill>
        <p:spPr>
          <a:xfrm>
            <a:off x="509587" y="1024242"/>
            <a:ext cx="4295775" cy="2014233"/>
          </a:xfrm>
          <a:prstGeom prst="rect">
            <a:avLst/>
          </a:prstGeom>
        </p:spPr>
      </p:pic>
      <p:pic>
        <p:nvPicPr>
          <p:cNvPr id="7" name="Picture 6">
            <a:extLst>
              <a:ext uri="{FF2B5EF4-FFF2-40B4-BE49-F238E27FC236}">
                <a16:creationId xmlns:a16="http://schemas.microsoft.com/office/drawing/2014/main" id="{D266C6A8-58EA-4D42-8BAF-4211D96D04F9}"/>
              </a:ext>
            </a:extLst>
          </p:cNvPr>
          <p:cNvPicPr>
            <a:picLocks noChangeAspect="1"/>
          </p:cNvPicPr>
          <p:nvPr/>
        </p:nvPicPr>
        <p:blipFill>
          <a:blip r:embed="rId4"/>
          <a:stretch>
            <a:fillRect/>
          </a:stretch>
        </p:blipFill>
        <p:spPr>
          <a:xfrm>
            <a:off x="2888456" y="2341014"/>
            <a:ext cx="4633913" cy="3492744"/>
          </a:xfrm>
          <a:prstGeom prst="rect">
            <a:avLst/>
          </a:prstGeom>
        </p:spPr>
      </p:pic>
      <p:sp>
        <p:nvSpPr>
          <p:cNvPr id="15" name="TextBox 14">
            <a:extLst>
              <a:ext uri="{FF2B5EF4-FFF2-40B4-BE49-F238E27FC236}">
                <a16:creationId xmlns:a16="http://schemas.microsoft.com/office/drawing/2014/main" id="{1B9B86B5-5ED9-4DB9-A4A0-010A04652122}"/>
              </a:ext>
            </a:extLst>
          </p:cNvPr>
          <p:cNvSpPr txBox="1"/>
          <p:nvPr/>
        </p:nvSpPr>
        <p:spPr>
          <a:xfrm>
            <a:off x="5300663" y="6416565"/>
            <a:ext cx="7410449" cy="461665"/>
          </a:xfrm>
          <a:prstGeom prst="rect">
            <a:avLst/>
          </a:prstGeom>
          <a:noFill/>
        </p:spPr>
        <p:txBody>
          <a:bodyPr wrap="square">
            <a:spAutoFit/>
          </a:bodyPr>
          <a:lstStyle/>
          <a:p>
            <a:r>
              <a:rPr lang="en-GB" sz="2400" b="1">
                <a:hlinkClick r:id="rId5"/>
              </a:rPr>
              <a:t>Spelling games: ai spelt with a y (spellzone.com)</a:t>
            </a:r>
            <a:endParaRPr lang="en-GB" sz="2400" b="1"/>
          </a:p>
        </p:txBody>
      </p:sp>
    </p:spTree>
    <p:extLst>
      <p:ext uri="{BB962C8B-B14F-4D97-AF65-F5344CB8AC3E}">
        <p14:creationId xmlns:p14="http://schemas.microsoft.com/office/powerpoint/2010/main" val="562272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ECD0B0-0B98-4D36-A440-D8E5BCA86199}"/>
              </a:ext>
            </a:extLst>
          </p:cNvPr>
          <p:cNvSpPr/>
          <p:nvPr/>
        </p:nvSpPr>
        <p:spPr>
          <a:xfrm>
            <a:off x="85725" y="6397089"/>
            <a:ext cx="6343650"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9CCC3F-949A-4622-8EED-D0A1C8251D26}"/>
              </a:ext>
            </a:extLst>
          </p:cNvPr>
          <p:cNvPicPr>
            <a:picLocks noChangeAspect="1"/>
          </p:cNvPicPr>
          <p:nvPr/>
        </p:nvPicPr>
        <p:blipFill>
          <a:blip r:embed="rId2"/>
          <a:stretch>
            <a:fillRect/>
          </a:stretch>
        </p:blipFill>
        <p:spPr>
          <a:xfrm>
            <a:off x="215715" y="923330"/>
            <a:ext cx="4727760" cy="3492325"/>
          </a:xfrm>
          <a:prstGeom prst="rect">
            <a:avLst/>
          </a:prstGeom>
        </p:spPr>
      </p:pic>
      <p:sp>
        <p:nvSpPr>
          <p:cNvPr id="6" name="Rectangle 5">
            <a:extLst>
              <a:ext uri="{FF2B5EF4-FFF2-40B4-BE49-F238E27FC236}">
                <a16:creationId xmlns:a16="http://schemas.microsoft.com/office/drawing/2014/main" id="{C267DEB4-A217-4F16-A38C-5A475F38C134}"/>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2" descr="A picture containing diagram&#10;&#10;Description automatically generated">
            <a:extLst>
              <a:ext uri="{FF2B5EF4-FFF2-40B4-BE49-F238E27FC236}">
                <a16:creationId xmlns:a16="http://schemas.microsoft.com/office/drawing/2014/main" id="{0D03C93A-6FDF-4439-AB7C-06E93FA75B60}"/>
              </a:ext>
            </a:extLst>
          </p:cNvPr>
          <p:cNvPicPr>
            <a:picLocks noChangeAspect="1"/>
          </p:cNvPicPr>
          <p:nvPr/>
        </p:nvPicPr>
        <p:blipFill>
          <a:blip r:embed="rId3"/>
          <a:stretch>
            <a:fillRect/>
          </a:stretch>
        </p:blipFill>
        <p:spPr>
          <a:xfrm>
            <a:off x="10791824" y="62221"/>
            <a:ext cx="1266828" cy="962021"/>
          </a:xfrm>
          <a:prstGeom prst="rect">
            <a:avLst/>
          </a:prstGeom>
          <a:noFill/>
          <a:ln cap="flat">
            <a:noFill/>
          </a:ln>
        </p:spPr>
      </p:pic>
      <p:pic>
        <p:nvPicPr>
          <p:cNvPr id="9" name="Picture 8">
            <a:extLst>
              <a:ext uri="{FF2B5EF4-FFF2-40B4-BE49-F238E27FC236}">
                <a16:creationId xmlns:a16="http://schemas.microsoft.com/office/drawing/2014/main" id="{5AFDBF3B-7797-421C-85C1-E6044ED393B3}"/>
              </a:ext>
            </a:extLst>
          </p:cNvPr>
          <p:cNvPicPr>
            <a:picLocks noChangeAspect="1"/>
          </p:cNvPicPr>
          <p:nvPr/>
        </p:nvPicPr>
        <p:blipFill>
          <a:blip r:embed="rId4"/>
          <a:stretch>
            <a:fillRect/>
          </a:stretch>
        </p:blipFill>
        <p:spPr>
          <a:xfrm>
            <a:off x="215715" y="3384453"/>
            <a:ext cx="4727760" cy="2949671"/>
          </a:xfrm>
          <a:prstGeom prst="rect">
            <a:avLst/>
          </a:prstGeom>
        </p:spPr>
      </p:pic>
      <p:sp>
        <p:nvSpPr>
          <p:cNvPr id="10" name="Rectangle 9">
            <a:extLst>
              <a:ext uri="{FF2B5EF4-FFF2-40B4-BE49-F238E27FC236}">
                <a16:creationId xmlns:a16="http://schemas.microsoft.com/office/drawing/2014/main" id="{A37B9C96-A29F-4F4E-987F-7F3D93B7536C}"/>
              </a:ext>
            </a:extLst>
          </p:cNvPr>
          <p:cNvSpPr/>
          <p:nvPr/>
        </p:nvSpPr>
        <p:spPr>
          <a:xfrm>
            <a:off x="5162787" y="896558"/>
            <a:ext cx="4559514" cy="201768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Use the link to play the game and practice spelling the ‘</a:t>
            </a:r>
            <a:r>
              <a:rPr lang="en-GB" sz="3200" err="1"/>
              <a:t>i</a:t>
            </a:r>
            <a:r>
              <a:rPr lang="en-GB" sz="3200"/>
              <a:t>’ spelt ‘y’ words</a:t>
            </a:r>
          </a:p>
          <a:p>
            <a:pPr algn="ctr"/>
            <a:endParaRPr lang="en-GB"/>
          </a:p>
        </p:txBody>
      </p:sp>
      <p:pic>
        <p:nvPicPr>
          <p:cNvPr id="12" name="Picture 11">
            <a:extLst>
              <a:ext uri="{FF2B5EF4-FFF2-40B4-BE49-F238E27FC236}">
                <a16:creationId xmlns:a16="http://schemas.microsoft.com/office/drawing/2014/main" id="{D6C02D50-41D8-413D-93B0-D3F72A64ACEC}"/>
              </a:ext>
            </a:extLst>
          </p:cNvPr>
          <p:cNvPicPr>
            <a:picLocks noChangeAspect="1"/>
          </p:cNvPicPr>
          <p:nvPr/>
        </p:nvPicPr>
        <p:blipFill>
          <a:blip r:embed="rId5"/>
          <a:stretch>
            <a:fillRect/>
          </a:stretch>
        </p:blipFill>
        <p:spPr>
          <a:xfrm>
            <a:off x="5351911" y="3005676"/>
            <a:ext cx="5881688" cy="1409980"/>
          </a:xfrm>
          <a:prstGeom prst="rect">
            <a:avLst/>
          </a:prstGeom>
        </p:spPr>
      </p:pic>
      <p:pic>
        <p:nvPicPr>
          <p:cNvPr id="14" name="Picture 13">
            <a:extLst>
              <a:ext uri="{FF2B5EF4-FFF2-40B4-BE49-F238E27FC236}">
                <a16:creationId xmlns:a16="http://schemas.microsoft.com/office/drawing/2014/main" id="{C857880D-E9A1-4DF1-BF97-F475AD9ED797}"/>
              </a:ext>
            </a:extLst>
          </p:cNvPr>
          <p:cNvPicPr>
            <a:picLocks noChangeAspect="1"/>
          </p:cNvPicPr>
          <p:nvPr/>
        </p:nvPicPr>
        <p:blipFill>
          <a:blip r:embed="rId6"/>
          <a:stretch>
            <a:fillRect/>
          </a:stretch>
        </p:blipFill>
        <p:spPr>
          <a:xfrm>
            <a:off x="5067537" y="4539422"/>
            <a:ext cx="5881687" cy="1695857"/>
          </a:xfrm>
          <a:prstGeom prst="rect">
            <a:avLst/>
          </a:prstGeom>
        </p:spPr>
      </p:pic>
      <p:sp>
        <p:nvSpPr>
          <p:cNvPr id="16" name="TextBox 15">
            <a:extLst>
              <a:ext uri="{FF2B5EF4-FFF2-40B4-BE49-F238E27FC236}">
                <a16:creationId xmlns:a16="http://schemas.microsoft.com/office/drawing/2014/main" id="{A4546700-3B94-4131-8C05-05A5A11D70A7}"/>
              </a:ext>
            </a:extLst>
          </p:cNvPr>
          <p:cNvSpPr txBox="1"/>
          <p:nvPr/>
        </p:nvSpPr>
        <p:spPr>
          <a:xfrm>
            <a:off x="85725" y="6457890"/>
            <a:ext cx="7204260" cy="400110"/>
          </a:xfrm>
          <a:prstGeom prst="rect">
            <a:avLst/>
          </a:prstGeom>
          <a:noFill/>
        </p:spPr>
        <p:txBody>
          <a:bodyPr wrap="square">
            <a:spAutoFit/>
          </a:bodyPr>
          <a:lstStyle/>
          <a:p>
            <a:r>
              <a:rPr lang="en-GB" sz="2000" b="1">
                <a:hlinkClick r:id="rId7"/>
              </a:rPr>
              <a:t>Look, Cover, Write, Check- mobile friendly (ictgames.com)</a:t>
            </a:r>
            <a:endParaRPr lang="en-GB" sz="2000" b="1"/>
          </a:p>
        </p:txBody>
      </p:sp>
    </p:spTree>
    <p:extLst>
      <p:ext uri="{BB962C8B-B14F-4D97-AF65-F5344CB8AC3E}">
        <p14:creationId xmlns:p14="http://schemas.microsoft.com/office/powerpoint/2010/main" val="3877536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a:solidFill>
                  <a:srgbClr val="000000"/>
                </a:solidFill>
                <a:effectLst/>
                <a:latin typeface="Calibri" panose="020F0502020204030204" pitchFamily="34" charset="0"/>
              </a:rPr>
              <a:t>Could any completed work / photographic evidence of completed work please be sent to </a:t>
            </a:r>
            <a:r>
              <a:rPr lang="en-GB" sz="2800" u="sng">
                <a:solidFill>
                  <a:srgbClr val="0563C1"/>
                </a:solidFill>
                <a:latin typeface="Calibri" panose="020F0502020204030204" pitchFamily="34" charset="0"/>
              </a:rPr>
              <a:t>p</a:t>
            </a:r>
            <a:r>
              <a:rPr lang="en-GB" sz="2800" b="0" i="0" u="sng" strike="noStrike">
                <a:solidFill>
                  <a:srgbClr val="0563C1"/>
                </a:solidFill>
                <a:effectLst/>
                <a:latin typeface="Calibri" panose="020F0502020204030204" pitchFamily="34" charset="0"/>
                <a:hlinkClick r:id="rId3"/>
              </a:rPr>
              <a:t>ioneerspupils@gmail.com</a:t>
            </a:r>
            <a:endParaRPr lang="en-GB" sz="280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Thank you!</a:t>
            </a:r>
            <a:endParaRPr lang="en-GB" sz="2400" b="1"/>
          </a:p>
        </p:txBody>
      </p:sp>
    </p:spTree>
    <p:extLst>
      <p:ext uri="{BB962C8B-B14F-4D97-AF65-F5344CB8AC3E}">
        <p14:creationId xmlns:p14="http://schemas.microsoft.com/office/powerpoint/2010/main" val="1017973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9FA5FB-B33D-45DD-AB8D-BEFC6146EC51}"/>
              </a:ext>
            </a:extLst>
          </p:cNvPr>
          <p:cNvSpPr/>
          <p:nvPr/>
        </p:nvSpPr>
        <p:spPr>
          <a:xfrm>
            <a:off x="-113199" y="-78178"/>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5" name="Picture 2" descr="A picture containing shape&#10;&#10;Description automatically generated"/>
          <p:cNvPicPr>
            <a:picLocks noChangeAspect="1"/>
          </p:cNvPicPr>
          <p:nvPr/>
        </p:nvPicPr>
        <p:blipFill>
          <a:blip r:embed="rId2"/>
          <a:stretch>
            <a:fillRect/>
          </a:stretch>
        </p:blipFill>
        <p:spPr>
          <a:xfrm>
            <a:off x="11014526" y="49416"/>
            <a:ext cx="1095177" cy="813131"/>
          </a:xfrm>
          <a:prstGeom prst="rect">
            <a:avLst/>
          </a:prstGeom>
          <a:noFill/>
          <a:ln cap="flat">
            <a:noFill/>
          </a:ln>
        </p:spPr>
      </p:pic>
      <p:pic>
        <p:nvPicPr>
          <p:cNvPr id="7" name="Picture 6">
            <a:extLst>
              <a:ext uri="{FF2B5EF4-FFF2-40B4-BE49-F238E27FC236}">
                <a16:creationId xmlns:a16="http://schemas.microsoft.com/office/drawing/2014/main" id="{EF3663C3-686A-425D-BA7B-01B0A2A0C905}"/>
              </a:ext>
            </a:extLst>
          </p:cNvPr>
          <p:cNvPicPr>
            <a:picLocks noChangeAspect="1"/>
          </p:cNvPicPr>
          <p:nvPr/>
        </p:nvPicPr>
        <p:blipFill>
          <a:blip r:embed="rId3"/>
          <a:stretch>
            <a:fillRect/>
          </a:stretch>
        </p:blipFill>
        <p:spPr>
          <a:xfrm>
            <a:off x="121959" y="990140"/>
            <a:ext cx="5926118" cy="5747259"/>
          </a:xfrm>
          <a:prstGeom prst="rect">
            <a:avLst/>
          </a:prstGeom>
        </p:spPr>
      </p:pic>
      <p:pic>
        <p:nvPicPr>
          <p:cNvPr id="8" name="Picture 7">
            <a:extLst>
              <a:ext uri="{FF2B5EF4-FFF2-40B4-BE49-F238E27FC236}">
                <a16:creationId xmlns:a16="http://schemas.microsoft.com/office/drawing/2014/main" id="{0B867D62-C141-4D9F-9693-1A8D7F24E564}"/>
              </a:ext>
            </a:extLst>
          </p:cNvPr>
          <p:cNvPicPr>
            <a:picLocks noChangeAspect="1"/>
          </p:cNvPicPr>
          <p:nvPr/>
        </p:nvPicPr>
        <p:blipFill>
          <a:blip r:embed="rId4"/>
          <a:stretch>
            <a:fillRect/>
          </a:stretch>
        </p:blipFill>
        <p:spPr>
          <a:xfrm>
            <a:off x="6183585" y="990140"/>
            <a:ext cx="5926118" cy="5747259"/>
          </a:xfrm>
          <a:prstGeom prst="rect">
            <a:avLst/>
          </a:prstGeom>
        </p:spPr>
      </p:pic>
    </p:spTree>
    <p:extLst>
      <p:ext uri="{BB962C8B-B14F-4D97-AF65-F5344CB8AC3E}">
        <p14:creationId xmlns:p14="http://schemas.microsoft.com/office/powerpoint/2010/main" val="1142943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6EDF73-EA53-4408-A107-C685CEEED9EB}"/>
              </a:ext>
            </a:extLst>
          </p:cNvPr>
          <p:cNvSpPr/>
          <p:nvPr/>
        </p:nvSpPr>
        <p:spPr>
          <a:xfrm>
            <a:off x="-147132" y="0"/>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7" name="Picture 6">
            <a:extLst>
              <a:ext uri="{FF2B5EF4-FFF2-40B4-BE49-F238E27FC236}">
                <a16:creationId xmlns:a16="http://schemas.microsoft.com/office/drawing/2014/main" id="{446F2F3F-5571-40C2-8FD3-62CF1D621A6A}"/>
              </a:ext>
            </a:extLst>
          </p:cNvPr>
          <p:cNvPicPr>
            <a:picLocks noChangeAspect="1"/>
          </p:cNvPicPr>
          <p:nvPr/>
        </p:nvPicPr>
        <p:blipFill>
          <a:blip r:embed="rId2"/>
          <a:stretch>
            <a:fillRect/>
          </a:stretch>
        </p:blipFill>
        <p:spPr>
          <a:xfrm>
            <a:off x="6165643" y="1110740"/>
            <a:ext cx="6026357" cy="5747259"/>
          </a:xfrm>
          <a:prstGeom prst="rect">
            <a:avLst/>
          </a:prstGeom>
        </p:spPr>
      </p:pic>
      <p:pic>
        <p:nvPicPr>
          <p:cNvPr id="10" name="Picture 2" descr="A picture containing shape&#10;&#10;Description automatically generated"/>
          <p:cNvPicPr>
            <a:picLocks noChangeAspect="1"/>
          </p:cNvPicPr>
          <p:nvPr/>
        </p:nvPicPr>
        <p:blipFill>
          <a:blip r:embed="rId3"/>
          <a:stretch>
            <a:fillRect/>
          </a:stretch>
        </p:blipFill>
        <p:spPr>
          <a:xfrm>
            <a:off x="10925172" y="17181"/>
            <a:ext cx="1266828" cy="962021"/>
          </a:xfrm>
          <a:prstGeom prst="rect">
            <a:avLst/>
          </a:prstGeom>
          <a:noFill/>
          <a:ln cap="flat">
            <a:noFill/>
          </a:ln>
        </p:spPr>
      </p:pic>
      <p:pic>
        <p:nvPicPr>
          <p:cNvPr id="12" name="Picture 11">
            <a:extLst>
              <a:ext uri="{FF2B5EF4-FFF2-40B4-BE49-F238E27FC236}">
                <a16:creationId xmlns:a16="http://schemas.microsoft.com/office/drawing/2014/main" id="{24BA0B02-AA92-4F25-93A3-2036B1C785E2}"/>
              </a:ext>
            </a:extLst>
          </p:cNvPr>
          <p:cNvPicPr>
            <a:picLocks noChangeAspect="1"/>
          </p:cNvPicPr>
          <p:nvPr/>
        </p:nvPicPr>
        <p:blipFill>
          <a:blip r:embed="rId4"/>
          <a:stretch>
            <a:fillRect/>
          </a:stretch>
        </p:blipFill>
        <p:spPr>
          <a:xfrm>
            <a:off x="0" y="1110741"/>
            <a:ext cx="6026357" cy="5747259"/>
          </a:xfrm>
          <a:prstGeom prst="rect">
            <a:avLst/>
          </a:prstGeom>
        </p:spPr>
      </p:pic>
    </p:spTree>
    <p:extLst>
      <p:ext uri="{BB962C8B-B14F-4D97-AF65-F5344CB8AC3E}">
        <p14:creationId xmlns:p14="http://schemas.microsoft.com/office/powerpoint/2010/main" val="3952938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7B77B7-FF0F-42D6-82F1-125289D0A2BD}"/>
              </a:ext>
            </a:extLst>
          </p:cNvPr>
          <p:cNvPicPr>
            <a:picLocks noChangeAspect="1"/>
          </p:cNvPicPr>
          <p:nvPr/>
        </p:nvPicPr>
        <p:blipFill>
          <a:blip r:embed="rId2"/>
          <a:stretch>
            <a:fillRect/>
          </a:stretch>
        </p:blipFill>
        <p:spPr>
          <a:xfrm>
            <a:off x="121959" y="990139"/>
            <a:ext cx="5926118" cy="5747259"/>
          </a:xfrm>
          <a:prstGeom prst="rect">
            <a:avLst/>
          </a:prstGeom>
        </p:spPr>
      </p:pic>
      <p:pic>
        <p:nvPicPr>
          <p:cNvPr id="5" name="Picture 4">
            <a:extLst>
              <a:ext uri="{FF2B5EF4-FFF2-40B4-BE49-F238E27FC236}">
                <a16:creationId xmlns:a16="http://schemas.microsoft.com/office/drawing/2014/main" id="{FD2D2E42-A5F6-4D48-9686-F096CA6119B9}"/>
              </a:ext>
            </a:extLst>
          </p:cNvPr>
          <p:cNvPicPr>
            <a:picLocks noChangeAspect="1"/>
          </p:cNvPicPr>
          <p:nvPr/>
        </p:nvPicPr>
        <p:blipFill>
          <a:blip r:embed="rId3"/>
          <a:stretch>
            <a:fillRect/>
          </a:stretch>
        </p:blipFill>
        <p:spPr>
          <a:xfrm>
            <a:off x="6148316" y="990138"/>
            <a:ext cx="5926118" cy="5747259"/>
          </a:xfrm>
          <a:prstGeom prst="rect">
            <a:avLst/>
          </a:prstGeom>
        </p:spPr>
      </p:pic>
      <p:sp>
        <p:nvSpPr>
          <p:cNvPr id="6" name="Rectangle 5">
            <a:extLst>
              <a:ext uri="{FF2B5EF4-FFF2-40B4-BE49-F238E27FC236}">
                <a16:creationId xmlns:a16="http://schemas.microsoft.com/office/drawing/2014/main" id="{CE6EDF73-EA53-4408-A107-C685CEEED9EB}"/>
              </a:ext>
            </a:extLst>
          </p:cNvPr>
          <p:cNvSpPr/>
          <p:nvPr/>
        </p:nvSpPr>
        <p:spPr>
          <a:xfrm>
            <a:off x="-147132" y="0"/>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7" name="Picture 2" descr="A picture containing shape&#10;&#10;Description automatically generated"/>
          <p:cNvPicPr>
            <a:picLocks noChangeAspect="1"/>
          </p:cNvPicPr>
          <p:nvPr/>
        </p:nvPicPr>
        <p:blipFill>
          <a:blip r:embed="rId4"/>
          <a:stretch>
            <a:fillRect/>
          </a:stretch>
        </p:blipFill>
        <p:spPr>
          <a:xfrm>
            <a:off x="10925172" y="17181"/>
            <a:ext cx="1266828" cy="962021"/>
          </a:xfrm>
          <a:prstGeom prst="rect">
            <a:avLst/>
          </a:prstGeom>
          <a:noFill/>
          <a:ln cap="flat">
            <a:noFill/>
          </a:ln>
        </p:spPr>
      </p:pic>
    </p:spTree>
    <p:extLst>
      <p:ext uri="{BB962C8B-B14F-4D97-AF65-F5344CB8AC3E}">
        <p14:creationId xmlns:p14="http://schemas.microsoft.com/office/powerpoint/2010/main" val="1180846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6EDF73-EA53-4408-A107-C685CEEED9EB}"/>
              </a:ext>
            </a:extLst>
          </p:cNvPr>
          <p:cNvSpPr/>
          <p:nvPr/>
        </p:nvSpPr>
        <p:spPr>
          <a:xfrm>
            <a:off x="-147132" y="0"/>
            <a:ext cx="11127725" cy="830997"/>
          </a:xfrm>
          <a:prstGeom prst="rect">
            <a:avLst/>
          </a:prstGeom>
          <a:noFill/>
        </p:spPr>
        <p:txBody>
          <a:bodyPr wrap="none" lIns="91440" tIns="45720" rIns="91440" bIns="45720">
            <a:spAutoFit/>
          </a:bodyPr>
          <a:lstStyle/>
          <a:p>
            <a:pPr algn="ctr"/>
            <a:r>
              <a:rPr lang="en-US" sz="48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Orangutan – A day in the rainforest canopy</a:t>
            </a:r>
          </a:p>
        </p:txBody>
      </p:sp>
      <p:pic>
        <p:nvPicPr>
          <p:cNvPr id="5" name="Picture 2" descr="A picture containing shape&#10;&#10;Description automatically generated"/>
          <p:cNvPicPr>
            <a:picLocks noChangeAspect="1"/>
          </p:cNvPicPr>
          <p:nvPr/>
        </p:nvPicPr>
        <p:blipFill>
          <a:blip r:embed="rId2"/>
          <a:stretch>
            <a:fillRect/>
          </a:stretch>
        </p:blipFill>
        <p:spPr>
          <a:xfrm>
            <a:off x="10925172" y="17181"/>
            <a:ext cx="1266828" cy="962021"/>
          </a:xfrm>
          <a:prstGeom prst="rect">
            <a:avLst/>
          </a:prstGeom>
          <a:noFill/>
          <a:ln cap="flat">
            <a:noFill/>
          </a:ln>
        </p:spPr>
      </p:pic>
      <p:pic>
        <p:nvPicPr>
          <p:cNvPr id="6" name="Picture 5">
            <a:extLst>
              <a:ext uri="{FF2B5EF4-FFF2-40B4-BE49-F238E27FC236}">
                <a16:creationId xmlns:a16="http://schemas.microsoft.com/office/drawing/2014/main" id="{54AEDD0A-037C-4CB1-8BA7-96B8D55DB022}"/>
              </a:ext>
            </a:extLst>
          </p:cNvPr>
          <p:cNvPicPr>
            <a:picLocks noChangeAspect="1"/>
          </p:cNvPicPr>
          <p:nvPr/>
        </p:nvPicPr>
        <p:blipFill>
          <a:blip r:embed="rId3"/>
          <a:stretch>
            <a:fillRect/>
          </a:stretch>
        </p:blipFill>
        <p:spPr>
          <a:xfrm>
            <a:off x="121959" y="990137"/>
            <a:ext cx="5926118" cy="5747259"/>
          </a:xfrm>
          <a:prstGeom prst="rect">
            <a:avLst/>
          </a:prstGeom>
        </p:spPr>
      </p:pic>
      <p:pic>
        <p:nvPicPr>
          <p:cNvPr id="7" name="Picture 6">
            <a:extLst>
              <a:ext uri="{FF2B5EF4-FFF2-40B4-BE49-F238E27FC236}">
                <a16:creationId xmlns:a16="http://schemas.microsoft.com/office/drawing/2014/main" id="{DE1E9115-89AE-4431-B6AB-6F944A94C84A}"/>
              </a:ext>
            </a:extLst>
          </p:cNvPr>
          <p:cNvPicPr>
            <a:picLocks noChangeAspect="1"/>
          </p:cNvPicPr>
          <p:nvPr/>
        </p:nvPicPr>
        <p:blipFill>
          <a:blip r:embed="rId4"/>
          <a:stretch>
            <a:fillRect/>
          </a:stretch>
        </p:blipFill>
        <p:spPr>
          <a:xfrm>
            <a:off x="6265882" y="979202"/>
            <a:ext cx="5926118" cy="5747259"/>
          </a:xfrm>
          <a:prstGeom prst="rect">
            <a:avLst/>
          </a:prstGeom>
        </p:spPr>
      </p:pic>
      <p:pic>
        <p:nvPicPr>
          <p:cNvPr id="8" name="Picture 7">
            <a:extLst>
              <a:ext uri="{FF2B5EF4-FFF2-40B4-BE49-F238E27FC236}">
                <a16:creationId xmlns:a16="http://schemas.microsoft.com/office/drawing/2014/main" id="{EF4661DD-4C24-4858-B27E-2AC9F8A4121A}"/>
              </a:ext>
            </a:extLst>
          </p:cNvPr>
          <p:cNvPicPr>
            <a:picLocks noChangeAspect="1"/>
          </p:cNvPicPr>
          <p:nvPr/>
        </p:nvPicPr>
        <p:blipFill>
          <a:blip r:embed="rId5"/>
          <a:stretch>
            <a:fillRect/>
          </a:stretch>
        </p:blipFill>
        <p:spPr>
          <a:xfrm>
            <a:off x="121959" y="990136"/>
            <a:ext cx="5926118" cy="5747259"/>
          </a:xfrm>
          <a:prstGeom prst="rect">
            <a:avLst/>
          </a:prstGeom>
        </p:spPr>
      </p:pic>
    </p:spTree>
    <p:extLst>
      <p:ext uri="{BB962C8B-B14F-4D97-AF65-F5344CB8AC3E}">
        <p14:creationId xmlns:p14="http://schemas.microsoft.com/office/powerpoint/2010/main" val="1660890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1</Notes>
  <HiddenSlides>0</HiddenSlide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nixon</dc:creator>
  <cp:revision>38</cp:revision>
  <dcterms:created xsi:type="dcterms:W3CDTF">2021-02-05T18:02:39Z</dcterms:created>
  <dcterms:modified xsi:type="dcterms:W3CDTF">2021-02-21T17:50:06Z</dcterms:modified>
</cp:coreProperties>
</file>