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61" r:id="rId3"/>
    <p:sldId id="262" r:id="rId4"/>
  </p:sldIdLst>
  <p:sldSz cx="12801600" cy="9601200" type="A3"/>
  <p:notesSz cx="6797675" cy="9926638"/>
  <p:defaultTextStyle>
    <a:defPPr>
      <a:defRPr lang="en-US"/>
    </a:defPPr>
    <a:lvl1pPr marL="0" algn="l" defTabSz="457117" rtl="0" eaLnBrk="1" latinLnBrk="0" hangingPunct="1">
      <a:defRPr sz="1800" kern="1200">
        <a:solidFill>
          <a:schemeClr val="tx1"/>
        </a:solidFill>
        <a:latin typeface="+mn-lt"/>
        <a:ea typeface="+mn-ea"/>
        <a:cs typeface="+mn-cs"/>
      </a:defRPr>
    </a:lvl1pPr>
    <a:lvl2pPr marL="457117" algn="l" defTabSz="457117" rtl="0" eaLnBrk="1" latinLnBrk="0" hangingPunct="1">
      <a:defRPr sz="1800" kern="1200">
        <a:solidFill>
          <a:schemeClr val="tx1"/>
        </a:solidFill>
        <a:latin typeface="+mn-lt"/>
        <a:ea typeface="+mn-ea"/>
        <a:cs typeface="+mn-cs"/>
      </a:defRPr>
    </a:lvl2pPr>
    <a:lvl3pPr marL="914235" algn="l" defTabSz="457117" rtl="0" eaLnBrk="1" latinLnBrk="0" hangingPunct="1">
      <a:defRPr sz="1800" kern="1200">
        <a:solidFill>
          <a:schemeClr val="tx1"/>
        </a:solidFill>
        <a:latin typeface="+mn-lt"/>
        <a:ea typeface="+mn-ea"/>
        <a:cs typeface="+mn-cs"/>
      </a:defRPr>
    </a:lvl3pPr>
    <a:lvl4pPr marL="1371352" algn="l" defTabSz="457117" rtl="0" eaLnBrk="1" latinLnBrk="0" hangingPunct="1">
      <a:defRPr sz="1800" kern="1200">
        <a:solidFill>
          <a:schemeClr val="tx1"/>
        </a:solidFill>
        <a:latin typeface="+mn-lt"/>
        <a:ea typeface="+mn-ea"/>
        <a:cs typeface="+mn-cs"/>
      </a:defRPr>
    </a:lvl4pPr>
    <a:lvl5pPr marL="1828470" algn="l" defTabSz="457117" rtl="0" eaLnBrk="1" latinLnBrk="0" hangingPunct="1">
      <a:defRPr sz="1800" kern="1200">
        <a:solidFill>
          <a:schemeClr val="tx1"/>
        </a:solidFill>
        <a:latin typeface="+mn-lt"/>
        <a:ea typeface="+mn-ea"/>
        <a:cs typeface="+mn-cs"/>
      </a:defRPr>
    </a:lvl5pPr>
    <a:lvl6pPr marL="2285587" algn="l" defTabSz="457117" rtl="0" eaLnBrk="1" latinLnBrk="0" hangingPunct="1">
      <a:defRPr sz="1800" kern="1200">
        <a:solidFill>
          <a:schemeClr val="tx1"/>
        </a:solidFill>
        <a:latin typeface="+mn-lt"/>
        <a:ea typeface="+mn-ea"/>
        <a:cs typeface="+mn-cs"/>
      </a:defRPr>
    </a:lvl6pPr>
    <a:lvl7pPr marL="2742705" algn="l" defTabSz="457117" rtl="0" eaLnBrk="1" latinLnBrk="0" hangingPunct="1">
      <a:defRPr sz="1800" kern="1200">
        <a:solidFill>
          <a:schemeClr val="tx1"/>
        </a:solidFill>
        <a:latin typeface="+mn-lt"/>
        <a:ea typeface="+mn-ea"/>
        <a:cs typeface="+mn-cs"/>
      </a:defRPr>
    </a:lvl7pPr>
    <a:lvl8pPr marL="3199822" algn="l" defTabSz="457117" rtl="0" eaLnBrk="1" latinLnBrk="0" hangingPunct="1">
      <a:defRPr sz="1800" kern="1200">
        <a:solidFill>
          <a:schemeClr val="tx1"/>
        </a:solidFill>
        <a:latin typeface="+mn-lt"/>
        <a:ea typeface="+mn-ea"/>
        <a:cs typeface="+mn-cs"/>
      </a:defRPr>
    </a:lvl8pPr>
    <a:lvl9pPr marL="3656940" algn="l" defTabSz="45711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99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53" d="100"/>
          <a:sy n="53" d="100"/>
        </p:scale>
        <p:origin x="12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440486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71148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8"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3"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50182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37662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4"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4"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53A539-2724-410B-835E-2965EF8C08DE}"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71046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1"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1"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53A539-2724-410B-835E-2965EF8C08DE}" type="datetimeFigureOut">
              <a:rPr lang="en-GB" smtClean="0"/>
              <a:t>05/09/2023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1338853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2"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2"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53A539-2724-410B-835E-2965EF8C08DE}" type="datetimeFigureOut">
              <a:rPr lang="en-GB" smtClean="0"/>
              <a:t>05/09/2023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890484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53A539-2724-410B-835E-2965EF8C08DE}" type="datetimeFigureOut">
              <a:rPr lang="en-GB" smtClean="0"/>
              <a:t>05/09/2023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26837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3A539-2724-410B-835E-2965EF8C08DE}" type="datetimeFigureOut">
              <a:rPr lang="en-GB" smtClean="0"/>
              <a:t>05/09/2023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490831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8" y="1382399"/>
            <a:ext cx="6480811"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153A539-2724-410B-835E-2965EF8C08DE}" type="datetimeFigureOut">
              <a:rPr lang="en-GB" smtClean="0"/>
              <a:t>05/09/2023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1493749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8" y="1382399"/>
            <a:ext cx="6480811"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153A539-2724-410B-835E-2965EF8C08DE}" type="datetimeFigureOut">
              <a:rPr lang="en-GB" smtClean="0"/>
              <a:t>05/09/2023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33751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1"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1"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1" y="8898894"/>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153A539-2724-410B-835E-2965EF8C08DE}" type="datetimeFigureOut">
              <a:rPr lang="en-GB" smtClean="0"/>
              <a:t>05/09/2023</a:t>
            </a:fld>
            <a:endParaRPr lang="en-GB"/>
          </a:p>
        </p:txBody>
      </p:sp>
      <p:sp>
        <p:nvSpPr>
          <p:cNvPr id="5" name="Footer Placeholder 4"/>
          <p:cNvSpPr>
            <a:spLocks noGrp="1"/>
          </p:cNvSpPr>
          <p:nvPr>
            <p:ph type="ftr" sz="quarter" idx="3"/>
          </p:nvPr>
        </p:nvSpPr>
        <p:spPr>
          <a:xfrm>
            <a:off x="4240531" y="8898894"/>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1" y="8898894"/>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3ED4FF0-0D45-4C37-8B1E-3AD0A9E1279B}" type="slidenum">
              <a:rPr lang="en-GB" smtClean="0"/>
              <a:t>‹#›</a:t>
            </a:fld>
            <a:endParaRPr lang="en-GB"/>
          </a:p>
        </p:txBody>
      </p:sp>
    </p:spTree>
    <p:extLst>
      <p:ext uri="{BB962C8B-B14F-4D97-AF65-F5344CB8AC3E}">
        <p14:creationId xmlns:p14="http://schemas.microsoft.com/office/powerpoint/2010/main" val="1065337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3580" y="591242"/>
            <a:ext cx="4684103" cy="311175"/>
          </a:xfrm>
          <a:prstGeom prst="rect">
            <a:avLst/>
          </a:prstGeom>
          <a:noFill/>
        </p:spPr>
        <p:txBody>
          <a:bodyPr wrap="none" rtlCol="0">
            <a:spAutoFit/>
          </a:bodyPr>
          <a:lstStyle/>
          <a:p>
            <a:r>
              <a:rPr lang="en-GB" sz="1422" u="sng" dirty="0"/>
              <a:t>Wheatley Hill Primary School – Long Term Overview – Year </a:t>
            </a:r>
            <a:r>
              <a:rPr lang="en-GB" sz="1422" u="sng" dirty="0" smtClean="0"/>
              <a:t>3 </a:t>
            </a:r>
            <a:endParaRPr lang="en-GB" sz="1422" u="sng" dirty="0"/>
          </a:p>
        </p:txBody>
      </p:sp>
      <p:graphicFrame>
        <p:nvGraphicFramePr>
          <p:cNvPr id="2" name="Table 1"/>
          <p:cNvGraphicFramePr>
            <a:graphicFrameLocks noGrp="1"/>
          </p:cNvGraphicFramePr>
          <p:nvPr>
            <p:extLst>
              <p:ext uri="{D42A27DB-BD31-4B8C-83A1-F6EECF244321}">
                <p14:modId xmlns:p14="http://schemas.microsoft.com/office/powerpoint/2010/main" val="830910689"/>
              </p:ext>
            </p:extLst>
          </p:nvPr>
        </p:nvGraphicFramePr>
        <p:xfrm>
          <a:off x="274637" y="1009726"/>
          <a:ext cx="12358603" cy="8256859"/>
        </p:xfrm>
        <a:graphic>
          <a:graphicData uri="http://schemas.openxmlformats.org/drawingml/2006/table">
            <a:tbl>
              <a:tblPr firstRow="1" bandRow="1">
                <a:tableStyleId>{5940675A-B579-460E-94D1-54222C63F5DA}</a:tableStyleId>
              </a:tblPr>
              <a:tblGrid>
                <a:gridCol w="735979">
                  <a:extLst>
                    <a:ext uri="{9D8B030D-6E8A-4147-A177-3AD203B41FA5}">
                      <a16:colId xmlns:a16="http://schemas.microsoft.com/office/drawing/2014/main" val="1515145842"/>
                    </a:ext>
                  </a:extLst>
                </a:gridCol>
                <a:gridCol w="735979">
                  <a:extLst>
                    <a:ext uri="{9D8B030D-6E8A-4147-A177-3AD203B41FA5}">
                      <a16:colId xmlns:a16="http://schemas.microsoft.com/office/drawing/2014/main" val="2801019361"/>
                    </a:ext>
                  </a:extLst>
                </a:gridCol>
                <a:gridCol w="735980">
                  <a:extLst>
                    <a:ext uri="{9D8B030D-6E8A-4147-A177-3AD203B41FA5}">
                      <a16:colId xmlns:a16="http://schemas.microsoft.com/office/drawing/2014/main" val="3886250757"/>
                    </a:ext>
                  </a:extLst>
                </a:gridCol>
                <a:gridCol w="287138">
                  <a:extLst>
                    <a:ext uri="{9D8B030D-6E8A-4147-A177-3AD203B41FA5}">
                      <a16:colId xmlns:a16="http://schemas.microsoft.com/office/drawing/2014/main" val="564546485"/>
                    </a:ext>
                  </a:extLst>
                </a:gridCol>
                <a:gridCol w="877101">
                  <a:extLst>
                    <a:ext uri="{9D8B030D-6E8A-4147-A177-3AD203B41FA5}">
                      <a16:colId xmlns:a16="http://schemas.microsoft.com/office/drawing/2014/main" val="20004"/>
                    </a:ext>
                  </a:extLst>
                </a:gridCol>
                <a:gridCol w="732531">
                  <a:extLst>
                    <a:ext uri="{9D8B030D-6E8A-4147-A177-3AD203B41FA5}">
                      <a16:colId xmlns:a16="http://schemas.microsoft.com/office/drawing/2014/main" val="211162964"/>
                    </a:ext>
                  </a:extLst>
                </a:gridCol>
                <a:gridCol w="765088">
                  <a:extLst>
                    <a:ext uri="{9D8B030D-6E8A-4147-A177-3AD203B41FA5}">
                      <a16:colId xmlns:a16="http://schemas.microsoft.com/office/drawing/2014/main" val="31436958"/>
                    </a:ext>
                  </a:extLst>
                </a:gridCol>
                <a:gridCol w="721425">
                  <a:extLst>
                    <a:ext uri="{9D8B030D-6E8A-4147-A177-3AD203B41FA5}">
                      <a16:colId xmlns:a16="http://schemas.microsoft.com/office/drawing/2014/main" val="2396593462"/>
                    </a:ext>
                  </a:extLst>
                </a:gridCol>
                <a:gridCol w="143569">
                  <a:extLst>
                    <a:ext uri="{9D8B030D-6E8A-4147-A177-3AD203B41FA5}">
                      <a16:colId xmlns:a16="http://schemas.microsoft.com/office/drawing/2014/main" val="4165361597"/>
                    </a:ext>
                  </a:extLst>
                </a:gridCol>
                <a:gridCol w="554644">
                  <a:extLst>
                    <a:ext uri="{9D8B030D-6E8A-4147-A177-3AD203B41FA5}">
                      <a16:colId xmlns:a16="http://schemas.microsoft.com/office/drawing/2014/main" val="2260121395"/>
                    </a:ext>
                  </a:extLst>
                </a:gridCol>
                <a:gridCol w="181335">
                  <a:extLst>
                    <a:ext uri="{9D8B030D-6E8A-4147-A177-3AD203B41FA5}">
                      <a16:colId xmlns:a16="http://schemas.microsoft.com/office/drawing/2014/main" val="2261469956"/>
                    </a:ext>
                  </a:extLst>
                </a:gridCol>
                <a:gridCol w="735979">
                  <a:extLst>
                    <a:ext uri="{9D8B030D-6E8A-4147-A177-3AD203B41FA5}">
                      <a16:colId xmlns:a16="http://schemas.microsoft.com/office/drawing/2014/main" val="1133684306"/>
                    </a:ext>
                  </a:extLst>
                </a:gridCol>
                <a:gridCol w="735980">
                  <a:extLst>
                    <a:ext uri="{9D8B030D-6E8A-4147-A177-3AD203B41FA5}">
                      <a16:colId xmlns:a16="http://schemas.microsoft.com/office/drawing/2014/main" val="2280477883"/>
                    </a:ext>
                  </a:extLst>
                </a:gridCol>
                <a:gridCol w="735979">
                  <a:extLst>
                    <a:ext uri="{9D8B030D-6E8A-4147-A177-3AD203B41FA5}">
                      <a16:colId xmlns:a16="http://schemas.microsoft.com/office/drawing/2014/main" val="3146685755"/>
                    </a:ext>
                  </a:extLst>
                </a:gridCol>
                <a:gridCol w="735979">
                  <a:extLst>
                    <a:ext uri="{9D8B030D-6E8A-4147-A177-3AD203B41FA5}">
                      <a16:colId xmlns:a16="http://schemas.microsoft.com/office/drawing/2014/main" val="969576128"/>
                    </a:ext>
                  </a:extLst>
                </a:gridCol>
                <a:gridCol w="735979">
                  <a:extLst>
                    <a:ext uri="{9D8B030D-6E8A-4147-A177-3AD203B41FA5}">
                      <a16:colId xmlns:a16="http://schemas.microsoft.com/office/drawing/2014/main" val="65668484"/>
                    </a:ext>
                  </a:extLst>
                </a:gridCol>
                <a:gridCol w="367990">
                  <a:extLst>
                    <a:ext uri="{9D8B030D-6E8A-4147-A177-3AD203B41FA5}">
                      <a16:colId xmlns:a16="http://schemas.microsoft.com/office/drawing/2014/main" val="1672269246"/>
                    </a:ext>
                  </a:extLst>
                </a:gridCol>
                <a:gridCol w="367990">
                  <a:extLst>
                    <a:ext uri="{9D8B030D-6E8A-4147-A177-3AD203B41FA5}">
                      <a16:colId xmlns:a16="http://schemas.microsoft.com/office/drawing/2014/main" val="3213960785"/>
                    </a:ext>
                  </a:extLst>
                </a:gridCol>
                <a:gridCol w="735979">
                  <a:extLst>
                    <a:ext uri="{9D8B030D-6E8A-4147-A177-3AD203B41FA5}">
                      <a16:colId xmlns:a16="http://schemas.microsoft.com/office/drawing/2014/main" val="1845190943"/>
                    </a:ext>
                  </a:extLst>
                </a:gridCol>
                <a:gridCol w="735979">
                  <a:extLst>
                    <a:ext uri="{9D8B030D-6E8A-4147-A177-3AD203B41FA5}">
                      <a16:colId xmlns:a16="http://schemas.microsoft.com/office/drawing/2014/main" val="3231118915"/>
                    </a:ext>
                  </a:extLst>
                </a:gridCol>
              </a:tblGrid>
              <a:tr h="298774">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9">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200" b="1" dirty="0"/>
                        <a:t>Autumn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05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450021">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100" b="1"/>
                        <a:t>Week 4</a:t>
                      </a: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gridSpan="2">
                  <a:txBody>
                    <a:bodyPr/>
                    <a:lstStyle/>
                    <a:p>
                      <a:pPr algn="ctr"/>
                      <a:r>
                        <a:rPr lang="en-GB" sz="11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100" b="1" dirty="0"/>
                        <a:t>Week</a:t>
                      </a:r>
                      <a:r>
                        <a:rPr lang="en-GB" sz="1100" b="1" baseline="0" dirty="0"/>
                        <a:t> 8</a:t>
                      </a: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 13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100" b="1" dirty="0"/>
                        <a:t>Week 14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50" b="1" dirty="0"/>
                        <a:t>Week 15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266753">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endParaRPr lang="en-GB" sz="800" b="0" i="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10">
                  <a:txBody>
                    <a:bodyPr/>
                    <a:lstStyle/>
                    <a:p>
                      <a:pPr algn="ctr"/>
                      <a:r>
                        <a:rPr lang="en-US" sz="1000" b="1" kern="1200" dirty="0" smtClean="0">
                          <a:solidFill>
                            <a:schemeClr val="tx1"/>
                          </a:solidFill>
                          <a:effectLst/>
                          <a:latin typeface="+mn-lt"/>
                          <a:ea typeface="+mn-ea"/>
                          <a:cs typeface="+mn-cs"/>
                        </a:rPr>
                        <a:t>Our History of Mining.</a:t>
                      </a:r>
                      <a:endParaRPr lang="en-GB" sz="1000" kern="1200" dirty="0" smtClean="0">
                        <a:solidFill>
                          <a:schemeClr val="tx1"/>
                        </a:solidFill>
                        <a:effectLst/>
                        <a:latin typeface="+mn-lt"/>
                        <a:ea typeface="+mn-ea"/>
                        <a:cs typeface="+mn-cs"/>
                      </a:endParaRPr>
                    </a:p>
                    <a:p>
                      <a:pPr algn="ctr"/>
                      <a:r>
                        <a:rPr lang="en-US" sz="1000" kern="1200" dirty="0" smtClean="0">
                          <a:solidFill>
                            <a:schemeClr val="tx1"/>
                          </a:solidFill>
                          <a:effectLst/>
                          <a:latin typeface="+mn-lt"/>
                          <a:ea typeface="+mn-ea"/>
                          <a:cs typeface="+mn-cs"/>
                        </a:rPr>
                        <a:t>We will develop an understanding of why our community is famous for mining, exploring the history of Wheatley Hill’s mines.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solidFill>
                            <a:schemeClr val="accent1"/>
                          </a:solidFill>
                        </a:rPr>
                        <a:t>Expert Focus Visit -Visit Beamish Museum with s focus on pit village and Mine</a:t>
                      </a:r>
                      <a:endParaRPr lang="en-GB" sz="1000" b="0" baseline="0" dirty="0" smtClean="0">
                        <a:solidFill>
                          <a:schemeClr val="accent1"/>
                        </a:solidFill>
                      </a:endParaRPr>
                    </a:p>
                    <a:p>
                      <a:pPr algn="ctr"/>
                      <a:r>
                        <a:rPr lang="en-GB" sz="1000" b="1" dirty="0" smtClean="0">
                          <a:solidFill>
                            <a:srgbClr val="FF0000"/>
                          </a:solidFill>
                        </a:rPr>
                        <a:t>End Point  - Display bunting and work of mining made in local community </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pPr algn="ctr"/>
                      <a:endParaRPr lang="en-GB" sz="800" b="0" i="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algn="ctr"/>
                      <a:r>
                        <a:rPr lang="en-GB" sz="1000" b="1" dirty="0" smtClean="0"/>
                        <a:t>Locating Landmarks across Europe </a:t>
                      </a:r>
                    </a:p>
                    <a:p>
                      <a:pPr algn="ctr"/>
                      <a:r>
                        <a:rPr lang="en-GB" sz="1000" b="0" dirty="0" smtClean="0"/>
                        <a:t>We will explore our place in the</a:t>
                      </a:r>
                      <a:r>
                        <a:rPr lang="en-GB" sz="1000" b="0" baseline="0" dirty="0" smtClean="0"/>
                        <a:t> world, locating and exploring landmarks In our local area, the UK and Europe. We will recap our knowledge of the 7 continents and 5 oceans. We will also develop an understanding of identified mountains, rivers, beaches and seas across Europe. </a:t>
                      </a:r>
                    </a:p>
                    <a:p>
                      <a:pPr algn="ctr"/>
                      <a:r>
                        <a:rPr lang="en-GB" sz="1000" b="1" baseline="0" dirty="0" smtClean="0">
                          <a:solidFill>
                            <a:schemeClr val="accent1"/>
                          </a:solidFill>
                        </a:rPr>
                        <a:t>Expert Focus Visit  - Visit local landmarks in North East </a:t>
                      </a:r>
                    </a:p>
                    <a:p>
                      <a:pPr algn="ctr"/>
                      <a:r>
                        <a:rPr lang="en-GB" sz="1000" b="1" baseline="0" dirty="0" smtClean="0">
                          <a:solidFill>
                            <a:srgbClr val="FF0000"/>
                          </a:solidFill>
                        </a:rPr>
                        <a:t>End Point – Hold a French Café in class </a:t>
                      </a:r>
                      <a:endParaRPr lang="en-GB" sz="1000" b="1" dirty="0">
                        <a:solidFill>
                          <a:srgbClr val="FF000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algn="ctr"/>
                      <a:r>
                        <a:rPr lang="en-GB" sz="1000" b="1" dirty="0"/>
                        <a:t>Half term after week </a:t>
                      </a:r>
                      <a:r>
                        <a:rPr lang="en-GB" sz="1000" b="1" dirty="0" smtClean="0"/>
                        <a:t>8</a:t>
                      </a: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571018">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algn="ctr"/>
                      <a:r>
                        <a:rPr lang="en-GB" sz="1000" dirty="0" smtClean="0"/>
                        <a:t>Pony in the Dark – K.M Peyton        </a:t>
                      </a:r>
                      <a:endParaRPr lang="en-GB" sz="10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pPr algn="ctr"/>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gridSpan="2">
                  <a:txBody>
                    <a:bodyPr/>
                    <a:lstStyle/>
                    <a:p>
                      <a:pPr algn="l"/>
                      <a:r>
                        <a:rPr lang="en-GB" sz="800" baseline="0" dirty="0" smtClean="0"/>
                        <a:t>Town is by </a:t>
                      </a:r>
                    </a:p>
                    <a:p>
                      <a:pPr algn="l"/>
                      <a:r>
                        <a:rPr lang="en-GB" sz="800" baseline="0" dirty="0" smtClean="0"/>
                        <a:t>the Sea-</a:t>
                      </a:r>
                    </a:p>
                    <a:p>
                      <a:pPr algn="l"/>
                      <a:r>
                        <a:rPr lang="en-GB" sz="800" baseline="0" dirty="0" smtClean="0"/>
                        <a:t>Joanne Swartz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endParaRPr lang="en-GB" sz="800" baseline="0" dirty="0" smtClean="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a:endParaRPr lang="en-GB" sz="1000" b="0" dirty="0">
                        <a:solidFill>
                          <a:schemeClr val="accent6">
                            <a:lumMod val="75000"/>
                          </a:schemeClr>
                        </a:solidFill>
                      </a:endParaRPr>
                    </a:p>
                    <a:p>
                      <a:pPr algn="ctr"/>
                      <a:r>
                        <a:rPr lang="en-GB" sz="1000" b="0" i="1" dirty="0" smtClean="0">
                          <a:solidFill>
                            <a:schemeClr val="tx1"/>
                          </a:solidFill>
                        </a:rPr>
                        <a:t>Libby</a:t>
                      </a:r>
                      <a:r>
                        <a:rPr lang="en-GB" sz="1000" b="0" i="1" baseline="0" dirty="0" smtClean="0">
                          <a:solidFill>
                            <a:schemeClr val="tx1"/>
                          </a:solidFill>
                        </a:rPr>
                        <a:t> and the Parisian Puzzle  - Jo Clarke </a:t>
                      </a:r>
                      <a:endParaRPr lang="en-GB" sz="1000" b="0" i="1" dirty="0" smtClean="0">
                        <a:solidFill>
                          <a:schemeClr val="tx1"/>
                        </a:solidFill>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601267">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GB" sz="800" b="0" dirty="0"/>
                        <a:t>All about </a:t>
                      </a:r>
                      <a:r>
                        <a:rPr lang="en-GB" sz="800" b="0" dirty="0" smtClean="0"/>
                        <a:t>me</a:t>
                      </a:r>
                    </a:p>
                    <a:p>
                      <a:pPr algn="ctr"/>
                      <a:r>
                        <a:rPr lang="en-GB" sz="700" b="0" dirty="0" smtClean="0"/>
                        <a:t>Expectations</a:t>
                      </a:r>
                      <a:r>
                        <a:rPr lang="en-GB" sz="700" b="0" baseline="0" dirty="0" smtClean="0"/>
                        <a:t> </a:t>
                      </a:r>
                      <a:endParaRPr lang="en-GB" sz="7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800" b="0" dirty="0" smtClean="0"/>
                        <a:t>Description</a:t>
                      </a:r>
                      <a:r>
                        <a:rPr lang="en-GB" sz="800" b="0" baseline="0" dirty="0" smtClean="0"/>
                        <a:t> </a:t>
                      </a:r>
                      <a:r>
                        <a:rPr lang="en-GB" sz="800" b="0" dirty="0" smtClean="0"/>
                        <a:t>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(What it is like in the mine)</a:t>
                      </a:r>
                      <a:r>
                        <a:rPr lang="en-GB" sz="800" b="0" baseline="0" dirty="0" smtClean="0"/>
                        <a:t> </a:t>
                      </a:r>
                      <a:endParaRPr lang="en-GB" sz="800" b="0" dirty="0" smtClean="0"/>
                    </a:p>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800" b="0" dirty="0" smtClean="0"/>
                        <a:t>Diary</a:t>
                      </a:r>
                      <a:r>
                        <a:rPr lang="en-GB" sz="800" b="0" baseline="0" dirty="0" smtClean="0"/>
                        <a:t> </a:t>
                      </a:r>
                    </a:p>
                    <a:p>
                      <a:pPr algn="ctr"/>
                      <a:r>
                        <a:rPr lang="en-GB" sz="800" b="0" baseline="0" dirty="0" smtClean="0"/>
                        <a:t>(Recount events of working down the mine)</a:t>
                      </a:r>
                      <a:endParaRPr lang="en-GB" sz="8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Persuasive letter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(Letter to local businesses persuading them to celebrate the pits and display our bunting)</a:t>
                      </a:r>
                    </a:p>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Poetry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(List Poem)</a:t>
                      </a:r>
                    </a:p>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800" b="0" dirty="0" smtClean="0"/>
                        <a:t>Description</a:t>
                      </a:r>
                    </a:p>
                    <a:p>
                      <a:pPr algn="ctr"/>
                      <a:r>
                        <a:rPr lang="en-GB" sz="800" b="0" dirty="0" smtClean="0"/>
                        <a:t>(London skyline) </a:t>
                      </a:r>
                    </a:p>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endParaRPr lang="en-GB" sz="800" b="0" dirty="0" smtClean="0"/>
                    </a:p>
                    <a:p>
                      <a:pPr algn="ctr"/>
                      <a:r>
                        <a:rPr lang="en-GB" sz="800" b="0" dirty="0" smtClean="0"/>
                        <a:t>Contemporary</a:t>
                      </a:r>
                      <a:r>
                        <a:rPr lang="en-GB" sz="800" b="0" baseline="0" dirty="0" smtClean="0"/>
                        <a:t> </a:t>
                      </a:r>
                      <a:r>
                        <a:rPr lang="en-GB" sz="800" b="0" dirty="0" smtClean="0"/>
                        <a:t>Story </a:t>
                      </a:r>
                    </a:p>
                    <a:p>
                      <a:pPr algn="ctr"/>
                      <a:endParaRPr lang="en-GB" sz="800" b="0" dirty="0" smtClean="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GB" sz="800" b="0" dirty="0" smtClean="0"/>
                        <a:t>Persuasive Letter </a:t>
                      </a:r>
                    </a:p>
                    <a:p>
                      <a:pPr algn="ctr"/>
                      <a:r>
                        <a:rPr lang="en-GB" sz="800" b="0" dirty="0" smtClean="0"/>
                        <a:t>(Persuade</a:t>
                      </a:r>
                      <a:r>
                        <a:rPr lang="en-GB" sz="800" b="0" baseline="0" dirty="0" smtClean="0"/>
                        <a:t> </a:t>
                      </a:r>
                      <a:r>
                        <a:rPr lang="en-GB" sz="800" b="0" baseline="0" dirty="0" err="1" smtClean="0"/>
                        <a:t>Headteacher</a:t>
                      </a:r>
                      <a:r>
                        <a:rPr lang="en-GB" sz="800" b="0" baseline="0" dirty="0" smtClean="0"/>
                        <a:t> in  holding  a French Cafe)</a:t>
                      </a:r>
                      <a:endParaRPr lang="en-GB" sz="800" b="0" dirty="0" smtClean="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endParaRPr lang="en-GB" sz="8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36140578"/>
                  </a:ext>
                </a:extLst>
              </a:tr>
              <a:tr h="2089066">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9">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solidFill>
                            <a:schemeClr val="accent1"/>
                          </a:solidFill>
                        </a:rPr>
                        <a:t>History Visit Beamish Museum. Focus on Pit village and mine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baseline="0" dirty="0" smtClean="0">
                          <a:solidFill>
                            <a:schemeClr val="tx1"/>
                          </a:solidFill>
                        </a:rPr>
                        <a:t>History : Our local history of mining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baseline="0" dirty="0" smtClean="0">
                        <a:solidFill>
                          <a:schemeClr val="tx1"/>
                        </a:solidFill>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baseline="0" dirty="0" smtClean="0">
                          <a:solidFill>
                            <a:schemeClr val="tx1"/>
                          </a:solidFill>
                        </a:rPr>
                        <a:t>DT- Textiles Make own bunting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baseline="0" dirty="0" smtClean="0">
                        <a:solidFill>
                          <a:schemeClr val="tx1"/>
                        </a:solidFill>
                      </a:endParaRPr>
                    </a:p>
                    <a:p>
                      <a:pPr algn="ctr"/>
                      <a:r>
                        <a:rPr lang="en-GB" sz="1000" b="0" dirty="0" smtClean="0"/>
                        <a:t>Art -</a:t>
                      </a:r>
                      <a:r>
                        <a:rPr lang="en-GB" sz="1000" b="0" baseline="0" dirty="0" smtClean="0"/>
                        <a:t> </a:t>
                      </a:r>
                      <a:r>
                        <a:rPr lang="en-GB" sz="1000" b="0" dirty="0" smtClean="0"/>
                        <a:t>Drawing</a:t>
                      </a:r>
                      <a:r>
                        <a:rPr lang="en-GB" sz="1000" b="0" baseline="0" dirty="0" smtClean="0"/>
                        <a:t>  Still life of Davy Lamp  </a:t>
                      </a:r>
                      <a:r>
                        <a:rPr lang="en-US" sz="1000" b="0" u="none" kern="1200" baseline="0" dirty="0" smtClean="0">
                          <a:solidFill>
                            <a:schemeClr val="tx1"/>
                          </a:solidFill>
                          <a:effectLst/>
                          <a:latin typeface="+mn-lt"/>
                          <a:ea typeface="+mn-ea"/>
                          <a:cs typeface="+mn-cs"/>
                        </a:rPr>
                        <a:t>u</a:t>
                      </a:r>
                      <a:r>
                        <a:rPr lang="en-US" sz="1000" b="0" u="none" kern="1200" dirty="0" smtClean="0">
                          <a:solidFill>
                            <a:schemeClr val="tx1"/>
                          </a:solidFill>
                          <a:effectLst/>
                          <a:latin typeface="+mn-lt"/>
                          <a:ea typeface="+mn-ea"/>
                          <a:cs typeface="+mn-cs"/>
                        </a:rPr>
                        <a:t>sing shading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smtClean="0">
                        <a:solidFill>
                          <a:srgbClr val="0070C0"/>
                        </a:solidFill>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solidFill>
                          <a:srgbClr val="0070C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1" kern="1200" dirty="0">
                        <a:solidFill>
                          <a:srgbClr val="00B0F0"/>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800" b="1" dirty="0" smtClean="0">
                          <a:solidFill>
                            <a:srgbClr val="00B050"/>
                          </a:solidFill>
                        </a:rPr>
                        <a:t>Halloween</a:t>
                      </a:r>
                      <a:endParaRPr lang="en-GB" sz="800" b="1" dirty="0">
                        <a:solidFill>
                          <a:srgbClr val="00B05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800" b="1" dirty="0">
                        <a:solidFill>
                          <a:srgbClr val="00B05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dirty="0" smtClean="0">
                          <a:solidFill>
                            <a:schemeClr val="accent1"/>
                          </a:solidFill>
                          <a:effectLst/>
                          <a:latin typeface="+mn-lt"/>
                          <a:ea typeface="+mn-ea"/>
                          <a:cs typeface="+mn-cs"/>
                        </a:rPr>
                        <a:t>Visit</a:t>
                      </a:r>
                      <a:r>
                        <a:rPr lang="en-GB" sz="1000" b="1" kern="1200" baseline="0" dirty="0" smtClean="0">
                          <a:solidFill>
                            <a:schemeClr val="accent1"/>
                          </a:solidFill>
                          <a:effectLst/>
                          <a:latin typeface="+mn-lt"/>
                          <a:ea typeface="+mn-ea"/>
                          <a:cs typeface="+mn-cs"/>
                        </a:rPr>
                        <a:t> to local landmarks in North East</a:t>
                      </a:r>
                      <a:r>
                        <a:rPr lang="en-GB" sz="1000" b="1" kern="1200" dirty="0" smtClean="0">
                          <a:solidFill>
                            <a:schemeClr val="accent1"/>
                          </a:solidFill>
                          <a:effectLst/>
                          <a:latin typeface="+mn-lt"/>
                          <a:ea typeface="+mn-ea"/>
                          <a:cs typeface="+mn-cs"/>
                        </a:rPr>
                        <a:t> (Angel of the North, Penshaw Monument,</a:t>
                      </a:r>
                      <a:r>
                        <a:rPr lang="en-GB" sz="1000" b="1" kern="1200" baseline="0" dirty="0" smtClean="0">
                          <a:solidFill>
                            <a:schemeClr val="accent1"/>
                          </a:solidFill>
                          <a:effectLst/>
                          <a:latin typeface="+mn-lt"/>
                          <a:ea typeface="+mn-ea"/>
                          <a:cs typeface="+mn-cs"/>
                        </a:rPr>
                        <a:t> Tommy in </a:t>
                      </a:r>
                      <a:r>
                        <a:rPr lang="en-GB" sz="1000" b="1" kern="1200" baseline="0" dirty="0" err="1" smtClean="0">
                          <a:solidFill>
                            <a:schemeClr val="accent1"/>
                          </a:solidFill>
                          <a:effectLst/>
                          <a:latin typeface="+mn-lt"/>
                          <a:ea typeface="+mn-ea"/>
                          <a:cs typeface="+mn-cs"/>
                        </a:rPr>
                        <a:t>Seaham</a:t>
                      </a:r>
                      <a:r>
                        <a:rPr lang="en-GB" sz="1000" b="1" kern="1200" baseline="0" dirty="0" smtClean="0">
                          <a:solidFill>
                            <a:schemeClr val="accent1"/>
                          </a:solidFill>
                          <a:effectLst/>
                          <a:latin typeface="+mn-lt"/>
                          <a:ea typeface="+mn-ea"/>
                          <a:cs typeface="+mn-cs"/>
                        </a:rPr>
                        <a:t>) </a:t>
                      </a:r>
                      <a:endParaRPr lang="en-GB" sz="1000" b="1" kern="1200" dirty="0" smtClean="0">
                        <a:solidFill>
                          <a:schemeClr val="accent1"/>
                        </a:solidFill>
                        <a:effectLst/>
                        <a:latin typeface="+mn-lt"/>
                        <a:ea typeface="+mn-ea"/>
                        <a:cs typeface="+mn-cs"/>
                      </a:endParaRPr>
                    </a:p>
                    <a:p>
                      <a:pPr algn="ctr"/>
                      <a:endParaRPr lang="en-GB" sz="1000" kern="1200" dirty="0" smtClean="0">
                        <a:solidFill>
                          <a:schemeClr val="tx1"/>
                        </a:solidFill>
                        <a:effectLst/>
                        <a:latin typeface="+mn-lt"/>
                        <a:ea typeface="+mn-ea"/>
                        <a:cs typeface="+mn-cs"/>
                      </a:endParaRPr>
                    </a:p>
                    <a:p>
                      <a:pPr algn="ctr"/>
                      <a:r>
                        <a:rPr lang="en-GB" sz="1000" kern="1200" dirty="0" smtClean="0">
                          <a:solidFill>
                            <a:schemeClr val="tx1"/>
                          </a:solidFill>
                          <a:effectLst/>
                          <a:latin typeface="+mn-lt"/>
                          <a:ea typeface="+mn-ea"/>
                          <a:cs typeface="+mn-cs"/>
                        </a:rPr>
                        <a:t>Geography –</a:t>
                      </a:r>
                      <a:r>
                        <a:rPr lang="en-GB" sz="1000" kern="1200" baseline="0" dirty="0" smtClean="0">
                          <a:solidFill>
                            <a:schemeClr val="tx1"/>
                          </a:solidFill>
                          <a:effectLst/>
                          <a:latin typeface="+mn-lt"/>
                          <a:ea typeface="+mn-ea"/>
                          <a:cs typeface="+mn-cs"/>
                        </a:rPr>
                        <a:t> </a:t>
                      </a:r>
                      <a:r>
                        <a:rPr lang="en-GB" sz="1000" kern="1200" dirty="0" smtClean="0">
                          <a:solidFill>
                            <a:schemeClr val="tx1"/>
                          </a:solidFill>
                          <a:effectLst/>
                          <a:latin typeface="+mn-lt"/>
                          <a:ea typeface="+mn-ea"/>
                          <a:cs typeface="+mn-cs"/>
                        </a:rPr>
                        <a:t>Europe </a:t>
                      </a:r>
                      <a:r>
                        <a:rPr lang="en-GB" sz="1000" kern="1200" baseline="0" dirty="0" smtClean="0">
                          <a:solidFill>
                            <a:schemeClr val="tx1"/>
                          </a:solidFill>
                          <a:effectLst/>
                          <a:latin typeface="+mn-lt"/>
                          <a:ea typeface="+mn-ea"/>
                          <a:cs typeface="+mn-cs"/>
                        </a:rPr>
                        <a:t> </a:t>
                      </a:r>
                      <a:r>
                        <a:rPr lang="en-GB" sz="1000" kern="1200" dirty="0" smtClean="0">
                          <a:solidFill>
                            <a:schemeClr val="tx1"/>
                          </a:solidFill>
                          <a:effectLst/>
                          <a:latin typeface="+mn-lt"/>
                          <a:ea typeface="+mn-ea"/>
                          <a:cs typeface="+mn-cs"/>
                        </a:rPr>
                        <a:t>Our place in the world </a:t>
                      </a:r>
                    </a:p>
                    <a:p>
                      <a:pPr algn="ctr"/>
                      <a:r>
                        <a:rPr lang="en-GB" sz="1000" kern="1200" dirty="0" smtClean="0">
                          <a:solidFill>
                            <a:schemeClr val="tx1"/>
                          </a:solidFill>
                          <a:effectLst/>
                          <a:latin typeface="+mn-lt"/>
                          <a:ea typeface="+mn-ea"/>
                          <a:cs typeface="+mn-cs"/>
                        </a:rPr>
                        <a:t>Locate</a:t>
                      </a:r>
                      <a:r>
                        <a:rPr lang="en-GB" sz="1000" kern="1200" baseline="0" dirty="0" smtClean="0">
                          <a:solidFill>
                            <a:schemeClr val="tx1"/>
                          </a:solidFill>
                          <a:effectLst/>
                          <a:latin typeface="+mn-lt"/>
                          <a:ea typeface="+mn-ea"/>
                          <a:cs typeface="+mn-cs"/>
                        </a:rPr>
                        <a:t> Countries in Europe </a:t>
                      </a:r>
                      <a:r>
                        <a:rPr lang="en-GB" sz="1000" kern="1200" baseline="0" dirty="0" err="1" smtClean="0">
                          <a:solidFill>
                            <a:schemeClr val="tx1"/>
                          </a:solidFill>
                          <a:effectLst/>
                          <a:latin typeface="+mn-lt"/>
                          <a:ea typeface="+mn-ea"/>
                          <a:cs typeface="+mn-cs"/>
                        </a:rPr>
                        <a:t>inc</a:t>
                      </a:r>
                      <a:r>
                        <a:rPr lang="en-GB" sz="1000" kern="1200" baseline="0" dirty="0" smtClean="0">
                          <a:solidFill>
                            <a:schemeClr val="tx1"/>
                          </a:solidFill>
                          <a:effectLst/>
                          <a:latin typeface="+mn-lt"/>
                          <a:ea typeface="+mn-ea"/>
                          <a:cs typeface="+mn-cs"/>
                        </a:rPr>
                        <a:t> Russia. Match key landmarks to the country</a:t>
                      </a:r>
                    </a:p>
                    <a:p>
                      <a:pPr algn="ctr"/>
                      <a:r>
                        <a:rPr lang="en-GB" sz="1000" kern="1200" baseline="0" dirty="0" smtClean="0">
                          <a:solidFill>
                            <a:schemeClr val="tx1"/>
                          </a:solidFill>
                          <a:effectLst/>
                          <a:latin typeface="+mn-lt"/>
                          <a:ea typeface="+mn-ea"/>
                          <a:cs typeface="+mn-cs"/>
                        </a:rPr>
                        <a:t>Identify and locate main rivers in UK</a:t>
                      </a:r>
                    </a:p>
                    <a:p>
                      <a:pPr algn="ctr"/>
                      <a:endParaRPr lang="en-GB" sz="1000" kern="1200" baseline="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smtClean="0"/>
                        <a:t>Geography  Equator and </a:t>
                      </a:r>
                      <a:r>
                        <a:rPr lang="en-GB" sz="1100" baseline="0" dirty="0" smtClean="0"/>
                        <a:t>Tropics. Use maps to locate the Equator and Tropics and consider the climates and countries that surround these lines</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baseline="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dirty="0" smtClean="0"/>
                        <a:t>Art-Painting -Monochromatic and complementary colours</a:t>
                      </a:r>
                    </a:p>
                    <a:p>
                      <a:pPr lvl="0" algn="ctr"/>
                      <a:r>
                        <a:rPr lang="en-GB" sz="1000" b="0" dirty="0" smtClean="0"/>
                        <a:t>City landscapes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DT  - Cookery Pastry</a:t>
                      </a:r>
                      <a:r>
                        <a:rPr lang="en-GB" sz="1000" b="0" baseline="0" dirty="0" smtClean="0"/>
                        <a:t> Dishes </a:t>
                      </a:r>
                      <a:endParaRPr lang="en-GB" sz="1000" b="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1" dirty="0">
                        <a:solidFill>
                          <a:srgbClr val="00B05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23366456"/>
                  </a:ext>
                </a:extLst>
              </a:tr>
              <a:tr h="600302">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9">
                  <a:txBody>
                    <a:bodyPr/>
                    <a:lstStyle/>
                    <a:p>
                      <a:pPr algn="ctr" rtl="0" fontAlgn="base"/>
                      <a:r>
                        <a:rPr lang="en-GB" sz="1000" b="0" i="0" kern="1200" dirty="0" smtClean="0">
                          <a:solidFill>
                            <a:schemeClr val="tx1"/>
                          </a:solidFill>
                          <a:effectLst/>
                          <a:latin typeface="+mn-lt"/>
                          <a:ea typeface="+mn-ea"/>
                          <a:cs typeface="+mn-cs"/>
                        </a:rPr>
                        <a:t>Animals Including Humans</a:t>
                      </a:r>
                      <a:r>
                        <a:rPr lang="en-US" sz="1000" b="0" i="0" kern="1200" dirty="0" smtClean="0">
                          <a:solidFill>
                            <a:schemeClr val="tx1"/>
                          </a:solidFill>
                          <a:effectLst/>
                          <a:latin typeface="+mn-lt"/>
                          <a:ea typeface="+mn-ea"/>
                          <a:cs typeface="+mn-cs"/>
                        </a:rPr>
                        <a:t>​</a:t>
                      </a:r>
                      <a:r>
                        <a:rPr lang="en-US" sz="1000" b="0" i="0" kern="1200" baseline="0" dirty="0" smtClean="0">
                          <a:solidFill>
                            <a:schemeClr val="tx1"/>
                          </a:solidFill>
                          <a:effectLst/>
                          <a:latin typeface="+mn-lt"/>
                          <a:ea typeface="+mn-ea"/>
                          <a:cs typeface="+mn-cs"/>
                        </a:rPr>
                        <a:t> </a:t>
                      </a:r>
                    </a:p>
                    <a:p>
                      <a:pPr algn="ctr" rtl="0" fontAlgn="base"/>
                      <a:r>
                        <a:rPr lang="en-GB" sz="1000" b="0" i="0" kern="1200" dirty="0" smtClean="0">
                          <a:solidFill>
                            <a:schemeClr val="tx1"/>
                          </a:solidFill>
                          <a:effectLst/>
                          <a:latin typeface="+mn-lt"/>
                          <a:ea typeface="+mn-ea"/>
                          <a:cs typeface="+mn-cs"/>
                        </a:rPr>
                        <a:t>Nutrition​​</a:t>
                      </a:r>
                      <a:r>
                        <a:rPr lang="en-GB" sz="1000" b="0" i="0" kern="1200" baseline="0" dirty="0" smtClean="0">
                          <a:solidFill>
                            <a:schemeClr val="tx1"/>
                          </a:solidFill>
                          <a:effectLst/>
                          <a:latin typeface="+mn-lt"/>
                          <a:ea typeface="+mn-ea"/>
                          <a:cs typeface="+mn-cs"/>
                        </a:rPr>
                        <a:t>      </a:t>
                      </a:r>
                      <a:r>
                        <a:rPr lang="en-GB" sz="1000" b="0" i="0" kern="1200" dirty="0" smtClean="0">
                          <a:solidFill>
                            <a:schemeClr val="tx1"/>
                          </a:solidFill>
                          <a:effectLst/>
                          <a:latin typeface="+mn-lt"/>
                          <a:ea typeface="+mn-ea"/>
                          <a:cs typeface="+mn-cs"/>
                        </a:rPr>
                        <a:t>Human skeleton and organs</a:t>
                      </a:r>
                      <a:r>
                        <a:rPr lang="en-US" sz="1000" b="0" i="0" kern="1200" dirty="0" smtClean="0">
                          <a:solidFill>
                            <a:schemeClr val="tx1"/>
                          </a:solidFill>
                          <a:effectLst/>
                          <a:latin typeface="+mn-lt"/>
                          <a:ea typeface="+mn-ea"/>
                          <a:cs typeface="+mn-cs"/>
                        </a:rPr>
                        <a:t>​</a:t>
                      </a:r>
                      <a:r>
                        <a:rPr lang="en-GB" sz="1000" b="0" i="0" kern="1200" dirty="0" smtClean="0">
                          <a:solidFill>
                            <a:schemeClr val="tx1"/>
                          </a:solidFill>
                          <a:effectLst/>
                          <a:latin typeface="+mn-lt"/>
                          <a:ea typeface="+mn-ea"/>
                          <a:cs typeface="+mn-cs"/>
                        </a:rPr>
                        <a:t>​</a:t>
                      </a:r>
                      <a:r>
                        <a:rPr lang="en-GB" sz="1000" b="0" i="0" kern="1200" baseline="0" dirty="0" smtClean="0">
                          <a:solidFill>
                            <a:schemeClr val="tx1"/>
                          </a:solidFill>
                          <a:effectLst/>
                          <a:latin typeface="+mn-lt"/>
                          <a:ea typeface="+mn-ea"/>
                          <a:cs typeface="+mn-cs"/>
                        </a:rPr>
                        <a:t>       </a:t>
                      </a:r>
                      <a:r>
                        <a:rPr lang="en-GB" sz="1000" b="0" i="0" kern="1200" dirty="0" smtClean="0">
                          <a:solidFill>
                            <a:schemeClr val="tx1"/>
                          </a:solidFill>
                          <a:effectLst/>
                          <a:latin typeface="+mn-lt"/>
                          <a:ea typeface="+mn-ea"/>
                          <a:cs typeface="+mn-cs"/>
                        </a:rPr>
                        <a:t>Joints and muscles</a:t>
                      </a:r>
                      <a:r>
                        <a:rPr lang="en-US" sz="1000" b="0" i="0" kern="1200" dirty="0" smtClean="0">
                          <a:solidFill>
                            <a:schemeClr val="tx1"/>
                          </a:solidFill>
                          <a:effectLst/>
                          <a:latin typeface="+mn-lt"/>
                          <a:ea typeface="+mn-ea"/>
                          <a:cs typeface="+mn-cs"/>
                        </a:rPr>
                        <a:t>​ and organs</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smtClean="0">
                          <a:solidFill>
                            <a:srgbClr val="00B050"/>
                          </a:solidFill>
                        </a:rPr>
                        <a:t>Halloween</a:t>
                      </a:r>
                      <a:endParaRPr lang="en-GB" sz="8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algn="ctr"/>
                      <a:r>
                        <a:rPr lang="en-GB" sz="1000" baseline="0" dirty="0" smtClean="0"/>
                        <a:t>Properties and changes of state</a:t>
                      </a:r>
                    </a:p>
                    <a:p>
                      <a:pPr algn="ctr"/>
                      <a:r>
                        <a:rPr lang="en-GB" sz="1000" baseline="0" dirty="0" smtClean="0"/>
                        <a:t> </a:t>
                      </a:r>
                      <a:r>
                        <a:rPr lang="en-US" sz="1000" i="0" kern="1200" dirty="0" smtClean="0">
                          <a:solidFill>
                            <a:schemeClr val="tx1"/>
                          </a:solidFill>
                          <a:effectLst/>
                          <a:latin typeface="+mn-lt"/>
                          <a:ea typeface="+mn-ea"/>
                          <a:cs typeface="+mn-cs"/>
                        </a:rPr>
                        <a:t>Explore observable changes to materials</a:t>
                      </a:r>
                      <a:endParaRPr lang="en-GB" sz="1000" i="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r h="482274">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kern="1200" dirty="0" smtClean="0">
                          <a:solidFill>
                            <a:schemeClr val="tx1"/>
                          </a:solidFill>
                          <a:effectLst/>
                          <a:latin typeface="+mn-lt"/>
                          <a:ea typeface="+mn-ea"/>
                          <a:cs typeface="+mn-cs"/>
                        </a:rPr>
                        <a:t>Place value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lnT w="12700" cap="flat" cmpd="sng" algn="ctr">
                      <a:solidFill>
                        <a:schemeClr val="tx1"/>
                      </a:solidFill>
                      <a:prstDash val="solid"/>
                      <a:round/>
                      <a:headEnd type="none" w="med" len="med"/>
                      <a:tailEnd type="none" w="med" len="med"/>
                    </a:lnT>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kern="1200" dirty="0" smtClean="0">
                          <a:solidFill>
                            <a:schemeClr val="tx1"/>
                          </a:solidFill>
                          <a:effectLst/>
                          <a:latin typeface="+mn-lt"/>
                          <a:ea typeface="+mn-ea"/>
                          <a:cs typeface="+mn-cs"/>
                        </a:rPr>
                        <a:t>Addition</a:t>
                      </a:r>
                      <a:r>
                        <a:rPr lang="en-GB" sz="2800" kern="1200" dirty="0" smtClean="0">
                          <a:solidFill>
                            <a:schemeClr val="tx1"/>
                          </a:solidFill>
                          <a:effectLst/>
                          <a:latin typeface="+mn-lt"/>
                          <a:ea typeface="+mn-ea"/>
                          <a:cs typeface="+mn-cs"/>
                        </a:rPr>
                        <a:t> </a:t>
                      </a:r>
                      <a:endParaRPr lang="en-GB" sz="1000" kern="1200" dirty="0" smtClean="0">
                        <a:solidFill>
                          <a:schemeClr val="tx1"/>
                        </a:solidFill>
                        <a:effectLst/>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n-GB" sz="1000" dirty="0" smtClean="0"/>
                        <a:t>Subtraction </a:t>
                      </a:r>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smtClean="0"/>
                        <a:t>Multiplication </a:t>
                      </a: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050" b="0" dirty="0" smtClean="0"/>
                        <a:t>Division </a:t>
                      </a:r>
                      <a:endParaRPr lang="en-GB" sz="105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a:r>
                        <a:rPr lang="en-GB" sz="1050" b="0" dirty="0" smtClean="0"/>
                        <a:t>Statistics </a:t>
                      </a:r>
                      <a:endParaRPr lang="en-GB" sz="105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0007"/>
                  </a:ext>
                </a:extLst>
              </a:tr>
              <a:tr h="873512">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rPr>
                        <a:t> </a:t>
                      </a:r>
                      <a:endParaRPr lang="en-GB" sz="1000" b="0"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9">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Music - </a:t>
                      </a:r>
                      <a:r>
                        <a:rPr lang="en-GB" sz="900" dirty="0" smtClean="0"/>
                        <a:t>Active Listening (European Music), Composing &amp; Improvising and Performing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900" dirty="0" smtClean="0"/>
                        <a:t>Computing-</a:t>
                      </a:r>
                      <a:r>
                        <a:rPr lang="en-GB" sz="900" baseline="0" dirty="0" smtClean="0"/>
                        <a:t> Information Technology Advanced search Word processing</a:t>
                      </a:r>
                      <a:endParaRPr lang="en-GB" sz="9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PSHE-  Personal hygiene, Vaccinations and diseases, Anger fear and mindfulness, Anxiety stress and mindfulness, exercise, safety with household meds, Change is good.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French  - All about Me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RE – Hinduism What do Hindus believe?</a:t>
                      </a:r>
                      <a:endParaRPr lang="en-GB" sz="900" b="1" kern="1200" baseline="0" dirty="0" smtClean="0">
                        <a:solidFill>
                          <a:srgbClr val="0070C0"/>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PE  – Basketball (Three touch ball)  and Hockey (End Zone)</a:t>
                      </a: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Music - </a:t>
                      </a:r>
                      <a:r>
                        <a:rPr lang="en-GB" sz="900" dirty="0" smtClean="0"/>
                        <a:t>Active Listening (European Music), Composing &amp; Improvising and Performing (with music teacher), Singing (building up to a Christmas performance)</a:t>
                      </a:r>
                      <a:endParaRPr lang="en-GB" sz="900" kern="1200" baseline="0" dirty="0" smtClean="0">
                        <a:solidFill>
                          <a:schemeClr val="tx1"/>
                        </a:solidFill>
                        <a:effectLst/>
                        <a:latin typeface="+mn-lt"/>
                        <a:ea typeface="+mn-ea"/>
                        <a:cs typeface="+mn-cs"/>
                      </a:endParaRPr>
                    </a:p>
                    <a:p>
                      <a:pPr algn="ctr"/>
                      <a:r>
                        <a:rPr lang="en-GB" sz="900" b="0" kern="1200" baseline="0" dirty="0" smtClean="0">
                          <a:solidFill>
                            <a:schemeClr val="tx1"/>
                          </a:solidFill>
                          <a:effectLst/>
                          <a:latin typeface="+mn-lt"/>
                          <a:ea typeface="+mn-ea"/>
                          <a:cs typeface="+mn-cs"/>
                        </a:rPr>
                        <a:t>Computing-</a:t>
                      </a:r>
                      <a:r>
                        <a:rPr lang="en-GB" sz="900" b="0" i="0" u="none" strike="noStrike" kern="1200" dirty="0" smtClean="0">
                          <a:solidFill>
                            <a:schemeClr val="tx1"/>
                          </a:solidFill>
                          <a:effectLst/>
                          <a:latin typeface="+mn-lt"/>
                          <a:ea typeface="+mn-ea"/>
                          <a:cs typeface="+mn-cs"/>
                        </a:rPr>
                        <a:t>Information Technology</a:t>
                      </a:r>
                      <a:r>
                        <a:rPr lang="en-GB" sz="900" b="1" i="0" u="none" strike="noStrike" kern="1200" dirty="0" smtClean="0">
                          <a:solidFill>
                            <a:schemeClr val="tx1"/>
                          </a:solidFill>
                          <a:effectLst/>
                          <a:latin typeface="+mn-lt"/>
                          <a:ea typeface="+mn-ea"/>
                          <a:cs typeface="+mn-cs"/>
                        </a:rPr>
                        <a:t>: </a:t>
                      </a:r>
                      <a:r>
                        <a:rPr lang="en-US" sz="900" b="0" i="0" kern="1200" dirty="0" smtClean="0">
                          <a:solidFill>
                            <a:schemeClr val="tx1"/>
                          </a:solidFill>
                          <a:effectLst/>
                          <a:latin typeface="+mn-lt"/>
                          <a:ea typeface="+mn-ea"/>
                          <a:cs typeface="+mn-cs"/>
                        </a:rPr>
                        <a:t>​</a:t>
                      </a:r>
                      <a:r>
                        <a:rPr lang="en-GB" sz="900" b="0" i="0" u="none" strike="noStrike" kern="1200" dirty="0" smtClean="0">
                          <a:solidFill>
                            <a:schemeClr val="tx1"/>
                          </a:solidFill>
                          <a:effectLst/>
                          <a:latin typeface="+mn-lt"/>
                          <a:ea typeface="+mn-ea"/>
                          <a:cs typeface="+mn-cs"/>
                        </a:rPr>
                        <a:t>Advanced search Word processing (save, locate, lasso, copy, paste, orientation)</a:t>
                      </a:r>
                      <a:endParaRPr lang="en-GB" sz="900" kern="1200" baseline="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PSHE – My body your body, Self-worth, Self-image, Autism different not less, Different kinds of friendships.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smtClean="0"/>
                        <a:t> French – </a:t>
                      </a:r>
                      <a:r>
                        <a:rPr lang="en-GB" sz="900" baseline="0" dirty="0" smtClean="0"/>
                        <a:t>Songs and Games</a:t>
                      </a:r>
                      <a:r>
                        <a:rPr lang="en-GB" sz="900" dirty="0" smtClean="0"/>
                        <a:t> </a:t>
                      </a:r>
                      <a:endParaRPr lang="en-GB" sz="900" kern="1200" baseline="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RE- Christianity –Visit local Church and take part in a service(Christingle)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How and why advent is important to Christians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PE – Gymnastics</a:t>
                      </a:r>
                      <a:r>
                        <a:rPr lang="en-GB" sz="900" kern="1200" baseline="0" dirty="0" smtClean="0">
                          <a:solidFill>
                            <a:schemeClr val="tx1"/>
                          </a:solidFill>
                          <a:effectLst/>
                          <a:latin typeface="+mn-lt"/>
                          <a:ea typeface="+mn-ea"/>
                          <a:cs typeface="+mn-cs"/>
                        </a:rPr>
                        <a:t> (Balancing Act)and  New Age </a:t>
                      </a:r>
                      <a:r>
                        <a:rPr lang="en-GB" sz="900" kern="1200" baseline="0" dirty="0" err="1" smtClean="0">
                          <a:solidFill>
                            <a:schemeClr val="tx1"/>
                          </a:solidFill>
                          <a:effectLst/>
                          <a:latin typeface="+mn-lt"/>
                          <a:ea typeface="+mn-ea"/>
                          <a:cs typeface="+mn-cs"/>
                        </a:rPr>
                        <a:t>Kurling</a:t>
                      </a:r>
                      <a:r>
                        <a:rPr lang="en-GB" sz="900" kern="1200" baseline="0" dirty="0" smtClean="0">
                          <a:solidFill>
                            <a:schemeClr val="tx1"/>
                          </a:solidFill>
                          <a:effectLst/>
                          <a:latin typeface="+mn-lt"/>
                          <a:ea typeface="+mn-ea"/>
                          <a:cs typeface="+mn-cs"/>
                        </a:rPr>
                        <a:t> (SEND sport)</a:t>
                      </a:r>
                      <a:endParaRPr lang="en-GB" sz="900" kern="1200" dirty="0">
                        <a:solidFill>
                          <a:schemeClr val="tx1"/>
                        </a:solidFill>
                        <a:effectLst/>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i="0" baseline="0" dirty="0"/>
                        <a:t>R.E:</a:t>
                      </a:r>
                      <a:r>
                        <a:rPr lang="en-GB" sz="1000" i="0" baseline="0" dirty="0"/>
                        <a:t> Light at Christmas</a:t>
                      </a:r>
                      <a:endParaRPr lang="en-GB" sz="1000" i="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a:endParaRPr lang="en-GB" sz="10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lang="en-GB" sz="1000"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42248950"/>
                  </a:ext>
                </a:extLst>
              </a:tr>
            </a:tbl>
          </a:graphicData>
        </a:graphic>
      </p:graphicFrame>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
        <p:nvSpPr>
          <p:cNvPr id="4" name="Rectangle 3"/>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25511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580" y="591242"/>
            <a:ext cx="4684103" cy="311175"/>
          </a:xfrm>
          <a:prstGeom prst="rect">
            <a:avLst/>
          </a:prstGeom>
          <a:noFill/>
        </p:spPr>
        <p:txBody>
          <a:bodyPr wrap="none" rtlCol="0">
            <a:spAutoFit/>
          </a:bodyPr>
          <a:lstStyle/>
          <a:p>
            <a:r>
              <a:rPr lang="en-GB" sz="1422" u="sng" dirty="0"/>
              <a:t>Wheatley Hill Primary School – Long Term Overview – Year </a:t>
            </a:r>
            <a:r>
              <a:rPr lang="en-GB" sz="1422" u="sng" dirty="0" smtClean="0"/>
              <a:t>3 </a:t>
            </a:r>
            <a:endParaRPr lang="en-GB" sz="1422" u="sng" dirty="0"/>
          </a:p>
        </p:txBody>
      </p:sp>
      <p:sp>
        <p:nvSpPr>
          <p:cNvPr id="7" name="Rectangle 6"/>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076434029"/>
              </p:ext>
            </p:extLst>
          </p:nvPr>
        </p:nvGraphicFramePr>
        <p:xfrm>
          <a:off x="342629" y="1020229"/>
          <a:ext cx="12116341" cy="8235852"/>
        </p:xfrm>
        <a:graphic>
          <a:graphicData uri="http://schemas.openxmlformats.org/drawingml/2006/table">
            <a:tbl>
              <a:tblPr firstRow="1" bandRow="1">
                <a:tableStyleId>{5940675A-B579-460E-94D1-54222C63F5DA}</a:tableStyleId>
              </a:tblPr>
              <a:tblGrid>
                <a:gridCol w="714172">
                  <a:extLst>
                    <a:ext uri="{9D8B030D-6E8A-4147-A177-3AD203B41FA5}">
                      <a16:colId xmlns:a16="http://schemas.microsoft.com/office/drawing/2014/main" val="1515145842"/>
                    </a:ext>
                  </a:extLst>
                </a:gridCol>
                <a:gridCol w="714172">
                  <a:extLst>
                    <a:ext uri="{9D8B030D-6E8A-4147-A177-3AD203B41FA5}">
                      <a16:colId xmlns:a16="http://schemas.microsoft.com/office/drawing/2014/main" val="2801019361"/>
                    </a:ext>
                  </a:extLst>
                </a:gridCol>
                <a:gridCol w="714172">
                  <a:extLst>
                    <a:ext uri="{9D8B030D-6E8A-4147-A177-3AD203B41FA5}">
                      <a16:colId xmlns:a16="http://schemas.microsoft.com/office/drawing/2014/main" val="3886250757"/>
                    </a:ext>
                  </a:extLst>
                </a:gridCol>
                <a:gridCol w="714172">
                  <a:extLst>
                    <a:ext uri="{9D8B030D-6E8A-4147-A177-3AD203B41FA5}">
                      <a16:colId xmlns:a16="http://schemas.microsoft.com/office/drawing/2014/main" val="564546485"/>
                    </a:ext>
                  </a:extLst>
                </a:gridCol>
                <a:gridCol w="408382">
                  <a:extLst>
                    <a:ext uri="{9D8B030D-6E8A-4147-A177-3AD203B41FA5}">
                      <a16:colId xmlns:a16="http://schemas.microsoft.com/office/drawing/2014/main" val="3318043987"/>
                    </a:ext>
                  </a:extLst>
                </a:gridCol>
                <a:gridCol w="305790">
                  <a:extLst>
                    <a:ext uri="{9D8B030D-6E8A-4147-A177-3AD203B41FA5}">
                      <a16:colId xmlns:a16="http://schemas.microsoft.com/office/drawing/2014/main" val="1188878576"/>
                    </a:ext>
                  </a:extLst>
                </a:gridCol>
                <a:gridCol w="714172">
                  <a:extLst>
                    <a:ext uri="{9D8B030D-6E8A-4147-A177-3AD203B41FA5}">
                      <a16:colId xmlns:a16="http://schemas.microsoft.com/office/drawing/2014/main" val="31436958"/>
                    </a:ext>
                  </a:extLst>
                </a:gridCol>
                <a:gridCol w="714172">
                  <a:extLst>
                    <a:ext uri="{9D8B030D-6E8A-4147-A177-3AD203B41FA5}">
                      <a16:colId xmlns:a16="http://schemas.microsoft.com/office/drawing/2014/main" val="2396593462"/>
                    </a:ext>
                  </a:extLst>
                </a:gridCol>
                <a:gridCol w="714172">
                  <a:extLst>
                    <a:ext uri="{9D8B030D-6E8A-4147-A177-3AD203B41FA5}">
                      <a16:colId xmlns:a16="http://schemas.microsoft.com/office/drawing/2014/main" val="2260121395"/>
                    </a:ext>
                  </a:extLst>
                </a:gridCol>
                <a:gridCol w="714172">
                  <a:extLst>
                    <a:ext uri="{9D8B030D-6E8A-4147-A177-3AD203B41FA5}">
                      <a16:colId xmlns:a16="http://schemas.microsoft.com/office/drawing/2014/main" val="1133684306"/>
                    </a:ext>
                  </a:extLst>
                </a:gridCol>
                <a:gridCol w="714172">
                  <a:extLst>
                    <a:ext uri="{9D8B030D-6E8A-4147-A177-3AD203B41FA5}">
                      <a16:colId xmlns:a16="http://schemas.microsoft.com/office/drawing/2014/main" val="2280477883"/>
                    </a:ext>
                  </a:extLst>
                </a:gridCol>
                <a:gridCol w="143569">
                  <a:extLst>
                    <a:ext uri="{9D8B030D-6E8A-4147-A177-3AD203B41FA5}">
                      <a16:colId xmlns:a16="http://schemas.microsoft.com/office/drawing/2014/main" val="3146685755"/>
                    </a:ext>
                  </a:extLst>
                </a:gridCol>
                <a:gridCol w="833468">
                  <a:extLst>
                    <a:ext uri="{9D8B030D-6E8A-4147-A177-3AD203B41FA5}">
                      <a16:colId xmlns:a16="http://schemas.microsoft.com/office/drawing/2014/main" val="664345759"/>
                    </a:ext>
                  </a:extLst>
                </a:gridCol>
                <a:gridCol w="1154118">
                  <a:extLst>
                    <a:ext uri="{9D8B030D-6E8A-4147-A177-3AD203B41FA5}">
                      <a16:colId xmlns:a16="http://schemas.microsoft.com/office/drawing/2014/main" val="969576128"/>
                    </a:ext>
                  </a:extLst>
                </a:gridCol>
                <a:gridCol w="1623724">
                  <a:extLst>
                    <a:ext uri="{9D8B030D-6E8A-4147-A177-3AD203B41FA5}">
                      <a16:colId xmlns:a16="http://schemas.microsoft.com/office/drawing/2014/main" val="65668484"/>
                    </a:ext>
                  </a:extLst>
                </a:gridCol>
                <a:gridCol w="1219742">
                  <a:extLst>
                    <a:ext uri="{9D8B030D-6E8A-4147-A177-3AD203B41FA5}">
                      <a16:colId xmlns:a16="http://schemas.microsoft.com/office/drawing/2014/main" val="1672269246"/>
                    </a:ext>
                  </a:extLst>
                </a:gridCol>
              </a:tblGrid>
              <a:tr h="298197">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5">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200" b="1" dirty="0"/>
                        <a:t>Spring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298197">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1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a:t>
                      </a:r>
                      <a:r>
                        <a:rPr lang="en-GB" sz="1100" b="1" baseline="0" dirty="0"/>
                        <a:t> 8</a:t>
                      </a: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395793">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8">
                  <a:txBody>
                    <a:bodyPr/>
                    <a:lstStyle/>
                    <a:p>
                      <a:pPr algn="ctr"/>
                      <a:r>
                        <a:rPr lang="en-GB" sz="1100" b="1" dirty="0" smtClean="0"/>
                        <a:t>Stone Age - Tools</a:t>
                      </a:r>
                      <a:endParaRPr lang="en-GB" sz="1100" b="0" dirty="0" smtClean="0"/>
                    </a:p>
                    <a:p>
                      <a:pPr algn="ctr"/>
                      <a:r>
                        <a:rPr lang="en-GB" sz="1100" b="0" dirty="0" smtClean="0"/>
                        <a:t>That’s sharp, a</a:t>
                      </a:r>
                      <a:r>
                        <a:rPr lang="en-GB" sz="1100" b="0" baseline="0" dirty="0" smtClean="0"/>
                        <a:t> history of tools across the different periods of the Stone Age</a:t>
                      </a:r>
                    </a:p>
                    <a:p>
                      <a:pPr algn="ctr"/>
                      <a:r>
                        <a:rPr lang="en-GB" sz="1050" b="0" kern="1200" baseline="0" dirty="0" smtClean="0">
                          <a:solidFill>
                            <a:schemeClr val="tx1"/>
                          </a:solidFill>
                          <a:effectLst/>
                          <a:latin typeface="+mn-lt"/>
                          <a:ea typeface="+mn-ea"/>
                          <a:cs typeface="+mn-cs"/>
                        </a:rPr>
                        <a:t>We will explore what has changes from the Stone Age and why. We will identify key features of tools and shelters from the three different periods and how they have changed over time. We will also use timelines to demonstrate the concept of time. </a:t>
                      </a:r>
                    </a:p>
                    <a:p>
                      <a:pPr algn="ctr"/>
                      <a:r>
                        <a:rPr lang="en-US" sz="1000" b="1" kern="1200" baseline="0" dirty="0" smtClean="0">
                          <a:solidFill>
                            <a:schemeClr val="accent1"/>
                          </a:solidFill>
                          <a:effectLst/>
                          <a:latin typeface="+mn-lt"/>
                          <a:ea typeface="+mn-ea"/>
                          <a:cs typeface="+mn-cs"/>
                        </a:rPr>
                        <a:t>Expert Focus Visit – Palace Green Library Workshop </a:t>
                      </a:r>
                    </a:p>
                    <a:p>
                      <a:pPr algn="ctr"/>
                      <a:r>
                        <a:rPr lang="en-US" sz="1100" b="1" kern="1200" dirty="0" smtClean="0">
                          <a:solidFill>
                            <a:srgbClr val="FF0000"/>
                          </a:solidFill>
                          <a:effectLst/>
                          <a:latin typeface="+mn-lt"/>
                          <a:ea typeface="+mn-ea"/>
                          <a:cs typeface="+mn-cs"/>
                        </a:rPr>
                        <a:t>End Point – Construct</a:t>
                      </a:r>
                      <a:r>
                        <a:rPr lang="en-US" sz="1100" b="1" kern="1200" baseline="0" dirty="0" smtClean="0">
                          <a:solidFill>
                            <a:srgbClr val="FF0000"/>
                          </a:solidFill>
                          <a:effectLst/>
                          <a:latin typeface="+mn-lt"/>
                          <a:ea typeface="+mn-ea"/>
                          <a:cs typeface="+mn-cs"/>
                        </a:rPr>
                        <a:t> a shelter </a:t>
                      </a:r>
                      <a:endParaRPr lang="en-GB" sz="1100" b="1" dirty="0" smtClean="0">
                        <a:solidFill>
                          <a:srgbClr val="FF000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6">
                  <a:txBody>
                    <a:bodyPr/>
                    <a:lstStyle/>
                    <a:p>
                      <a:pPr algn="ctr"/>
                      <a:r>
                        <a:rPr lang="en-GB" sz="1000" b="1" dirty="0" smtClean="0">
                          <a:solidFill>
                            <a:schemeClr val="tx1"/>
                          </a:solidFill>
                        </a:rPr>
                        <a:t>Mountain</a:t>
                      </a:r>
                      <a:r>
                        <a:rPr lang="en-GB" sz="1000" b="1" baseline="0" dirty="0" smtClean="0">
                          <a:solidFill>
                            <a:schemeClr val="tx1"/>
                          </a:solidFill>
                        </a:rPr>
                        <a:t> Ranges in the UK</a:t>
                      </a:r>
                    </a:p>
                    <a:p>
                      <a:pPr algn="ctr"/>
                      <a:r>
                        <a:rPr lang="en-GB" sz="1000" b="0" baseline="0" dirty="0" smtClean="0">
                          <a:solidFill>
                            <a:schemeClr val="tx1"/>
                          </a:solidFill>
                        </a:rPr>
                        <a:t>We will study maps and make assumptions about geographical features. The children will locate mountains regions in the UK and in the world. Use the language of direction (eight compass points)</a:t>
                      </a:r>
                      <a:endParaRPr lang="en-GB" sz="1000" b="0" dirty="0" smtClean="0">
                        <a:solidFill>
                          <a:schemeClr val="tx1"/>
                        </a:solidFill>
                      </a:endParaRPr>
                    </a:p>
                    <a:p>
                      <a:pPr algn="ctr"/>
                      <a:r>
                        <a:rPr lang="en-GB" sz="1000" b="0" dirty="0" smtClean="0">
                          <a:solidFill>
                            <a:srgbClr val="00B0F0"/>
                          </a:solidFill>
                        </a:rPr>
                        <a:t>Expert Focus</a:t>
                      </a:r>
                      <a:r>
                        <a:rPr lang="en-GB" sz="1000" b="0" baseline="0" dirty="0" smtClean="0">
                          <a:solidFill>
                            <a:srgbClr val="00B0F0"/>
                          </a:solidFill>
                        </a:rPr>
                        <a:t> Visit – Roseberry Topping </a:t>
                      </a:r>
                    </a:p>
                    <a:p>
                      <a:pPr algn="ctr"/>
                      <a:r>
                        <a:rPr lang="en-GB" sz="1000" b="1" baseline="0" dirty="0" smtClean="0">
                          <a:solidFill>
                            <a:srgbClr val="FF0000"/>
                          </a:solidFill>
                        </a:rPr>
                        <a:t>End Point Make a leaflet about our school </a:t>
                      </a:r>
                      <a:endParaRPr lang="en-GB" sz="1000" b="1" dirty="0">
                        <a:solidFill>
                          <a:srgbClr val="FF000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algn="ctr"/>
                      <a:r>
                        <a:rPr lang="en-GB" sz="1000" b="1" dirty="0"/>
                        <a:t>Half term after week 7</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31093">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8">
                  <a:txBody>
                    <a:bodyPr/>
                    <a:lstStyle/>
                    <a:p>
                      <a:pPr algn="ctr"/>
                      <a:r>
                        <a:rPr lang="en-GB" sz="1000" dirty="0" err="1" smtClean="0"/>
                        <a:t>Stig</a:t>
                      </a:r>
                      <a:r>
                        <a:rPr lang="en-GB" sz="1000" dirty="0" smtClean="0"/>
                        <a:t> of the</a:t>
                      </a:r>
                      <a:r>
                        <a:rPr lang="en-GB" sz="1000" baseline="0" dirty="0" smtClean="0"/>
                        <a:t> Dump – Clive King </a:t>
                      </a:r>
                      <a:endParaRPr lang="en-GB" sz="1000" b="0" dirty="0" smtClean="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smtClean="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9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a:r>
                        <a:rPr lang="en-GB" sz="1000" b="0" dirty="0" smtClean="0"/>
                        <a:t>King of the cloud</a:t>
                      </a:r>
                      <a:r>
                        <a:rPr lang="en-GB" sz="1000" b="0" baseline="0" dirty="0" smtClean="0"/>
                        <a:t> forests  - Michael </a:t>
                      </a:r>
                      <a:r>
                        <a:rPr lang="en-GB" sz="1000" b="0" baseline="0" dirty="0" err="1" smtClean="0"/>
                        <a:t>Morpurgo</a:t>
                      </a: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841633">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3">
                  <a:txBody>
                    <a:bodyPr/>
                    <a:lstStyle/>
                    <a:p>
                      <a:pPr algn="ctr"/>
                      <a:r>
                        <a:rPr lang="en-GB" sz="800" b="0" baseline="0" dirty="0" smtClean="0"/>
                        <a:t> </a:t>
                      </a:r>
                      <a:endParaRPr lang="en-GB" sz="8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Non-Chronological Report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(focus on different key information from the Stone Age)</a:t>
                      </a:r>
                    </a:p>
                    <a:p>
                      <a:pPr algn="ctr"/>
                      <a:endParaRPr lang="en-GB" sz="800" b="0" baseline="0" dirty="0" smtClean="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lang="en-GB" sz="800" b="0" baseline="0" dirty="0" smtClean="0"/>
                    </a:p>
                    <a:p>
                      <a:pPr algn="ctr"/>
                      <a:endParaRPr lang="en-GB" sz="800" b="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dirty="0" smtClean="0"/>
                        <a:t>Historical</a:t>
                      </a:r>
                      <a:r>
                        <a:rPr lang="en-GB" sz="800" baseline="0" dirty="0" smtClean="0"/>
                        <a:t> Story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aseline="0" dirty="0" smtClean="0"/>
                        <a:t>(Focus on including key information vocabulary about setting  of the Stone Age )</a:t>
                      </a:r>
                      <a:endParaRPr lang="en-GB" sz="80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smtClean="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smtClean="0"/>
                        <a:t>Diary </a:t>
                      </a:r>
                    </a:p>
                    <a:p>
                      <a:pPr algn="ctr"/>
                      <a:r>
                        <a:rPr lang="en-GB" sz="700" b="0" dirty="0" smtClean="0"/>
                        <a:t>(Recount visit</a:t>
                      </a:r>
                      <a:r>
                        <a:rPr lang="en-GB" sz="700" b="0" baseline="0" dirty="0" smtClean="0"/>
                        <a:t> to a mountain)</a:t>
                      </a: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Non-chronological Report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(Focus on</a:t>
                      </a:r>
                      <a:r>
                        <a:rPr lang="en-GB" sz="800" b="0" baseline="0" dirty="0" smtClean="0"/>
                        <a:t> geographical features) </a:t>
                      </a: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6140578"/>
                  </a:ext>
                </a:extLst>
              </a:tr>
              <a:tr h="1378984">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8">
                  <a:txBody>
                    <a:bodyPr/>
                    <a:lstStyle/>
                    <a:p>
                      <a:pPr algn="ctr"/>
                      <a:endParaRPr lang="en-GB" sz="1000" kern="1200" baseline="0" dirty="0" smtClean="0">
                        <a:solidFill>
                          <a:schemeClr val="tx1"/>
                        </a:solidFill>
                        <a:effectLst/>
                        <a:latin typeface="+mn-lt"/>
                        <a:ea typeface="+mn-ea"/>
                        <a:cs typeface="+mn-cs"/>
                      </a:endParaRPr>
                    </a:p>
                    <a:p>
                      <a:pPr algn="ctr"/>
                      <a:r>
                        <a:rPr lang="en-GB" sz="1000" kern="1200" baseline="0" dirty="0" smtClean="0">
                          <a:solidFill>
                            <a:schemeClr val="tx1"/>
                          </a:solidFill>
                          <a:effectLst/>
                          <a:latin typeface="+mn-lt"/>
                          <a:ea typeface="+mn-ea"/>
                          <a:cs typeface="+mn-cs"/>
                        </a:rPr>
                        <a:t> </a:t>
                      </a:r>
                      <a:endParaRPr lang="en-GB" sz="800" b="0" dirty="0" smtClean="0"/>
                    </a:p>
                    <a:p>
                      <a:pPr algn="ctr"/>
                      <a:r>
                        <a:rPr lang="en-GB" sz="1000" b="0" dirty="0" smtClean="0"/>
                        <a:t>History -</a:t>
                      </a:r>
                      <a:r>
                        <a:rPr lang="en-GB" sz="1000" b="0" baseline="0" dirty="0" smtClean="0"/>
                        <a:t> </a:t>
                      </a:r>
                      <a:r>
                        <a:rPr lang="en-GB" sz="1000" b="0" dirty="0" smtClean="0"/>
                        <a:t>That’s sharp, a</a:t>
                      </a:r>
                      <a:r>
                        <a:rPr lang="en-GB" sz="1000" b="0" baseline="0" dirty="0" smtClean="0"/>
                        <a:t> history of tools across the different periods of the Stone Age</a:t>
                      </a:r>
                    </a:p>
                    <a:p>
                      <a:pPr algn="ctr"/>
                      <a:endParaRPr lang="en-US" sz="1000" b="0" kern="1200" baseline="0" dirty="0" smtClean="0">
                        <a:solidFill>
                          <a:schemeClr val="tx1"/>
                        </a:solidFill>
                        <a:effectLst/>
                        <a:latin typeface="+mn-lt"/>
                        <a:ea typeface="+mn-ea"/>
                        <a:cs typeface="+mn-cs"/>
                      </a:endParaRPr>
                    </a:p>
                    <a:p>
                      <a:pPr algn="ctr"/>
                      <a:r>
                        <a:rPr lang="en-GB" sz="1000" b="0" dirty="0" smtClean="0"/>
                        <a:t>Art Batik</a:t>
                      </a:r>
                      <a:r>
                        <a:rPr lang="en-GB" sz="1000" b="0" baseline="0" dirty="0" smtClean="0"/>
                        <a:t> - </a:t>
                      </a:r>
                      <a:r>
                        <a:rPr lang="en-GB" sz="1000" b="0" dirty="0" smtClean="0"/>
                        <a:t>Create a Ston</a:t>
                      </a:r>
                      <a:r>
                        <a:rPr lang="en-GB" sz="1000" b="0" baseline="0" dirty="0" smtClean="0"/>
                        <a:t>e Age inspired image using glue </a:t>
                      </a:r>
                    </a:p>
                    <a:p>
                      <a:pPr algn="ctr"/>
                      <a:endParaRPr lang="en-GB" sz="1000" b="0" baseline="0" dirty="0" smtClean="0"/>
                    </a:p>
                    <a:p>
                      <a:pPr algn="ctr"/>
                      <a:r>
                        <a:rPr lang="en-GB" sz="1000" b="0" dirty="0" smtClean="0"/>
                        <a:t>Geography </a:t>
                      </a:r>
                      <a:r>
                        <a:rPr lang="en-GB" sz="1000" b="0" baseline="0" dirty="0" smtClean="0"/>
                        <a:t> - </a:t>
                      </a:r>
                      <a:r>
                        <a:rPr lang="en-GB" sz="1000" b="0" dirty="0" smtClean="0"/>
                        <a:t>The history of Settlements in the UK  Stone Age – Iron Age. Relate land use and trade to settlements</a:t>
                      </a:r>
                      <a:endParaRPr lang="en-GB" sz="1000" b="0" baseline="0" dirty="0" smtClean="0"/>
                    </a:p>
                    <a:p>
                      <a:pPr algn="ctr"/>
                      <a:endParaRPr lang="en-GB" sz="1050" b="1"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lang="en-GB" sz="1000" b="0" dirty="0" smtClean="0"/>
                        <a:t>Geography</a:t>
                      </a:r>
                      <a:r>
                        <a:rPr lang="en-GB" sz="1000" b="0" baseline="0" dirty="0" smtClean="0"/>
                        <a:t> </a:t>
                      </a:r>
                      <a:r>
                        <a:rPr lang="en-GB" sz="1000" b="0" dirty="0" smtClean="0"/>
                        <a:t>Orienteering in the school grounds.</a:t>
                      </a:r>
                      <a:r>
                        <a:rPr lang="en-GB" sz="1000" b="0" baseline="0" dirty="0" smtClean="0"/>
                        <a:t> Undertake environmental surveys of the school grounds. Consider what it is to be environmentally friendly. </a:t>
                      </a:r>
                    </a:p>
                    <a:p>
                      <a:pPr algn="ctr"/>
                      <a:endParaRPr lang="en-GB" sz="1000" b="0" baseline="0" dirty="0" smtClean="0"/>
                    </a:p>
                    <a:p>
                      <a:pPr algn="ctr"/>
                      <a:r>
                        <a:rPr lang="en-GB" sz="1000" b="0" baseline="0" dirty="0" smtClean="0"/>
                        <a:t>DT – Mechanisms Create a model that includes a lever and linkage system. </a:t>
                      </a:r>
                    </a:p>
                    <a:p>
                      <a:pPr algn="ctr"/>
                      <a:endParaRPr lang="en-GB" sz="1000" b="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366456"/>
                  </a:ext>
                </a:extLst>
              </a:tr>
              <a:tr h="829291">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8">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Light</a:t>
                      </a:r>
                      <a:r>
                        <a:rPr lang="en-GB" sz="1000" b="0" baseline="0" dirty="0" smtClean="0"/>
                        <a:t> </a:t>
                      </a:r>
                    </a:p>
                    <a:p>
                      <a:pPr algn="ctr"/>
                      <a:r>
                        <a:rPr lang="en-GB" sz="1000" b="0" baseline="0" dirty="0" smtClean="0"/>
                        <a:t>Reflections finding patterns linked to shadows</a:t>
                      </a:r>
                      <a:endParaRPr lang="en-GB" sz="1000" b="0" dirty="0" smtClean="0"/>
                    </a:p>
                    <a:p>
                      <a:pPr algn="ctr"/>
                      <a:endParaRPr lang="en-GB" sz="1000" i="0" dirty="0" smtClean="0"/>
                    </a:p>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6">
                  <a:txBody>
                    <a:bodyPr/>
                    <a:lstStyle/>
                    <a:p>
                      <a:pPr algn="ctr"/>
                      <a:r>
                        <a:rPr lang="en-GB" sz="1000" b="0" dirty="0" smtClean="0"/>
                        <a:t>Forces and Magnets </a:t>
                      </a:r>
                    </a:p>
                    <a:p>
                      <a:pPr algn="ctr"/>
                      <a:r>
                        <a:rPr lang="en-US" sz="1000" i="0" kern="1200" dirty="0" smtClean="0">
                          <a:solidFill>
                            <a:schemeClr val="tx1"/>
                          </a:solidFill>
                          <a:effectLst/>
                          <a:latin typeface="+mn-lt"/>
                          <a:ea typeface="+mn-ea"/>
                          <a:cs typeface="+mn-cs"/>
                        </a:rPr>
                        <a:t>Friction and exploring magnetic poles.</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US" sz="1000" i="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13995">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00" kern="1200" dirty="0" smtClean="0">
                          <a:solidFill>
                            <a:schemeClr val="tx1"/>
                          </a:solidFill>
                          <a:effectLst/>
                          <a:latin typeface="+mn-lt"/>
                          <a:ea typeface="+mn-ea"/>
                          <a:cs typeface="+mn-cs"/>
                        </a:rPr>
                        <a:t>Division</a:t>
                      </a: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000" kern="1200" dirty="0" smtClean="0">
                          <a:solidFill>
                            <a:schemeClr val="tx1"/>
                          </a:solidFill>
                          <a:effectLst/>
                          <a:latin typeface="+mn-lt"/>
                          <a:ea typeface="+mn-ea"/>
                          <a:cs typeface="+mn-cs"/>
                        </a:rPr>
                        <a:t>Multiplication</a:t>
                      </a:r>
                      <a:endParaRPr lang="en-GB" sz="1000" kern="1200" dirty="0">
                        <a:solidFill>
                          <a:schemeClr val="tx1"/>
                        </a:solidFill>
                        <a:effectLst/>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0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3">
                  <a:txBody>
                    <a:bodyPr/>
                    <a:lstStyle/>
                    <a:p>
                      <a:pPr algn="ctr"/>
                      <a:r>
                        <a:rPr lang="en-GB" sz="1000" dirty="0" smtClean="0"/>
                        <a:t>Money</a:t>
                      </a:r>
                      <a:r>
                        <a:rPr lang="en-GB" sz="1000" baseline="0" dirty="0" smtClean="0"/>
                        <a:t> </a:t>
                      </a:r>
                      <a:endParaRPr lang="en-GB" sz="10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Lengths</a:t>
                      </a: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smtClean="0"/>
                        <a:t>Lengths</a:t>
                      </a: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smtClean="0"/>
                        <a:t>Perimeter</a:t>
                      </a: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smtClean="0"/>
                        <a:t>Fractions </a:t>
                      </a:r>
                      <a:endParaRPr lang="en-GB" sz="1050" dirty="0" smtClean="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dirty="0"/>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843718">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rPr>
                        <a:t> </a:t>
                      </a:r>
                      <a:endParaRPr lang="en-GB" sz="1000" b="0"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Music - </a:t>
                      </a:r>
                      <a:r>
                        <a:rPr lang="en-GB" sz="900" dirty="0" smtClean="0"/>
                        <a:t>Active Listening (Daily: song of the day), Composing &amp; Improvising and Performing.</a:t>
                      </a:r>
                      <a:endParaRPr lang="en-GB" sz="900" b="1" kern="1200" dirty="0" smtClean="0">
                        <a:solidFill>
                          <a:schemeClr val="tx1"/>
                        </a:solidFill>
                        <a:effectLst/>
                        <a:latin typeface="+mn-lt"/>
                        <a:ea typeface="+mn-ea"/>
                        <a:cs typeface="+mn-cs"/>
                      </a:endParaRPr>
                    </a:p>
                    <a:p>
                      <a:pPr algn="ctr" rtl="0" fontAlgn="base"/>
                      <a:r>
                        <a:rPr lang="en-GB" sz="900" b="0" kern="1200" dirty="0" smtClean="0">
                          <a:solidFill>
                            <a:schemeClr val="tx1"/>
                          </a:solidFill>
                          <a:effectLst/>
                          <a:latin typeface="+mn-lt"/>
                          <a:ea typeface="+mn-ea"/>
                          <a:cs typeface="+mn-cs"/>
                        </a:rPr>
                        <a:t>Computing</a:t>
                      </a:r>
                      <a:r>
                        <a:rPr lang="en-GB" sz="900" b="0" kern="1200" baseline="0" dirty="0" smtClean="0">
                          <a:solidFill>
                            <a:schemeClr val="tx1"/>
                          </a:solidFill>
                          <a:effectLst/>
                          <a:latin typeface="+mn-lt"/>
                          <a:ea typeface="+mn-ea"/>
                          <a:cs typeface="+mn-cs"/>
                        </a:rPr>
                        <a:t> </a:t>
                      </a:r>
                      <a:r>
                        <a:rPr lang="en-GB" sz="900" b="0" i="0" kern="1200" dirty="0" smtClean="0">
                          <a:solidFill>
                            <a:schemeClr val="tx1"/>
                          </a:solidFill>
                          <a:effectLst/>
                          <a:latin typeface="+mn-lt"/>
                          <a:ea typeface="+mn-ea"/>
                          <a:cs typeface="+mn-cs"/>
                        </a:rPr>
                        <a:t>Online Safety: </a:t>
                      </a:r>
                      <a:r>
                        <a:rPr lang="en-US" sz="900" b="0" i="0" kern="1200" dirty="0" smtClean="0">
                          <a:solidFill>
                            <a:schemeClr val="tx1"/>
                          </a:solidFill>
                          <a:effectLst/>
                          <a:latin typeface="+mn-lt"/>
                          <a:ea typeface="+mn-ea"/>
                          <a:cs typeface="+mn-cs"/>
                        </a:rPr>
                        <a:t>​</a:t>
                      </a:r>
                      <a:r>
                        <a:rPr lang="en-GB" sz="900" b="0" i="0" kern="1200" dirty="0" smtClean="0">
                          <a:solidFill>
                            <a:schemeClr val="tx1"/>
                          </a:solidFill>
                          <a:effectLst/>
                          <a:latin typeface="+mn-lt"/>
                          <a:ea typeface="+mn-ea"/>
                          <a:cs typeface="+mn-cs"/>
                        </a:rPr>
                        <a:t>Online bullying class charter  Blocking abuse ​Information Sharing.</a:t>
                      </a:r>
                      <a:r>
                        <a:rPr lang="en-GB" sz="900" b="0" i="0" kern="1200" baseline="0" dirty="0" smtClean="0">
                          <a:solidFill>
                            <a:schemeClr val="tx1"/>
                          </a:solidFill>
                          <a:effectLst/>
                          <a:latin typeface="+mn-lt"/>
                          <a:ea typeface="+mn-ea"/>
                          <a:cs typeface="+mn-cs"/>
                        </a:rPr>
                        <a:t> Passwords. Risks of communicating online. Online Trust </a:t>
                      </a:r>
                      <a:r>
                        <a:rPr lang="en-GB" sz="900" b="0" i="0" kern="1200" dirty="0" smtClean="0">
                          <a:solidFill>
                            <a:schemeClr val="tx1"/>
                          </a:solidFill>
                          <a:effectLst/>
                          <a:latin typeface="+mn-lt"/>
                          <a:ea typeface="+mn-ea"/>
                          <a:cs typeface="+mn-cs"/>
                        </a:rPr>
                        <a:t>Computer Science</a:t>
                      </a:r>
                      <a:r>
                        <a:rPr lang="en-GB" sz="900" b="1" i="0" kern="1200" dirty="0" smtClean="0">
                          <a:solidFill>
                            <a:schemeClr val="tx1"/>
                          </a:solidFill>
                          <a:effectLst/>
                          <a:latin typeface="+mn-lt"/>
                          <a:ea typeface="+mn-ea"/>
                          <a:cs typeface="+mn-cs"/>
                        </a:rPr>
                        <a:t>: </a:t>
                      </a:r>
                      <a:r>
                        <a:rPr lang="en-US" sz="900" b="0" i="0" kern="1200" dirty="0" smtClean="0">
                          <a:solidFill>
                            <a:schemeClr val="tx1"/>
                          </a:solidFill>
                          <a:effectLst/>
                          <a:latin typeface="+mn-lt"/>
                          <a:ea typeface="+mn-ea"/>
                          <a:cs typeface="+mn-cs"/>
                        </a:rPr>
                        <a:t>​</a:t>
                      </a:r>
                      <a:r>
                        <a:rPr lang="en-GB" sz="900" b="0" i="0" kern="1200" dirty="0" smtClean="0">
                          <a:solidFill>
                            <a:schemeClr val="tx1"/>
                          </a:solidFill>
                          <a:effectLst/>
                          <a:latin typeface="+mn-lt"/>
                          <a:ea typeface="+mn-ea"/>
                          <a:cs typeface="+mn-cs"/>
                        </a:rPr>
                        <a:t>Understanding  code. Unplugged coding </a:t>
                      </a:r>
                      <a:r>
                        <a:rPr lang="en-US" sz="900" b="0" i="0" kern="1200" dirty="0" smtClean="0">
                          <a:solidFill>
                            <a:schemeClr val="tx1"/>
                          </a:solidFill>
                          <a:effectLst/>
                          <a:latin typeface="+mn-lt"/>
                          <a:ea typeface="+mn-ea"/>
                          <a:cs typeface="+mn-cs"/>
                        </a:rPr>
                        <a:t>.</a:t>
                      </a:r>
                      <a:r>
                        <a:rPr lang="en-US" sz="900" b="0" i="0" kern="1200" baseline="0" dirty="0" smtClean="0">
                          <a:solidFill>
                            <a:schemeClr val="tx1"/>
                          </a:solidFill>
                          <a:effectLst/>
                          <a:latin typeface="+mn-lt"/>
                          <a:ea typeface="+mn-ea"/>
                          <a:cs typeface="+mn-cs"/>
                        </a:rPr>
                        <a:t> </a:t>
                      </a:r>
                      <a:r>
                        <a:rPr lang="en-GB" sz="900" b="0" i="0" kern="1200" dirty="0" smtClean="0">
                          <a:solidFill>
                            <a:schemeClr val="tx1"/>
                          </a:solidFill>
                          <a:effectLst/>
                          <a:latin typeface="+mn-lt"/>
                          <a:ea typeface="+mn-ea"/>
                          <a:cs typeface="+mn-cs"/>
                        </a:rPr>
                        <a:t>Simulating a digital</a:t>
                      </a:r>
                      <a:r>
                        <a:rPr lang="en-GB" sz="900" b="0" i="0" kern="1200" baseline="0" dirty="0" smtClean="0">
                          <a:solidFill>
                            <a:schemeClr val="tx1"/>
                          </a:solidFill>
                          <a:effectLst/>
                          <a:latin typeface="+mn-lt"/>
                          <a:ea typeface="+mn-ea"/>
                          <a:cs typeface="+mn-cs"/>
                        </a:rPr>
                        <a:t>  </a:t>
                      </a:r>
                      <a:r>
                        <a:rPr lang="en-GB" sz="900" b="0" i="0" kern="1200" dirty="0" smtClean="0">
                          <a:solidFill>
                            <a:schemeClr val="tx1"/>
                          </a:solidFill>
                          <a:effectLst/>
                          <a:latin typeface="+mn-lt"/>
                          <a:ea typeface="+mn-ea"/>
                          <a:cs typeface="+mn-cs"/>
                        </a:rPr>
                        <a:t>system (introduction to block coding)  Simulating a digital system (inputs</a:t>
                      </a:r>
                      <a:r>
                        <a:rPr lang="en-GB" sz="900" b="0" i="0" kern="1200" baseline="0" dirty="0" smtClean="0">
                          <a:solidFill>
                            <a:schemeClr val="tx1"/>
                          </a:solidFill>
                          <a:effectLst/>
                          <a:latin typeface="+mn-lt"/>
                          <a:ea typeface="+mn-ea"/>
                          <a:cs typeface="+mn-cs"/>
                        </a:rPr>
                        <a:t> and functions)</a:t>
                      </a:r>
                      <a:endParaRPr lang="en-GB" sz="900" b="0" i="0" kern="1200" dirty="0" smtClean="0">
                        <a:solidFill>
                          <a:schemeClr val="tx1"/>
                        </a:solidFill>
                        <a:effectLst/>
                        <a:latin typeface="+mn-lt"/>
                        <a:ea typeface="+mn-ea"/>
                        <a:cs typeface="+mn-cs"/>
                      </a:endParaRPr>
                    </a:p>
                    <a:p>
                      <a:pPr marL="0" marR="0" lvl="0" indent="0" algn="ctr" defTabSz="1280160" rtl="0" eaLnBrk="1" fontAlgn="base" latinLnBrk="0" hangingPunct="1">
                        <a:lnSpc>
                          <a:spcPct val="100000"/>
                        </a:lnSpc>
                        <a:spcBef>
                          <a:spcPts val="0"/>
                        </a:spcBef>
                        <a:spcAft>
                          <a:spcPts val="0"/>
                        </a:spcAft>
                        <a:buClrTx/>
                        <a:buSzTx/>
                        <a:buFontTx/>
                        <a:buNone/>
                        <a:tabLst/>
                        <a:defRPr/>
                      </a:pPr>
                      <a:r>
                        <a:rPr lang="en-US" sz="900" b="0" i="0" kern="1200" dirty="0" smtClean="0">
                          <a:solidFill>
                            <a:schemeClr val="tx1"/>
                          </a:solidFill>
                          <a:effectLst/>
                          <a:latin typeface="+mn-lt"/>
                          <a:ea typeface="+mn-ea"/>
                          <a:cs typeface="+mn-cs"/>
                        </a:rPr>
                        <a:t>​</a:t>
                      </a:r>
                      <a:r>
                        <a:rPr lang="en-GB" sz="900" kern="1200" dirty="0" smtClean="0">
                          <a:solidFill>
                            <a:schemeClr val="tx1"/>
                          </a:solidFill>
                          <a:effectLst/>
                          <a:latin typeface="+mn-lt"/>
                          <a:ea typeface="+mn-ea"/>
                          <a:cs typeface="+mn-cs"/>
                        </a:rPr>
                        <a:t>French  - Celebrations</a:t>
                      </a:r>
                      <a:r>
                        <a:rPr lang="en-GB" sz="900" kern="1200" baseline="0" dirty="0" smtClean="0">
                          <a:solidFill>
                            <a:schemeClr val="tx1"/>
                          </a:solidFill>
                          <a:effectLst/>
                          <a:latin typeface="+mn-lt"/>
                          <a:ea typeface="+mn-ea"/>
                          <a:cs typeface="+mn-cs"/>
                        </a:rPr>
                        <a:t> </a:t>
                      </a:r>
                    </a:p>
                    <a:p>
                      <a:pPr marL="0" marR="0" lvl="0" indent="0" algn="ctr" defTabSz="1280160" rtl="0" eaLnBrk="1" fontAlgn="base"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PSHE -  Power of words: STOP, Social</a:t>
                      </a:r>
                      <a:r>
                        <a:rPr lang="en-GB" sz="900" kern="1200" baseline="0" dirty="0" smtClean="0">
                          <a:solidFill>
                            <a:schemeClr val="tx1"/>
                          </a:solidFill>
                          <a:effectLst/>
                          <a:latin typeface="+mn-lt"/>
                          <a:ea typeface="+mn-ea"/>
                          <a:cs typeface="+mn-cs"/>
                        </a:rPr>
                        <a:t> media body confidence, Gender, Fairtrade: Working together, Global warming, Celebrating women in history.</a:t>
                      </a:r>
                      <a:endParaRPr lang="en-GB" sz="900" b="0" dirty="0" smtClean="0">
                        <a:solidFill>
                          <a:schemeClr val="tx1"/>
                        </a:solidFill>
                      </a:endParaRPr>
                    </a:p>
                    <a:p>
                      <a:pPr lvl="0" algn="ctr"/>
                      <a:r>
                        <a:rPr lang="en-GB" sz="900" b="0" dirty="0" smtClean="0">
                          <a:solidFill>
                            <a:schemeClr val="tx1"/>
                          </a:solidFill>
                        </a:rPr>
                        <a:t>RE  - Hinduism</a:t>
                      </a:r>
                      <a:r>
                        <a:rPr lang="en-GB" sz="900" b="0" baseline="0" dirty="0" smtClean="0">
                          <a:solidFill>
                            <a:schemeClr val="tx1"/>
                          </a:solidFill>
                        </a:rPr>
                        <a:t> </a:t>
                      </a:r>
                      <a:endParaRPr lang="en-GB" sz="900" b="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PE  - Dance </a:t>
                      </a:r>
                      <a:r>
                        <a:rPr lang="en-GB" sz="900" kern="1200" baseline="0" dirty="0" smtClean="0">
                          <a:solidFill>
                            <a:schemeClr val="tx1"/>
                          </a:solidFill>
                          <a:effectLst/>
                          <a:latin typeface="+mn-lt"/>
                          <a:ea typeface="+mn-ea"/>
                          <a:cs typeface="+mn-cs"/>
                        </a:rPr>
                        <a:t>and Net and Wall Tennis (Mini Tennis 1)</a:t>
                      </a:r>
                      <a:endParaRPr lang="en-GB" sz="9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R.E:</a:t>
                      </a:r>
                      <a:r>
                        <a:rPr lang="en-GB" sz="1000" baseline="0" dirty="0"/>
                        <a:t> Belonging to Christianity</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Music  - </a:t>
                      </a:r>
                      <a:r>
                        <a:rPr lang="en-GB" sz="900" dirty="0" smtClean="0"/>
                        <a:t>Singing (building up to an Easter performance)</a:t>
                      </a:r>
                      <a:endParaRPr lang="en-GB" sz="900" kern="1200" baseline="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0" i="0" kern="1200" dirty="0" smtClean="0">
                          <a:solidFill>
                            <a:schemeClr val="tx1"/>
                          </a:solidFill>
                          <a:effectLst/>
                          <a:latin typeface="+mn-lt"/>
                          <a:ea typeface="+mn-ea"/>
                          <a:cs typeface="+mn-cs"/>
                        </a:rPr>
                        <a:t>Computing Beyond the Curriculum</a:t>
                      </a:r>
                      <a:r>
                        <a:rPr lang="en-GB" sz="900" b="1" i="0" kern="1200" dirty="0" smtClean="0">
                          <a:solidFill>
                            <a:schemeClr val="tx1"/>
                          </a:solidFill>
                          <a:effectLst/>
                          <a:latin typeface="+mn-lt"/>
                          <a:ea typeface="+mn-ea"/>
                          <a:cs typeface="+mn-cs"/>
                        </a:rPr>
                        <a:t>:</a:t>
                      </a:r>
                      <a:r>
                        <a:rPr lang="en-US" sz="900" b="0" i="0" kern="1200" dirty="0" smtClean="0">
                          <a:solidFill>
                            <a:schemeClr val="tx1"/>
                          </a:solidFill>
                          <a:effectLst/>
                          <a:latin typeface="+mn-lt"/>
                          <a:ea typeface="+mn-ea"/>
                          <a:cs typeface="+mn-cs"/>
                        </a:rPr>
                        <a:t>​</a:t>
                      </a:r>
                      <a:r>
                        <a:rPr lang="en-GB" sz="900" b="0" i="0" kern="1200" dirty="0" smtClean="0">
                          <a:solidFill>
                            <a:schemeClr val="tx1"/>
                          </a:solidFill>
                          <a:effectLst/>
                          <a:latin typeface="+mn-lt"/>
                          <a:ea typeface="+mn-ea"/>
                          <a:cs typeface="+mn-cs"/>
                        </a:rPr>
                        <a:t>Simulating a physical system (Sphero) </a:t>
                      </a:r>
                      <a:r>
                        <a:rPr lang="en-GB" sz="900" b="0" dirty="0" smtClean="0">
                          <a:solidFill>
                            <a:schemeClr val="tx1"/>
                          </a:solidFill>
                        </a:rPr>
                        <a:t>Computing </a:t>
                      </a:r>
                      <a:r>
                        <a:rPr lang="en-GB" sz="900" b="0" i="0" u="none" strike="noStrike" kern="1200" dirty="0" smtClean="0">
                          <a:solidFill>
                            <a:schemeClr val="tx1"/>
                          </a:solidFill>
                          <a:effectLst/>
                          <a:latin typeface="+mn-lt"/>
                          <a:ea typeface="+mn-ea"/>
                          <a:cs typeface="+mn-cs"/>
                        </a:rPr>
                        <a:t>Simulating a physical system (</a:t>
                      </a:r>
                      <a:r>
                        <a:rPr lang="en-GB" sz="900" b="0" i="0" u="none" strike="noStrike" kern="1200" dirty="0" err="1" smtClean="0">
                          <a:solidFill>
                            <a:schemeClr val="tx1"/>
                          </a:solidFill>
                          <a:effectLst/>
                          <a:latin typeface="+mn-lt"/>
                          <a:ea typeface="+mn-ea"/>
                          <a:cs typeface="+mn-cs"/>
                        </a:rPr>
                        <a:t>Tello</a:t>
                      </a:r>
                      <a:r>
                        <a:rPr lang="en-GB" sz="900" b="0" i="0" u="none" strike="noStrike" kern="1200" dirty="0" smtClean="0">
                          <a:solidFill>
                            <a:schemeClr val="tx1"/>
                          </a:solidFill>
                          <a:effectLst/>
                          <a:latin typeface="+mn-lt"/>
                          <a:ea typeface="+mn-ea"/>
                          <a:cs typeface="+mn-cs"/>
                        </a:rPr>
                        <a:t> EDU)</a:t>
                      </a:r>
                      <a:endParaRPr lang="en-GB" sz="900" kern="1200" baseline="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French – Portraits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PSHE -  BV democracy and Law, BV Culture and Liberty, Relationships with others.</a:t>
                      </a:r>
                    </a:p>
                    <a:p>
                      <a:pPr algn="ctr"/>
                      <a:endParaRPr lang="en-GB" sz="900" dirty="0" smtClean="0"/>
                    </a:p>
                    <a:p>
                      <a:pPr algn="ctr"/>
                      <a:r>
                        <a:rPr lang="en-GB" sz="900" dirty="0" smtClean="0"/>
                        <a:t>RE – Christianity</a:t>
                      </a:r>
                      <a:r>
                        <a:rPr lang="en-GB" sz="900" baseline="0" dirty="0" smtClean="0"/>
                        <a:t> (What do Christians remember on Palm Sunday?)</a:t>
                      </a:r>
                      <a:endParaRPr lang="en-GB" sz="90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PE – Invasion Games (Skittles) and</a:t>
                      </a:r>
                      <a:r>
                        <a:rPr lang="en-GB" sz="900" kern="1200" baseline="0" dirty="0" smtClean="0">
                          <a:solidFill>
                            <a:schemeClr val="tx1"/>
                          </a:solidFill>
                          <a:effectLst/>
                          <a:latin typeface="+mn-lt"/>
                          <a:ea typeface="+mn-ea"/>
                          <a:cs typeface="+mn-cs"/>
                        </a:rPr>
                        <a:t> Net and Wall Tennis (Mini Tennis 1)</a:t>
                      </a:r>
                      <a:endParaRPr lang="en-GB" sz="9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2248950"/>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Tree>
    <p:extLst>
      <p:ext uri="{BB962C8B-B14F-4D97-AF65-F5344CB8AC3E}">
        <p14:creationId xmlns:p14="http://schemas.microsoft.com/office/powerpoint/2010/main" val="1605852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580" y="591242"/>
            <a:ext cx="4684103" cy="311175"/>
          </a:xfrm>
          <a:prstGeom prst="rect">
            <a:avLst/>
          </a:prstGeom>
          <a:noFill/>
        </p:spPr>
        <p:txBody>
          <a:bodyPr wrap="none" rtlCol="0">
            <a:spAutoFit/>
          </a:bodyPr>
          <a:lstStyle/>
          <a:p>
            <a:r>
              <a:rPr lang="en-GB" sz="1422" u="sng" dirty="0"/>
              <a:t>Wheatley Hill Primary School – Long Term Overview – Year </a:t>
            </a:r>
            <a:r>
              <a:rPr lang="en-GB" sz="1422" u="sng" dirty="0" smtClean="0"/>
              <a:t>3 </a:t>
            </a:r>
            <a:endParaRPr lang="en-GB" sz="1422" u="sng" dirty="0"/>
          </a:p>
        </p:txBody>
      </p:sp>
      <p:sp>
        <p:nvSpPr>
          <p:cNvPr id="7" name="Rectangle 6"/>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p:cNvGraphicFramePr>
            <a:graphicFrameLocks noGrp="1"/>
          </p:cNvGraphicFramePr>
          <p:nvPr>
            <p:extLst>
              <p:ext uri="{D42A27DB-BD31-4B8C-83A1-F6EECF244321}">
                <p14:modId xmlns:p14="http://schemas.microsoft.com/office/powerpoint/2010/main" val="2462366581"/>
              </p:ext>
            </p:extLst>
          </p:nvPr>
        </p:nvGraphicFramePr>
        <p:xfrm>
          <a:off x="358178" y="999485"/>
          <a:ext cx="12168969" cy="8325654"/>
        </p:xfrm>
        <a:graphic>
          <a:graphicData uri="http://schemas.openxmlformats.org/drawingml/2006/table">
            <a:tbl>
              <a:tblPr firstRow="1" bandRow="1">
                <a:tableStyleId>{5940675A-B579-460E-94D1-54222C63F5DA}</a:tableStyleId>
              </a:tblPr>
              <a:tblGrid>
                <a:gridCol w="748679">
                  <a:extLst>
                    <a:ext uri="{9D8B030D-6E8A-4147-A177-3AD203B41FA5}">
                      <a16:colId xmlns:a16="http://schemas.microsoft.com/office/drawing/2014/main" val="1515145842"/>
                    </a:ext>
                  </a:extLst>
                </a:gridCol>
                <a:gridCol w="748679">
                  <a:extLst>
                    <a:ext uri="{9D8B030D-6E8A-4147-A177-3AD203B41FA5}">
                      <a16:colId xmlns:a16="http://schemas.microsoft.com/office/drawing/2014/main" val="2801019361"/>
                    </a:ext>
                  </a:extLst>
                </a:gridCol>
                <a:gridCol w="748679">
                  <a:extLst>
                    <a:ext uri="{9D8B030D-6E8A-4147-A177-3AD203B41FA5}">
                      <a16:colId xmlns:a16="http://schemas.microsoft.com/office/drawing/2014/main" val="3886250757"/>
                    </a:ext>
                  </a:extLst>
                </a:gridCol>
                <a:gridCol w="748679">
                  <a:extLst>
                    <a:ext uri="{9D8B030D-6E8A-4147-A177-3AD203B41FA5}">
                      <a16:colId xmlns:a16="http://schemas.microsoft.com/office/drawing/2014/main" val="564546485"/>
                    </a:ext>
                  </a:extLst>
                </a:gridCol>
                <a:gridCol w="748679">
                  <a:extLst>
                    <a:ext uri="{9D8B030D-6E8A-4147-A177-3AD203B41FA5}">
                      <a16:colId xmlns:a16="http://schemas.microsoft.com/office/drawing/2014/main" val="3318043987"/>
                    </a:ext>
                  </a:extLst>
                </a:gridCol>
                <a:gridCol w="748679">
                  <a:extLst>
                    <a:ext uri="{9D8B030D-6E8A-4147-A177-3AD203B41FA5}">
                      <a16:colId xmlns:a16="http://schemas.microsoft.com/office/drawing/2014/main" val="31436958"/>
                    </a:ext>
                  </a:extLst>
                </a:gridCol>
                <a:gridCol w="748679">
                  <a:extLst>
                    <a:ext uri="{9D8B030D-6E8A-4147-A177-3AD203B41FA5}">
                      <a16:colId xmlns:a16="http://schemas.microsoft.com/office/drawing/2014/main" val="2396593462"/>
                    </a:ext>
                  </a:extLst>
                </a:gridCol>
                <a:gridCol w="748679">
                  <a:extLst>
                    <a:ext uri="{9D8B030D-6E8A-4147-A177-3AD203B41FA5}">
                      <a16:colId xmlns:a16="http://schemas.microsoft.com/office/drawing/2014/main" val="2260121395"/>
                    </a:ext>
                  </a:extLst>
                </a:gridCol>
                <a:gridCol w="748680">
                  <a:extLst>
                    <a:ext uri="{9D8B030D-6E8A-4147-A177-3AD203B41FA5}">
                      <a16:colId xmlns:a16="http://schemas.microsoft.com/office/drawing/2014/main" val="1133684306"/>
                    </a:ext>
                  </a:extLst>
                </a:gridCol>
                <a:gridCol w="748679">
                  <a:extLst>
                    <a:ext uri="{9D8B030D-6E8A-4147-A177-3AD203B41FA5}">
                      <a16:colId xmlns:a16="http://schemas.microsoft.com/office/drawing/2014/main" val="2280477883"/>
                    </a:ext>
                  </a:extLst>
                </a:gridCol>
                <a:gridCol w="748679">
                  <a:extLst>
                    <a:ext uri="{9D8B030D-6E8A-4147-A177-3AD203B41FA5}">
                      <a16:colId xmlns:a16="http://schemas.microsoft.com/office/drawing/2014/main" val="3146685755"/>
                    </a:ext>
                  </a:extLst>
                </a:gridCol>
                <a:gridCol w="748680">
                  <a:extLst>
                    <a:ext uri="{9D8B030D-6E8A-4147-A177-3AD203B41FA5}">
                      <a16:colId xmlns:a16="http://schemas.microsoft.com/office/drawing/2014/main" val="969576128"/>
                    </a:ext>
                  </a:extLst>
                </a:gridCol>
                <a:gridCol w="748681">
                  <a:extLst>
                    <a:ext uri="{9D8B030D-6E8A-4147-A177-3AD203B41FA5}">
                      <a16:colId xmlns:a16="http://schemas.microsoft.com/office/drawing/2014/main" val="65668484"/>
                    </a:ext>
                  </a:extLst>
                </a:gridCol>
                <a:gridCol w="152402">
                  <a:extLst>
                    <a:ext uri="{9D8B030D-6E8A-4147-A177-3AD203B41FA5}">
                      <a16:colId xmlns:a16="http://schemas.microsoft.com/office/drawing/2014/main" val="1672269246"/>
                    </a:ext>
                  </a:extLst>
                </a:gridCol>
                <a:gridCol w="152402">
                  <a:extLst>
                    <a:ext uri="{9D8B030D-6E8A-4147-A177-3AD203B41FA5}">
                      <a16:colId xmlns:a16="http://schemas.microsoft.com/office/drawing/2014/main" val="4218297950"/>
                    </a:ext>
                  </a:extLst>
                </a:gridCol>
                <a:gridCol w="879569">
                  <a:extLst>
                    <a:ext uri="{9D8B030D-6E8A-4147-A177-3AD203B41FA5}">
                      <a16:colId xmlns:a16="http://schemas.microsoft.com/office/drawing/2014/main" val="1371906007"/>
                    </a:ext>
                  </a:extLst>
                </a:gridCol>
                <a:gridCol w="1251765">
                  <a:extLst>
                    <a:ext uri="{9D8B030D-6E8A-4147-A177-3AD203B41FA5}">
                      <a16:colId xmlns:a16="http://schemas.microsoft.com/office/drawing/2014/main" val="3231118915"/>
                    </a:ext>
                  </a:extLst>
                </a:gridCol>
              </a:tblGrid>
              <a:tr h="297183">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6">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200" b="1" dirty="0"/>
                        <a:t>Summer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pPr algn="ctr"/>
                      <a:endParaRPr lang="en-GB" sz="105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297183">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a:t>
                      </a:r>
                      <a:r>
                        <a:rPr lang="en-GB" sz="1100" b="1" baseline="0" dirty="0"/>
                        <a:t> 8</a:t>
                      </a: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3">
                  <a:txBody>
                    <a:bodyPr/>
                    <a:lstStyle/>
                    <a:p>
                      <a:pPr algn="ctr"/>
                      <a:r>
                        <a:rPr lang="en-GB" sz="1100" b="1" dirty="0"/>
                        <a:t>Week 13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a:txBody>
                    <a:bodyPr/>
                    <a:lstStyle/>
                    <a:p>
                      <a:pPr algn="ctr"/>
                      <a:endParaRPr lang="en-GB" sz="105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438490">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50" b="1" dirty="0" smtClean="0"/>
                        <a:t>Ancient Egypt – Tombs</a:t>
                      </a:r>
                      <a:r>
                        <a:rPr lang="en-GB" sz="1050" b="1" baseline="0" dirty="0" smtClean="0"/>
                        <a:t> and Treasures</a:t>
                      </a:r>
                      <a:endParaRPr lang="en-GB" sz="1050" b="1"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effectLst/>
                          <a:latin typeface="+mn-lt"/>
                          <a:ea typeface="+mn-ea"/>
                          <a:cs typeface="+mn-cs"/>
                        </a:rPr>
                        <a:t>We will explore if the Egyptians were only famous for building pyramids.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dirty="0" smtClean="0">
                          <a:solidFill>
                            <a:srgbClr val="00B0F0"/>
                          </a:solidFill>
                        </a:rPr>
                        <a:t>Expert Focus Visit – Oriental Museum Durham </a:t>
                      </a:r>
                      <a:endParaRPr lang="en-GB" sz="1000" kern="1200" dirty="0" smtClean="0">
                        <a:solidFill>
                          <a:schemeClr val="tx1"/>
                        </a:solidFill>
                        <a:effectLst/>
                        <a:latin typeface="+mn-lt"/>
                        <a:ea typeface="+mn-ea"/>
                        <a:cs typeface="+mn-cs"/>
                      </a:endParaRPr>
                    </a:p>
                    <a:p>
                      <a:pPr algn="ctr"/>
                      <a:r>
                        <a:rPr lang="en-GB" sz="1000" b="1" dirty="0" smtClean="0">
                          <a:solidFill>
                            <a:srgbClr val="FF0000"/>
                          </a:solidFill>
                        </a:rPr>
                        <a:t>End Point – Museum display and </a:t>
                      </a:r>
                      <a:r>
                        <a:rPr lang="en-GB" sz="1000" b="1" dirty="0" err="1" smtClean="0">
                          <a:solidFill>
                            <a:srgbClr val="FF0000"/>
                          </a:solidFill>
                        </a:rPr>
                        <a:t>acivties</a:t>
                      </a:r>
                      <a:r>
                        <a:rPr lang="en-GB" sz="1000" b="1" dirty="0" smtClean="0">
                          <a:solidFill>
                            <a:srgbClr val="FF0000"/>
                          </a:solidFill>
                        </a:rPr>
                        <a:t> </a:t>
                      </a:r>
                      <a:r>
                        <a:rPr lang="en-GB" sz="1000" b="1" baseline="0" dirty="0" smtClean="0">
                          <a:solidFill>
                            <a:srgbClr val="FF0000"/>
                          </a:solidFill>
                        </a:rPr>
                        <a:t> in school for parents to visit </a:t>
                      </a:r>
                      <a:endParaRPr lang="en-GB" sz="1000" b="1" dirty="0" smtClean="0">
                        <a:solidFill>
                          <a:srgbClr val="FF0000"/>
                        </a:solidFill>
                      </a:endParaRPr>
                    </a:p>
                    <a:p>
                      <a:pPr algn="ctr"/>
                      <a:endParaRPr lang="en-GB" sz="1000" b="0" dirty="0" smtClean="0"/>
                    </a:p>
                    <a:p>
                      <a:pPr algn="ctr"/>
                      <a:endParaRPr lang="en-GB" sz="1000" b="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marL="0" algn="ctr" defTabSz="1280160" rtl="0" eaLnBrk="1" latinLnBrk="0" hangingPunct="1"/>
                      <a:endParaRPr lang="en-GB" sz="1000" b="1" kern="1200" dirty="0">
                        <a:solidFill>
                          <a:schemeClr val="tx1"/>
                        </a:solidFill>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9">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Volcanoes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baseline="0" dirty="0" smtClean="0"/>
                        <a:t>We will locate places in the world where Volcanos occur. We will develop our knowledge of the causes and processes of eruptions and the effects they can have on human life. We will locate places in the World where volcanoes occur</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solidFill>
                            <a:srgbClr val="00B0F0"/>
                          </a:solidFill>
                        </a:rPr>
                        <a:t>Expert Focus Visit – Visit Durham taking photos of key features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solidFill>
                            <a:srgbClr val="FF0000"/>
                          </a:solidFill>
                        </a:rPr>
                        <a:t>End Point – Create  a Volcano  plaque  to take home </a:t>
                      </a:r>
                      <a:endParaRPr lang="en-GB" sz="1000" b="1" dirty="0" smtClean="0">
                        <a:solidFill>
                          <a:srgbClr val="FF000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a:t>The extremes ?? (why can’t a polar bear live in Wheatley Hill?)</a:t>
                      </a:r>
                    </a:p>
                    <a:p>
                      <a:pPr marL="0" algn="ctr" defTabSz="1280160" rtl="0" eaLnBrk="1" latinLnBrk="0" hangingPunct="1"/>
                      <a:endParaRPr lang="en-GB" sz="1000" b="0" kern="1200" dirty="0">
                        <a:solidFill>
                          <a:schemeClr val="tx1"/>
                        </a:solidFill>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r>
                        <a:rPr lang="en-GB" sz="1000" b="0" dirty="0"/>
                        <a:t>Tales with a twist??</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rowSpan="7">
                  <a:txBody>
                    <a:bodyPr/>
                    <a:lstStyle/>
                    <a:p>
                      <a:pPr algn="ctr"/>
                      <a:r>
                        <a:rPr lang="en-GB" sz="1000" b="1" dirty="0"/>
                        <a:t>Half term after week 6</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651905">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dirty="0" smtClean="0"/>
                        <a:t>Egyptian Cinderella</a:t>
                      </a:r>
                      <a:r>
                        <a:rPr lang="en-GB" sz="1000" baseline="0" dirty="0" smtClean="0"/>
                        <a:t> - Shirley </a:t>
                      </a:r>
                      <a:r>
                        <a:rPr lang="en-GB" sz="1000" baseline="0" dirty="0" err="1" smtClean="0"/>
                        <a:t>Climo</a:t>
                      </a:r>
                      <a:endParaRPr lang="en-GB" sz="1000" baseline="0" dirty="0" smtClean="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smtClean="0">
                          <a:solidFill>
                            <a:schemeClr val="tx1"/>
                          </a:solidFill>
                        </a:rPr>
                        <a:t>Ancient Egypt Sleepover  - Stephen Davies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pPr algn="ctr"/>
                      <a:endParaRPr lang="en-GB" sz="9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baseline="0" dirty="0" smtClean="0"/>
                        <a:t>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baseline="0" dirty="0" smtClean="0"/>
                        <a:t>The boy who cried Wolf – Aesop Fable </a:t>
                      </a:r>
                      <a:endParaRPr lang="en-GB" sz="1000" b="0" dirty="0" smtClean="0"/>
                    </a:p>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gridSpan="6">
                  <a:txBody>
                    <a:bodyPr/>
                    <a:lstStyle/>
                    <a:p>
                      <a:pPr algn="ctr"/>
                      <a:endParaRPr lang="en-GB" sz="1000" b="0" dirty="0" smtClean="0"/>
                    </a:p>
                    <a:p>
                      <a:pPr algn="ctr"/>
                      <a:r>
                        <a:rPr lang="en-GB" sz="1000" b="0" dirty="0" smtClean="0"/>
                        <a:t>Escape From Pompeii – Christina </a:t>
                      </a:r>
                      <a:r>
                        <a:rPr lang="en-GB" sz="1000" b="0" dirty="0" err="1" smtClean="0"/>
                        <a:t>Balit</a:t>
                      </a:r>
                      <a:endParaRPr lang="en-GB" sz="1000" b="0" dirty="0" smtClean="0"/>
                    </a:p>
                    <a:p>
                      <a:pPr algn="ctr"/>
                      <a:r>
                        <a:rPr lang="en-GB" sz="1000" b="0" dirty="0"/>
                        <a:t>Trust me, Jacks beanstalk stinks</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vMerge="1">
                  <a:txBody>
                    <a:bodyPr/>
                    <a:lstStyle/>
                    <a:p>
                      <a:pPr algn="ctr"/>
                      <a:endParaRPr lang="en-GB" sz="1000" b="1"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718420">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pPr algn="ctr"/>
                      <a:endParaRPr lang="en-GB" sz="800" b="0" dirty="0" smtClean="0"/>
                    </a:p>
                    <a:p>
                      <a:pPr algn="ctr"/>
                      <a:r>
                        <a:rPr lang="en-GB" sz="800" b="0" dirty="0" smtClean="0"/>
                        <a:t>Traditional</a:t>
                      </a:r>
                      <a:r>
                        <a:rPr lang="en-GB" sz="800" b="0" baseline="0" dirty="0" smtClean="0"/>
                        <a:t> </a:t>
                      </a:r>
                      <a:r>
                        <a:rPr lang="en-GB" sz="800" b="0" dirty="0" smtClean="0"/>
                        <a:t> Story </a:t>
                      </a:r>
                    </a:p>
                    <a:p>
                      <a:pPr algn="ctr"/>
                      <a:r>
                        <a:rPr lang="en-GB" sz="800" b="0" dirty="0" smtClean="0"/>
                        <a:t>(Based</a:t>
                      </a:r>
                      <a:r>
                        <a:rPr lang="en-GB" sz="800" b="0" baseline="0" dirty="0" smtClean="0"/>
                        <a:t> on the Story of the Egyptian Cinderella)</a:t>
                      </a:r>
                      <a:endParaRPr lang="en-GB" sz="8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endParaRPr lang="en-GB" sz="800" b="0" dirty="0" smtClean="0"/>
                    </a:p>
                    <a:p>
                      <a:pPr algn="ctr"/>
                      <a:r>
                        <a:rPr lang="en-GB" sz="800" b="0" dirty="0" smtClean="0"/>
                        <a:t>Non</a:t>
                      </a:r>
                      <a:r>
                        <a:rPr lang="en-GB" sz="800" b="0" baseline="0" dirty="0" smtClean="0"/>
                        <a:t> –Chronological Report </a:t>
                      </a:r>
                    </a:p>
                    <a:p>
                      <a:pPr algn="ctr"/>
                      <a:r>
                        <a:rPr lang="en-GB" sz="800" b="0" baseline="0" dirty="0" smtClean="0"/>
                        <a:t>(Focus on key information about Egypt)</a:t>
                      </a:r>
                      <a:endParaRPr lang="en-GB" sz="800" b="0" dirty="0" smtClean="0"/>
                    </a:p>
                    <a:p>
                      <a:pPr algn="ctr"/>
                      <a:endParaRPr lang="en-GB" sz="800" b="0" dirty="0" smtClean="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smtClean="0"/>
                        <a:t>Explanation Text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smtClean="0"/>
                        <a:t>(Explain the process</a:t>
                      </a:r>
                      <a:r>
                        <a:rPr lang="en-GB" sz="700" baseline="0" dirty="0" smtClean="0"/>
                        <a:t> of Mummification) </a:t>
                      </a:r>
                      <a:endParaRPr lang="en-GB" sz="70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smtClean="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GB" sz="700" dirty="0" smtClean="0"/>
                        <a:t>Fable</a:t>
                      </a:r>
                      <a:r>
                        <a:rPr lang="en-GB" sz="700" baseline="0" dirty="0" smtClean="0"/>
                        <a:t> Story </a:t>
                      </a:r>
                    </a:p>
                    <a:p>
                      <a:pPr algn="ctr"/>
                      <a:r>
                        <a:rPr lang="en-GB" sz="700" baseline="0" dirty="0" smtClean="0"/>
                        <a:t>(Retelling of The boy who cried wolf linked to a volcano erupting)</a:t>
                      </a:r>
                      <a:endParaRPr lang="en-GB" sz="700" dirty="0" smtClean="0"/>
                    </a:p>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Explanation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(Describe the process of how a volcano erupts)</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800" b="0" dirty="0" smtClean="0"/>
                        <a:t>Shape Poem</a:t>
                      </a:r>
                    </a:p>
                    <a:p>
                      <a:pPr algn="ctr"/>
                      <a:r>
                        <a:rPr lang="en-GB" sz="800" b="0" dirty="0" smtClean="0"/>
                        <a:t>(volcano shape)</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Consolidation</a:t>
                      </a:r>
                      <a:r>
                        <a:rPr lang="en-GB" sz="1000" b="0" dirty="0" smtClean="0"/>
                        <a:t> </a:t>
                      </a: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36140578"/>
                  </a:ext>
                </a:extLst>
              </a:tr>
              <a:tr h="1771511">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1000" b="1" kern="1200" dirty="0" smtClean="0">
                          <a:solidFill>
                            <a:srgbClr val="00B0F0"/>
                          </a:solidFill>
                          <a:effectLst/>
                          <a:latin typeface="+mn-lt"/>
                          <a:ea typeface="+mn-ea"/>
                          <a:cs typeface="+mn-cs"/>
                        </a:rPr>
                        <a:t>Visit Oriental Museum Durham </a:t>
                      </a:r>
                      <a:endParaRPr lang="en-GB" sz="1000" b="1" kern="1200" dirty="0" smtClean="0">
                        <a:solidFill>
                          <a:srgbClr val="00B0F0"/>
                        </a:solidFill>
                        <a:effectLst/>
                        <a:latin typeface="+mn-lt"/>
                        <a:ea typeface="+mn-ea"/>
                        <a:cs typeface="+mn-cs"/>
                      </a:endParaRPr>
                    </a:p>
                    <a:p>
                      <a:pPr algn="ctr"/>
                      <a:endParaRPr lang="en-GB" sz="1000" b="0" dirty="0" smtClean="0">
                        <a:solidFill>
                          <a:srgbClr val="FF0000"/>
                        </a:solidFill>
                      </a:endParaRPr>
                    </a:p>
                    <a:p>
                      <a:pPr algn="ctr"/>
                      <a:r>
                        <a:rPr lang="en-GB" sz="1000" b="0" dirty="0" smtClean="0">
                          <a:solidFill>
                            <a:schemeClr val="tx1"/>
                          </a:solidFill>
                        </a:rPr>
                        <a:t>History </a:t>
                      </a:r>
                    </a:p>
                    <a:p>
                      <a:pPr algn="ctr"/>
                      <a:r>
                        <a:rPr lang="en-GB" sz="1000" b="0" dirty="0" smtClean="0">
                          <a:solidFill>
                            <a:schemeClr val="tx1"/>
                          </a:solidFill>
                        </a:rPr>
                        <a:t>Howard Carter wasn’t digging for coal!</a:t>
                      </a:r>
                    </a:p>
                    <a:p>
                      <a:pPr algn="ctr"/>
                      <a:r>
                        <a:rPr lang="en-GB" sz="1000" b="0" dirty="0" smtClean="0">
                          <a:solidFill>
                            <a:schemeClr val="tx1"/>
                          </a:solidFill>
                        </a:rPr>
                        <a:t>Ancient</a:t>
                      </a:r>
                      <a:r>
                        <a:rPr lang="en-GB" sz="1000" b="0" baseline="0" dirty="0" smtClean="0">
                          <a:solidFill>
                            <a:schemeClr val="tx1"/>
                          </a:solidFill>
                        </a:rPr>
                        <a:t> Egypt </a:t>
                      </a:r>
                      <a:endParaRPr lang="en-GB" sz="1000" b="0" dirty="0" smtClean="0">
                        <a:solidFill>
                          <a:schemeClr val="tx1"/>
                        </a:solidFill>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solidFill>
                          <a:srgbClr val="FF0000"/>
                        </a:solidFill>
                      </a:endParaRPr>
                    </a:p>
                    <a:p>
                      <a:pPr algn="ctr"/>
                      <a:r>
                        <a:rPr lang="en-GB" sz="1000" kern="1200" dirty="0" smtClean="0">
                          <a:solidFill>
                            <a:schemeClr val="tx1"/>
                          </a:solidFill>
                          <a:effectLst/>
                          <a:latin typeface="+mn-lt"/>
                          <a:ea typeface="+mn-ea"/>
                          <a:cs typeface="+mn-cs"/>
                        </a:rPr>
                        <a:t>DT</a:t>
                      </a:r>
                      <a:r>
                        <a:rPr lang="en-GB" sz="1000" kern="1200" baseline="0" dirty="0" smtClean="0">
                          <a:solidFill>
                            <a:schemeClr val="tx1"/>
                          </a:solidFill>
                          <a:effectLst/>
                          <a:latin typeface="+mn-lt"/>
                          <a:ea typeface="+mn-ea"/>
                          <a:cs typeface="+mn-cs"/>
                        </a:rPr>
                        <a:t> </a:t>
                      </a:r>
                      <a:r>
                        <a:rPr lang="en-GB" sz="1000" kern="1200" dirty="0" smtClean="0">
                          <a:solidFill>
                            <a:schemeClr val="tx1"/>
                          </a:solidFill>
                          <a:effectLst/>
                          <a:latin typeface="+mn-lt"/>
                          <a:ea typeface="+mn-ea"/>
                          <a:cs typeface="+mn-cs"/>
                        </a:rPr>
                        <a:t>Structures</a:t>
                      </a:r>
                      <a:r>
                        <a:rPr lang="en-GB" sz="1000" kern="1200" baseline="0" dirty="0" smtClean="0">
                          <a:solidFill>
                            <a:schemeClr val="tx1"/>
                          </a:solidFill>
                          <a:effectLst/>
                          <a:latin typeface="+mn-lt"/>
                          <a:ea typeface="+mn-ea"/>
                          <a:cs typeface="+mn-cs"/>
                        </a:rPr>
                        <a:t> </a:t>
                      </a:r>
                      <a:r>
                        <a:rPr lang="en-GB" sz="1000" kern="1200" dirty="0" smtClean="0">
                          <a:solidFill>
                            <a:schemeClr val="tx1"/>
                          </a:solidFill>
                          <a:effectLst/>
                          <a:latin typeface="+mn-lt"/>
                          <a:ea typeface="+mn-ea"/>
                          <a:cs typeface="+mn-cs"/>
                        </a:rPr>
                        <a:t>Make a 3D</a:t>
                      </a:r>
                      <a:r>
                        <a:rPr lang="en-GB" sz="1000" kern="1200" baseline="0" dirty="0" smtClean="0">
                          <a:solidFill>
                            <a:schemeClr val="tx1"/>
                          </a:solidFill>
                          <a:effectLst/>
                          <a:latin typeface="+mn-lt"/>
                          <a:ea typeface="+mn-ea"/>
                          <a:cs typeface="+mn-cs"/>
                        </a:rPr>
                        <a:t> sarcophagus </a:t>
                      </a:r>
                      <a:r>
                        <a:rPr lang="en-GB" sz="1000" kern="1200" dirty="0" smtClean="0">
                          <a:solidFill>
                            <a:schemeClr val="tx1"/>
                          </a:solidFill>
                          <a:effectLst/>
                          <a:latin typeface="+mn-lt"/>
                          <a:ea typeface="+mn-ea"/>
                          <a:cs typeface="+mn-cs"/>
                        </a:rPr>
                        <a:t> </a:t>
                      </a:r>
                      <a:endParaRPr lang="en-GB" sz="1000" b="0" dirty="0" smtClean="0"/>
                    </a:p>
                    <a:p>
                      <a:endParaRPr lang="en-GB" sz="1000" dirty="0" smtClean="0"/>
                    </a:p>
                    <a:p>
                      <a:pPr algn="ctr"/>
                      <a:r>
                        <a:rPr lang="en-GB" sz="1000" b="0" dirty="0" smtClean="0"/>
                        <a:t>Art</a:t>
                      </a:r>
                      <a:r>
                        <a:rPr lang="en-GB" sz="1000" b="0" baseline="0" dirty="0" smtClean="0"/>
                        <a:t> - </a:t>
                      </a:r>
                      <a:r>
                        <a:rPr lang="en-GB" sz="1000" b="0" dirty="0" smtClean="0"/>
                        <a:t>Clay</a:t>
                      </a:r>
                      <a:r>
                        <a:rPr lang="en-GB" sz="1000" b="0" baseline="0" dirty="0" smtClean="0"/>
                        <a:t> pinch pots. Make Canopic jars </a:t>
                      </a:r>
                      <a:endParaRPr lang="en-GB" sz="10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smtClean="0">
                        <a:solidFill>
                          <a:schemeClr val="tx1"/>
                        </a:solidFill>
                        <a:effectLst/>
                        <a:latin typeface="+mn-lt"/>
                        <a:ea typeface="+mn-ea"/>
                        <a:cs typeface="+mn-cs"/>
                      </a:endParaRPr>
                    </a:p>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solidFill>
                            <a:srgbClr val="00B0F0"/>
                          </a:solidFill>
                        </a:rPr>
                        <a:t>Visit Durham and Durham Cathedral </a:t>
                      </a: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smtClean="0"/>
                        <a:t>Geography  -Comparison between Durham and Sicily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smtClean="0"/>
                        <a:t>Geography -Volcanoes </a:t>
                      </a:r>
                      <a:r>
                        <a:rPr lang="en-GB" sz="1000" b="0" baseline="0" dirty="0" smtClean="0"/>
                        <a:t>– Use maps, pictures and other sources to identify similarities and differences between Durham and Sicily. </a:t>
                      </a:r>
                      <a:r>
                        <a:rPr lang="en-GB" sz="1000" b="0" kern="1200" dirty="0" smtClean="0">
                          <a:solidFill>
                            <a:schemeClr val="tx1"/>
                          </a:solidFill>
                          <a:effectLst/>
                          <a:latin typeface="+mn-lt"/>
                          <a:ea typeface="+mn-ea"/>
                          <a:cs typeface="+mn-cs"/>
                        </a:rPr>
                        <a:t>Compare</a:t>
                      </a:r>
                      <a:r>
                        <a:rPr lang="en-GB" sz="1000" b="0" kern="1200" baseline="0" dirty="0" smtClean="0">
                          <a:solidFill>
                            <a:schemeClr val="tx1"/>
                          </a:solidFill>
                          <a:effectLst/>
                          <a:latin typeface="+mn-lt"/>
                          <a:ea typeface="+mn-ea"/>
                          <a:cs typeface="+mn-cs"/>
                        </a:rPr>
                        <a:t> human and physical features. Identify the main trade and economy and compare. </a:t>
                      </a:r>
                      <a:endParaRPr lang="en-GB" sz="1000" kern="1200" dirty="0" smtClean="0">
                        <a:solidFill>
                          <a:schemeClr val="tx1"/>
                        </a:solidFill>
                        <a:effectLst/>
                        <a:latin typeface="+mn-lt"/>
                        <a:ea typeface="+mn-ea"/>
                        <a:cs typeface="+mn-cs"/>
                      </a:endParaRPr>
                    </a:p>
                    <a:p>
                      <a:pPr algn="ctr"/>
                      <a:endParaRPr lang="en-GB" sz="10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Art Printing </a:t>
                      </a:r>
                      <a:r>
                        <a:rPr lang="en-GB" sz="1000" b="0" dirty="0" err="1" smtClean="0"/>
                        <a:t>Polyblocks</a:t>
                      </a:r>
                      <a:endParaRPr lang="en-GB" sz="10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baseline="0" dirty="0" smtClean="0"/>
                        <a:t>Create own volcano image and display on </a:t>
                      </a:r>
                      <a:r>
                        <a:rPr lang="en-GB" sz="1000" b="0" baseline="0" dirty="0" err="1" smtClean="0"/>
                        <a:t>polyfoam</a:t>
                      </a:r>
                      <a:r>
                        <a:rPr lang="en-GB" sz="1000" b="0" baseline="0" dirty="0" smtClean="0"/>
                        <a:t> plaque</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vMerge="1">
                  <a:txBody>
                    <a:bodyPr/>
                    <a:lstStyle/>
                    <a:p>
                      <a:endParaRPr lang="en-GB"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23366456"/>
                  </a:ext>
                </a:extLst>
              </a:tr>
              <a:tr h="925435">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lvl="0" algn="ctr"/>
                      <a:r>
                        <a:rPr lang="en-GB" sz="1000" b="0" baseline="0" dirty="0" smtClean="0"/>
                        <a:t>Plants –Life cycles and how water is transported </a:t>
                      </a:r>
                      <a:endParaRPr lang="en-GB" sz="1000" b="0" dirty="0" smtClean="0"/>
                    </a:p>
                    <a:p>
                      <a:pPr algn="ctr"/>
                      <a:endParaRPr lang="en-GB" sz="1000" b="0" dirty="0" smtClean="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kern="1200" dirty="0" smtClean="0">
                          <a:solidFill>
                            <a:schemeClr val="tx1"/>
                          </a:solidFill>
                          <a:effectLst/>
                          <a:latin typeface="+mn-lt"/>
                          <a:ea typeface="+mn-ea"/>
                          <a:cs typeface="+mn-cs"/>
                        </a:rPr>
                        <a:t>Rocks</a:t>
                      </a:r>
                      <a:r>
                        <a:rPr lang="en-GB" sz="1000" kern="1200" baseline="0" dirty="0" smtClean="0">
                          <a:solidFill>
                            <a:schemeClr val="tx1"/>
                          </a:solidFill>
                          <a:effectLst/>
                          <a:latin typeface="+mn-lt"/>
                          <a:ea typeface="+mn-ea"/>
                          <a:cs typeface="+mn-cs"/>
                        </a:rPr>
                        <a:t> - </a:t>
                      </a:r>
                      <a:r>
                        <a:rPr lang="en-GB" sz="1000" kern="1200" dirty="0" smtClean="0">
                          <a:solidFill>
                            <a:schemeClr val="tx1"/>
                          </a:solidFill>
                          <a:effectLst/>
                          <a:latin typeface="+mn-lt"/>
                          <a:ea typeface="+mn-ea"/>
                          <a:cs typeface="+mn-cs"/>
                        </a:rPr>
                        <a:t> Identify</a:t>
                      </a:r>
                      <a:r>
                        <a:rPr lang="en-GB" sz="1000" kern="1200" baseline="0" dirty="0" smtClean="0">
                          <a:solidFill>
                            <a:schemeClr val="tx1"/>
                          </a:solidFill>
                          <a:effectLst/>
                          <a:latin typeface="+mn-lt"/>
                          <a:ea typeface="+mn-ea"/>
                          <a:cs typeface="+mn-cs"/>
                        </a:rPr>
                        <a:t> different  types of rocks and similarities and differences </a:t>
                      </a:r>
                      <a:endParaRPr lang="en-GB" sz="1000" kern="1200" dirty="0">
                        <a:solidFill>
                          <a:schemeClr val="tx1"/>
                        </a:solidFill>
                        <a:effectLst/>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T w="12700" cap="flat" cmpd="sng" algn="ctr">
                      <a:solidFill>
                        <a:schemeClr val="tx1"/>
                      </a:solidFill>
                      <a:prstDash val="solid"/>
                      <a:round/>
                      <a:headEnd type="none" w="med" len="med"/>
                      <a:tailEnd type="none" w="med" len="med"/>
                    </a:lnT>
                  </a:tcPr>
                </a:tc>
                <a:tc hMerge="1">
                  <a:txBody>
                    <a:bodyPr/>
                    <a:lstStyle/>
                    <a:p>
                      <a:pPr algn="ctr"/>
                      <a:endParaRPr lang="en-GB" sz="1050" b="1"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r h="695604">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000" kern="1200" dirty="0" smtClean="0">
                          <a:solidFill>
                            <a:schemeClr val="tx1"/>
                          </a:solidFill>
                          <a:effectLst/>
                          <a:latin typeface="+mn-lt"/>
                          <a:ea typeface="+mn-ea"/>
                          <a:cs typeface="+mn-cs"/>
                        </a:rPr>
                        <a:t>Fractions</a:t>
                      </a:r>
                      <a:r>
                        <a:rPr lang="en-GB" sz="1000" kern="1200" baseline="0" dirty="0" smtClean="0">
                          <a:solidFill>
                            <a:schemeClr val="tx1"/>
                          </a:solidFill>
                          <a:effectLst/>
                          <a:latin typeface="+mn-lt"/>
                          <a:ea typeface="+mn-ea"/>
                          <a:cs typeface="+mn-cs"/>
                        </a:rPr>
                        <a:t> </a:t>
                      </a:r>
                      <a:r>
                        <a:rPr lang="en-GB" sz="1000" kern="1200" dirty="0" smtClean="0">
                          <a:solidFill>
                            <a:schemeClr val="tx1"/>
                          </a:solidFill>
                          <a:effectLst/>
                          <a:latin typeface="+mn-lt"/>
                          <a:ea typeface="+mn-ea"/>
                          <a:cs typeface="+mn-cs"/>
                        </a:rPr>
                        <a:t> </a:t>
                      </a: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dirty="0" smtClean="0"/>
                        <a:t>Time</a:t>
                      </a: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Angles</a:t>
                      </a: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2D</a:t>
                      </a:r>
                      <a:r>
                        <a:rPr lang="en-GB" sz="1000" b="0" baseline="0" dirty="0" smtClean="0"/>
                        <a:t> shapes</a:t>
                      </a:r>
                      <a:r>
                        <a:rPr lang="en-GB" sz="1000" b="0" dirty="0" smtClean="0"/>
                        <a:t> </a:t>
                      </a: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dirty="0" smtClean="0"/>
                        <a:t>3D</a:t>
                      </a:r>
                      <a:r>
                        <a:rPr lang="en-GB" sz="1000" baseline="0" dirty="0" smtClean="0"/>
                        <a:t> Shapes </a:t>
                      </a:r>
                      <a:endParaRPr lang="en-GB" sz="100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000" dirty="0" smtClean="0"/>
                        <a:t>Mass</a:t>
                      </a:r>
                      <a:r>
                        <a:rPr lang="en-GB" sz="1000" baseline="0" dirty="0" smtClean="0"/>
                        <a:t> </a:t>
                      </a:r>
                      <a:endParaRPr lang="en-GB" sz="1000" dirty="0" smtClean="0"/>
                    </a:p>
                    <a:p>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000" dirty="0" smtClean="0"/>
                        <a:t>Capacity </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800" b="0" dirty="0" smtClean="0"/>
                        <a:t>Operations</a:t>
                      </a:r>
                      <a:r>
                        <a:rPr lang="en-GB" sz="800" b="0" baseline="0" dirty="0" smtClean="0"/>
                        <a:t> problem solving</a:t>
                      </a:r>
                      <a:r>
                        <a:rPr lang="en-GB" sz="800" b="0" dirty="0" smtClean="0"/>
                        <a:t> </a:t>
                      </a:r>
                      <a:endParaRPr lang="en-GB" sz="8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3">
                  <a:txBody>
                    <a:bodyPr/>
                    <a:lstStyle/>
                    <a:p>
                      <a:pPr algn="ctr"/>
                      <a:r>
                        <a:rPr lang="en-GB" sz="800" b="0" dirty="0" smtClean="0"/>
                        <a:t>Assessment</a:t>
                      </a:r>
                      <a:r>
                        <a:rPr lang="en-GB" sz="800" b="0" baseline="0" dirty="0" smtClean="0"/>
                        <a:t> and consolidation </a:t>
                      </a:r>
                      <a:endParaRPr lang="en-GB" sz="8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tcPr>
                </a:tc>
                <a:tc hMerge="1">
                  <a:txBody>
                    <a:bodyPr/>
                    <a:lstStyle/>
                    <a:p>
                      <a:endParaRPr lang="en-GB"/>
                    </a:p>
                  </a:txBody>
                  <a:tcPr/>
                </a:tc>
                <a:tc>
                  <a:txBody>
                    <a:bodyPr/>
                    <a:lstStyle/>
                    <a:p>
                      <a:pPr algn="ctr"/>
                      <a:r>
                        <a:rPr lang="en-GB" sz="900" b="0" dirty="0"/>
                        <a:t>Consolidation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7"/>
                  </a:ext>
                </a:extLst>
              </a:tr>
              <a:tr h="1470628">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rPr>
                        <a:t> </a:t>
                      </a:r>
                      <a:endParaRPr lang="en-GB" sz="1000" b="0"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Music - </a:t>
                      </a:r>
                      <a:r>
                        <a:rPr lang="en-GB" sz="900" dirty="0" smtClean="0"/>
                        <a:t>Active Listening (Baroque era), Composing &amp; Improvising and Performing </a:t>
                      </a:r>
                      <a:r>
                        <a:rPr lang="en-GB" sz="900" kern="1200" dirty="0" smtClean="0">
                          <a:solidFill>
                            <a:schemeClr val="tx1"/>
                          </a:solidFill>
                          <a:effectLst/>
                          <a:latin typeface="+mn-lt"/>
                          <a:ea typeface="+mn-ea"/>
                          <a:cs typeface="+mn-cs"/>
                        </a:rPr>
                        <a:t>    </a:t>
                      </a:r>
                      <a:r>
                        <a:rPr lang="en-GB" sz="900" kern="1200" baseline="0" dirty="0" smtClean="0">
                          <a:solidFill>
                            <a:schemeClr val="tx1"/>
                          </a:solidFill>
                          <a:effectLst/>
                          <a:latin typeface="+mn-lt"/>
                          <a:ea typeface="+mn-ea"/>
                          <a:cs typeface="+mn-cs"/>
                        </a:rPr>
                        <a:t>  </a:t>
                      </a:r>
                      <a:endParaRPr lang="en-US" sz="900" b="0" i="0" kern="1200" dirty="0" smtClean="0">
                        <a:solidFill>
                          <a:schemeClr val="tx1"/>
                        </a:solidFill>
                        <a:effectLst/>
                        <a:latin typeface="+mn-lt"/>
                        <a:ea typeface="+mn-ea"/>
                        <a:cs typeface="+mn-cs"/>
                      </a:endParaRPr>
                    </a:p>
                    <a:p>
                      <a:pPr algn="ctr" rtl="0" fontAlgn="base"/>
                      <a:r>
                        <a:rPr lang="en-GB" sz="900" b="0" i="0" u="none" strike="noStrike" kern="1200" dirty="0" smtClean="0">
                          <a:solidFill>
                            <a:schemeClr val="tx1"/>
                          </a:solidFill>
                          <a:effectLst/>
                          <a:latin typeface="+mn-lt"/>
                          <a:ea typeface="+mn-ea"/>
                          <a:cs typeface="+mn-cs"/>
                        </a:rPr>
                        <a:t>Computing Beyond the Curriculum</a:t>
                      </a:r>
                      <a:r>
                        <a:rPr lang="en-GB" sz="900" b="1" i="0" u="none" strike="noStrike" kern="1200" dirty="0" smtClean="0">
                          <a:solidFill>
                            <a:schemeClr val="tx1"/>
                          </a:solidFill>
                          <a:effectLst/>
                          <a:latin typeface="+mn-lt"/>
                          <a:ea typeface="+mn-ea"/>
                          <a:cs typeface="+mn-cs"/>
                        </a:rPr>
                        <a:t>:</a:t>
                      </a:r>
                      <a:r>
                        <a:rPr lang="en-US" sz="900" b="0" i="0" kern="1200" dirty="0" smtClean="0">
                          <a:solidFill>
                            <a:schemeClr val="tx1"/>
                          </a:solidFill>
                          <a:effectLst/>
                          <a:latin typeface="+mn-lt"/>
                          <a:ea typeface="+mn-ea"/>
                          <a:cs typeface="+mn-cs"/>
                        </a:rPr>
                        <a:t>​</a:t>
                      </a:r>
                      <a:r>
                        <a:rPr lang="en-GB" sz="900" b="0" i="0" u="none" strike="noStrike" kern="1200" dirty="0" smtClean="0">
                          <a:solidFill>
                            <a:schemeClr val="tx1"/>
                          </a:solidFill>
                          <a:effectLst/>
                          <a:latin typeface="+mn-lt"/>
                          <a:ea typeface="+mn-ea"/>
                          <a:cs typeface="+mn-cs"/>
                        </a:rPr>
                        <a:t>Digital photography (making and editing movies)  </a:t>
                      </a:r>
                      <a:endParaRPr lang="en-GB" sz="900" kern="120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PSHE – Helping others get help, Who can we trust, staying safe online, separation and divorce.</a:t>
                      </a:r>
                    </a:p>
                    <a:p>
                      <a:pPr lvl="0" algn="ctr"/>
                      <a:r>
                        <a:rPr lang="en-GB" sz="900" b="0" dirty="0" smtClean="0">
                          <a:solidFill>
                            <a:schemeClr val="tx1"/>
                          </a:solidFill>
                        </a:rPr>
                        <a:t>French  -</a:t>
                      </a:r>
                      <a:r>
                        <a:rPr lang="en-GB" sz="900" b="0" baseline="0" dirty="0" smtClean="0">
                          <a:solidFill>
                            <a:schemeClr val="tx1"/>
                          </a:solidFill>
                        </a:rPr>
                        <a:t> The Four Friends </a:t>
                      </a:r>
                      <a:endParaRPr lang="en-GB" sz="900" b="0" dirty="0" smtClean="0">
                        <a:solidFill>
                          <a:schemeClr val="tx1"/>
                        </a:solidFill>
                      </a:endParaRPr>
                    </a:p>
                    <a:p>
                      <a:pPr lvl="0" algn="ctr"/>
                      <a:r>
                        <a:rPr lang="en-GB" sz="900" b="0" dirty="0" smtClean="0">
                          <a:solidFill>
                            <a:schemeClr val="tx1"/>
                          </a:solidFill>
                        </a:rPr>
                        <a:t>RE  - Christianity.</a:t>
                      </a:r>
                      <a:r>
                        <a:rPr lang="en-GB" sz="900" b="0" baseline="0" dirty="0" smtClean="0">
                          <a:solidFill>
                            <a:schemeClr val="tx1"/>
                          </a:solidFill>
                        </a:rPr>
                        <a:t> What can we learn about Christian worship from visiting Churches? </a:t>
                      </a:r>
                      <a:endParaRPr lang="en-GB" sz="900" b="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PE – Athletics</a:t>
                      </a:r>
                      <a:r>
                        <a:rPr lang="en-GB" sz="900" kern="1200" baseline="0" dirty="0" smtClean="0">
                          <a:solidFill>
                            <a:schemeClr val="tx1"/>
                          </a:solidFill>
                          <a:effectLst/>
                          <a:latin typeface="+mn-lt"/>
                          <a:ea typeface="+mn-ea"/>
                          <a:cs typeface="+mn-cs"/>
                        </a:rPr>
                        <a:t> (Furthest Five) and Swimming </a:t>
                      </a: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dirty="0" smtClean="0">
                          <a:solidFill>
                            <a:schemeClr val="tx1"/>
                          </a:solidFill>
                          <a:effectLst/>
                          <a:latin typeface="+mn-lt"/>
                          <a:ea typeface="+mn-ea"/>
                          <a:cs typeface="+mn-cs"/>
                        </a:rPr>
                        <a:t>Music – </a:t>
                      </a:r>
                      <a:r>
                        <a:rPr lang="en-GB" sz="900" dirty="0" smtClean="0"/>
                        <a:t>Singing (building up to a summer performance)</a:t>
                      </a:r>
                      <a:endParaRPr lang="en-GB" sz="900" kern="1200" baseline="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kern="1200" baseline="0" dirty="0" smtClean="0">
                          <a:solidFill>
                            <a:schemeClr val="tx1"/>
                          </a:solidFill>
                          <a:effectLst/>
                          <a:latin typeface="+mn-lt"/>
                          <a:ea typeface="+mn-ea"/>
                          <a:cs typeface="+mn-cs"/>
                        </a:rPr>
                        <a:t>Computing- Digital photography </a:t>
                      </a:r>
                      <a:endParaRPr lang="en-GB" sz="900" baseline="0" dirty="0" smtClean="0"/>
                    </a:p>
                    <a:p>
                      <a:pPr algn="ctr"/>
                      <a:r>
                        <a:rPr lang="en-GB" sz="900" baseline="0" dirty="0" smtClean="0"/>
                        <a:t>French – Growing Things </a:t>
                      </a:r>
                    </a:p>
                    <a:p>
                      <a:pPr algn="ctr"/>
                      <a:r>
                        <a:rPr lang="en-GB" sz="900" baseline="0" dirty="0" smtClean="0"/>
                        <a:t>PSHE – Growth mind-set, Sun safety, The world of work, Problem solving and time management.</a:t>
                      </a:r>
                      <a:endParaRPr lang="en-GB" sz="900" dirty="0" smtClean="0"/>
                    </a:p>
                    <a:p>
                      <a:pPr algn="ctr"/>
                      <a:r>
                        <a:rPr lang="en-GB" sz="900" dirty="0" smtClean="0"/>
                        <a:t>PE – Athletics (Furthest Five) and Swimming </a:t>
                      </a:r>
                      <a:endParaRPr lang="en-GB" sz="9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1"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GB"/>
                    </a:p>
                  </a:txBody>
                  <a:tcPr/>
                </a:tc>
                <a:tc hMerge="1">
                  <a:txBody>
                    <a:bodyPr/>
                    <a:lstStyle/>
                    <a:p>
                      <a:endParaRPr lang="en-GB"/>
                    </a:p>
                  </a:txBody>
                  <a:tcPr/>
                </a:tc>
                <a:tc vMerge="1">
                  <a:txBody>
                    <a:bodyPr/>
                    <a:lstStyle/>
                    <a:p>
                      <a:pPr algn="ctr"/>
                      <a:endParaRPr lang="en-GB" sz="1000"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42248950"/>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Tree>
    <p:extLst>
      <p:ext uri="{BB962C8B-B14F-4D97-AF65-F5344CB8AC3E}">
        <p14:creationId xmlns:p14="http://schemas.microsoft.com/office/powerpoint/2010/main" val="2330778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5484</TotalTime>
  <Words>1728</Words>
  <Application>Microsoft Office PowerPoint</Application>
  <PresentationFormat>A3 Paper (297x420 mm)</PresentationFormat>
  <Paragraphs>279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kdobson</dc:creator>
  <cp:lastModifiedBy>ldevine</cp:lastModifiedBy>
  <cp:revision>191</cp:revision>
  <cp:lastPrinted>2023-07-20T09:25:44Z</cp:lastPrinted>
  <dcterms:created xsi:type="dcterms:W3CDTF">2020-06-30T14:01:22Z</dcterms:created>
  <dcterms:modified xsi:type="dcterms:W3CDTF">2023-09-05T15:43:46Z</dcterms:modified>
</cp:coreProperties>
</file>