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6"/>
  </p:notesMasterIdLst>
  <p:sldIdLst>
    <p:sldId id="256" r:id="rId2"/>
    <p:sldId id="257" r:id="rId3"/>
    <p:sldId id="266" r:id="rId4"/>
    <p:sldId id="258" r:id="rId5"/>
    <p:sldId id="267" r:id="rId6"/>
    <p:sldId id="259" r:id="rId7"/>
    <p:sldId id="268" r:id="rId8"/>
    <p:sldId id="260" r:id="rId9"/>
    <p:sldId id="275" r:id="rId10"/>
    <p:sldId id="276" r:id="rId11"/>
    <p:sldId id="272" r:id="rId12"/>
    <p:sldId id="273" r:id="rId13"/>
    <p:sldId id="277"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43" autoAdjust="0"/>
    <p:restoredTop sz="94660"/>
  </p:normalViewPr>
  <p:slideViewPr>
    <p:cSldViewPr snapToGrid="0">
      <p:cViewPr varScale="1">
        <p:scale>
          <a:sx n="76" d="100"/>
          <a:sy n="76" d="100"/>
        </p:scale>
        <p:origin x="204" y="7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49FFA-F7B6-4045-92D9-8212B0D92C03}" type="datetimeFigureOut">
              <a:rPr lang="en-GB" smtClean="0"/>
              <a:t>27/01/2021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CD8BBA-1426-4F82-8602-CEB90F466F3D}" type="slidenum">
              <a:rPr lang="en-GB" smtClean="0"/>
              <a:t>‹#›</a:t>
            </a:fld>
            <a:endParaRPr lang="en-GB"/>
          </a:p>
        </p:txBody>
      </p:sp>
    </p:spTree>
    <p:extLst>
      <p:ext uri="{BB962C8B-B14F-4D97-AF65-F5344CB8AC3E}">
        <p14:creationId xmlns:p14="http://schemas.microsoft.com/office/powerpoint/2010/main" val="3941326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BA6405C-D388-46AC-AC8D-849160839DEA}"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567BC0-D509-4A80-88B8-E0A7D426680D}" type="slidenum">
              <a:rPr lang="en-GB" smtClean="0"/>
              <a:t>‹#›</a:t>
            </a:fld>
            <a:endParaRPr lang="en-GB"/>
          </a:p>
        </p:txBody>
      </p:sp>
    </p:spTree>
    <p:extLst>
      <p:ext uri="{BB962C8B-B14F-4D97-AF65-F5344CB8AC3E}">
        <p14:creationId xmlns:p14="http://schemas.microsoft.com/office/powerpoint/2010/main" val="2778431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A6405C-D388-46AC-AC8D-849160839DEA}"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567BC0-D509-4A80-88B8-E0A7D426680D}" type="slidenum">
              <a:rPr lang="en-GB" smtClean="0"/>
              <a:t>‹#›</a:t>
            </a:fld>
            <a:endParaRPr lang="en-GB"/>
          </a:p>
        </p:txBody>
      </p:sp>
    </p:spTree>
    <p:extLst>
      <p:ext uri="{BB962C8B-B14F-4D97-AF65-F5344CB8AC3E}">
        <p14:creationId xmlns:p14="http://schemas.microsoft.com/office/powerpoint/2010/main" val="3783017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A6405C-D388-46AC-AC8D-849160839DEA}"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567BC0-D509-4A80-88B8-E0A7D426680D}" type="slidenum">
              <a:rPr lang="en-GB" smtClean="0"/>
              <a:t>‹#›</a:t>
            </a:fld>
            <a:endParaRPr lang="en-GB"/>
          </a:p>
        </p:txBody>
      </p:sp>
    </p:spTree>
    <p:extLst>
      <p:ext uri="{BB962C8B-B14F-4D97-AF65-F5344CB8AC3E}">
        <p14:creationId xmlns:p14="http://schemas.microsoft.com/office/powerpoint/2010/main" val="2765439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A6405C-D388-46AC-AC8D-849160839DEA}"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567BC0-D509-4A80-88B8-E0A7D426680D}" type="slidenum">
              <a:rPr lang="en-GB" smtClean="0"/>
              <a:t>‹#›</a:t>
            </a:fld>
            <a:endParaRPr lang="en-GB"/>
          </a:p>
        </p:txBody>
      </p:sp>
    </p:spTree>
    <p:extLst>
      <p:ext uri="{BB962C8B-B14F-4D97-AF65-F5344CB8AC3E}">
        <p14:creationId xmlns:p14="http://schemas.microsoft.com/office/powerpoint/2010/main" val="3703934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A6405C-D388-46AC-AC8D-849160839DEA}"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567BC0-D509-4A80-88B8-E0A7D426680D}" type="slidenum">
              <a:rPr lang="en-GB" smtClean="0"/>
              <a:t>‹#›</a:t>
            </a:fld>
            <a:endParaRPr lang="en-GB"/>
          </a:p>
        </p:txBody>
      </p:sp>
    </p:spTree>
    <p:extLst>
      <p:ext uri="{BB962C8B-B14F-4D97-AF65-F5344CB8AC3E}">
        <p14:creationId xmlns:p14="http://schemas.microsoft.com/office/powerpoint/2010/main" val="90815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BA6405C-D388-46AC-AC8D-849160839DEA}" type="datetimeFigureOut">
              <a:rPr lang="en-GB" smtClean="0"/>
              <a:t>27/01/2021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567BC0-D509-4A80-88B8-E0A7D426680D}" type="slidenum">
              <a:rPr lang="en-GB" smtClean="0"/>
              <a:t>‹#›</a:t>
            </a:fld>
            <a:endParaRPr lang="en-GB"/>
          </a:p>
        </p:txBody>
      </p:sp>
    </p:spTree>
    <p:extLst>
      <p:ext uri="{BB962C8B-B14F-4D97-AF65-F5344CB8AC3E}">
        <p14:creationId xmlns:p14="http://schemas.microsoft.com/office/powerpoint/2010/main" val="2493214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BA6405C-D388-46AC-AC8D-849160839DEA}" type="datetimeFigureOut">
              <a:rPr lang="en-GB" smtClean="0"/>
              <a:t>27/01/2021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567BC0-D509-4A80-88B8-E0A7D426680D}" type="slidenum">
              <a:rPr lang="en-GB" smtClean="0"/>
              <a:t>‹#›</a:t>
            </a:fld>
            <a:endParaRPr lang="en-GB"/>
          </a:p>
        </p:txBody>
      </p:sp>
    </p:spTree>
    <p:extLst>
      <p:ext uri="{BB962C8B-B14F-4D97-AF65-F5344CB8AC3E}">
        <p14:creationId xmlns:p14="http://schemas.microsoft.com/office/powerpoint/2010/main" val="2098713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BA6405C-D388-46AC-AC8D-849160839DEA}" type="datetimeFigureOut">
              <a:rPr lang="en-GB" smtClean="0"/>
              <a:t>27/01/2021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567BC0-D509-4A80-88B8-E0A7D426680D}" type="slidenum">
              <a:rPr lang="en-GB" smtClean="0"/>
              <a:t>‹#›</a:t>
            </a:fld>
            <a:endParaRPr lang="en-GB"/>
          </a:p>
        </p:txBody>
      </p:sp>
    </p:spTree>
    <p:extLst>
      <p:ext uri="{BB962C8B-B14F-4D97-AF65-F5344CB8AC3E}">
        <p14:creationId xmlns:p14="http://schemas.microsoft.com/office/powerpoint/2010/main" val="4006342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A6405C-D388-46AC-AC8D-849160839DEA}" type="datetimeFigureOut">
              <a:rPr lang="en-GB" smtClean="0"/>
              <a:t>27/01/2021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A567BC0-D509-4A80-88B8-E0A7D426680D}" type="slidenum">
              <a:rPr lang="en-GB" smtClean="0"/>
              <a:t>‹#›</a:t>
            </a:fld>
            <a:endParaRPr lang="en-GB"/>
          </a:p>
        </p:txBody>
      </p:sp>
    </p:spTree>
    <p:extLst>
      <p:ext uri="{BB962C8B-B14F-4D97-AF65-F5344CB8AC3E}">
        <p14:creationId xmlns:p14="http://schemas.microsoft.com/office/powerpoint/2010/main" val="18044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A6405C-D388-46AC-AC8D-849160839DEA}" type="datetimeFigureOut">
              <a:rPr lang="en-GB" smtClean="0"/>
              <a:t>27/01/2021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567BC0-D509-4A80-88B8-E0A7D426680D}" type="slidenum">
              <a:rPr lang="en-GB" smtClean="0"/>
              <a:t>‹#›</a:t>
            </a:fld>
            <a:endParaRPr lang="en-GB"/>
          </a:p>
        </p:txBody>
      </p:sp>
    </p:spTree>
    <p:extLst>
      <p:ext uri="{BB962C8B-B14F-4D97-AF65-F5344CB8AC3E}">
        <p14:creationId xmlns:p14="http://schemas.microsoft.com/office/powerpoint/2010/main" val="2974732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A6405C-D388-46AC-AC8D-849160839DEA}" type="datetimeFigureOut">
              <a:rPr lang="en-GB" smtClean="0"/>
              <a:t>27/01/2021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567BC0-D509-4A80-88B8-E0A7D426680D}" type="slidenum">
              <a:rPr lang="en-GB" smtClean="0"/>
              <a:t>‹#›</a:t>
            </a:fld>
            <a:endParaRPr lang="en-GB"/>
          </a:p>
        </p:txBody>
      </p:sp>
    </p:spTree>
    <p:extLst>
      <p:ext uri="{BB962C8B-B14F-4D97-AF65-F5344CB8AC3E}">
        <p14:creationId xmlns:p14="http://schemas.microsoft.com/office/powerpoint/2010/main" val="2667771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6405C-D388-46AC-AC8D-849160839DEA}" type="datetimeFigureOut">
              <a:rPr lang="en-GB" smtClean="0"/>
              <a:t>27/01/2021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567BC0-D509-4A80-88B8-E0A7D426680D}" type="slidenum">
              <a:rPr lang="en-GB" smtClean="0"/>
              <a:t>‹#›</a:t>
            </a:fld>
            <a:endParaRPr lang="en-GB"/>
          </a:p>
        </p:txBody>
      </p:sp>
    </p:spTree>
    <p:extLst>
      <p:ext uri="{BB962C8B-B14F-4D97-AF65-F5344CB8AC3E}">
        <p14:creationId xmlns:p14="http://schemas.microsoft.com/office/powerpoint/2010/main" val="40311664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microsoft.com/office/2007/relationships/hdphoto" Target="../media/hdphoto1.wdp"/><Relationship Id="rId7" Type="http://schemas.openxmlformats.org/officeDocument/2006/relationships/image" Target="../media/image35.png"/><Relationship Id="rId12" Type="http://schemas.microsoft.com/office/2007/relationships/hdphoto" Target="../media/hdphoto16.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8.png"/><Relationship Id="rId5" Type="http://schemas.openxmlformats.org/officeDocument/2006/relationships/image" Target="../media/image33.jpeg"/><Relationship Id="rId10" Type="http://schemas.openxmlformats.org/officeDocument/2006/relationships/image" Target="../media/image37.jpeg"/><Relationship Id="rId4" Type="http://schemas.openxmlformats.org/officeDocument/2006/relationships/image" Target="../media/image32.png"/><Relationship Id="rId9" Type="http://schemas.microsoft.com/office/2007/relationships/hdphoto" Target="../media/hdphoto15.wdp"/></Relationships>
</file>

<file path=ppt/slides/_rels/slide11.xml.rels><?xml version="1.0" encoding="UTF-8" standalone="yes"?>
<Relationships xmlns="http://schemas.openxmlformats.org/package/2006/relationships"><Relationship Id="rId8" Type="http://schemas.openxmlformats.org/officeDocument/2006/relationships/image" Target="../media/image43.jpg"/><Relationship Id="rId3" Type="http://schemas.microsoft.com/office/2007/relationships/hdphoto" Target="../media/hdphoto2.wdp"/><Relationship Id="rId7" Type="http://schemas.openxmlformats.org/officeDocument/2006/relationships/image" Target="../media/image42.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microsoft.com/office/2007/relationships/hdphoto" Target="../media/hdphoto2.wdp"/><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17.wdp"/><Relationship Id="rId11" Type="http://schemas.openxmlformats.org/officeDocument/2006/relationships/image" Target="../media/image50.png"/><Relationship Id="rId5" Type="http://schemas.openxmlformats.org/officeDocument/2006/relationships/image" Target="../media/image45.pn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48.png"/><Relationship Id="rId14" Type="http://schemas.openxmlformats.org/officeDocument/2006/relationships/image" Target="../media/image53.png"/></Relationships>
</file>

<file path=ppt/slides/_rels/slide1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mailto:explorerspupils@gmail.com"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hyperlink" Target="https://www.youtube.com/watch?v=1cRMRp9-Z08" TargetMode="External"/><Relationship Id="rId4" Type="http://schemas.openxmlformats.org/officeDocument/2006/relationships/hyperlink" Target="https://www.youtube.com/watch?v=NrKQmI4vSwA"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3.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2.wdp"/><Relationship Id="rId7" Type="http://schemas.microsoft.com/office/2007/relationships/hdphoto" Target="../media/hdphoto5.wdp"/><Relationship Id="rId12" Type="http://schemas.microsoft.com/office/2007/relationships/hdphoto" Target="../media/hdphoto7.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2.png"/><Relationship Id="rId5" Type="http://schemas.microsoft.com/office/2007/relationships/hdphoto" Target="../media/hdphoto3.wdp"/><Relationship Id="rId10" Type="http://schemas.openxmlformats.org/officeDocument/2006/relationships/image" Target="../media/image11.jpeg"/><Relationship Id="rId4" Type="http://schemas.openxmlformats.org/officeDocument/2006/relationships/image" Target="../media/image4.png"/><Relationship Id="rId9" Type="http://schemas.microsoft.com/office/2007/relationships/hdphoto" Target="../media/hdphoto6.wdp"/></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v=aVKILdeob4E" TargetMode="External"/><Relationship Id="rId3" Type="http://schemas.microsoft.com/office/2007/relationships/hdphoto" Target="../media/hdphoto2.wdp"/><Relationship Id="rId7" Type="http://schemas.openxmlformats.org/officeDocument/2006/relationships/image" Target="../media/image16.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5.png"/><Relationship Id="rId5"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17.jpg"/></Relationships>
</file>

<file path=ppt/slides/_rels/slide8.xml.rels><?xml version="1.0" encoding="UTF-8" standalone="yes"?>
<Relationships xmlns="http://schemas.openxmlformats.org/package/2006/relationships"><Relationship Id="rId8" Type="http://schemas.microsoft.com/office/2007/relationships/hdphoto" Target="../media/hdphoto9.wdp"/><Relationship Id="rId13" Type="http://schemas.openxmlformats.org/officeDocument/2006/relationships/image" Target="../media/image23.png"/><Relationship Id="rId18" Type="http://schemas.microsoft.com/office/2007/relationships/hdphoto" Target="../media/hdphoto14.wdp"/><Relationship Id="rId3" Type="http://schemas.microsoft.com/office/2007/relationships/hdphoto" Target="../media/hdphoto1.wdp"/><Relationship Id="rId7" Type="http://schemas.openxmlformats.org/officeDocument/2006/relationships/image" Target="../media/image20.png"/><Relationship Id="rId12" Type="http://schemas.microsoft.com/office/2007/relationships/hdphoto" Target="../media/hdphoto11.wdp"/><Relationship Id="rId17" Type="http://schemas.openxmlformats.org/officeDocument/2006/relationships/image" Target="../media/image25.png"/><Relationship Id="rId2" Type="http://schemas.openxmlformats.org/officeDocument/2006/relationships/image" Target="../media/image1.png"/><Relationship Id="rId16" Type="http://schemas.microsoft.com/office/2007/relationships/hdphoto" Target="../media/hdphoto13.wdp"/><Relationship Id="rId1" Type="http://schemas.openxmlformats.org/officeDocument/2006/relationships/slideLayout" Target="../slideLayouts/slideLayout7.xml"/><Relationship Id="rId6" Type="http://schemas.microsoft.com/office/2007/relationships/hdphoto" Target="../media/hdphoto8.wdp"/><Relationship Id="rId11" Type="http://schemas.openxmlformats.org/officeDocument/2006/relationships/image" Target="../media/image22.png"/><Relationship Id="rId5" Type="http://schemas.openxmlformats.org/officeDocument/2006/relationships/image" Target="../media/image19.png"/><Relationship Id="rId15" Type="http://schemas.openxmlformats.org/officeDocument/2006/relationships/image" Target="../media/image24.png"/><Relationship Id="rId10" Type="http://schemas.microsoft.com/office/2007/relationships/hdphoto" Target="../media/hdphoto10.wdp"/><Relationship Id="rId4" Type="http://schemas.openxmlformats.org/officeDocument/2006/relationships/image" Target="../media/image18.png"/><Relationship Id="rId9" Type="http://schemas.openxmlformats.org/officeDocument/2006/relationships/image" Target="../media/image21.png"/><Relationship Id="rId14" Type="http://schemas.microsoft.com/office/2007/relationships/hdphoto" Target="../media/hdphoto12.wdp"/></Relationships>
</file>

<file path=ppt/slides/_rels/slide9.xml.rels><?xml version="1.0" encoding="UTF-8" standalone="yes"?>
<Relationships xmlns="http://schemas.openxmlformats.org/package/2006/relationships"><Relationship Id="rId8" Type="http://schemas.openxmlformats.org/officeDocument/2006/relationships/image" Target="../media/image30.jpeg"/><Relationship Id="rId3" Type="http://schemas.microsoft.com/office/2007/relationships/hdphoto" Target="../media/hdphoto2.wdp"/><Relationship Id="rId7"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image" Target="../media/image26.jpeg"/><Relationship Id="rId9"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521043" y="201385"/>
            <a:ext cx="1398815" cy="1398815"/>
          </a:xfrm>
          <a:prstGeom prst="rect">
            <a:avLst/>
          </a:prstGeom>
        </p:spPr>
      </p:pic>
      <p:sp>
        <p:nvSpPr>
          <p:cNvPr id="5" name="TextBox 4"/>
          <p:cNvSpPr txBox="1"/>
          <p:nvPr/>
        </p:nvSpPr>
        <p:spPr>
          <a:xfrm>
            <a:off x="261258" y="425470"/>
            <a:ext cx="11041742" cy="6494085"/>
          </a:xfrm>
          <a:prstGeom prst="rect">
            <a:avLst/>
          </a:prstGeom>
          <a:noFill/>
        </p:spPr>
        <p:txBody>
          <a:bodyPr wrap="square" rtlCol="0">
            <a:spAutoFit/>
          </a:bodyPr>
          <a:lstStyle/>
          <a:p>
            <a:r>
              <a:rPr lang="en-GB" sz="2800" dirty="0" smtClean="0"/>
              <a:t>Hello everyone, </a:t>
            </a:r>
          </a:p>
          <a:p>
            <a:endParaRPr lang="en-GB" sz="2800" dirty="0"/>
          </a:p>
          <a:p>
            <a:r>
              <a:rPr lang="en-GB" sz="2800" dirty="0" smtClean="0"/>
              <a:t>Another great week of home learning last week. Thank you so much to everyone who sent in photos and videos of your learning. I’ve loved seeing it all, I can see you’re having lots of fun at home.</a:t>
            </a:r>
          </a:p>
          <a:p>
            <a:endParaRPr lang="en-GB" sz="2800" dirty="0"/>
          </a:p>
          <a:p>
            <a:r>
              <a:rPr lang="en-GB" sz="2800" dirty="0" smtClean="0"/>
              <a:t>Please continue to send us anything you do at home and have lots of fun learning through play.</a:t>
            </a:r>
          </a:p>
          <a:p>
            <a:endParaRPr lang="en-GB" sz="2800" dirty="0"/>
          </a:p>
          <a:p>
            <a:r>
              <a:rPr lang="en-GB" sz="2800" dirty="0" smtClean="0"/>
              <a:t>Miss Wilkinson, Mrs Cairns &amp; Miss Anderson </a:t>
            </a:r>
            <a:r>
              <a:rPr lang="en-GB" sz="2800" dirty="0" smtClean="0">
                <a:sym typeface="Wingdings" panose="05000000000000000000" pitchFamily="2" charset="2"/>
              </a:rPr>
              <a:t> </a:t>
            </a:r>
            <a:endParaRPr lang="en-GB" sz="2800" dirty="0" smtClean="0"/>
          </a:p>
          <a:p>
            <a:endParaRPr lang="en-GB" sz="2800" dirty="0" smtClean="0"/>
          </a:p>
          <a:p>
            <a:r>
              <a:rPr lang="en-GB" sz="2400" dirty="0" smtClean="0"/>
              <a:t>Phone: 01429 820594</a:t>
            </a:r>
          </a:p>
          <a:p>
            <a:r>
              <a:rPr lang="en-GB" sz="2400" dirty="0" smtClean="0"/>
              <a:t>Email</a:t>
            </a:r>
            <a:r>
              <a:rPr lang="en-GB" sz="2400" dirty="0"/>
              <a:t>: </a:t>
            </a:r>
            <a:r>
              <a:rPr lang="en-GB" sz="2400" dirty="0" smtClean="0"/>
              <a:t>explorerspupils@gmail.com</a:t>
            </a:r>
            <a:endParaRPr lang="en-GB" sz="2400" dirty="0"/>
          </a:p>
          <a:p>
            <a:r>
              <a:rPr lang="en-GB" sz="2400" dirty="0" smtClean="0"/>
              <a:t>Facebook: Explorers - WHPS</a:t>
            </a:r>
          </a:p>
          <a:p>
            <a:endParaRPr lang="en-GB" dirty="0"/>
          </a:p>
          <a:p>
            <a:endParaRPr lang="en-GB" dirty="0"/>
          </a:p>
        </p:txBody>
      </p:sp>
    </p:spTree>
    <p:extLst>
      <p:ext uri="{BB962C8B-B14F-4D97-AF65-F5344CB8AC3E}">
        <p14:creationId xmlns:p14="http://schemas.microsoft.com/office/powerpoint/2010/main" val="1045989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654392" y="291873"/>
            <a:ext cx="1398815" cy="1398815"/>
          </a:xfrm>
          <a:prstGeom prst="rect">
            <a:avLst/>
          </a:prstGeom>
        </p:spPr>
      </p:pic>
      <p:sp>
        <p:nvSpPr>
          <p:cNvPr id="19" name="TextBox 18"/>
          <p:cNvSpPr txBox="1"/>
          <p:nvPr/>
        </p:nvSpPr>
        <p:spPr>
          <a:xfrm>
            <a:off x="-1733017" y="533343"/>
            <a:ext cx="7742758" cy="646331"/>
          </a:xfrm>
          <a:prstGeom prst="rect">
            <a:avLst/>
          </a:prstGeom>
          <a:noFill/>
        </p:spPr>
        <p:txBody>
          <a:bodyPr wrap="square" rtlCol="0">
            <a:spAutoFit/>
          </a:bodyPr>
          <a:lstStyle/>
          <a:p>
            <a:pPr algn="ctr"/>
            <a:r>
              <a:rPr lang="en-GB" sz="3600" b="1" dirty="0" smtClean="0"/>
              <a:t>Dragon Cookies…</a:t>
            </a:r>
            <a:endParaRPr lang="en-GB" sz="3600" b="1" dirty="0"/>
          </a:p>
        </p:txBody>
      </p:sp>
      <p:sp>
        <p:nvSpPr>
          <p:cNvPr id="21" name="Title 1"/>
          <p:cNvSpPr txBox="1">
            <a:spLocks/>
          </p:cNvSpPr>
          <p:nvPr/>
        </p:nvSpPr>
        <p:spPr>
          <a:xfrm>
            <a:off x="89970" y="91092"/>
            <a:ext cx="5771114" cy="5692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i="1" dirty="0" smtClean="0"/>
              <a:t>Friday </a:t>
            </a:r>
            <a:r>
              <a:rPr lang="en-GB" sz="2400" b="1" i="1" dirty="0" smtClean="0"/>
              <a:t>12</a:t>
            </a:r>
            <a:r>
              <a:rPr lang="en-GB" sz="2400" b="1" i="1" baseline="30000" dirty="0" smtClean="0"/>
              <a:t>th</a:t>
            </a:r>
            <a:r>
              <a:rPr lang="en-GB" sz="2400" b="1" i="1" dirty="0" smtClean="0"/>
              <a:t>  </a:t>
            </a:r>
            <a:r>
              <a:rPr lang="en-GB" sz="2400" b="1" i="1" dirty="0" smtClean="0"/>
              <a:t>February 2021</a:t>
            </a:r>
            <a:endParaRPr lang="en-GB" sz="2400" b="1" i="1" dirty="0"/>
          </a:p>
        </p:txBody>
      </p:sp>
      <p:pic>
        <p:nvPicPr>
          <p:cNvPr id="4" name="Picture 3"/>
          <p:cNvPicPr>
            <a:picLocks noChangeAspect="1"/>
          </p:cNvPicPr>
          <p:nvPr/>
        </p:nvPicPr>
        <p:blipFill>
          <a:blip r:embed="rId4"/>
          <a:stretch>
            <a:fillRect/>
          </a:stretch>
        </p:blipFill>
        <p:spPr>
          <a:xfrm>
            <a:off x="533400" y="1431925"/>
            <a:ext cx="1828800" cy="234315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4325" y="1417260"/>
            <a:ext cx="2343150" cy="3514725"/>
          </a:xfrm>
          <a:prstGeom prst="rect">
            <a:avLst/>
          </a:prstGeom>
        </p:spPr>
      </p:pic>
      <p:pic>
        <p:nvPicPr>
          <p:cNvPr id="6" name="Picture 5"/>
          <p:cNvPicPr>
            <a:picLocks noChangeAspect="1"/>
          </p:cNvPicPr>
          <p:nvPr/>
        </p:nvPicPr>
        <p:blipFill>
          <a:blip r:embed="rId6"/>
          <a:stretch>
            <a:fillRect/>
          </a:stretch>
        </p:blipFill>
        <p:spPr>
          <a:xfrm>
            <a:off x="142875" y="4627562"/>
            <a:ext cx="2371725" cy="1762125"/>
          </a:xfrm>
          <a:prstGeom prst="rect">
            <a:avLst/>
          </a:prstGeom>
        </p:spPr>
      </p:pic>
      <p:pic>
        <p:nvPicPr>
          <p:cNvPr id="7" name="Picture 6"/>
          <p:cNvPicPr>
            <a:picLocks noChangeAspect="1"/>
          </p:cNvPicPr>
          <p:nvPr/>
        </p:nvPicPr>
        <p:blipFill>
          <a:blip r:embed="rId7"/>
          <a:stretch>
            <a:fillRect/>
          </a:stretch>
        </p:blipFill>
        <p:spPr>
          <a:xfrm>
            <a:off x="5689600" y="533343"/>
            <a:ext cx="4270530" cy="5975153"/>
          </a:xfrm>
          <a:prstGeom prst="rect">
            <a:avLst/>
          </a:prstGeom>
        </p:spPr>
      </p:pic>
      <p:pic>
        <p:nvPicPr>
          <p:cNvPr id="8" name="Picture 7"/>
          <p:cNvPicPr>
            <a:picLocks noChangeAspect="1"/>
          </p:cNvPicPr>
          <p:nvPr/>
        </p:nvPicPr>
        <p:blipFill>
          <a:blip r:embed="rId8">
            <a:extLst>
              <a:ext uri="{BEBA8EAE-BF5A-486C-A8C5-ECC9F3942E4B}">
                <a14:imgProps xmlns:a14="http://schemas.microsoft.com/office/drawing/2010/main">
                  <a14:imgLayer r:embed="rId9">
                    <a14:imgEffect>
                      <a14:backgroundRemoval t="0" b="100000" l="741" r="100000"/>
                    </a14:imgEffect>
                  </a14:imgLayer>
                </a14:imgProps>
              </a:ext>
            </a:extLst>
          </a:blip>
          <a:stretch>
            <a:fillRect/>
          </a:stretch>
        </p:blipFill>
        <p:spPr>
          <a:xfrm>
            <a:off x="2965450" y="4931985"/>
            <a:ext cx="2571750" cy="1781175"/>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73608" y="2234822"/>
            <a:ext cx="1879599" cy="1879599"/>
          </a:xfrm>
          <a:prstGeom prst="rect">
            <a:avLst/>
          </a:prstGeom>
        </p:spPr>
      </p:pic>
      <p:pic>
        <p:nvPicPr>
          <p:cNvPr id="10" name="Picture 9"/>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5400000">
            <a:off x="10067910" y="4703839"/>
            <a:ext cx="2137839" cy="1609570"/>
          </a:xfrm>
          <a:prstGeom prst="rect">
            <a:avLst/>
          </a:prstGeom>
        </p:spPr>
      </p:pic>
    </p:spTree>
    <p:extLst>
      <p:ext uri="{BB962C8B-B14F-4D97-AF65-F5344CB8AC3E}">
        <p14:creationId xmlns:p14="http://schemas.microsoft.com/office/powerpoint/2010/main" val="4030982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598124" y="201384"/>
            <a:ext cx="1431471" cy="1398815"/>
          </a:xfrm>
          <a:prstGeom prst="rect">
            <a:avLst/>
          </a:prstGeom>
        </p:spPr>
      </p:pic>
      <p:sp>
        <p:nvSpPr>
          <p:cNvPr id="3" name="TextBox 2"/>
          <p:cNvSpPr txBox="1"/>
          <p:nvPr/>
        </p:nvSpPr>
        <p:spPr>
          <a:xfrm>
            <a:off x="375557" y="531459"/>
            <a:ext cx="9405257" cy="646331"/>
          </a:xfrm>
          <a:prstGeom prst="rect">
            <a:avLst/>
          </a:prstGeom>
          <a:noFill/>
        </p:spPr>
        <p:txBody>
          <a:bodyPr wrap="square" rtlCol="0">
            <a:spAutoFit/>
          </a:bodyPr>
          <a:lstStyle/>
          <a:p>
            <a:r>
              <a:rPr lang="en-GB" sz="3600" b="1" dirty="0" smtClean="0"/>
              <a:t>Lets look back at the sounds we have learnt…</a:t>
            </a:r>
            <a:endParaRPr lang="en-GB" sz="3600" b="1" dirty="0"/>
          </a:p>
        </p:txBody>
      </p:sp>
      <p:sp>
        <p:nvSpPr>
          <p:cNvPr id="5" name="TextBox 4"/>
          <p:cNvSpPr txBox="1"/>
          <p:nvPr/>
        </p:nvSpPr>
        <p:spPr>
          <a:xfrm>
            <a:off x="6368737" y="1400075"/>
            <a:ext cx="5660858" cy="2308324"/>
          </a:xfrm>
          <a:prstGeom prst="rect">
            <a:avLst/>
          </a:prstGeom>
          <a:noFill/>
        </p:spPr>
        <p:txBody>
          <a:bodyPr wrap="square" rtlCol="0">
            <a:spAutoFit/>
          </a:bodyPr>
          <a:lstStyle/>
          <a:p>
            <a:pPr algn="ctr"/>
            <a:r>
              <a:rPr lang="en-GB" sz="2400" dirty="0" smtClean="0"/>
              <a:t>Can you </a:t>
            </a:r>
            <a:r>
              <a:rPr lang="en-GB" sz="2400" dirty="0" smtClean="0"/>
              <a:t>name them all?</a:t>
            </a:r>
          </a:p>
          <a:p>
            <a:pPr algn="ctr"/>
            <a:endParaRPr lang="en-GB" sz="2400" dirty="0"/>
          </a:p>
          <a:p>
            <a:pPr algn="ctr"/>
            <a:r>
              <a:rPr lang="en-GB" sz="2400" dirty="0" smtClean="0"/>
              <a:t>Can you write them all?</a:t>
            </a:r>
          </a:p>
          <a:p>
            <a:pPr algn="ctr"/>
            <a:endParaRPr lang="en-GB" sz="2400" dirty="0"/>
          </a:p>
          <a:p>
            <a:pPr algn="ctr"/>
            <a:r>
              <a:rPr lang="en-GB" sz="2400" dirty="0" smtClean="0"/>
              <a:t>See if you can name something that begins with each of the sounds.</a:t>
            </a:r>
            <a:endParaRPr lang="en-GB" sz="2400"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49173"/>
          <a:stretch/>
        </p:blipFill>
        <p:spPr>
          <a:xfrm>
            <a:off x="370275" y="1600199"/>
            <a:ext cx="5878319" cy="14986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0815" y="4035524"/>
            <a:ext cx="2047875" cy="222885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30318" y="4035524"/>
            <a:ext cx="2133600" cy="2143125"/>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5716" y="3543568"/>
            <a:ext cx="1806922" cy="2705099"/>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9112" y="3562617"/>
            <a:ext cx="1704975" cy="2686050"/>
          </a:xfrm>
          <a:prstGeom prst="rect">
            <a:avLst/>
          </a:prstGeom>
        </p:spPr>
      </p:pic>
    </p:spTree>
    <p:extLst>
      <p:ext uri="{BB962C8B-B14F-4D97-AF65-F5344CB8AC3E}">
        <p14:creationId xmlns:p14="http://schemas.microsoft.com/office/powerpoint/2010/main" val="1977960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5557" y="531459"/>
            <a:ext cx="9405257" cy="769441"/>
          </a:xfrm>
          <a:prstGeom prst="rect">
            <a:avLst/>
          </a:prstGeom>
          <a:noFill/>
        </p:spPr>
        <p:txBody>
          <a:bodyPr wrap="square" rtlCol="0">
            <a:spAutoFit/>
          </a:bodyPr>
          <a:lstStyle/>
          <a:p>
            <a:r>
              <a:rPr lang="en-GB" sz="4400" b="1" dirty="0" smtClean="0"/>
              <a:t>Chinese Numbers 1- 10</a:t>
            </a:r>
            <a:endParaRPr lang="en-GB" sz="4400" b="1" dirty="0"/>
          </a:p>
        </p:txBody>
      </p:sp>
      <p:sp>
        <p:nvSpPr>
          <p:cNvPr id="5" name="TextBox 4"/>
          <p:cNvSpPr txBox="1"/>
          <p:nvPr/>
        </p:nvSpPr>
        <p:spPr>
          <a:xfrm>
            <a:off x="339245" y="1208314"/>
            <a:ext cx="10974614" cy="1938992"/>
          </a:xfrm>
          <a:prstGeom prst="rect">
            <a:avLst/>
          </a:prstGeom>
          <a:noFill/>
        </p:spPr>
        <p:txBody>
          <a:bodyPr wrap="square" rtlCol="0">
            <a:spAutoFit/>
          </a:bodyPr>
          <a:lstStyle/>
          <a:p>
            <a:r>
              <a:rPr lang="en-GB" sz="2400" dirty="0" smtClean="0"/>
              <a:t>Here are the Chinese numbers with our numbers 1-10.</a:t>
            </a:r>
          </a:p>
          <a:p>
            <a:endParaRPr lang="en-GB" sz="2400" dirty="0" smtClean="0"/>
          </a:p>
          <a:p>
            <a:r>
              <a:rPr lang="en-GB" sz="2400" dirty="0" smtClean="0"/>
              <a:t>Can you copy them? </a:t>
            </a:r>
            <a:endParaRPr lang="en-GB" sz="2400" dirty="0" smtClean="0"/>
          </a:p>
          <a:p>
            <a:endParaRPr lang="en-GB" sz="2400" dirty="0"/>
          </a:p>
          <a:p>
            <a:endParaRPr lang="en-GB" sz="2400" dirty="0"/>
          </a:p>
        </p:txBody>
      </p:sp>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598124" y="201384"/>
            <a:ext cx="1431471" cy="1398815"/>
          </a:xfrm>
          <a:prstGeom prst="rect">
            <a:avLst/>
          </a:prstGeom>
        </p:spPr>
      </p:pic>
      <p:pic>
        <p:nvPicPr>
          <p:cNvPr id="3" name="Picture 2"/>
          <p:cNvPicPr>
            <a:picLocks noChangeAspect="1"/>
          </p:cNvPicPr>
          <p:nvPr/>
        </p:nvPicPr>
        <p:blipFill>
          <a:blip r:embed="rId4"/>
          <a:stretch>
            <a:fillRect/>
          </a:stretch>
        </p:blipFill>
        <p:spPr>
          <a:xfrm>
            <a:off x="555145" y="2655636"/>
            <a:ext cx="1719263" cy="1657350"/>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0" b="100000" l="806" r="100000"/>
                    </a14:imgEffect>
                  </a14:imgLayer>
                </a14:imgProps>
              </a:ext>
            </a:extLst>
          </a:blip>
          <a:stretch>
            <a:fillRect/>
          </a:stretch>
        </p:blipFill>
        <p:spPr>
          <a:xfrm>
            <a:off x="2376008" y="2655636"/>
            <a:ext cx="1866370" cy="1796130"/>
          </a:xfrm>
          <a:prstGeom prst="rect">
            <a:avLst/>
          </a:prstGeom>
        </p:spPr>
      </p:pic>
      <p:pic>
        <p:nvPicPr>
          <p:cNvPr id="8" name="Picture 7"/>
          <p:cNvPicPr>
            <a:picLocks noChangeAspect="1"/>
          </p:cNvPicPr>
          <p:nvPr/>
        </p:nvPicPr>
        <p:blipFill>
          <a:blip r:embed="rId7"/>
          <a:stretch>
            <a:fillRect/>
          </a:stretch>
        </p:blipFill>
        <p:spPr>
          <a:xfrm>
            <a:off x="4343978" y="2681813"/>
            <a:ext cx="1768475" cy="1743776"/>
          </a:xfrm>
          <a:prstGeom prst="rect">
            <a:avLst/>
          </a:prstGeom>
        </p:spPr>
      </p:pic>
      <p:pic>
        <p:nvPicPr>
          <p:cNvPr id="9" name="Picture 8"/>
          <p:cNvPicPr>
            <a:picLocks noChangeAspect="1"/>
          </p:cNvPicPr>
          <p:nvPr/>
        </p:nvPicPr>
        <p:blipFill>
          <a:blip r:embed="rId8"/>
          <a:stretch>
            <a:fillRect/>
          </a:stretch>
        </p:blipFill>
        <p:spPr>
          <a:xfrm>
            <a:off x="6459537" y="2721904"/>
            <a:ext cx="1735715" cy="1663594"/>
          </a:xfrm>
          <a:prstGeom prst="rect">
            <a:avLst/>
          </a:prstGeom>
        </p:spPr>
      </p:pic>
      <p:pic>
        <p:nvPicPr>
          <p:cNvPr id="10" name="Picture 9"/>
          <p:cNvPicPr>
            <a:picLocks noChangeAspect="1"/>
          </p:cNvPicPr>
          <p:nvPr/>
        </p:nvPicPr>
        <p:blipFill>
          <a:blip r:embed="rId9"/>
          <a:stretch>
            <a:fillRect/>
          </a:stretch>
        </p:blipFill>
        <p:spPr>
          <a:xfrm>
            <a:off x="8582250" y="2761995"/>
            <a:ext cx="1692276" cy="1663594"/>
          </a:xfrm>
          <a:prstGeom prst="rect">
            <a:avLst/>
          </a:prstGeom>
        </p:spPr>
      </p:pic>
      <p:pic>
        <p:nvPicPr>
          <p:cNvPr id="12" name="Picture 11"/>
          <p:cNvPicPr>
            <a:picLocks noChangeAspect="1"/>
          </p:cNvPicPr>
          <p:nvPr/>
        </p:nvPicPr>
        <p:blipFill>
          <a:blip r:embed="rId10"/>
          <a:stretch>
            <a:fillRect/>
          </a:stretch>
        </p:blipFill>
        <p:spPr>
          <a:xfrm>
            <a:off x="375557" y="4787901"/>
            <a:ext cx="1832021" cy="1747390"/>
          </a:xfrm>
          <a:prstGeom prst="rect">
            <a:avLst/>
          </a:prstGeom>
        </p:spPr>
      </p:pic>
      <p:pic>
        <p:nvPicPr>
          <p:cNvPr id="13" name="Picture 12"/>
          <p:cNvPicPr>
            <a:picLocks noChangeAspect="1"/>
          </p:cNvPicPr>
          <p:nvPr/>
        </p:nvPicPr>
        <p:blipFill>
          <a:blip r:embed="rId11"/>
          <a:stretch>
            <a:fillRect/>
          </a:stretch>
        </p:blipFill>
        <p:spPr>
          <a:xfrm>
            <a:off x="2442522" y="4789529"/>
            <a:ext cx="1799856" cy="1745762"/>
          </a:xfrm>
          <a:prstGeom prst="rect">
            <a:avLst/>
          </a:prstGeom>
        </p:spPr>
      </p:pic>
      <p:pic>
        <p:nvPicPr>
          <p:cNvPr id="14" name="Picture 13"/>
          <p:cNvPicPr>
            <a:picLocks noChangeAspect="1"/>
          </p:cNvPicPr>
          <p:nvPr/>
        </p:nvPicPr>
        <p:blipFill>
          <a:blip r:embed="rId12"/>
          <a:stretch>
            <a:fillRect/>
          </a:stretch>
        </p:blipFill>
        <p:spPr>
          <a:xfrm>
            <a:off x="4381902" y="4794851"/>
            <a:ext cx="1730551" cy="1740440"/>
          </a:xfrm>
          <a:prstGeom prst="rect">
            <a:avLst/>
          </a:prstGeom>
        </p:spPr>
      </p:pic>
      <p:pic>
        <p:nvPicPr>
          <p:cNvPr id="15" name="Picture 14"/>
          <p:cNvPicPr>
            <a:picLocks noChangeAspect="1"/>
          </p:cNvPicPr>
          <p:nvPr/>
        </p:nvPicPr>
        <p:blipFill>
          <a:blip r:embed="rId13"/>
          <a:stretch>
            <a:fillRect/>
          </a:stretch>
        </p:blipFill>
        <p:spPr>
          <a:xfrm>
            <a:off x="6459537" y="4794851"/>
            <a:ext cx="1797452" cy="1792287"/>
          </a:xfrm>
          <a:prstGeom prst="rect">
            <a:avLst/>
          </a:prstGeom>
        </p:spPr>
      </p:pic>
      <p:pic>
        <p:nvPicPr>
          <p:cNvPr id="16" name="Picture 15"/>
          <p:cNvPicPr>
            <a:picLocks noChangeAspect="1"/>
          </p:cNvPicPr>
          <p:nvPr/>
        </p:nvPicPr>
        <p:blipFill>
          <a:blip r:embed="rId14"/>
          <a:stretch>
            <a:fillRect/>
          </a:stretch>
        </p:blipFill>
        <p:spPr>
          <a:xfrm>
            <a:off x="8544817" y="4834725"/>
            <a:ext cx="1767141" cy="1712538"/>
          </a:xfrm>
          <a:prstGeom prst="rect">
            <a:avLst/>
          </a:prstGeom>
        </p:spPr>
      </p:pic>
    </p:spTree>
    <p:extLst>
      <p:ext uri="{BB962C8B-B14F-4D97-AF65-F5344CB8AC3E}">
        <p14:creationId xmlns:p14="http://schemas.microsoft.com/office/powerpoint/2010/main" val="3438434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6050" y="-38100"/>
            <a:ext cx="4673600" cy="523220"/>
          </a:xfrm>
          <a:prstGeom prst="rect">
            <a:avLst/>
          </a:prstGeom>
          <a:noFill/>
        </p:spPr>
        <p:txBody>
          <a:bodyPr wrap="square" rtlCol="0">
            <a:spAutoFit/>
          </a:bodyPr>
          <a:lstStyle/>
          <a:p>
            <a:r>
              <a:rPr lang="en-GB" sz="2800" b="1" dirty="0" smtClean="0"/>
              <a:t>Colouring…</a:t>
            </a:r>
            <a:endParaRPr lang="en-GB" sz="2800" b="1" dirty="0"/>
          </a:p>
        </p:txBody>
      </p:sp>
      <p:pic>
        <p:nvPicPr>
          <p:cNvPr id="2" name="Picture 1"/>
          <p:cNvPicPr>
            <a:picLocks noChangeAspect="1"/>
          </p:cNvPicPr>
          <p:nvPr/>
        </p:nvPicPr>
        <p:blipFill>
          <a:blip r:embed="rId2"/>
          <a:stretch>
            <a:fillRect/>
          </a:stretch>
        </p:blipFill>
        <p:spPr>
          <a:xfrm>
            <a:off x="1100137" y="485120"/>
            <a:ext cx="9859963" cy="6202679"/>
          </a:xfrm>
          <a:prstGeom prst="rect">
            <a:avLst/>
          </a:prstGeom>
        </p:spPr>
      </p:pic>
    </p:spTree>
    <p:extLst>
      <p:ext uri="{BB962C8B-B14F-4D97-AF65-F5344CB8AC3E}">
        <p14:creationId xmlns:p14="http://schemas.microsoft.com/office/powerpoint/2010/main" val="2689758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598124" y="201384"/>
            <a:ext cx="1431471" cy="1398815"/>
          </a:xfrm>
          <a:prstGeom prst="rect">
            <a:avLst/>
          </a:prstGeom>
        </p:spPr>
      </p:pic>
      <p:sp>
        <p:nvSpPr>
          <p:cNvPr id="3" name="TextBox 2"/>
          <p:cNvSpPr txBox="1"/>
          <p:nvPr/>
        </p:nvSpPr>
        <p:spPr>
          <a:xfrm>
            <a:off x="647700" y="1600199"/>
            <a:ext cx="10833100" cy="5078313"/>
          </a:xfrm>
          <a:prstGeom prst="rect">
            <a:avLst/>
          </a:prstGeom>
          <a:noFill/>
        </p:spPr>
        <p:txBody>
          <a:bodyPr wrap="square" rtlCol="0">
            <a:spAutoFit/>
          </a:bodyPr>
          <a:lstStyle/>
          <a:p>
            <a:pPr algn="ctr"/>
            <a:r>
              <a:rPr lang="en-GB" sz="3600" dirty="0" smtClean="0"/>
              <a:t>Well done for all of your hard work this half term. </a:t>
            </a:r>
          </a:p>
          <a:p>
            <a:pPr algn="ctr"/>
            <a:r>
              <a:rPr lang="en-GB" sz="3600" dirty="0" smtClean="0"/>
              <a:t>Have </a:t>
            </a:r>
            <a:r>
              <a:rPr lang="en-GB" sz="3600" dirty="0" smtClean="0"/>
              <a:t>a great </a:t>
            </a:r>
            <a:r>
              <a:rPr lang="en-GB" sz="3600" dirty="0" smtClean="0"/>
              <a:t>half term holiday!</a:t>
            </a:r>
            <a:endParaRPr lang="en-GB" sz="3600" dirty="0" smtClean="0"/>
          </a:p>
          <a:p>
            <a:pPr algn="ctr"/>
            <a:endParaRPr lang="en-GB" sz="3600" dirty="0"/>
          </a:p>
          <a:p>
            <a:pPr algn="ctr"/>
            <a:r>
              <a:rPr lang="en-GB" sz="3600" dirty="0" smtClean="0"/>
              <a:t>Please send us any photos of your home learning to our email or our Explorers Facebook page.</a:t>
            </a:r>
          </a:p>
          <a:p>
            <a:pPr algn="ctr"/>
            <a:endParaRPr lang="en-GB" sz="3600" dirty="0"/>
          </a:p>
          <a:p>
            <a:pPr algn="ctr"/>
            <a:r>
              <a:rPr lang="en-GB" sz="3600" dirty="0" smtClean="0"/>
              <a:t>Email: </a:t>
            </a:r>
            <a:r>
              <a:rPr lang="en-GB" sz="3600" dirty="0" smtClean="0">
                <a:hlinkClick r:id="rId4"/>
              </a:rPr>
              <a:t>explorerspupils@gmail.com</a:t>
            </a:r>
            <a:endParaRPr lang="en-GB" sz="3600" dirty="0" smtClean="0"/>
          </a:p>
          <a:p>
            <a:pPr algn="ctr"/>
            <a:endParaRPr lang="en-GB" sz="3600" dirty="0"/>
          </a:p>
          <a:p>
            <a:pPr algn="ctr"/>
            <a:endParaRPr lang="en-GB" sz="3600" dirty="0"/>
          </a:p>
        </p:txBody>
      </p:sp>
    </p:spTree>
    <p:extLst>
      <p:ext uri="{BB962C8B-B14F-4D97-AF65-F5344CB8AC3E}">
        <p14:creationId xmlns:p14="http://schemas.microsoft.com/office/powerpoint/2010/main" val="3611599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0199" y="792642"/>
            <a:ext cx="10317843" cy="584775"/>
          </a:xfrm>
          <a:prstGeom prst="rect">
            <a:avLst/>
          </a:prstGeom>
          <a:noFill/>
        </p:spPr>
        <p:txBody>
          <a:bodyPr wrap="square" rtlCol="0">
            <a:spAutoFit/>
          </a:bodyPr>
          <a:lstStyle/>
          <a:p>
            <a:r>
              <a:rPr lang="en-GB" sz="3200" dirty="0" smtClean="0"/>
              <a:t>Our </a:t>
            </a:r>
            <a:r>
              <a:rPr lang="en-GB" sz="3200" dirty="0" smtClean="0"/>
              <a:t>story </a:t>
            </a:r>
            <a:r>
              <a:rPr lang="en-GB" sz="3200" dirty="0" smtClean="0"/>
              <a:t>this week is </a:t>
            </a:r>
            <a:r>
              <a:rPr lang="en-GB" sz="3200" dirty="0" smtClean="0"/>
              <a:t>‘The Chinese New Year Animal Race’ </a:t>
            </a:r>
            <a:endParaRPr lang="en-GB" sz="3200" dirty="0"/>
          </a:p>
        </p:txBody>
      </p:sp>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521043" y="201385"/>
            <a:ext cx="1398815" cy="1398815"/>
          </a:xfrm>
          <a:prstGeom prst="rect">
            <a:avLst/>
          </a:prstGeom>
        </p:spPr>
      </p:pic>
      <p:sp>
        <p:nvSpPr>
          <p:cNvPr id="10" name="TextBox 9"/>
          <p:cNvSpPr txBox="1"/>
          <p:nvPr/>
        </p:nvSpPr>
        <p:spPr>
          <a:xfrm>
            <a:off x="5968908" y="1425728"/>
            <a:ext cx="5374821" cy="5201424"/>
          </a:xfrm>
          <a:prstGeom prst="rect">
            <a:avLst/>
          </a:prstGeom>
          <a:noFill/>
        </p:spPr>
        <p:txBody>
          <a:bodyPr wrap="square" rtlCol="0">
            <a:spAutoFit/>
          </a:bodyPr>
          <a:lstStyle/>
          <a:p>
            <a:r>
              <a:rPr lang="en-GB" sz="2400" dirty="0" smtClean="0"/>
              <a:t>We are going to be learning about Chinese New Year this week and would like to start by sharing the story about the great animal race.</a:t>
            </a:r>
            <a:endParaRPr lang="en-GB" sz="2400" dirty="0" smtClean="0"/>
          </a:p>
          <a:p>
            <a:r>
              <a:rPr lang="en-GB" sz="2400" dirty="0"/>
              <a:t>U</a:t>
            </a:r>
            <a:r>
              <a:rPr lang="en-GB" sz="2400" dirty="0" smtClean="0"/>
              <a:t>se </a:t>
            </a:r>
            <a:r>
              <a:rPr lang="en-GB" sz="2400" dirty="0" smtClean="0"/>
              <a:t>the link below to paste it into google and watch the story together</a:t>
            </a:r>
            <a:r>
              <a:rPr lang="en-GB" sz="2400" dirty="0" smtClean="0"/>
              <a:t>.</a:t>
            </a:r>
            <a:endParaRPr lang="en-GB" sz="2400" dirty="0" smtClean="0"/>
          </a:p>
          <a:p>
            <a:r>
              <a:rPr lang="en-GB" sz="1600" dirty="0">
                <a:hlinkClick r:id="rId4"/>
              </a:rPr>
              <a:t>https://</a:t>
            </a:r>
            <a:r>
              <a:rPr lang="en-GB" sz="1600" dirty="0" smtClean="0">
                <a:hlinkClick r:id="rId4"/>
              </a:rPr>
              <a:t>www.youtube.com/watch?v=NrKQmI4vSwA</a:t>
            </a:r>
            <a:endParaRPr lang="en-GB" sz="1600" dirty="0" smtClean="0"/>
          </a:p>
          <a:p>
            <a:endParaRPr lang="en-GB" sz="1600" dirty="0"/>
          </a:p>
          <a:p>
            <a:r>
              <a:rPr lang="en-GB" sz="2400" dirty="0" smtClean="0"/>
              <a:t>I have also added a link to watch a video of people celebrating Chinese New Year around the world. </a:t>
            </a:r>
          </a:p>
          <a:p>
            <a:r>
              <a:rPr lang="en-GB" sz="2400" dirty="0" smtClean="0"/>
              <a:t>What do you notice about the video? What colours can you see?</a:t>
            </a:r>
          </a:p>
          <a:p>
            <a:r>
              <a:rPr lang="en-GB" dirty="0">
                <a:hlinkClick r:id="rId5"/>
              </a:rPr>
              <a:t>https://</a:t>
            </a:r>
            <a:r>
              <a:rPr lang="en-GB" dirty="0" smtClean="0">
                <a:hlinkClick r:id="rId5"/>
              </a:rPr>
              <a:t>www.youtube.com/watch?v=1cRMRp9-Z08</a:t>
            </a:r>
            <a:endParaRPr lang="en-GB" dirty="0" smtClean="0"/>
          </a:p>
          <a:p>
            <a:endParaRPr lang="en-GB" dirty="0"/>
          </a:p>
        </p:txBody>
      </p:sp>
      <p:sp>
        <p:nvSpPr>
          <p:cNvPr id="7" name="Title 1"/>
          <p:cNvSpPr txBox="1">
            <a:spLocks/>
          </p:cNvSpPr>
          <p:nvPr/>
        </p:nvSpPr>
        <p:spPr>
          <a:xfrm>
            <a:off x="127000" y="201384"/>
            <a:ext cx="5841908" cy="6330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i="1" dirty="0" smtClean="0"/>
              <a:t>Monday </a:t>
            </a:r>
            <a:r>
              <a:rPr lang="en-GB" sz="3200" b="1" i="1" dirty="0" smtClean="0"/>
              <a:t>8</a:t>
            </a:r>
            <a:r>
              <a:rPr lang="en-GB" sz="3200" b="1" i="1" baseline="30000" dirty="0" smtClean="0"/>
              <a:t>th</a:t>
            </a:r>
            <a:r>
              <a:rPr lang="en-GB" sz="3200" b="1" i="1" dirty="0" smtClean="0"/>
              <a:t> </a:t>
            </a:r>
            <a:r>
              <a:rPr lang="en-GB" sz="3200" b="1" i="1" dirty="0" smtClean="0"/>
              <a:t>February 2021</a:t>
            </a:r>
            <a:endParaRPr lang="en-GB" sz="3200" b="1" i="1" dirty="0"/>
          </a:p>
        </p:txBody>
      </p:sp>
      <p:sp>
        <p:nvSpPr>
          <p:cNvPr id="5" name="Rectangle 4"/>
          <p:cNvSpPr/>
          <p:nvPr/>
        </p:nvSpPr>
        <p:spPr>
          <a:xfrm>
            <a:off x="6265598" y="6234687"/>
            <a:ext cx="1265502" cy="369332"/>
          </a:xfrm>
          <a:prstGeom prst="rect">
            <a:avLst/>
          </a:prstGeom>
        </p:spPr>
        <p:txBody>
          <a:bodyPr wrap="square">
            <a:spAutoFit/>
          </a:bodyPr>
          <a:lstStyle/>
          <a:p>
            <a:endParaRPr lang="en-GB" dirty="0"/>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199" y="1968674"/>
            <a:ext cx="5365326" cy="3612653"/>
          </a:xfrm>
          <a:prstGeom prst="rect">
            <a:avLst/>
          </a:prstGeom>
        </p:spPr>
      </p:pic>
    </p:spTree>
    <p:extLst>
      <p:ext uri="{BB962C8B-B14F-4D97-AF65-F5344CB8AC3E}">
        <p14:creationId xmlns:p14="http://schemas.microsoft.com/office/powerpoint/2010/main" val="3578561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5042" y="2953758"/>
            <a:ext cx="3673929" cy="830997"/>
          </a:xfrm>
          <a:prstGeom prst="rect">
            <a:avLst/>
          </a:prstGeom>
          <a:noFill/>
        </p:spPr>
        <p:txBody>
          <a:bodyPr wrap="square" rtlCol="0">
            <a:spAutoFit/>
          </a:bodyPr>
          <a:lstStyle/>
          <a:p>
            <a:r>
              <a:rPr lang="en-GB" sz="4800" b="1" dirty="0" smtClean="0"/>
              <a:t>More ideas…</a:t>
            </a:r>
            <a:endParaRPr lang="en-GB" sz="4800" b="1" dirty="0"/>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598124" y="201384"/>
            <a:ext cx="1431471" cy="1398815"/>
          </a:xfrm>
          <a:prstGeom prst="rect">
            <a:avLst/>
          </a:prstGeom>
        </p:spPr>
      </p:pic>
      <p:sp>
        <p:nvSpPr>
          <p:cNvPr id="4" name="TextBox 3"/>
          <p:cNvSpPr txBox="1"/>
          <p:nvPr/>
        </p:nvSpPr>
        <p:spPr>
          <a:xfrm rot="20851928">
            <a:off x="291264" y="221579"/>
            <a:ext cx="3040876" cy="3108543"/>
          </a:xfrm>
          <a:prstGeom prst="rect">
            <a:avLst/>
          </a:prstGeom>
          <a:noFill/>
        </p:spPr>
        <p:txBody>
          <a:bodyPr wrap="square" rtlCol="0">
            <a:spAutoFit/>
          </a:bodyPr>
          <a:lstStyle/>
          <a:p>
            <a:pPr algn="ctr"/>
            <a:r>
              <a:rPr lang="en-GB" sz="2800" dirty="0" smtClean="0"/>
              <a:t>Time to practice our names, try and do this everyday. If you can write your first name you could try to do your surname too.</a:t>
            </a:r>
            <a:endParaRPr lang="en-GB" sz="2800" dirty="0"/>
          </a:p>
        </p:txBody>
      </p:sp>
      <p:sp>
        <p:nvSpPr>
          <p:cNvPr id="5" name="TextBox 4"/>
          <p:cNvSpPr txBox="1"/>
          <p:nvPr/>
        </p:nvSpPr>
        <p:spPr>
          <a:xfrm rot="346387">
            <a:off x="7373432" y="437022"/>
            <a:ext cx="2899176" cy="2677656"/>
          </a:xfrm>
          <a:prstGeom prst="rect">
            <a:avLst/>
          </a:prstGeom>
          <a:noFill/>
        </p:spPr>
        <p:txBody>
          <a:bodyPr wrap="square" rtlCol="0">
            <a:spAutoFit/>
          </a:bodyPr>
          <a:lstStyle/>
          <a:p>
            <a:pPr algn="ctr"/>
            <a:r>
              <a:rPr lang="en-GB" sz="2800" dirty="0" smtClean="0"/>
              <a:t>Can you </a:t>
            </a:r>
            <a:r>
              <a:rPr lang="en-GB" sz="2800" dirty="0" smtClean="0"/>
              <a:t>play ispy with your family. </a:t>
            </a:r>
            <a:r>
              <a:rPr lang="en-GB" sz="2800" dirty="0" smtClean="0"/>
              <a:t>See if you can guess the sounds from your grown up.</a:t>
            </a:r>
            <a:r>
              <a:rPr lang="en-GB" sz="2800" dirty="0" smtClean="0"/>
              <a:t> </a:t>
            </a:r>
            <a:endParaRPr lang="en-GB" sz="2800" dirty="0"/>
          </a:p>
        </p:txBody>
      </p:sp>
      <p:sp>
        <p:nvSpPr>
          <p:cNvPr id="8" name="TextBox 7"/>
          <p:cNvSpPr txBox="1"/>
          <p:nvPr/>
        </p:nvSpPr>
        <p:spPr>
          <a:xfrm rot="248446">
            <a:off x="674524" y="3865184"/>
            <a:ext cx="4196443" cy="2062103"/>
          </a:xfrm>
          <a:prstGeom prst="rect">
            <a:avLst/>
          </a:prstGeom>
          <a:noFill/>
        </p:spPr>
        <p:txBody>
          <a:bodyPr wrap="square" rtlCol="0">
            <a:spAutoFit/>
          </a:bodyPr>
          <a:lstStyle/>
          <a:p>
            <a:pPr algn="ctr"/>
            <a:r>
              <a:rPr lang="en-GB" sz="3200" dirty="0" smtClean="0"/>
              <a:t>Can you remember the shapes we have been learning? See how many you can draw.</a:t>
            </a:r>
            <a:endParaRPr lang="en-GB" sz="3200" dirty="0"/>
          </a:p>
        </p:txBody>
      </p:sp>
      <p:sp>
        <p:nvSpPr>
          <p:cNvPr id="10" name="TextBox 9"/>
          <p:cNvSpPr txBox="1"/>
          <p:nvPr/>
        </p:nvSpPr>
        <p:spPr>
          <a:xfrm rot="21148152">
            <a:off x="6724799" y="4096721"/>
            <a:ext cx="4196443" cy="1569660"/>
          </a:xfrm>
          <a:prstGeom prst="rect">
            <a:avLst/>
          </a:prstGeom>
          <a:noFill/>
        </p:spPr>
        <p:txBody>
          <a:bodyPr wrap="square" rtlCol="0">
            <a:spAutoFit/>
          </a:bodyPr>
          <a:lstStyle/>
          <a:p>
            <a:pPr algn="ctr"/>
            <a:r>
              <a:rPr lang="en-GB" sz="3200" dirty="0" smtClean="0"/>
              <a:t>Joe Wicks is on today at 9am doing his live PE. You could try to join in.  </a:t>
            </a:r>
            <a:endParaRPr lang="en-GB" sz="3200" dirty="0"/>
          </a:p>
        </p:txBody>
      </p:sp>
      <p:sp>
        <p:nvSpPr>
          <p:cNvPr id="12" name="AutoShape 2" descr="Pencil Free Download Clip Art Images｜Illus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backgroundRemoval t="0" b="100000" l="0" r="99167"/>
                    </a14:imgEffect>
                  </a14:imgLayer>
                </a14:imgProps>
              </a:ext>
              <a:ext uri="{28A0092B-C50C-407E-A947-70E740481C1C}">
                <a14:useLocalDpi xmlns:a14="http://schemas.microsoft.com/office/drawing/2010/main" val="0"/>
              </a:ext>
            </a:extLst>
          </a:blip>
          <a:stretch>
            <a:fillRect/>
          </a:stretch>
        </p:blipFill>
        <p:spPr>
          <a:xfrm>
            <a:off x="3063791" y="1369847"/>
            <a:ext cx="1630077" cy="1630077"/>
          </a:xfrm>
          <a:prstGeom prst="rect">
            <a:avLst/>
          </a:prstGeom>
        </p:spPr>
      </p:pic>
      <p:pic>
        <p:nvPicPr>
          <p:cNvPr id="14" name="Picture 13"/>
          <p:cNvPicPr>
            <a:picLocks noChangeAspect="1"/>
          </p:cNvPicPr>
          <p:nvPr/>
        </p:nvPicPr>
        <p:blipFill>
          <a:blip r:embed="rId6">
            <a:extLst>
              <a:ext uri="{BEBA8EAE-BF5A-486C-A8C5-ECC9F3942E4B}">
                <a14:imgProps xmlns:a14="http://schemas.microsoft.com/office/drawing/2010/main">
                  <a14:imgLayer r:embed="rId7">
                    <a14:imgEffect>
                      <a14:backgroundRemoval t="0" b="98919" l="0" r="100000"/>
                    </a14:imgEffect>
                  </a14:imgLayer>
                </a14:imgProps>
              </a:ext>
              <a:ext uri="{28A0092B-C50C-407E-A947-70E740481C1C}">
                <a14:useLocalDpi xmlns:a14="http://schemas.microsoft.com/office/drawing/2010/main" val="0"/>
              </a:ext>
            </a:extLst>
          </a:blip>
          <a:stretch>
            <a:fillRect/>
          </a:stretch>
        </p:blipFill>
        <p:spPr>
          <a:xfrm rot="20616122">
            <a:off x="10041202" y="2021634"/>
            <a:ext cx="1295400" cy="881063"/>
          </a:xfrm>
          <a:prstGeom prst="rect">
            <a:avLst/>
          </a:prstGeom>
        </p:spPr>
      </p:pic>
      <p:sp>
        <p:nvSpPr>
          <p:cNvPr id="9" name="TextBox 8"/>
          <p:cNvSpPr txBox="1"/>
          <p:nvPr/>
        </p:nvSpPr>
        <p:spPr>
          <a:xfrm>
            <a:off x="6532909" y="5934603"/>
            <a:ext cx="6808413" cy="276999"/>
          </a:xfrm>
          <a:prstGeom prst="rect">
            <a:avLst/>
          </a:prstGeom>
          <a:noFill/>
        </p:spPr>
        <p:txBody>
          <a:bodyPr wrap="square" rtlCol="0">
            <a:spAutoFit/>
          </a:bodyPr>
          <a:lstStyle/>
          <a:p>
            <a:pPr algn="ctr"/>
            <a:r>
              <a:rPr lang="en-GB" sz="1200" dirty="0"/>
              <a:t>https://www.youtube.com/channel/UCAxW1XT0iEJo0TYlRfn6rYQ</a:t>
            </a:r>
          </a:p>
        </p:txBody>
      </p:sp>
      <p:sp>
        <p:nvSpPr>
          <p:cNvPr id="6" name="Rectangle 5"/>
          <p:cNvSpPr/>
          <p:nvPr/>
        </p:nvSpPr>
        <p:spPr>
          <a:xfrm>
            <a:off x="460375" y="6076103"/>
            <a:ext cx="542925" cy="502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1218459" y="5862353"/>
            <a:ext cx="635000" cy="6167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p:cNvSpPr/>
          <p:nvPr/>
        </p:nvSpPr>
        <p:spPr>
          <a:xfrm>
            <a:off x="2068618" y="5898653"/>
            <a:ext cx="787400" cy="7455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3063791" y="6073102"/>
            <a:ext cx="1240928" cy="5054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4629648" y="5756204"/>
            <a:ext cx="417420" cy="7229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77435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615385" y="114864"/>
            <a:ext cx="1398815" cy="1398815"/>
          </a:xfrm>
          <a:prstGeom prst="rect">
            <a:avLst/>
          </a:prstGeom>
        </p:spPr>
      </p:pic>
      <p:sp>
        <p:nvSpPr>
          <p:cNvPr id="8" name="TextBox 7"/>
          <p:cNvSpPr txBox="1"/>
          <p:nvPr/>
        </p:nvSpPr>
        <p:spPr>
          <a:xfrm>
            <a:off x="-264708" y="636183"/>
            <a:ext cx="6718300" cy="584775"/>
          </a:xfrm>
          <a:prstGeom prst="rect">
            <a:avLst/>
          </a:prstGeom>
          <a:noFill/>
        </p:spPr>
        <p:txBody>
          <a:bodyPr wrap="square" rtlCol="0">
            <a:spAutoFit/>
          </a:bodyPr>
          <a:lstStyle/>
          <a:p>
            <a:pPr algn="ctr"/>
            <a:r>
              <a:rPr lang="en-GB" sz="3200" b="1" dirty="0" smtClean="0"/>
              <a:t>Can you make a </a:t>
            </a:r>
            <a:r>
              <a:rPr lang="en-GB" sz="3200" b="1" dirty="0" smtClean="0"/>
              <a:t>Chinese lantern? </a:t>
            </a:r>
            <a:endParaRPr lang="en-GB" sz="3200" b="1" dirty="0"/>
          </a:p>
        </p:txBody>
      </p:sp>
      <p:sp>
        <p:nvSpPr>
          <p:cNvPr id="6" name="Title 1"/>
          <p:cNvSpPr txBox="1">
            <a:spLocks/>
          </p:cNvSpPr>
          <p:nvPr/>
        </p:nvSpPr>
        <p:spPr>
          <a:xfrm>
            <a:off x="100620" y="102728"/>
            <a:ext cx="5987645" cy="6330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i="1" dirty="0" smtClean="0"/>
              <a:t>Tuesday </a:t>
            </a:r>
            <a:r>
              <a:rPr lang="en-GB" sz="2400" b="1" i="1" dirty="0" smtClean="0"/>
              <a:t>9</a:t>
            </a:r>
            <a:r>
              <a:rPr lang="en-GB" sz="2400" b="1" i="1" baseline="30000" dirty="0" smtClean="0"/>
              <a:t>th</a:t>
            </a:r>
            <a:r>
              <a:rPr lang="en-GB" sz="2400" b="1" i="1" dirty="0" smtClean="0"/>
              <a:t> </a:t>
            </a:r>
            <a:r>
              <a:rPr lang="en-GB" sz="2400" b="1" i="1" dirty="0" smtClean="0"/>
              <a:t>February 2021</a:t>
            </a:r>
            <a:endParaRPr lang="en-GB" sz="2400" b="1" i="1" dirty="0"/>
          </a:p>
        </p:txBody>
      </p:sp>
      <p:sp>
        <p:nvSpPr>
          <p:cNvPr id="5" name="TextBox 4"/>
          <p:cNvSpPr txBox="1"/>
          <p:nvPr/>
        </p:nvSpPr>
        <p:spPr>
          <a:xfrm>
            <a:off x="189520" y="1353708"/>
            <a:ext cx="7865684" cy="830997"/>
          </a:xfrm>
          <a:prstGeom prst="rect">
            <a:avLst/>
          </a:prstGeom>
          <a:noFill/>
        </p:spPr>
        <p:txBody>
          <a:bodyPr wrap="square" rtlCol="0">
            <a:spAutoFit/>
          </a:bodyPr>
          <a:lstStyle/>
          <a:p>
            <a:pPr algn="ctr"/>
            <a:r>
              <a:rPr lang="en-GB" sz="2400" dirty="0" smtClean="0"/>
              <a:t>You will need some paper or card, scissors and some pens or collage materials to decorate.</a:t>
            </a:r>
            <a:endParaRPr lang="en-GB" sz="2800" dirty="0"/>
          </a:p>
        </p:txBody>
      </p:sp>
      <p:sp>
        <p:nvSpPr>
          <p:cNvPr id="4" name="Rectangle 3"/>
          <p:cNvSpPr/>
          <p:nvPr/>
        </p:nvSpPr>
        <p:spPr>
          <a:xfrm>
            <a:off x="3521635" y="2317455"/>
            <a:ext cx="5395757" cy="4678204"/>
          </a:xfrm>
          <a:prstGeom prst="rect">
            <a:avLst/>
          </a:prstGeom>
        </p:spPr>
        <p:txBody>
          <a:bodyPr wrap="square">
            <a:spAutoFit/>
          </a:bodyPr>
          <a:lstStyle/>
          <a:p>
            <a:r>
              <a:rPr lang="en-GB" sz="2000" dirty="0" smtClean="0"/>
              <a:t>Step 1 – Fold you paper/card in half and ask your grown up to draw some lines along the middle. </a:t>
            </a:r>
          </a:p>
          <a:p>
            <a:endParaRPr lang="en-GB" sz="2000" dirty="0"/>
          </a:p>
          <a:p>
            <a:r>
              <a:rPr lang="en-GB" sz="2000" dirty="0" smtClean="0"/>
              <a:t>Step 2 – Carefully cut along the lines, but make sure to stop before reaching the edge.</a:t>
            </a:r>
          </a:p>
          <a:p>
            <a:endParaRPr lang="en-GB" sz="2000" dirty="0"/>
          </a:p>
          <a:p>
            <a:r>
              <a:rPr lang="en-GB" sz="2000" dirty="0" smtClean="0"/>
              <a:t>Step 3 – Open your lantern out to decorate with pens or collage pieces. </a:t>
            </a:r>
          </a:p>
          <a:p>
            <a:endParaRPr lang="en-GB" sz="2000" dirty="0"/>
          </a:p>
          <a:p>
            <a:r>
              <a:rPr lang="en-GB" sz="2000" dirty="0" smtClean="0"/>
              <a:t>Step 4 – Attach string or an extra piece of paper/card to create a handle.</a:t>
            </a:r>
          </a:p>
          <a:p>
            <a:endParaRPr lang="en-GB" sz="2000" dirty="0"/>
          </a:p>
          <a:p>
            <a:r>
              <a:rPr lang="en-GB" sz="2000" dirty="0" smtClean="0"/>
              <a:t>Step 5 – Decorate your home with your lantern to celebrate Chinese New Year.</a:t>
            </a:r>
          </a:p>
          <a:p>
            <a:endParaRPr lang="en-GB"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292" y="2184705"/>
            <a:ext cx="2970571" cy="445323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44812" y="4114800"/>
            <a:ext cx="2154878" cy="2523143"/>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8628424" y="1831513"/>
            <a:ext cx="2511660" cy="1875993"/>
          </a:xfrm>
          <a:prstGeom prst="rect">
            <a:avLst/>
          </a:prstGeom>
        </p:spPr>
      </p:pic>
    </p:spTree>
    <p:extLst>
      <p:ext uri="{BB962C8B-B14F-4D97-AF65-F5344CB8AC3E}">
        <p14:creationId xmlns:p14="http://schemas.microsoft.com/office/powerpoint/2010/main" val="1946993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5042" y="2953758"/>
            <a:ext cx="3673929" cy="830997"/>
          </a:xfrm>
          <a:prstGeom prst="rect">
            <a:avLst/>
          </a:prstGeom>
          <a:noFill/>
        </p:spPr>
        <p:txBody>
          <a:bodyPr wrap="square" rtlCol="0">
            <a:spAutoFit/>
          </a:bodyPr>
          <a:lstStyle/>
          <a:p>
            <a:r>
              <a:rPr lang="en-GB" sz="4800" b="1" dirty="0" smtClean="0"/>
              <a:t>More ideas…</a:t>
            </a:r>
            <a:endParaRPr lang="en-GB" sz="4800" b="1" dirty="0"/>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598124" y="201384"/>
            <a:ext cx="1431471" cy="1398815"/>
          </a:xfrm>
          <a:prstGeom prst="rect">
            <a:avLst/>
          </a:prstGeom>
        </p:spPr>
      </p:pic>
      <p:sp>
        <p:nvSpPr>
          <p:cNvPr id="4" name="TextBox 3"/>
          <p:cNvSpPr txBox="1"/>
          <p:nvPr/>
        </p:nvSpPr>
        <p:spPr>
          <a:xfrm rot="630154">
            <a:off x="6617513" y="565447"/>
            <a:ext cx="2962916" cy="1938992"/>
          </a:xfrm>
          <a:prstGeom prst="rect">
            <a:avLst/>
          </a:prstGeom>
          <a:noFill/>
        </p:spPr>
        <p:txBody>
          <a:bodyPr wrap="square" rtlCol="0">
            <a:spAutoFit/>
          </a:bodyPr>
          <a:lstStyle/>
          <a:p>
            <a:pPr algn="ctr"/>
            <a:r>
              <a:rPr lang="en-GB" sz="2400" dirty="0" smtClean="0"/>
              <a:t>Draw a picture of your favourite </a:t>
            </a:r>
            <a:r>
              <a:rPr lang="en-GB" sz="2400" dirty="0" smtClean="0"/>
              <a:t>animal from the story. Can you remember who won the race?</a:t>
            </a:r>
            <a:endParaRPr lang="en-GB" sz="2400" dirty="0" smtClean="0"/>
          </a:p>
        </p:txBody>
      </p:sp>
      <p:sp>
        <p:nvSpPr>
          <p:cNvPr id="8" name="TextBox 7"/>
          <p:cNvSpPr txBox="1"/>
          <p:nvPr/>
        </p:nvSpPr>
        <p:spPr>
          <a:xfrm rot="248446">
            <a:off x="853805" y="4077437"/>
            <a:ext cx="4196443" cy="1077218"/>
          </a:xfrm>
          <a:prstGeom prst="rect">
            <a:avLst/>
          </a:prstGeom>
          <a:noFill/>
        </p:spPr>
        <p:txBody>
          <a:bodyPr wrap="square" rtlCol="0">
            <a:spAutoFit/>
          </a:bodyPr>
          <a:lstStyle/>
          <a:p>
            <a:pPr algn="ctr"/>
            <a:r>
              <a:rPr lang="en-GB" sz="3200" dirty="0" smtClean="0"/>
              <a:t>Can you count ten of your toys?</a:t>
            </a:r>
            <a:endParaRPr lang="en-GB" sz="3200" dirty="0"/>
          </a:p>
        </p:txBody>
      </p:sp>
      <p:sp>
        <p:nvSpPr>
          <p:cNvPr id="12" name="AutoShape 2" descr="Pencil Free Download Clip Art Images｜Illus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backgroundRemoval t="0" b="100000" l="0" r="99167"/>
                    </a14:imgEffect>
                  </a14:imgLayer>
                </a14:imgProps>
              </a:ext>
              <a:ext uri="{28A0092B-C50C-407E-A947-70E740481C1C}">
                <a14:useLocalDpi xmlns:a14="http://schemas.microsoft.com/office/drawing/2010/main" val="0"/>
              </a:ext>
            </a:extLst>
          </a:blip>
          <a:stretch>
            <a:fillRect/>
          </a:stretch>
        </p:blipFill>
        <p:spPr>
          <a:xfrm>
            <a:off x="9298540" y="760853"/>
            <a:ext cx="1025251" cy="1025251"/>
          </a:xfrm>
          <a:prstGeom prst="rect">
            <a:avLst/>
          </a:prstGeom>
        </p:spPr>
      </p:pic>
      <p:sp>
        <p:nvSpPr>
          <p:cNvPr id="16" name="TextBox 15"/>
          <p:cNvSpPr txBox="1"/>
          <p:nvPr/>
        </p:nvSpPr>
        <p:spPr>
          <a:xfrm rot="20808022">
            <a:off x="425429" y="580982"/>
            <a:ext cx="4196443" cy="1384995"/>
          </a:xfrm>
          <a:prstGeom prst="rect">
            <a:avLst/>
          </a:prstGeom>
          <a:noFill/>
        </p:spPr>
        <p:txBody>
          <a:bodyPr wrap="square" rtlCol="0">
            <a:spAutoFit/>
          </a:bodyPr>
          <a:lstStyle/>
          <a:p>
            <a:pPr algn="ctr"/>
            <a:r>
              <a:rPr lang="en-GB" sz="2800" dirty="0" smtClean="0"/>
              <a:t>Choose your favourite story to read. Tell you grown up about what happens.</a:t>
            </a:r>
            <a:endParaRPr lang="en-GB" sz="2800" dirty="0"/>
          </a:p>
        </p:txBody>
      </p:sp>
      <p:pic>
        <p:nvPicPr>
          <p:cNvPr id="7" name="Picture 6"/>
          <p:cNvPicPr>
            <a:picLocks noChangeAspect="1"/>
          </p:cNvPicPr>
          <p:nvPr/>
        </p:nvPicPr>
        <p:blipFill>
          <a:blip r:embed="rId6">
            <a:extLst>
              <a:ext uri="{BEBA8EAE-BF5A-486C-A8C5-ECC9F3942E4B}">
                <a14:imgProps xmlns:a14="http://schemas.microsoft.com/office/drawing/2010/main">
                  <a14:imgLayer r:embed="rId7">
                    <a14:imgEffect>
                      <a14:backgroundRemoval t="441" b="99119" l="0" r="100000"/>
                    </a14:imgEffect>
                  </a14:imgLayer>
                </a14:imgProps>
              </a:ext>
              <a:ext uri="{28A0092B-C50C-407E-A947-70E740481C1C}">
                <a14:useLocalDpi xmlns:a14="http://schemas.microsoft.com/office/drawing/2010/main" val="0"/>
              </a:ext>
            </a:extLst>
          </a:blip>
          <a:stretch>
            <a:fillRect/>
          </a:stretch>
        </p:blipFill>
        <p:spPr>
          <a:xfrm>
            <a:off x="2928601" y="1748891"/>
            <a:ext cx="1178328" cy="1204867"/>
          </a:xfrm>
          <a:prstGeom prst="rect">
            <a:avLst/>
          </a:prstGeom>
        </p:spPr>
      </p:pic>
      <p:pic>
        <p:nvPicPr>
          <p:cNvPr id="9" name="Picture 8"/>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07975" y="4616046"/>
            <a:ext cx="1868060" cy="1810707"/>
          </a:xfrm>
          <a:prstGeom prst="rect">
            <a:avLst/>
          </a:prstGeom>
        </p:spPr>
      </p:pic>
      <p:sp>
        <p:nvSpPr>
          <p:cNvPr id="5" name="TextBox 4"/>
          <p:cNvSpPr txBox="1"/>
          <p:nvPr/>
        </p:nvSpPr>
        <p:spPr>
          <a:xfrm>
            <a:off x="2284324" y="5285291"/>
            <a:ext cx="2931857" cy="646331"/>
          </a:xfrm>
          <a:prstGeom prst="rect">
            <a:avLst/>
          </a:prstGeom>
          <a:noFill/>
        </p:spPr>
        <p:txBody>
          <a:bodyPr wrap="square" rtlCol="0">
            <a:spAutoFit/>
          </a:bodyPr>
          <a:lstStyle/>
          <a:p>
            <a:r>
              <a:rPr lang="en-GB" dirty="0" smtClean="0"/>
              <a:t>Can you put them in two groups? How many in each?</a:t>
            </a:r>
            <a:endParaRPr lang="en-GB" dirty="0"/>
          </a:p>
        </p:txBody>
      </p:sp>
      <p:sp>
        <p:nvSpPr>
          <p:cNvPr id="14" name="TextBox 13"/>
          <p:cNvSpPr txBox="1"/>
          <p:nvPr/>
        </p:nvSpPr>
        <p:spPr>
          <a:xfrm rot="378080">
            <a:off x="9340682" y="3314310"/>
            <a:ext cx="2509009" cy="3416320"/>
          </a:xfrm>
          <a:prstGeom prst="rect">
            <a:avLst/>
          </a:prstGeom>
          <a:noFill/>
        </p:spPr>
        <p:txBody>
          <a:bodyPr wrap="square" rtlCol="0">
            <a:spAutoFit/>
          </a:bodyPr>
          <a:lstStyle/>
          <a:p>
            <a:pPr algn="ctr"/>
            <a:r>
              <a:rPr lang="en-GB" sz="2400" dirty="0" smtClean="0"/>
              <a:t>We’re planning a Chinese New Year party tomorrow. Can you make some decorations? Maybe a paper chain or some bunting?</a:t>
            </a:r>
            <a:endParaRPr lang="en-GB" sz="2400" dirty="0"/>
          </a:p>
        </p:txBody>
      </p:sp>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171281">
            <a:off x="6750246" y="3861756"/>
            <a:ext cx="2455929" cy="1638455"/>
          </a:xfrm>
          <a:prstGeom prst="rect">
            <a:avLst/>
          </a:prstGeom>
        </p:spPr>
      </p:pic>
      <p:pic>
        <p:nvPicPr>
          <p:cNvPr id="11" name="Picture 10"/>
          <p:cNvPicPr>
            <a:picLocks noChangeAspect="1"/>
          </p:cNvPicPr>
          <p:nvPr/>
        </p:nvPicPr>
        <p:blipFill>
          <a:blip r:embed="rId11" cstate="print">
            <a:extLst>
              <a:ext uri="{BEBA8EAE-BF5A-486C-A8C5-ECC9F3942E4B}">
                <a14:imgProps xmlns:a14="http://schemas.microsoft.com/office/drawing/2010/main">
                  <a14:imgLayer r:embed="rId12">
                    <a14:imgEffect>
                      <a14:backgroundRemoval t="0" b="90000" l="10000" r="99667"/>
                    </a14:imgEffect>
                  </a14:imgLayer>
                </a14:imgProps>
              </a:ext>
              <a:ext uri="{28A0092B-C50C-407E-A947-70E740481C1C}">
                <a14:useLocalDpi xmlns:a14="http://schemas.microsoft.com/office/drawing/2010/main" val="0"/>
              </a:ext>
            </a:extLst>
          </a:blip>
          <a:stretch>
            <a:fillRect/>
          </a:stretch>
        </p:blipFill>
        <p:spPr>
          <a:xfrm>
            <a:off x="6657881" y="5521399"/>
            <a:ext cx="2698560" cy="2698560"/>
          </a:xfrm>
          <a:prstGeom prst="rect">
            <a:avLst/>
          </a:prstGeom>
        </p:spPr>
      </p:pic>
    </p:spTree>
    <p:extLst>
      <p:ext uri="{BB962C8B-B14F-4D97-AF65-F5344CB8AC3E}">
        <p14:creationId xmlns:p14="http://schemas.microsoft.com/office/powerpoint/2010/main" val="408455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4934" y="645123"/>
            <a:ext cx="9998134" cy="769441"/>
          </a:xfrm>
          <a:prstGeom prst="rect">
            <a:avLst/>
          </a:prstGeom>
          <a:noFill/>
        </p:spPr>
        <p:txBody>
          <a:bodyPr wrap="square" rtlCol="0">
            <a:spAutoFit/>
          </a:bodyPr>
          <a:lstStyle/>
          <a:p>
            <a:pPr algn="ctr"/>
            <a:r>
              <a:rPr lang="en-GB" sz="4400" b="1" dirty="0" smtClean="0"/>
              <a:t>We’re having a Chinese Banquet</a:t>
            </a:r>
            <a:endParaRPr lang="en-GB" sz="4400" b="1" dirty="0" smtClean="0"/>
          </a:p>
        </p:txBody>
      </p:sp>
      <p:pic>
        <p:nvPicPr>
          <p:cNvPr id="11" name="Picture 10"/>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598124" y="201384"/>
            <a:ext cx="1431471" cy="1398815"/>
          </a:xfrm>
          <a:prstGeom prst="rect">
            <a:avLst/>
          </a:prstGeom>
        </p:spPr>
      </p:pic>
      <p:sp>
        <p:nvSpPr>
          <p:cNvPr id="10" name="Title 1"/>
          <p:cNvSpPr txBox="1">
            <a:spLocks/>
          </p:cNvSpPr>
          <p:nvPr/>
        </p:nvSpPr>
        <p:spPr>
          <a:xfrm>
            <a:off x="127000" y="201384"/>
            <a:ext cx="5841908" cy="6330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i="1" dirty="0" smtClean="0"/>
              <a:t>Wednesday </a:t>
            </a:r>
            <a:r>
              <a:rPr lang="en-GB" sz="2400" b="1" i="1" dirty="0" smtClean="0"/>
              <a:t>10</a:t>
            </a:r>
            <a:r>
              <a:rPr lang="en-GB" sz="2400" b="1" i="1" baseline="30000" dirty="0" smtClean="0"/>
              <a:t>th</a:t>
            </a:r>
            <a:r>
              <a:rPr lang="en-GB" sz="2400" b="1" i="1" dirty="0" smtClean="0"/>
              <a:t> </a:t>
            </a:r>
            <a:r>
              <a:rPr lang="en-GB" sz="2400" b="1" i="1" dirty="0" smtClean="0"/>
              <a:t>February 2021</a:t>
            </a:r>
            <a:endParaRPr lang="en-GB" sz="2400" b="1" i="1" dirty="0"/>
          </a:p>
        </p:txBody>
      </p:sp>
      <p:sp>
        <p:nvSpPr>
          <p:cNvPr id="7" name="TextBox 6"/>
          <p:cNvSpPr txBox="1"/>
          <p:nvPr/>
        </p:nvSpPr>
        <p:spPr>
          <a:xfrm>
            <a:off x="419100" y="1803986"/>
            <a:ext cx="3367490" cy="4524315"/>
          </a:xfrm>
          <a:prstGeom prst="rect">
            <a:avLst/>
          </a:prstGeom>
          <a:noFill/>
        </p:spPr>
        <p:txBody>
          <a:bodyPr wrap="square" rtlCol="0">
            <a:spAutoFit/>
          </a:bodyPr>
          <a:lstStyle/>
          <a:p>
            <a:pPr algn="ctr"/>
            <a:r>
              <a:rPr lang="en-GB" sz="2400" dirty="0" smtClean="0"/>
              <a:t>Although we cant celebrate all together like we normally would, we would love to see you still enjoying a Chinese style party at home.</a:t>
            </a:r>
          </a:p>
          <a:p>
            <a:pPr algn="ctr"/>
            <a:r>
              <a:rPr lang="en-GB" sz="2400" dirty="0" smtClean="0"/>
              <a:t>So find something red to wear, display your Chinese lantern and see if you could make some Chinese food to try with your family.</a:t>
            </a:r>
            <a:endParaRPr lang="en-GB" sz="2400" dirty="0" smtClean="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651159" y="2279395"/>
            <a:ext cx="4635497" cy="3462315"/>
          </a:xfrm>
          <a:prstGeom prst="rect">
            <a:avLst/>
          </a:prstGeom>
        </p:spPr>
      </p:pic>
      <p:sp>
        <p:nvSpPr>
          <p:cNvPr id="5" name="Oval 4"/>
          <p:cNvSpPr/>
          <p:nvPr/>
        </p:nvSpPr>
        <p:spPr>
          <a:xfrm>
            <a:off x="6667500" y="3530600"/>
            <a:ext cx="190500" cy="1397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620126" y="1869372"/>
            <a:ext cx="3594097" cy="2684480"/>
          </a:xfrm>
          <a:prstGeom prst="rect">
            <a:avLst/>
          </a:prstGeom>
        </p:spPr>
      </p:pic>
      <p:sp>
        <p:nvSpPr>
          <p:cNvPr id="13" name="TextBox 12"/>
          <p:cNvSpPr txBox="1"/>
          <p:nvPr/>
        </p:nvSpPr>
        <p:spPr>
          <a:xfrm>
            <a:off x="8204200" y="5346700"/>
            <a:ext cx="3606800" cy="1200329"/>
          </a:xfrm>
          <a:prstGeom prst="rect">
            <a:avLst/>
          </a:prstGeom>
          <a:noFill/>
        </p:spPr>
        <p:txBody>
          <a:bodyPr wrap="square" rtlCol="0">
            <a:spAutoFit/>
          </a:bodyPr>
          <a:lstStyle/>
          <a:p>
            <a:pPr algn="ctr"/>
            <a:r>
              <a:rPr lang="en-GB" sz="2400" dirty="0" smtClean="0"/>
              <a:t>You could try noodles, rice, prawn crackers or spring rolls. Yummy!!!</a:t>
            </a:r>
            <a:endParaRPr lang="en-GB" sz="2400" dirty="0"/>
          </a:p>
        </p:txBody>
      </p:sp>
    </p:spTree>
    <p:extLst>
      <p:ext uri="{BB962C8B-B14F-4D97-AF65-F5344CB8AC3E}">
        <p14:creationId xmlns:p14="http://schemas.microsoft.com/office/powerpoint/2010/main" val="345933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5042" y="2953758"/>
            <a:ext cx="3673929" cy="830997"/>
          </a:xfrm>
          <a:prstGeom prst="rect">
            <a:avLst/>
          </a:prstGeom>
          <a:noFill/>
        </p:spPr>
        <p:txBody>
          <a:bodyPr wrap="square" rtlCol="0">
            <a:spAutoFit/>
          </a:bodyPr>
          <a:lstStyle/>
          <a:p>
            <a:r>
              <a:rPr lang="en-GB" sz="4800" b="1" dirty="0" smtClean="0"/>
              <a:t>More ideas…</a:t>
            </a:r>
            <a:endParaRPr lang="en-GB" sz="4800" b="1" dirty="0"/>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598124" y="201384"/>
            <a:ext cx="1431471" cy="1398815"/>
          </a:xfrm>
          <a:prstGeom prst="rect">
            <a:avLst/>
          </a:prstGeom>
        </p:spPr>
      </p:pic>
      <p:sp>
        <p:nvSpPr>
          <p:cNvPr id="5" name="TextBox 4"/>
          <p:cNvSpPr txBox="1"/>
          <p:nvPr/>
        </p:nvSpPr>
        <p:spPr>
          <a:xfrm rot="346387">
            <a:off x="5981076" y="802969"/>
            <a:ext cx="4524810" cy="1569660"/>
          </a:xfrm>
          <a:prstGeom prst="rect">
            <a:avLst/>
          </a:prstGeom>
          <a:noFill/>
        </p:spPr>
        <p:txBody>
          <a:bodyPr wrap="square" rtlCol="0">
            <a:spAutoFit/>
          </a:bodyPr>
          <a:lstStyle/>
          <a:p>
            <a:pPr algn="ctr"/>
            <a:r>
              <a:rPr lang="en-GB" sz="3200" dirty="0" smtClean="0"/>
              <a:t>Can you write the numbers we have learnt…</a:t>
            </a:r>
          </a:p>
          <a:p>
            <a:pPr algn="ctr"/>
            <a:r>
              <a:rPr lang="en-GB" sz="3200" dirty="0" smtClean="0"/>
              <a:t>0,1,2,3,4,5,6,7,8,9,10</a:t>
            </a:r>
            <a:endParaRPr lang="en-GB" sz="3200" dirty="0"/>
          </a:p>
        </p:txBody>
      </p:sp>
      <p:sp>
        <p:nvSpPr>
          <p:cNvPr id="10" name="TextBox 9"/>
          <p:cNvSpPr txBox="1"/>
          <p:nvPr/>
        </p:nvSpPr>
        <p:spPr>
          <a:xfrm rot="477543">
            <a:off x="1090898" y="3871885"/>
            <a:ext cx="4196443" cy="1077218"/>
          </a:xfrm>
          <a:prstGeom prst="rect">
            <a:avLst/>
          </a:prstGeom>
          <a:noFill/>
        </p:spPr>
        <p:txBody>
          <a:bodyPr wrap="square" rtlCol="0">
            <a:spAutoFit/>
          </a:bodyPr>
          <a:lstStyle/>
          <a:p>
            <a:pPr algn="ctr"/>
            <a:r>
              <a:rPr lang="en-GB" sz="3200" dirty="0" smtClean="0"/>
              <a:t>Sing some number songs. </a:t>
            </a:r>
            <a:endParaRPr lang="en-GB" sz="3200" dirty="0"/>
          </a:p>
        </p:txBody>
      </p:sp>
      <p:sp>
        <p:nvSpPr>
          <p:cNvPr id="12" name="AutoShape 2" descr="Pencil Free Download Clip Art Images｜Illus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backgroundRemoval t="0" b="100000" l="0" r="99167"/>
                    </a14:imgEffect>
                  </a14:imgLayer>
                </a14:imgProps>
              </a:ext>
              <a:ext uri="{28A0092B-C50C-407E-A947-70E740481C1C}">
                <a14:useLocalDpi xmlns:a14="http://schemas.microsoft.com/office/drawing/2010/main" val="0"/>
              </a:ext>
            </a:extLst>
          </a:blip>
          <a:stretch>
            <a:fillRect/>
          </a:stretch>
        </p:blipFill>
        <p:spPr>
          <a:xfrm>
            <a:off x="9845945" y="1600199"/>
            <a:ext cx="1228821" cy="1228821"/>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83657">
            <a:off x="531778" y="4862203"/>
            <a:ext cx="3133725" cy="1457325"/>
          </a:xfrm>
          <a:prstGeom prst="rect">
            <a:avLst/>
          </a:prstGeom>
        </p:spPr>
      </p:pic>
      <p:sp>
        <p:nvSpPr>
          <p:cNvPr id="11" name="TextBox 10"/>
          <p:cNvSpPr txBox="1"/>
          <p:nvPr/>
        </p:nvSpPr>
        <p:spPr>
          <a:xfrm rot="20983611">
            <a:off x="503770" y="542710"/>
            <a:ext cx="1663393" cy="2308324"/>
          </a:xfrm>
          <a:prstGeom prst="rect">
            <a:avLst/>
          </a:prstGeom>
          <a:noFill/>
        </p:spPr>
        <p:txBody>
          <a:bodyPr wrap="square" rtlCol="0">
            <a:spAutoFit/>
          </a:bodyPr>
          <a:lstStyle/>
          <a:p>
            <a:pPr algn="ctr"/>
            <a:r>
              <a:rPr lang="en-GB" sz="2400" dirty="0" smtClean="0"/>
              <a:t>See if you can create a dragon dance like the one in this video</a:t>
            </a:r>
            <a:endParaRPr lang="en-GB" sz="2400" dirty="0"/>
          </a:p>
        </p:txBody>
      </p:sp>
      <p:sp>
        <p:nvSpPr>
          <p:cNvPr id="6" name="Rectangle 5"/>
          <p:cNvSpPr/>
          <p:nvPr/>
        </p:nvSpPr>
        <p:spPr>
          <a:xfrm rot="21157856">
            <a:off x="7405562" y="3920807"/>
            <a:ext cx="2286000" cy="2554545"/>
          </a:xfrm>
          <a:prstGeom prst="rect">
            <a:avLst/>
          </a:prstGeom>
        </p:spPr>
        <p:txBody>
          <a:bodyPr wrap="square">
            <a:spAutoFit/>
          </a:bodyPr>
          <a:lstStyle/>
          <a:p>
            <a:pPr algn="ctr"/>
            <a:r>
              <a:rPr lang="en-GB" sz="2000" dirty="0" smtClean="0"/>
              <a:t>Go for </a:t>
            </a:r>
            <a:r>
              <a:rPr lang="en-GB" sz="2000" dirty="0" smtClean="0"/>
              <a:t>a walk with your family. </a:t>
            </a:r>
            <a:r>
              <a:rPr lang="en-GB" sz="2000" dirty="0" smtClean="0"/>
              <a:t>See if you can move in different ways whilst outside.</a:t>
            </a:r>
          </a:p>
          <a:p>
            <a:pPr algn="ctr"/>
            <a:r>
              <a:rPr lang="en-GB" sz="2000" dirty="0" smtClean="0"/>
              <a:t>Walking, jogging, jumping, hopping, running.</a:t>
            </a:r>
            <a:endParaRPr lang="en-GB" sz="2000" dirty="0"/>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66690">
            <a:off x="2339401" y="471534"/>
            <a:ext cx="2619375" cy="1743075"/>
          </a:xfrm>
          <a:prstGeom prst="rect">
            <a:avLst/>
          </a:prstGeom>
        </p:spPr>
      </p:pic>
      <p:sp>
        <p:nvSpPr>
          <p:cNvPr id="4" name="TextBox 3"/>
          <p:cNvSpPr txBox="1"/>
          <p:nvPr/>
        </p:nvSpPr>
        <p:spPr>
          <a:xfrm>
            <a:off x="2323941" y="2368983"/>
            <a:ext cx="2292543" cy="830997"/>
          </a:xfrm>
          <a:prstGeom prst="rect">
            <a:avLst/>
          </a:prstGeom>
          <a:noFill/>
        </p:spPr>
        <p:txBody>
          <a:bodyPr wrap="square" rtlCol="0">
            <a:spAutoFit/>
          </a:bodyPr>
          <a:lstStyle/>
          <a:p>
            <a:pPr algn="ctr"/>
            <a:r>
              <a:rPr lang="en-GB" sz="1600" dirty="0">
                <a:hlinkClick r:id="rId8"/>
              </a:rPr>
              <a:t>https://</a:t>
            </a:r>
            <a:r>
              <a:rPr lang="en-GB" sz="1600" dirty="0" smtClean="0">
                <a:hlinkClick r:id="rId8"/>
              </a:rPr>
              <a:t>www.youtube.com/watch?v=aVKILdeob4E</a:t>
            </a:r>
            <a:endParaRPr lang="en-GB" sz="1600" dirty="0" smtClean="0"/>
          </a:p>
          <a:p>
            <a:pPr algn="ctr"/>
            <a:endParaRPr lang="en-GB" sz="1600" dirty="0" smtClean="0"/>
          </a:p>
        </p:txBody>
      </p:sp>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12569">
            <a:off x="9799616" y="3936932"/>
            <a:ext cx="1943100" cy="1943100"/>
          </a:xfrm>
          <a:prstGeom prst="rect">
            <a:avLst/>
          </a:prstGeom>
        </p:spPr>
      </p:pic>
    </p:spTree>
    <p:extLst>
      <p:ext uri="{BB962C8B-B14F-4D97-AF65-F5344CB8AC3E}">
        <p14:creationId xmlns:p14="http://schemas.microsoft.com/office/powerpoint/2010/main" val="1928986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654392" y="291873"/>
            <a:ext cx="1398815" cy="1398815"/>
          </a:xfrm>
          <a:prstGeom prst="rect">
            <a:avLst/>
          </a:prstGeom>
        </p:spPr>
      </p:pic>
      <p:sp>
        <p:nvSpPr>
          <p:cNvPr id="19" name="TextBox 18"/>
          <p:cNvSpPr txBox="1"/>
          <p:nvPr/>
        </p:nvSpPr>
        <p:spPr>
          <a:xfrm>
            <a:off x="102748" y="580164"/>
            <a:ext cx="5433303" cy="707886"/>
          </a:xfrm>
          <a:prstGeom prst="rect">
            <a:avLst/>
          </a:prstGeom>
          <a:noFill/>
        </p:spPr>
        <p:txBody>
          <a:bodyPr wrap="square" rtlCol="0">
            <a:spAutoFit/>
          </a:bodyPr>
          <a:lstStyle/>
          <a:p>
            <a:pPr algn="ctr"/>
            <a:r>
              <a:rPr lang="en-GB" sz="4000" b="1" dirty="0" smtClean="0"/>
              <a:t>Chinese Shape Dragon</a:t>
            </a:r>
            <a:endParaRPr lang="en-GB" sz="4000" b="1" dirty="0"/>
          </a:p>
        </p:txBody>
      </p:sp>
      <p:sp>
        <p:nvSpPr>
          <p:cNvPr id="21" name="Title 1"/>
          <p:cNvSpPr txBox="1">
            <a:spLocks/>
          </p:cNvSpPr>
          <p:nvPr/>
        </p:nvSpPr>
        <p:spPr>
          <a:xfrm>
            <a:off x="154389" y="168973"/>
            <a:ext cx="5771114" cy="5692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i="1" dirty="0" smtClean="0"/>
              <a:t>Thursday </a:t>
            </a:r>
            <a:r>
              <a:rPr lang="en-GB" sz="2000" b="1" i="1" dirty="0" smtClean="0"/>
              <a:t>11</a:t>
            </a:r>
            <a:r>
              <a:rPr lang="en-GB" sz="2000" b="1" i="1" baseline="30000" dirty="0" smtClean="0"/>
              <a:t>th</a:t>
            </a:r>
            <a:r>
              <a:rPr lang="en-GB" sz="2000" b="1" i="1" dirty="0" smtClean="0"/>
              <a:t> </a:t>
            </a:r>
            <a:r>
              <a:rPr lang="en-GB" sz="2000" b="1" i="1" dirty="0" smtClean="0"/>
              <a:t> </a:t>
            </a:r>
            <a:r>
              <a:rPr lang="en-GB" sz="2000" b="1" i="1" dirty="0" smtClean="0"/>
              <a:t>February 2021</a:t>
            </a:r>
            <a:endParaRPr lang="en-GB" sz="2000" b="1" i="1" dirty="0"/>
          </a:p>
        </p:txBody>
      </p:sp>
      <p:pic>
        <p:nvPicPr>
          <p:cNvPr id="3" name="Picture 2"/>
          <p:cNvPicPr>
            <a:picLocks noChangeAspect="1"/>
          </p:cNvPicPr>
          <p:nvPr/>
        </p:nvPicPr>
        <p:blipFill>
          <a:blip r:embed="rId4"/>
          <a:stretch>
            <a:fillRect/>
          </a:stretch>
        </p:blipFill>
        <p:spPr>
          <a:xfrm>
            <a:off x="322358" y="1424868"/>
            <a:ext cx="1913327" cy="2642035"/>
          </a:xfrm>
          <a:prstGeom prst="rect">
            <a:avLst/>
          </a:prstGeom>
        </p:spPr>
      </p:pic>
      <p:sp>
        <p:nvSpPr>
          <p:cNvPr id="4" name="TextBox 3"/>
          <p:cNvSpPr txBox="1"/>
          <p:nvPr/>
        </p:nvSpPr>
        <p:spPr>
          <a:xfrm>
            <a:off x="5664200" y="738251"/>
            <a:ext cx="4292600" cy="1200329"/>
          </a:xfrm>
          <a:prstGeom prst="rect">
            <a:avLst/>
          </a:prstGeom>
          <a:noFill/>
        </p:spPr>
        <p:txBody>
          <a:bodyPr wrap="square" rtlCol="0">
            <a:spAutoFit/>
          </a:bodyPr>
          <a:lstStyle/>
          <a:p>
            <a:r>
              <a:rPr lang="en-GB" dirty="0" smtClean="0"/>
              <a:t>You can use the shapes on here or cut them out to try to build your own Chinese Dragon using the 2D shapes. Can you name the shapes you are using?</a:t>
            </a:r>
            <a:endParaRPr lang="en-GB" dirty="0"/>
          </a:p>
        </p:txBody>
      </p:sp>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backgroundRemoval t="0" b="99329" l="8939" r="92737"/>
                    </a14:imgEffect>
                  </a14:imgLayer>
                </a14:imgProps>
              </a:ext>
            </a:extLst>
          </a:blip>
          <a:stretch>
            <a:fillRect/>
          </a:stretch>
        </p:blipFill>
        <p:spPr>
          <a:xfrm>
            <a:off x="9565679" y="2959623"/>
            <a:ext cx="1704975" cy="1419225"/>
          </a:xfrm>
          <a:prstGeom prst="rect">
            <a:avLst/>
          </a:prstGeom>
        </p:spPr>
      </p:pic>
      <p:pic>
        <p:nvPicPr>
          <p:cNvPr id="15" name="Picture 14"/>
          <p:cNvPicPr>
            <a:picLocks noChangeAspect="1"/>
          </p:cNvPicPr>
          <p:nvPr/>
        </p:nvPicPr>
        <p:blipFill>
          <a:blip r:embed="rId5">
            <a:extLst>
              <a:ext uri="{BEBA8EAE-BF5A-486C-A8C5-ECC9F3942E4B}">
                <a14:imgProps xmlns:a14="http://schemas.microsoft.com/office/drawing/2010/main">
                  <a14:imgLayer r:embed="rId6">
                    <a14:imgEffect>
                      <a14:backgroundRemoval t="0" b="99329" l="8939" r="92737"/>
                    </a14:imgEffect>
                  </a14:imgLayer>
                </a14:imgProps>
              </a:ext>
            </a:extLst>
          </a:blip>
          <a:stretch>
            <a:fillRect/>
          </a:stretch>
        </p:blipFill>
        <p:spPr>
          <a:xfrm>
            <a:off x="5448322" y="1948760"/>
            <a:ext cx="1704975" cy="1419225"/>
          </a:xfrm>
          <a:prstGeom prst="rect">
            <a:avLst/>
          </a:prstGeom>
        </p:spPr>
      </p:pic>
      <p:pic>
        <p:nvPicPr>
          <p:cNvPr id="16" name="Picture 15"/>
          <p:cNvPicPr>
            <a:picLocks noChangeAspect="1"/>
          </p:cNvPicPr>
          <p:nvPr/>
        </p:nvPicPr>
        <p:blipFill>
          <a:blip r:embed="rId5">
            <a:extLst>
              <a:ext uri="{BEBA8EAE-BF5A-486C-A8C5-ECC9F3942E4B}">
                <a14:imgProps xmlns:a14="http://schemas.microsoft.com/office/drawing/2010/main">
                  <a14:imgLayer r:embed="rId6">
                    <a14:imgEffect>
                      <a14:backgroundRemoval t="0" b="99329" l="8939" r="92737"/>
                    </a14:imgEffect>
                  </a14:imgLayer>
                </a14:imgProps>
              </a:ext>
            </a:extLst>
          </a:blip>
          <a:stretch>
            <a:fillRect/>
          </a:stretch>
        </p:blipFill>
        <p:spPr>
          <a:xfrm>
            <a:off x="10357418" y="1795012"/>
            <a:ext cx="1704975" cy="1419225"/>
          </a:xfrm>
          <a:prstGeom prst="rect">
            <a:avLst/>
          </a:prstGeom>
        </p:spPr>
      </p:pic>
      <p:pic>
        <p:nvPicPr>
          <p:cNvPr id="17" name="Picture 16"/>
          <p:cNvPicPr>
            <a:picLocks noChangeAspect="1"/>
          </p:cNvPicPr>
          <p:nvPr/>
        </p:nvPicPr>
        <p:blipFill>
          <a:blip r:embed="rId5">
            <a:extLst>
              <a:ext uri="{BEBA8EAE-BF5A-486C-A8C5-ECC9F3942E4B}">
                <a14:imgProps xmlns:a14="http://schemas.microsoft.com/office/drawing/2010/main">
                  <a14:imgLayer r:embed="rId6">
                    <a14:imgEffect>
                      <a14:backgroundRemoval t="0" b="99329" l="8939" r="92737"/>
                    </a14:imgEffect>
                  </a14:imgLayer>
                </a14:imgProps>
              </a:ext>
            </a:extLst>
          </a:blip>
          <a:stretch>
            <a:fillRect/>
          </a:stretch>
        </p:blipFill>
        <p:spPr>
          <a:xfrm>
            <a:off x="8622067" y="1759294"/>
            <a:ext cx="1704975" cy="1419225"/>
          </a:xfrm>
          <a:prstGeom prst="rect">
            <a:avLst/>
          </a:prstGeom>
        </p:spPr>
      </p:pic>
      <p:pic>
        <p:nvPicPr>
          <p:cNvPr id="20" name="Picture 19"/>
          <p:cNvPicPr>
            <a:picLocks noChangeAspect="1"/>
          </p:cNvPicPr>
          <p:nvPr/>
        </p:nvPicPr>
        <p:blipFill>
          <a:blip r:embed="rId5">
            <a:extLst>
              <a:ext uri="{BEBA8EAE-BF5A-486C-A8C5-ECC9F3942E4B}">
                <a14:imgProps xmlns:a14="http://schemas.microsoft.com/office/drawing/2010/main">
                  <a14:imgLayer r:embed="rId6">
                    <a14:imgEffect>
                      <a14:backgroundRemoval t="0" b="99329" l="8939" r="92737"/>
                    </a14:imgEffect>
                  </a14:imgLayer>
                </a14:imgProps>
              </a:ext>
            </a:extLst>
          </a:blip>
          <a:stretch>
            <a:fillRect/>
          </a:stretch>
        </p:blipFill>
        <p:spPr>
          <a:xfrm>
            <a:off x="7055204" y="1958940"/>
            <a:ext cx="1704975" cy="1419225"/>
          </a:xfrm>
          <a:prstGeom prst="rect">
            <a:avLst/>
          </a:prstGeom>
        </p:spPr>
      </p:pic>
      <p:pic>
        <p:nvPicPr>
          <p:cNvPr id="6" name="Picture 5"/>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Lst>
          </a:blip>
          <a:stretch>
            <a:fillRect/>
          </a:stretch>
        </p:blipFill>
        <p:spPr>
          <a:xfrm>
            <a:off x="3247935" y="1549780"/>
            <a:ext cx="704850" cy="628650"/>
          </a:xfrm>
          <a:prstGeom prst="rect">
            <a:avLst/>
          </a:prstGeom>
        </p:spPr>
      </p:pic>
      <p:pic>
        <p:nvPicPr>
          <p:cNvPr id="22" name="Picture 21"/>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Lst>
          </a:blip>
          <a:stretch>
            <a:fillRect/>
          </a:stretch>
        </p:blipFill>
        <p:spPr>
          <a:xfrm>
            <a:off x="2514466" y="1522791"/>
            <a:ext cx="704850" cy="628650"/>
          </a:xfrm>
          <a:prstGeom prst="rect">
            <a:avLst/>
          </a:prstGeom>
        </p:spPr>
      </p:pic>
      <p:pic>
        <p:nvPicPr>
          <p:cNvPr id="7" name="Picture 6"/>
          <p:cNvPicPr>
            <a:picLocks noChangeAspect="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Lst>
          </a:blip>
          <a:stretch>
            <a:fillRect/>
          </a:stretch>
        </p:blipFill>
        <p:spPr>
          <a:xfrm>
            <a:off x="4010024" y="1522846"/>
            <a:ext cx="714375" cy="666750"/>
          </a:xfrm>
          <a:prstGeom prst="rect">
            <a:avLst/>
          </a:prstGeom>
        </p:spPr>
      </p:pic>
      <p:pic>
        <p:nvPicPr>
          <p:cNvPr id="23" name="Picture 22"/>
          <p:cNvPicPr>
            <a:picLocks noChangeAspect="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Lst>
          </a:blip>
          <a:stretch>
            <a:fillRect/>
          </a:stretch>
        </p:blipFill>
        <p:spPr>
          <a:xfrm>
            <a:off x="4724399" y="1522846"/>
            <a:ext cx="714375" cy="666750"/>
          </a:xfrm>
          <a:prstGeom prst="rect">
            <a:avLst/>
          </a:prstGeom>
        </p:spPr>
      </p:pic>
      <p:pic>
        <p:nvPicPr>
          <p:cNvPr id="8" name="Picture 7"/>
          <p:cNvPicPr>
            <a:picLocks noChangeAspect="1"/>
          </p:cNvPicPr>
          <p:nvPr/>
        </p:nvPicPr>
        <p:blipFill>
          <a:blip r:embed="rId11">
            <a:extLst>
              <a:ext uri="{BEBA8EAE-BF5A-486C-A8C5-ECC9F3942E4B}">
                <a14:imgProps xmlns:a14="http://schemas.microsoft.com/office/drawing/2010/main">
                  <a14:imgLayer r:embed="rId12">
                    <a14:imgEffect>
                      <a14:backgroundRemoval t="0" b="95575" l="0" r="96491"/>
                    </a14:imgEffect>
                  </a14:imgLayer>
                </a14:imgProps>
              </a:ext>
            </a:extLst>
          </a:blip>
          <a:stretch>
            <a:fillRect/>
          </a:stretch>
        </p:blipFill>
        <p:spPr>
          <a:xfrm>
            <a:off x="9139115" y="3989935"/>
            <a:ext cx="1447076" cy="1434382"/>
          </a:xfrm>
          <a:prstGeom prst="rect">
            <a:avLst/>
          </a:prstGeom>
        </p:spPr>
      </p:pic>
      <p:pic>
        <p:nvPicPr>
          <p:cNvPr id="24" name="Picture 23"/>
          <p:cNvPicPr>
            <a:picLocks noChangeAspect="1"/>
          </p:cNvPicPr>
          <p:nvPr/>
        </p:nvPicPr>
        <p:blipFill>
          <a:blip r:embed="rId11">
            <a:extLst>
              <a:ext uri="{BEBA8EAE-BF5A-486C-A8C5-ECC9F3942E4B}">
                <a14:imgProps xmlns:a14="http://schemas.microsoft.com/office/drawing/2010/main">
                  <a14:imgLayer r:embed="rId12">
                    <a14:imgEffect>
                      <a14:backgroundRemoval t="0" b="95575" l="0" r="96491"/>
                    </a14:imgEffect>
                  </a14:imgLayer>
                </a14:imgProps>
              </a:ext>
            </a:extLst>
          </a:blip>
          <a:stretch>
            <a:fillRect/>
          </a:stretch>
        </p:blipFill>
        <p:spPr>
          <a:xfrm>
            <a:off x="8060882" y="2851740"/>
            <a:ext cx="1447076" cy="1434382"/>
          </a:xfrm>
          <a:prstGeom prst="rect">
            <a:avLst/>
          </a:prstGeom>
        </p:spPr>
      </p:pic>
      <p:pic>
        <p:nvPicPr>
          <p:cNvPr id="25" name="Picture 24"/>
          <p:cNvPicPr>
            <a:picLocks noChangeAspect="1"/>
          </p:cNvPicPr>
          <p:nvPr/>
        </p:nvPicPr>
        <p:blipFill>
          <a:blip r:embed="rId11">
            <a:extLst>
              <a:ext uri="{BEBA8EAE-BF5A-486C-A8C5-ECC9F3942E4B}">
                <a14:imgProps xmlns:a14="http://schemas.microsoft.com/office/drawing/2010/main">
                  <a14:imgLayer r:embed="rId12">
                    <a14:imgEffect>
                      <a14:backgroundRemoval t="0" b="95575" l="0" r="96491"/>
                    </a14:imgEffect>
                  </a14:imgLayer>
                </a14:imgProps>
              </a:ext>
            </a:extLst>
          </a:blip>
          <a:stretch>
            <a:fillRect/>
          </a:stretch>
        </p:blipFill>
        <p:spPr>
          <a:xfrm>
            <a:off x="6442410" y="2587852"/>
            <a:ext cx="1447076" cy="1434382"/>
          </a:xfrm>
          <a:prstGeom prst="rect">
            <a:avLst/>
          </a:prstGeom>
        </p:spPr>
      </p:pic>
      <p:pic>
        <p:nvPicPr>
          <p:cNvPr id="26" name="Picture 25"/>
          <p:cNvPicPr>
            <a:picLocks noChangeAspect="1"/>
          </p:cNvPicPr>
          <p:nvPr/>
        </p:nvPicPr>
        <p:blipFill>
          <a:blip r:embed="rId11">
            <a:extLst>
              <a:ext uri="{BEBA8EAE-BF5A-486C-A8C5-ECC9F3942E4B}">
                <a14:imgProps xmlns:a14="http://schemas.microsoft.com/office/drawing/2010/main">
                  <a14:imgLayer r:embed="rId12">
                    <a14:imgEffect>
                      <a14:backgroundRemoval t="0" b="95575" l="0" r="96491"/>
                    </a14:imgEffect>
                  </a14:imgLayer>
                </a14:imgProps>
              </a:ext>
            </a:extLst>
          </a:blip>
          <a:stretch>
            <a:fillRect/>
          </a:stretch>
        </p:blipFill>
        <p:spPr>
          <a:xfrm>
            <a:off x="5606620" y="3759697"/>
            <a:ext cx="1447076" cy="1434382"/>
          </a:xfrm>
          <a:prstGeom prst="rect">
            <a:avLst/>
          </a:prstGeom>
        </p:spPr>
      </p:pic>
      <p:pic>
        <p:nvPicPr>
          <p:cNvPr id="27" name="Picture 26"/>
          <p:cNvPicPr>
            <a:picLocks noChangeAspect="1"/>
          </p:cNvPicPr>
          <p:nvPr/>
        </p:nvPicPr>
        <p:blipFill>
          <a:blip r:embed="rId11">
            <a:extLst>
              <a:ext uri="{BEBA8EAE-BF5A-486C-A8C5-ECC9F3942E4B}">
                <a14:imgProps xmlns:a14="http://schemas.microsoft.com/office/drawing/2010/main">
                  <a14:imgLayer r:embed="rId12">
                    <a14:imgEffect>
                      <a14:backgroundRemoval t="0" b="95575" l="0" r="96491"/>
                    </a14:imgEffect>
                  </a14:imgLayer>
                </a14:imgProps>
              </a:ext>
            </a:extLst>
          </a:blip>
          <a:stretch>
            <a:fillRect/>
          </a:stretch>
        </p:blipFill>
        <p:spPr>
          <a:xfrm>
            <a:off x="10679748" y="3305043"/>
            <a:ext cx="1447076" cy="1434382"/>
          </a:xfrm>
          <a:prstGeom prst="rect">
            <a:avLst/>
          </a:prstGeom>
        </p:spPr>
      </p:pic>
      <p:pic>
        <p:nvPicPr>
          <p:cNvPr id="28" name="Picture 27"/>
          <p:cNvPicPr>
            <a:picLocks noChangeAspect="1"/>
          </p:cNvPicPr>
          <p:nvPr/>
        </p:nvPicPr>
        <p:blipFill>
          <a:blip r:embed="rId11">
            <a:extLst>
              <a:ext uri="{BEBA8EAE-BF5A-486C-A8C5-ECC9F3942E4B}">
                <a14:imgProps xmlns:a14="http://schemas.microsoft.com/office/drawing/2010/main">
                  <a14:imgLayer r:embed="rId12">
                    <a14:imgEffect>
                      <a14:backgroundRemoval t="0" b="95575" l="0" r="96491"/>
                    </a14:imgEffect>
                  </a14:imgLayer>
                </a14:imgProps>
              </a:ext>
            </a:extLst>
          </a:blip>
          <a:stretch>
            <a:fillRect/>
          </a:stretch>
        </p:blipFill>
        <p:spPr>
          <a:xfrm>
            <a:off x="10654392" y="4675416"/>
            <a:ext cx="1447076" cy="1434382"/>
          </a:xfrm>
          <a:prstGeom prst="rect">
            <a:avLst/>
          </a:prstGeom>
        </p:spPr>
      </p:pic>
      <p:pic>
        <p:nvPicPr>
          <p:cNvPr id="9" name="Picture 8"/>
          <p:cNvPicPr>
            <a:picLocks noChangeAspect="1"/>
          </p:cNvPicPr>
          <p:nvPr/>
        </p:nvPicPr>
        <p:blipFill>
          <a:blip r:embed="rId13">
            <a:extLst>
              <a:ext uri="{BEBA8EAE-BF5A-486C-A8C5-ECC9F3942E4B}">
                <a14:imgProps xmlns:a14="http://schemas.microsoft.com/office/drawing/2010/main">
                  <a14:imgLayer r:embed="rId14">
                    <a14:imgEffect>
                      <a14:backgroundRemoval t="0" b="100000" l="0" r="100000"/>
                    </a14:imgEffect>
                  </a14:imgLayer>
                </a14:imgProps>
              </a:ext>
            </a:extLst>
          </a:blip>
          <a:stretch>
            <a:fillRect/>
          </a:stretch>
        </p:blipFill>
        <p:spPr>
          <a:xfrm>
            <a:off x="2449499" y="2274886"/>
            <a:ext cx="3490128" cy="3307274"/>
          </a:xfrm>
          <a:prstGeom prst="rect">
            <a:avLst/>
          </a:prstGeom>
        </p:spPr>
      </p:pic>
      <p:pic>
        <p:nvPicPr>
          <p:cNvPr id="31" name="Picture 30"/>
          <p:cNvPicPr>
            <a:picLocks noChangeAspect="1"/>
          </p:cNvPicPr>
          <p:nvPr/>
        </p:nvPicPr>
        <p:blipFill>
          <a:blip r:embed="rId13">
            <a:extLst>
              <a:ext uri="{BEBA8EAE-BF5A-486C-A8C5-ECC9F3942E4B}">
                <a14:imgProps xmlns:a14="http://schemas.microsoft.com/office/drawing/2010/main">
                  <a14:imgLayer r:embed="rId14">
                    <a14:imgEffect>
                      <a14:backgroundRemoval t="0" b="100000" l="0" r="100000"/>
                    </a14:imgEffect>
                  </a14:imgLayer>
                </a14:imgProps>
              </a:ext>
            </a:extLst>
          </a:blip>
          <a:stretch>
            <a:fillRect/>
          </a:stretch>
        </p:blipFill>
        <p:spPr>
          <a:xfrm>
            <a:off x="322358" y="4465688"/>
            <a:ext cx="2283907" cy="2164249"/>
          </a:xfrm>
          <a:prstGeom prst="rect">
            <a:avLst/>
          </a:prstGeom>
        </p:spPr>
      </p:pic>
      <p:pic>
        <p:nvPicPr>
          <p:cNvPr id="11" name="Picture 10"/>
          <p:cNvPicPr>
            <a:picLocks noChangeAspect="1"/>
          </p:cNvPicPr>
          <p:nvPr/>
        </p:nvPicPr>
        <p:blipFill>
          <a:blip r:embed="rId15">
            <a:extLst>
              <a:ext uri="{BEBA8EAE-BF5A-486C-A8C5-ECC9F3942E4B}">
                <a14:imgProps xmlns:a14="http://schemas.microsoft.com/office/drawing/2010/main">
                  <a14:imgLayer r:embed="rId16">
                    <a14:imgEffect>
                      <a14:backgroundRemoval t="379" b="100000" l="2113" r="95775"/>
                    </a14:imgEffect>
                  </a14:imgLayer>
                </a14:imgProps>
              </a:ext>
            </a:extLst>
          </a:blip>
          <a:stretch>
            <a:fillRect/>
          </a:stretch>
        </p:blipFill>
        <p:spPr>
          <a:xfrm rot="5400000">
            <a:off x="5331553" y="4843292"/>
            <a:ext cx="1352550" cy="2514600"/>
          </a:xfrm>
          <a:prstGeom prst="rect">
            <a:avLst/>
          </a:prstGeom>
        </p:spPr>
      </p:pic>
      <p:pic>
        <p:nvPicPr>
          <p:cNvPr id="12" name="Picture 11"/>
          <p:cNvPicPr>
            <a:picLocks noChangeAspect="1"/>
          </p:cNvPicPr>
          <p:nvPr/>
        </p:nvPicPr>
        <p:blipFill>
          <a:blip r:embed="rId17">
            <a:extLst>
              <a:ext uri="{BEBA8EAE-BF5A-486C-A8C5-ECC9F3942E4B}">
                <a14:imgProps xmlns:a14="http://schemas.microsoft.com/office/drawing/2010/main">
                  <a14:imgLayer r:embed="rId18">
                    <a14:imgEffect>
                      <a14:backgroundRemoval t="855" b="100000" l="2564" r="100000"/>
                    </a14:imgEffect>
                  </a14:imgLayer>
                </a14:imgProps>
              </a:ext>
            </a:extLst>
          </a:blip>
          <a:stretch>
            <a:fillRect/>
          </a:stretch>
        </p:blipFill>
        <p:spPr>
          <a:xfrm>
            <a:off x="7417972" y="4278182"/>
            <a:ext cx="1114425" cy="1114425"/>
          </a:xfrm>
          <a:prstGeom prst="rect">
            <a:avLst/>
          </a:prstGeom>
        </p:spPr>
      </p:pic>
      <p:pic>
        <p:nvPicPr>
          <p:cNvPr id="36" name="Picture 35"/>
          <p:cNvPicPr>
            <a:picLocks noChangeAspect="1"/>
          </p:cNvPicPr>
          <p:nvPr/>
        </p:nvPicPr>
        <p:blipFill>
          <a:blip r:embed="rId17">
            <a:extLst>
              <a:ext uri="{BEBA8EAE-BF5A-486C-A8C5-ECC9F3942E4B}">
                <a14:imgProps xmlns:a14="http://schemas.microsoft.com/office/drawing/2010/main">
                  <a14:imgLayer r:embed="rId18">
                    <a14:imgEffect>
                      <a14:backgroundRemoval t="855" b="100000" l="2564" r="100000"/>
                    </a14:imgEffect>
                  </a14:imgLayer>
                </a14:imgProps>
              </a:ext>
            </a:extLst>
          </a:blip>
          <a:stretch>
            <a:fillRect/>
          </a:stretch>
        </p:blipFill>
        <p:spPr>
          <a:xfrm>
            <a:off x="7417972" y="5543379"/>
            <a:ext cx="1114425" cy="1114425"/>
          </a:xfrm>
          <a:prstGeom prst="rect">
            <a:avLst/>
          </a:prstGeom>
        </p:spPr>
      </p:pic>
      <p:sp>
        <p:nvSpPr>
          <p:cNvPr id="14" name="Isosceles Triangle 13"/>
          <p:cNvSpPr/>
          <p:nvPr/>
        </p:nvSpPr>
        <p:spPr>
          <a:xfrm>
            <a:off x="2819400" y="5582160"/>
            <a:ext cx="901700" cy="86944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Isosceles Triangle 36"/>
          <p:cNvSpPr/>
          <p:nvPr/>
        </p:nvSpPr>
        <p:spPr>
          <a:xfrm>
            <a:off x="3848828" y="5582160"/>
            <a:ext cx="901700" cy="86944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Isosceles Triangle 37"/>
          <p:cNvSpPr/>
          <p:nvPr/>
        </p:nvSpPr>
        <p:spPr>
          <a:xfrm>
            <a:off x="8760179" y="5399891"/>
            <a:ext cx="901700" cy="86944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Isosceles Triangle 38"/>
          <p:cNvSpPr/>
          <p:nvPr/>
        </p:nvSpPr>
        <p:spPr>
          <a:xfrm>
            <a:off x="9817747" y="5392607"/>
            <a:ext cx="901700" cy="86944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9529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5042" y="2953758"/>
            <a:ext cx="3673929" cy="830997"/>
          </a:xfrm>
          <a:prstGeom prst="rect">
            <a:avLst/>
          </a:prstGeom>
          <a:noFill/>
        </p:spPr>
        <p:txBody>
          <a:bodyPr wrap="square" rtlCol="0">
            <a:spAutoFit/>
          </a:bodyPr>
          <a:lstStyle/>
          <a:p>
            <a:r>
              <a:rPr lang="en-GB" sz="4800" b="1" dirty="0" smtClean="0"/>
              <a:t>More ideas…</a:t>
            </a:r>
            <a:endParaRPr lang="en-GB" sz="4800" b="1" dirty="0"/>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598124" y="201384"/>
            <a:ext cx="1431471" cy="1398815"/>
          </a:xfrm>
          <a:prstGeom prst="rect">
            <a:avLst/>
          </a:prstGeom>
        </p:spPr>
      </p:pic>
      <p:sp>
        <p:nvSpPr>
          <p:cNvPr id="4" name="TextBox 3"/>
          <p:cNvSpPr txBox="1"/>
          <p:nvPr/>
        </p:nvSpPr>
        <p:spPr>
          <a:xfrm rot="20851928">
            <a:off x="438901" y="748124"/>
            <a:ext cx="2628035" cy="2246769"/>
          </a:xfrm>
          <a:prstGeom prst="rect">
            <a:avLst/>
          </a:prstGeom>
          <a:noFill/>
        </p:spPr>
        <p:txBody>
          <a:bodyPr wrap="square" rtlCol="0">
            <a:spAutoFit/>
          </a:bodyPr>
          <a:lstStyle/>
          <a:p>
            <a:pPr algn="ctr"/>
            <a:r>
              <a:rPr lang="en-GB" sz="2800" dirty="0" smtClean="0"/>
              <a:t>You could make a </a:t>
            </a:r>
            <a:r>
              <a:rPr lang="en-GB" sz="2800" dirty="0" smtClean="0"/>
              <a:t>Chinese restaurant at home? Can you take the orders?</a:t>
            </a:r>
            <a:endParaRPr lang="en-GB" sz="2800" dirty="0"/>
          </a:p>
        </p:txBody>
      </p:sp>
      <p:sp>
        <p:nvSpPr>
          <p:cNvPr id="8" name="TextBox 7"/>
          <p:cNvSpPr txBox="1"/>
          <p:nvPr/>
        </p:nvSpPr>
        <p:spPr>
          <a:xfrm rot="248446">
            <a:off x="807593" y="3861387"/>
            <a:ext cx="4196443" cy="1569660"/>
          </a:xfrm>
          <a:prstGeom prst="rect">
            <a:avLst/>
          </a:prstGeom>
          <a:noFill/>
        </p:spPr>
        <p:txBody>
          <a:bodyPr wrap="square" rtlCol="0">
            <a:spAutoFit/>
          </a:bodyPr>
          <a:lstStyle/>
          <a:p>
            <a:pPr algn="ctr"/>
            <a:r>
              <a:rPr lang="en-GB" sz="3200" dirty="0"/>
              <a:t>See how many </a:t>
            </a:r>
            <a:r>
              <a:rPr lang="en-GB" sz="3200" dirty="0" smtClean="0"/>
              <a:t>purple</a:t>
            </a:r>
            <a:r>
              <a:rPr lang="en-GB" sz="3200" dirty="0" smtClean="0"/>
              <a:t> </a:t>
            </a:r>
            <a:r>
              <a:rPr lang="en-GB" sz="3200" dirty="0"/>
              <a:t>objects you can find in your </a:t>
            </a:r>
            <a:r>
              <a:rPr lang="en-GB" sz="3200" dirty="0" smtClean="0"/>
              <a:t>home.</a:t>
            </a:r>
            <a:endParaRPr lang="en-GB" sz="3200" dirty="0"/>
          </a:p>
        </p:txBody>
      </p:sp>
      <p:sp>
        <p:nvSpPr>
          <p:cNvPr id="10" name="TextBox 9"/>
          <p:cNvSpPr txBox="1"/>
          <p:nvPr/>
        </p:nvSpPr>
        <p:spPr>
          <a:xfrm rot="21148152">
            <a:off x="6867608" y="4405991"/>
            <a:ext cx="4196443" cy="1077218"/>
          </a:xfrm>
          <a:prstGeom prst="rect">
            <a:avLst/>
          </a:prstGeom>
          <a:noFill/>
        </p:spPr>
        <p:txBody>
          <a:bodyPr wrap="square" rtlCol="0">
            <a:spAutoFit/>
          </a:bodyPr>
          <a:lstStyle/>
          <a:p>
            <a:pPr algn="ctr"/>
            <a:r>
              <a:rPr lang="en-GB" sz="3200" dirty="0"/>
              <a:t>Sing your favourite nursery rhyme. </a:t>
            </a:r>
          </a:p>
        </p:txBody>
      </p:sp>
      <p:sp>
        <p:nvSpPr>
          <p:cNvPr id="12" name="AutoShape 2" descr="Pencil Free Download Clip Art Images｜Illus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24441" r="-1"/>
          <a:stretch/>
        </p:blipFill>
        <p:spPr>
          <a:xfrm rot="644735">
            <a:off x="2869309" y="183715"/>
            <a:ext cx="1246679" cy="903493"/>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7116" y="4276423"/>
            <a:ext cx="1981200" cy="2305050"/>
          </a:xfrm>
          <a:prstGeom prst="rect">
            <a:avLst/>
          </a:prstGeom>
        </p:spPr>
      </p:pic>
      <p:sp>
        <p:nvSpPr>
          <p:cNvPr id="18" name="TextBox 17"/>
          <p:cNvSpPr txBox="1"/>
          <p:nvPr/>
        </p:nvSpPr>
        <p:spPr>
          <a:xfrm>
            <a:off x="7607369" y="5580505"/>
            <a:ext cx="2716919" cy="1200329"/>
          </a:xfrm>
          <a:prstGeom prst="rect">
            <a:avLst/>
          </a:prstGeom>
          <a:noFill/>
        </p:spPr>
        <p:txBody>
          <a:bodyPr wrap="square" rtlCol="0">
            <a:spAutoFit/>
          </a:bodyPr>
          <a:lstStyle/>
          <a:p>
            <a:pPr algn="ctr"/>
            <a:r>
              <a:rPr lang="en-GB" dirty="0" smtClean="0"/>
              <a:t>Can you </a:t>
            </a:r>
            <a:r>
              <a:rPr lang="en-GB" dirty="0" smtClean="0"/>
              <a:t>dance whilst you sing. Maybe you could search for some Chinese music.</a:t>
            </a:r>
            <a:endParaRPr lang="en-GB" dirty="0"/>
          </a:p>
        </p:txBody>
      </p:sp>
      <p:sp>
        <p:nvSpPr>
          <p:cNvPr id="13" name="TextBox 12"/>
          <p:cNvSpPr txBox="1"/>
          <p:nvPr/>
        </p:nvSpPr>
        <p:spPr>
          <a:xfrm rot="575753">
            <a:off x="6677058" y="577416"/>
            <a:ext cx="3760106" cy="1938992"/>
          </a:xfrm>
          <a:prstGeom prst="rect">
            <a:avLst/>
          </a:prstGeom>
          <a:noFill/>
        </p:spPr>
        <p:txBody>
          <a:bodyPr wrap="square" rtlCol="0">
            <a:spAutoFit/>
          </a:bodyPr>
          <a:lstStyle/>
          <a:p>
            <a:pPr algn="ctr"/>
            <a:r>
              <a:rPr lang="en-GB" sz="2400" dirty="0" smtClean="0"/>
              <a:t>If you still have the playdough from last week you could try to create one of the animals from the story.</a:t>
            </a:r>
            <a:endParaRPr lang="en-GB" sz="1400" dirty="0"/>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115828">
            <a:off x="10119787" y="1973587"/>
            <a:ext cx="1615859" cy="1210335"/>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4812158"/>
            <a:ext cx="2052554" cy="1882794"/>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927053">
            <a:off x="2957692" y="1592981"/>
            <a:ext cx="1881698" cy="1405466"/>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869105">
            <a:off x="8874648" y="2532968"/>
            <a:ext cx="1470700" cy="1098486"/>
          </a:xfrm>
          <a:prstGeom prst="rect">
            <a:avLst/>
          </a:prstGeom>
        </p:spPr>
      </p:pic>
    </p:spTree>
    <p:extLst>
      <p:ext uri="{BB962C8B-B14F-4D97-AF65-F5344CB8AC3E}">
        <p14:creationId xmlns:p14="http://schemas.microsoft.com/office/powerpoint/2010/main" val="53273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1717</TotalTime>
  <Words>828</Words>
  <Application>Microsoft Office PowerPoint</Application>
  <PresentationFormat>Widescreen</PresentationFormat>
  <Paragraphs>85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Simpson [ Wheatley Hill Primary School ]</dc:creator>
  <cp:lastModifiedBy>M. Simpson [ Wheatley Hill Primary School ]</cp:lastModifiedBy>
  <cp:revision>98</cp:revision>
  <dcterms:created xsi:type="dcterms:W3CDTF">2021-01-04T11:29:33Z</dcterms:created>
  <dcterms:modified xsi:type="dcterms:W3CDTF">2021-01-27T17:05:15Z</dcterms:modified>
</cp:coreProperties>
</file>