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0"/>
  </p:notesMasterIdLst>
  <p:sldIdLst>
    <p:sldId id="536" r:id="rId2"/>
    <p:sldId id="257" r:id="rId3"/>
    <p:sldId id="401" r:id="rId4"/>
    <p:sldId id="542" r:id="rId5"/>
    <p:sldId id="543" r:id="rId6"/>
    <p:sldId id="544" r:id="rId7"/>
    <p:sldId id="545" r:id="rId8"/>
    <p:sldId id="546" r:id="rId9"/>
    <p:sldId id="547" r:id="rId10"/>
    <p:sldId id="548" r:id="rId11"/>
    <p:sldId id="549" r:id="rId12"/>
    <p:sldId id="550" r:id="rId13"/>
    <p:sldId id="551" r:id="rId14"/>
    <p:sldId id="552" r:id="rId15"/>
    <p:sldId id="553" r:id="rId16"/>
    <p:sldId id="300" r:id="rId17"/>
    <p:sldId id="480" r:id="rId18"/>
    <p:sldId id="294" r:id="rId19"/>
    <p:sldId id="402" r:id="rId20"/>
    <p:sldId id="554" r:id="rId21"/>
    <p:sldId id="555" r:id="rId22"/>
    <p:sldId id="556" r:id="rId23"/>
    <p:sldId id="557" r:id="rId24"/>
    <p:sldId id="558" r:id="rId25"/>
    <p:sldId id="559" r:id="rId26"/>
    <p:sldId id="561" r:id="rId27"/>
    <p:sldId id="563" r:id="rId28"/>
    <p:sldId id="564" r:id="rId29"/>
    <p:sldId id="567" r:id="rId30"/>
    <p:sldId id="565" r:id="rId31"/>
    <p:sldId id="566" r:id="rId32"/>
    <p:sldId id="445" r:id="rId33"/>
    <p:sldId id="479" r:id="rId34"/>
    <p:sldId id="261" r:id="rId35"/>
    <p:sldId id="403" r:id="rId36"/>
    <p:sldId id="570" r:id="rId37"/>
    <p:sldId id="568" r:id="rId38"/>
    <p:sldId id="571" r:id="rId39"/>
    <p:sldId id="539" r:id="rId40"/>
    <p:sldId id="573" r:id="rId41"/>
    <p:sldId id="572" r:id="rId42"/>
    <p:sldId id="574" r:id="rId43"/>
    <p:sldId id="575" r:id="rId44"/>
    <p:sldId id="576" r:id="rId45"/>
    <p:sldId id="578" r:id="rId46"/>
    <p:sldId id="579" r:id="rId47"/>
    <p:sldId id="580" r:id="rId48"/>
    <p:sldId id="581" r:id="rId49"/>
    <p:sldId id="582" r:id="rId50"/>
    <p:sldId id="541" r:id="rId51"/>
    <p:sldId id="478" r:id="rId52"/>
    <p:sldId id="282" r:id="rId53"/>
    <p:sldId id="404" r:id="rId54"/>
    <p:sldId id="586" r:id="rId55"/>
    <p:sldId id="587" r:id="rId56"/>
    <p:sldId id="588" r:id="rId57"/>
    <p:sldId id="590" r:id="rId58"/>
    <p:sldId id="591" r:id="rId59"/>
    <p:sldId id="592" r:id="rId60"/>
    <p:sldId id="593" r:id="rId61"/>
    <p:sldId id="594" r:id="rId62"/>
    <p:sldId id="595" r:id="rId63"/>
    <p:sldId id="596" r:id="rId64"/>
    <p:sldId id="597" r:id="rId65"/>
    <p:sldId id="287" r:id="rId66"/>
    <p:sldId id="477" r:id="rId67"/>
    <p:sldId id="349" r:id="rId68"/>
    <p:sldId id="600" r:id="rId69"/>
    <p:sldId id="598" r:id="rId70"/>
    <p:sldId id="599" r:id="rId71"/>
    <p:sldId id="601" r:id="rId72"/>
    <p:sldId id="602" r:id="rId73"/>
    <p:sldId id="603" r:id="rId74"/>
    <p:sldId id="604" r:id="rId75"/>
    <p:sldId id="605" r:id="rId76"/>
    <p:sldId id="606" r:id="rId77"/>
    <p:sldId id="607" r:id="rId78"/>
    <p:sldId id="608" r:id="rId7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McCartney [ Wheatley Hill Community Primary School ]" initials="R[WHCPS]" lastIdx="1" clrIdx="0">
    <p:extLst>
      <p:ext uri="{19B8F6BF-5375-455C-9EA6-DF929625EA0E}">
        <p15:presenceInfo xmlns:p15="http://schemas.microsoft.com/office/powerpoint/2012/main" userId="R.McCartney [ Wheatley Hill Community Primary School ]"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CC05"/>
    <a:srgbClr val="E40CE4"/>
    <a:srgbClr val="FF5050"/>
    <a:srgbClr val="FFFF66"/>
    <a:srgbClr val="FF6600"/>
    <a:srgbClr val="005EA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86181C-927E-8836-ED66-C5BCA650C61C}" v="69" dt="2021-02-04T19:29:59.72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103" autoAdjust="0"/>
    <p:restoredTop sz="95332" autoAdjust="0"/>
  </p:normalViewPr>
  <p:slideViewPr>
    <p:cSldViewPr snapToGrid="0">
      <p:cViewPr varScale="1">
        <p:scale>
          <a:sx n="65" d="100"/>
          <a:sy n="65" d="100"/>
        </p:scale>
        <p:origin x="606" y="78"/>
      </p:cViewPr>
      <p:guideLst/>
    </p:cSldViewPr>
  </p:slideViewPr>
  <p:outlineViewPr>
    <p:cViewPr>
      <p:scale>
        <a:sx n="33" d="100"/>
        <a:sy n="33" d="100"/>
      </p:scale>
      <p:origin x="0" y="-2172"/>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microsoft.com/office/2015/10/relationships/revisionInfo" Target="revisionInfo.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presProps" Target="presProp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commentAuthors" Target="commentAuthors.xml"/><Relationship Id="rId86"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McCartney [ Wheatley Hill Community Primary School ]" userId="S::r.mccartney134@whprimary.com::8370e262-f51d-4192-81e2-00bb8d05bf7e" providerId="AD" clId="Web-{0586181C-927E-8836-ED66-C5BCA650C61C}"/>
    <pc:docChg chg="modSld">
      <pc:chgData name="R.McCartney [ Wheatley Hill Community Primary School ]" userId="S::r.mccartney134@whprimary.com::8370e262-f51d-4192-81e2-00bb8d05bf7e" providerId="AD" clId="Web-{0586181C-927E-8836-ED66-C5BCA650C61C}" dt="2021-02-04T19:29:59.729" v="36"/>
      <pc:docMkLst>
        <pc:docMk/>
      </pc:docMkLst>
      <pc:sldChg chg="modSp">
        <pc:chgData name="R.McCartney [ Wheatley Hill Community Primary School ]" userId="S::r.mccartney134@whprimary.com::8370e262-f51d-4192-81e2-00bb8d05bf7e" providerId="AD" clId="Web-{0586181C-927E-8836-ED66-C5BCA650C61C}" dt="2021-02-04T19:29:09.338" v="16" actId="20577"/>
        <pc:sldMkLst>
          <pc:docMk/>
          <pc:sldMk cId="3574151683" sldId="598"/>
        </pc:sldMkLst>
        <pc:spChg chg="mod">
          <ac:chgData name="R.McCartney [ Wheatley Hill Community Primary School ]" userId="S::r.mccartney134@whprimary.com::8370e262-f51d-4192-81e2-00bb8d05bf7e" providerId="AD" clId="Web-{0586181C-927E-8836-ED66-C5BCA650C61C}" dt="2021-02-04T19:28:43.573" v="13" actId="20577"/>
          <ac:spMkLst>
            <pc:docMk/>
            <pc:sldMk cId="3574151683" sldId="598"/>
            <ac:spMk id="4" creationId="{9ACA1241-448F-42BF-AA2B-BA8E7EFA6EB5}"/>
          </ac:spMkLst>
        </pc:spChg>
        <pc:spChg chg="mod">
          <ac:chgData name="R.McCartney [ Wheatley Hill Community Primary School ]" userId="S::r.mccartney134@whprimary.com::8370e262-f51d-4192-81e2-00bb8d05bf7e" providerId="AD" clId="Web-{0586181C-927E-8836-ED66-C5BCA650C61C}" dt="2021-02-04T19:29:09.338" v="16" actId="20577"/>
          <ac:spMkLst>
            <pc:docMk/>
            <pc:sldMk cId="3574151683" sldId="598"/>
            <ac:spMk id="41" creationId="{860DFC27-56B5-4DC8-81FE-DC18ABC72E64}"/>
          </ac:spMkLst>
        </pc:spChg>
      </pc:sldChg>
      <pc:sldChg chg="modSp">
        <pc:chgData name="R.McCartney [ Wheatley Hill Community Primary School ]" userId="S::r.mccartney134@whprimary.com::8370e262-f51d-4192-81e2-00bb8d05bf7e" providerId="AD" clId="Web-{0586181C-927E-8836-ED66-C5BCA650C61C}" dt="2021-02-04T19:29:47.979" v="35" actId="20577"/>
        <pc:sldMkLst>
          <pc:docMk/>
          <pc:sldMk cId="3501171788" sldId="599"/>
        </pc:sldMkLst>
        <pc:spChg chg="mod">
          <ac:chgData name="R.McCartney [ Wheatley Hill Community Primary School ]" userId="S::r.mccartney134@whprimary.com::8370e262-f51d-4192-81e2-00bb8d05bf7e" providerId="AD" clId="Web-{0586181C-927E-8836-ED66-C5BCA650C61C}" dt="2021-02-04T19:29:47.979" v="35" actId="20577"/>
          <ac:spMkLst>
            <pc:docMk/>
            <pc:sldMk cId="3501171788" sldId="599"/>
            <ac:spMk id="41" creationId="{860DFC27-56B5-4DC8-81FE-DC18ABC72E64}"/>
          </ac:spMkLst>
        </pc:spChg>
      </pc:sldChg>
      <pc:sldChg chg="delSp">
        <pc:chgData name="R.McCartney [ Wheatley Hill Community Primary School ]" userId="S::r.mccartney134@whprimary.com::8370e262-f51d-4192-81e2-00bb8d05bf7e" providerId="AD" clId="Web-{0586181C-927E-8836-ED66-C5BCA650C61C}" dt="2021-02-04T19:29:59.729" v="36"/>
        <pc:sldMkLst>
          <pc:docMk/>
          <pc:sldMk cId="1627258864" sldId="601"/>
        </pc:sldMkLst>
        <pc:spChg chg="del">
          <ac:chgData name="R.McCartney [ Wheatley Hill Community Primary School ]" userId="S::r.mccartney134@whprimary.com::8370e262-f51d-4192-81e2-00bb8d05bf7e" providerId="AD" clId="Web-{0586181C-927E-8836-ED66-C5BCA650C61C}" dt="2021-02-04T19:29:59.729" v="36"/>
          <ac:spMkLst>
            <pc:docMk/>
            <pc:sldMk cId="1627258864" sldId="601"/>
            <ac:spMk id="41" creationId="{860DFC27-56B5-4DC8-81FE-DC18ABC72E6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5E92BF-6D48-41B0-A49B-B7D86EBF0B7E}" type="datetimeFigureOut">
              <a:rPr lang="en-GB" smtClean="0"/>
              <a:t>05/02/2021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AC7FE5-BBF7-42AB-8324-F736AB7EDDF8}" type="slidenum">
              <a:rPr lang="en-GB" smtClean="0"/>
              <a:t>‹#›</a:t>
            </a:fld>
            <a:endParaRPr lang="en-GB"/>
          </a:p>
        </p:txBody>
      </p:sp>
    </p:spTree>
    <p:extLst>
      <p:ext uri="{BB962C8B-B14F-4D97-AF65-F5344CB8AC3E}">
        <p14:creationId xmlns:p14="http://schemas.microsoft.com/office/powerpoint/2010/main" val="17883133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BAC7FE5-BBF7-42AB-8324-F736AB7EDDF8}" type="slidenum">
              <a:rPr lang="en-GB" smtClean="0"/>
              <a:t>22</a:t>
            </a:fld>
            <a:endParaRPr lang="en-GB"/>
          </a:p>
        </p:txBody>
      </p:sp>
    </p:spTree>
    <p:extLst>
      <p:ext uri="{BB962C8B-B14F-4D97-AF65-F5344CB8AC3E}">
        <p14:creationId xmlns:p14="http://schemas.microsoft.com/office/powerpoint/2010/main" val="31290671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BAC7FE5-BBF7-42AB-8324-F736AB7EDDF8}" type="slidenum">
              <a:rPr lang="en-GB" smtClean="0"/>
              <a:t>35</a:t>
            </a:fld>
            <a:endParaRPr lang="en-GB"/>
          </a:p>
        </p:txBody>
      </p:sp>
    </p:spTree>
    <p:extLst>
      <p:ext uri="{BB962C8B-B14F-4D97-AF65-F5344CB8AC3E}">
        <p14:creationId xmlns:p14="http://schemas.microsoft.com/office/powerpoint/2010/main" val="29101580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BAC7FE5-BBF7-42AB-8324-F736AB7EDDF8}" type="slidenum">
              <a:rPr lang="en-GB" smtClean="0"/>
              <a:t>36</a:t>
            </a:fld>
            <a:endParaRPr lang="en-GB"/>
          </a:p>
        </p:txBody>
      </p:sp>
    </p:spTree>
    <p:extLst>
      <p:ext uri="{BB962C8B-B14F-4D97-AF65-F5344CB8AC3E}">
        <p14:creationId xmlns:p14="http://schemas.microsoft.com/office/powerpoint/2010/main" val="31417658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BAC7FE5-BBF7-42AB-8324-F736AB7EDDF8}" type="slidenum">
              <a:rPr lang="en-GB" smtClean="0"/>
              <a:t>23</a:t>
            </a:fld>
            <a:endParaRPr lang="en-GB"/>
          </a:p>
        </p:txBody>
      </p:sp>
    </p:spTree>
    <p:extLst>
      <p:ext uri="{BB962C8B-B14F-4D97-AF65-F5344CB8AC3E}">
        <p14:creationId xmlns:p14="http://schemas.microsoft.com/office/powerpoint/2010/main" val="24269711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BAC7FE5-BBF7-42AB-8324-F736AB7EDDF8}" type="slidenum">
              <a:rPr lang="en-GB" smtClean="0"/>
              <a:t>24</a:t>
            </a:fld>
            <a:endParaRPr lang="en-GB"/>
          </a:p>
        </p:txBody>
      </p:sp>
    </p:spTree>
    <p:extLst>
      <p:ext uri="{BB962C8B-B14F-4D97-AF65-F5344CB8AC3E}">
        <p14:creationId xmlns:p14="http://schemas.microsoft.com/office/powerpoint/2010/main" val="23597558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BAC7FE5-BBF7-42AB-8324-F736AB7EDDF8}" type="slidenum">
              <a:rPr lang="en-GB" smtClean="0"/>
              <a:t>25</a:t>
            </a:fld>
            <a:endParaRPr lang="en-GB"/>
          </a:p>
        </p:txBody>
      </p:sp>
    </p:spTree>
    <p:extLst>
      <p:ext uri="{BB962C8B-B14F-4D97-AF65-F5344CB8AC3E}">
        <p14:creationId xmlns:p14="http://schemas.microsoft.com/office/powerpoint/2010/main" val="30052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BAC7FE5-BBF7-42AB-8324-F736AB7EDDF8}" type="slidenum">
              <a:rPr lang="en-GB" smtClean="0"/>
              <a:t>26</a:t>
            </a:fld>
            <a:endParaRPr lang="en-GB"/>
          </a:p>
        </p:txBody>
      </p:sp>
    </p:spTree>
    <p:extLst>
      <p:ext uri="{BB962C8B-B14F-4D97-AF65-F5344CB8AC3E}">
        <p14:creationId xmlns:p14="http://schemas.microsoft.com/office/powerpoint/2010/main" val="38445589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BAC7FE5-BBF7-42AB-8324-F736AB7EDDF8}" type="slidenum">
              <a:rPr lang="en-GB" smtClean="0"/>
              <a:t>28</a:t>
            </a:fld>
            <a:endParaRPr lang="en-GB"/>
          </a:p>
        </p:txBody>
      </p:sp>
    </p:spTree>
    <p:extLst>
      <p:ext uri="{BB962C8B-B14F-4D97-AF65-F5344CB8AC3E}">
        <p14:creationId xmlns:p14="http://schemas.microsoft.com/office/powerpoint/2010/main" val="32265395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BAC7FE5-BBF7-42AB-8324-F736AB7EDDF8}" type="slidenum">
              <a:rPr lang="en-GB" smtClean="0"/>
              <a:t>29</a:t>
            </a:fld>
            <a:endParaRPr lang="en-GB"/>
          </a:p>
        </p:txBody>
      </p:sp>
    </p:spTree>
    <p:extLst>
      <p:ext uri="{BB962C8B-B14F-4D97-AF65-F5344CB8AC3E}">
        <p14:creationId xmlns:p14="http://schemas.microsoft.com/office/powerpoint/2010/main" val="35445699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BAC7FE5-BBF7-42AB-8324-F736AB7EDDF8}" type="slidenum">
              <a:rPr lang="en-GB" smtClean="0"/>
              <a:t>30</a:t>
            </a:fld>
            <a:endParaRPr lang="en-GB"/>
          </a:p>
        </p:txBody>
      </p:sp>
    </p:spTree>
    <p:extLst>
      <p:ext uri="{BB962C8B-B14F-4D97-AF65-F5344CB8AC3E}">
        <p14:creationId xmlns:p14="http://schemas.microsoft.com/office/powerpoint/2010/main" val="25773093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BAC7FE5-BBF7-42AB-8324-F736AB7EDDF8}" type="slidenum">
              <a:rPr lang="en-GB" smtClean="0"/>
              <a:t>31</a:t>
            </a:fld>
            <a:endParaRPr lang="en-GB"/>
          </a:p>
        </p:txBody>
      </p:sp>
    </p:spTree>
    <p:extLst>
      <p:ext uri="{BB962C8B-B14F-4D97-AF65-F5344CB8AC3E}">
        <p14:creationId xmlns:p14="http://schemas.microsoft.com/office/powerpoint/2010/main" val="16094565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6727A-AC5A-4337-A144-CC643A89E22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9726EF0-A477-42C4-AFF5-E9A57E7C11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3522D24-609E-4DE8-9D87-B430996BBB69}"/>
              </a:ext>
            </a:extLst>
          </p:cNvPr>
          <p:cNvSpPr>
            <a:spLocks noGrp="1"/>
          </p:cNvSpPr>
          <p:nvPr>
            <p:ph type="dt" sz="half" idx="10"/>
          </p:nvPr>
        </p:nvSpPr>
        <p:spPr/>
        <p:txBody>
          <a:bodyPr/>
          <a:lstStyle/>
          <a:p>
            <a:fld id="{AF26B88B-5340-4AE3-A0DB-C3E372B3DDC9}" type="datetimeFigureOut">
              <a:rPr lang="en-GB" smtClean="0"/>
              <a:t>05/02/2021</a:t>
            </a:fld>
            <a:endParaRPr lang="en-GB"/>
          </a:p>
        </p:txBody>
      </p:sp>
      <p:sp>
        <p:nvSpPr>
          <p:cNvPr id="5" name="Footer Placeholder 4">
            <a:extLst>
              <a:ext uri="{FF2B5EF4-FFF2-40B4-BE49-F238E27FC236}">
                <a16:creationId xmlns:a16="http://schemas.microsoft.com/office/drawing/2014/main" id="{38DF1F07-5932-456E-8C24-FE5E5A43F0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C2859B4-3008-4CC5-9450-536D4C1CFE30}"/>
              </a:ext>
            </a:extLst>
          </p:cNvPr>
          <p:cNvSpPr>
            <a:spLocks noGrp="1"/>
          </p:cNvSpPr>
          <p:nvPr>
            <p:ph type="sldNum" sz="quarter" idx="12"/>
          </p:nvPr>
        </p:nvSpPr>
        <p:spPr/>
        <p:txBody>
          <a:bodyPr/>
          <a:lstStyle/>
          <a:p>
            <a:fld id="{738B5C83-DD3F-4F3D-85A4-1F4D4545DBDF}" type="slidenum">
              <a:rPr lang="en-GB" smtClean="0"/>
              <a:t>‹#›</a:t>
            </a:fld>
            <a:endParaRPr lang="en-GB"/>
          </a:p>
        </p:txBody>
      </p:sp>
    </p:spTree>
    <p:extLst>
      <p:ext uri="{BB962C8B-B14F-4D97-AF65-F5344CB8AC3E}">
        <p14:creationId xmlns:p14="http://schemas.microsoft.com/office/powerpoint/2010/main" val="18695746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B79DC-4BCD-42FF-BA4F-9491DF5585E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E385186-84F9-4099-8C84-F46D6A9008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CF91FD3-950D-4313-BC13-966EAF2B7D53}"/>
              </a:ext>
            </a:extLst>
          </p:cNvPr>
          <p:cNvSpPr>
            <a:spLocks noGrp="1"/>
          </p:cNvSpPr>
          <p:nvPr>
            <p:ph type="dt" sz="half" idx="10"/>
          </p:nvPr>
        </p:nvSpPr>
        <p:spPr/>
        <p:txBody>
          <a:bodyPr/>
          <a:lstStyle/>
          <a:p>
            <a:fld id="{AF26B88B-5340-4AE3-A0DB-C3E372B3DDC9}" type="datetimeFigureOut">
              <a:rPr lang="en-GB" smtClean="0"/>
              <a:t>05/02/2021</a:t>
            </a:fld>
            <a:endParaRPr lang="en-GB"/>
          </a:p>
        </p:txBody>
      </p:sp>
      <p:sp>
        <p:nvSpPr>
          <p:cNvPr id="5" name="Footer Placeholder 4">
            <a:extLst>
              <a:ext uri="{FF2B5EF4-FFF2-40B4-BE49-F238E27FC236}">
                <a16:creationId xmlns:a16="http://schemas.microsoft.com/office/drawing/2014/main" id="{4C5BE33A-D07B-4FD7-A666-5B1AF7E7A54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1424AA6-C74F-4CCA-9CC0-25122ADCEC8D}"/>
              </a:ext>
            </a:extLst>
          </p:cNvPr>
          <p:cNvSpPr>
            <a:spLocks noGrp="1"/>
          </p:cNvSpPr>
          <p:nvPr>
            <p:ph type="sldNum" sz="quarter" idx="12"/>
          </p:nvPr>
        </p:nvSpPr>
        <p:spPr/>
        <p:txBody>
          <a:bodyPr/>
          <a:lstStyle/>
          <a:p>
            <a:fld id="{738B5C83-DD3F-4F3D-85A4-1F4D4545DBDF}" type="slidenum">
              <a:rPr lang="en-GB" smtClean="0"/>
              <a:t>‹#›</a:t>
            </a:fld>
            <a:endParaRPr lang="en-GB"/>
          </a:p>
        </p:txBody>
      </p:sp>
    </p:spTree>
    <p:extLst>
      <p:ext uri="{BB962C8B-B14F-4D97-AF65-F5344CB8AC3E}">
        <p14:creationId xmlns:p14="http://schemas.microsoft.com/office/powerpoint/2010/main" val="17617840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8199B8-5C8A-4577-BBD1-40A66ED743C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657724D-20B6-4E1A-B7B6-D7203EEB812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06C7087-7DE4-4BBD-B5FE-9AC2EA0D52FA}"/>
              </a:ext>
            </a:extLst>
          </p:cNvPr>
          <p:cNvSpPr>
            <a:spLocks noGrp="1"/>
          </p:cNvSpPr>
          <p:nvPr>
            <p:ph type="dt" sz="half" idx="10"/>
          </p:nvPr>
        </p:nvSpPr>
        <p:spPr/>
        <p:txBody>
          <a:bodyPr/>
          <a:lstStyle/>
          <a:p>
            <a:fld id="{AF26B88B-5340-4AE3-A0DB-C3E372B3DDC9}" type="datetimeFigureOut">
              <a:rPr lang="en-GB" smtClean="0"/>
              <a:t>05/02/2021</a:t>
            </a:fld>
            <a:endParaRPr lang="en-GB"/>
          </a:p>
        </p:txBody>
      </p:sp>
      <p:sp>
        <p:nvSpPr>
          <p:cNvPr id="5" name="Footer Placeholder 4">
            <a:extLst>
              <a:ext uri="{FF2B5EF4-FFF2-40B4-BE49-F238E27FC236}">
                <a16:creationId xmlns:a16="http://schemas.microsoft.com/office/drawing/2014/main" id="{90EC1DA2-6E5E-485D-8E68-4069B2BB60E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0507B73-078B-4247-B7EF-E8D37795B5A2}"/>
              </a:ext>
            </a:extLst>
          </p:cNvPr>
          <p:cNvSpPr>
            <a:spLocks noGrp="1"/>
          </p:cNvSpPr>
          <p:nvPr>
            <p:ph type="sldNum" sz="quarter" idx="12"/>
          </p:nvPr>
        </p:nvSpPr>
        <p:spPr/>
        <p:txBody>
          <a:bodyPr/>
          <a:lstStyle/>
          <a:p>
            <a:fld id="{738B5C83-DD3F-4F3D-85A4-1F4D4545DBDF}" type="slidenum">
              <a:rPr lang="en-GB" smtClean="0"/>
              <a:t>‹#›</a:t>
            </a:fld>
            <a:endParaRPr lang="en-GB"/>
          </a:p>
        </p:txBody>
      </p:sp>
    </p:spTree>
    <p:extLst>
      <p:ext uri="{BB962C8B-B14F-4D97-AF65-F5344CB8AC3E}">
        <p14:creationId xmlns:p14="http://schemas.microsoft.com/office/powerpoint/2010/main" val="8966191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30E65-328A-47B9-8FC1-CDDF392C92C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C7B37A0-9658-4506-93A4-1B321EB61EF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8521CA6-CE3E-4F55-AE92-49C2DF2492EF}"/>
              </a:ext>
            </a:extLst>
          </p:cNvPr>
          <p:cNvSpPr>
            <a:spLocks noGrp="1"/>
          </p:cNvSpPr>
          <p:nvPr>
            <p:ph type="dt" sz="half" idx="10"/>
          </p:nvPr>
        </p:nvSpPr>
        <p:spPr/>
        <p:txBody>
          <a:bodyPr/>
          <a:lstStyle/>
          <a:p>
            <a:fld id="{AF26B88B-5340-4AE3-A0DB-C3E372B3DDC9}" type="datetimeFigureOut">
              <a:rPr lang="en-GB" smtClean="0"/>
              <a:t>05/02/2021</a:t>
            </a:fld>
            <a:endParaRPr lang="en-GB"/>
          </a:p>
        </p:txBody>
      </p:sp>
      <p:sp>
        <p:nvSpPr>
          <p:cNvPr id="5" name="Footer Placeholder 4">
            <a:extLst>
              <a:ext uri="{FF2B5EF4-FFF2-40B4-BE49-F238E27FC236}">
                <a16:creationId xmlns:a16="http://schemas.microsoft.com/office/drawing/2014/main" id="{CAC4EE0B-8E7A-4915-96D9-D6D792D308E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BBC3238-DDF4-48A6-8A0D-9C3B3F67395A}"/>
              </a:ext>
            </a:extLst>
          </p:cNvPr>
          <p:cNvSpPr>
            <a:spLocks noGrp="1"/>
          </p:cNvSpPr>
          <p:nvPr>
            <p:ph type="sldNum" sz="quarter" idx="12"/>
          </p:nvPr>
        </p:nvSpPr>
        <p:spPr/>
        <p:txBody>
          <a:bodyPr/>
          <a:lstStyle/>
          <a:p>
            <a:fld id="{738B5C83-DD3F-4F3D-85A4-1F4D4545DBDF}" type="slidenum">
              <a:rPr lang="en-GB" smtClean="0"/>
              <a:t>‹#›</a:t>
            </a:fld>
            <a:endParaRPr lang="en-GB"/>
          </a:p>
        </p:txBody>
      </p:sp>
    </p:spTree>
    <p:extLst>
      <p:ext uri="{BB962C8B-B14F-4D97-AF65-F5344CB8AC3E}">
        <p14:creationId xmlns:p14="http://schemas.microsoft.com/office/powerpoint/2010/main" val="38517463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65CE7-26A0-4089-96AD-098D850B80D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62C9C76-531D-48B1-8F8B-13D9440630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E8306ED-5D61-4F23-B1D4-F3CA13F16597}"/>
              </a:ext>
            </a:extLst>
          </p:cNvPr>
          <p:cNvSpPr>
            <a:spLocks noGrp="1"/>
          </p:cNvSpPr>
          <p:nvPr>
            <p:ph type="dt" sz="half" idx="10"/>
          </p:nvPr>
        </p:nvSpPr>
        <p:spPr/>
        <p:txBody>
          <a:bodyPr/>
          <a:lstStyle/>
          <a:p>
            <a:fld id="{AF26B88B-5340-4AE3-A0DB-C3E372B3DDC9}" type="datetimeFigureOut">
              <a:rPr lang="en-GB" smtClean="0"/>
              <a:t>05/02/2021</a:t>
            </a:fld>
            <a:endParaRPr lang="en-GB"/>
          </a:p>
        </p:txBody>
      </p:sp>
      <p:sp>
        <p:nvSpPr>
          <p:cNvPr id="5" name="Footer Placeholder 4">
            <a:extLst>
              <a:ext uri="{FF2B5EF4-FFF2-40B4-BE49-F238E27FC236}">
                <a16:creationId xmlns:a16="http://schemas.microsoft.com/office/drawing/2014/main" id="{6AF74D7C-7BAF-46B1-865D-ED45BDEE484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54742DA-7D3C-45CF-B459-FAC43E12D724}"/>
              </a:ext>
            </a:extLst>
          </p:cNvPr>
          <p:cNvSpPr>
            <a:spLocks noGrp="1"/>
          </p:cNvSpPr>
          <p:nvPr>
            <p:ph type="sldNum" sz="quarter" idx="12"/>
          </p:nvPr>
        </p:nvSpPr>
        <p:spPr/>
        <p:txBody>
          <a:bodyPr/>
          <a:lstStyle/>
          <a:p>
            <a:fld id="{738B5C83-DD3F-4F3D-85A4-1F4D4545DBDF}" type="slidenum">
              <a:rPr lang="en-GB" smtClean="0"/>
              <a:t>‹#›</a:t>
            </a:fld>
            <a:endParaRPr lang="en-GB"/>
          </a:p>
        </p:txBody>
      </p:sp>
    </p:spTree>
    <p:extLst>
      <p:ext uri="{BB962C8B-B14F-4D97-AF65-F5344CB8AC3E}">
        <p14:creationId xmlns:p14="http://schemas.microsoft.com/office/powerpoint/2010/main" val="5672747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00789-77BA-44E5-9646-D09A1E97266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D432956-ECAC-4DDD-A789-68AD3566380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B9C45EF-D86F-4BAF-B171-6EE50699B99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AD5BE65-1BEF-465B-A8A3-FE4670055F5B}"/>
              </a:ext>
            </a:extLst>
          </p:cNvPr>
          <p:cNvSpPr>
            <a:spLocks noGrp="1"/>
          </p:cNvSpPr>
          <p:nvPr>
            <p:ph type="dt" sz="half" idx="10"/>
          </p:nvPr>
        </p:nvSpPr>
        <p:spPr/>
        <p:txBody>
          <a:bodyPr/>
          <a:lstStyle/>
          <a:p>
            <a:fld id="{AF26B88B-5340-4AE3-A0DB-C3E372B3DDC9}" type="datetimeFigureOut">
              <a:rPr lang="en-GB" smtClean="0"/>
              <a:t>05/02/2021</a:t>
            </a:fld>
            <a:endParaRPr lang="en-GB"/>
          </a:p>
        </p:txBody>
      </p:sp>
      <p:sp>
        <p:nvSpPr>
          <p:cNvPr id="6" name="Footer Placeholder 5">
            <a:extLst>
              <a:ext uri="{FF2B5EF4-FFF2-40B4-BE49-F238E27FC236}">
                <a16:creationId xmlns:a16="http://schemas.microsoft.com/office/drawing/2014/main" id="{BA79A087-FC7B-492E-9383-AB76A530428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3FF4CFD-5D3E-441F-BF46-3120B5755162}"/>
              </a:ext>
            </a:extLst>
          </p:cNvPr>
          <p:cNvSpPr>
            <a:spLocks noGrp="1"/>
          </p:cNvSpPr>
          <p:nvPr>
            <p:ph type="sldNum" sz="quarter" idx="12"/>
          </p:nvPr>
        </p:nvSpPr>
        <p:spPr/>
        <p:txBody>
          <a:bodyPr/>
          <a:lstStyle/>
          <a:p>
            <a:fld id="{738B5C83-DD3F-4F3D-85A4-1F4D4545DBDF}" type="slidenum">
              <a:rPr lang="en-GB" smtClean="0"/>
              <a:t>‹#›</a:t>
            </a:fld>
            <a:endParaRPr lang="en-GB"/>
          </a:p>
        </p:txBody>
      </p:sp>
    </p:spTree>
    <p:extLst>
      <p:ext uri="{BB962C8B-B14F-4D97-AF65-F5344CB8AC3E}">
        <p14:creationId xmlns:p14="http://schemas.microsoft.com/office/powerpoint/2010/main" val="39964285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2C067-FA36-4587-9951-9E9C41ED254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48AADD8-ABB2-4672-A7B9-A145AA2D652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9BBFD2B-E9CF-4932-88DC-5D11616CC94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53BD8D5-1893-4903-81D5-28F26CC15D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FE5D84A-5233-44C0-9082-6EEB8E446B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7ED6B76-F538-48C7-8268-5BBCC8AF24FA}"/>
              </a:ext>
            </a:extLst>
          </p:cNvPr>
          <p:cNvSpPr>
            <a:spLocks noGrp="1"/>
          </p:cNvSpPr>
          <p:nvPr>
            <p:ph type="dt" sz="half" idx="10"/>
          </p:nvPr>
        </p:nvSpPr>
        <p:spPr/>
        <p:txBody>
          <a:bodyPr/>
          <a:lstStyle/>
          <a:p>
            <a:fld id="{AF26B88B-5340-4AE3-A0DB-C3E372B3DDC9}" type="datetimeFigureOut">
              <a:rPr lang="en-GB" smtClean="0"/>
              <a:t>05/02/2021</a:t>
            </a:fld>
            <a:endParaRPr lang="en-GB"/>
          </a:p>
        </p:txBody>
      </p:sp>
      <p:sp>
        <p:nvSpPr>
          <p:cNvPr id="8" name="Footer Placeholder 7">
            <a:extLst>
              <a:ext uri="{FF2B5EF4-FFF2-40B4-BE49-F238E27FC236}">
                <a16:creationId xmlns:a16="http://schemas.microsoft.com/office/drawing/2014/main" id="{8488C1BB-79FC-465C-B6CB-84EDC79B266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A870F9F-E399-4FEF-8ADB-B924E24284F2}"/>
              </a:ext>
            </a:extLst>
          </p:cNvPr>
          <p:cNvSpPr>
            <a:spLocks noGrp="1"/>
          </p:cNvSpPr>
          <p:nvPr>
            <p:ph type="sldNum" sz="quarter" idx="12"/>
          </p:nvPr>
        </p:nvSpPr>
        <p:spPr/>
        <p:txBody>
          <a:bodyPr/>
          <a:lstStyle/>
          <a:p>
            <a:fld id="{738B5C83-DD3F-4F3D-85A4-1F4D4545DBDF}" type="slidenum">
              <a:rPr lang="en-GB" smtClean="0"/>
              <a:t>‹#›</a:t>
            </a:fld>
            <a:endParaRPr lang="en-GB"/>
          </a:p>
        </p:txBody>
      </p:sp>
    </p:spTree>
    <p:extLst>
      <p:ext uri="{BB962C8B-B14F-4D97-AF65-F5344CB8AC3E}">
        <p14:creationId xmlns:p14="http://schemas.microsoft.com/office/powerpoint/2010/main" val="39907286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38AFB-B792-4CAE-89C6-CF88706C348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4773AEB-430B-43C2-8CDA-FEA095F6C679}"/>
              </a:ext>
            </a:extLst>
          </p:cNvPr>
          <p:cNvSpPr>
            <a:spLocks noGrp="1"/>
          </p:cNvSpPr>
          <p:nvPr>
            <p:ph type="dt" sz="half" idx="10"/>
          </p:nvPr>
        </p:nvSpPr>
        <p:spPr/>
        <p:txBody>
          <a:bodyPr/>
          <a:lstStyle/>
          <a:p>
            <a:fld id="{AF26B88B-5340-4AE3-A0DB-C3E372B3DDC9}" type="datetimeFigureOut">
              <a:rPr lang="en-GB" smtClean="0"/>
              <a:t>05/02/2021</a:t>
            </a:fld>
            <a:endParaRPr lang="en-GB"/>
          </a:p>
        </p:txBody>
      </p:sp>
      <p:sp>
        <p:nvSpPr>
          <p:cNvPr id="4" name="Footer Placeholder 3">
            <a:extLst>
              <a:ext uri="{FF2B5EF4-FFF2-40B4-BE49-F238E27FC236}">
                <a16:creationId xmlns:a16="http://schemas.microsoft.com/office/drawing/2014/main" id="{257FF9A1-09F2-41C6-9F80-01ED2EB2E70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BBFFF6B-7ABA-4E56-A6EA-091F4D62EBD0}"/>
              </a:ext>
            </a:extLst>
          </p:cNvPr>
          <p:cNvSpPr>
            <a:spLocks noGrp="1"/>
          </p:cNvSpPr>
          <p:nvPr>
            <p:ph type="sldNum" sz="quarter" idx="12"/>
          </p:nvPr>
        </p:nvSpPr>
        <p:spPr/>
        <p:txBody>
          <a:bodyPr/>
          <a:lstStyle/>
          <a:p>
            <a:fld id="{738B5C83-DD3F-4F3D-85A4-1F4D4545DBDF}" type="slidenum">
              <a:rPr lang="en-GB" smtClean="0"/>
              <a:t>‹#›</a:t>
            </a:fld>
            <a:endParaRPr lang="en-GB"/>
          </a:p>
        </p:txBody>
      </p:sp>
    </p:spTree>
    <p:extLst>
      <p:ext uri="{BB962C8B-B14F-4D97-AF65-F5344CB8AC3E}">
        <p14:creationId xmlns:p14="http://schemas.microsoft.com/office/powerpoint/2010/main" val="14333773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CA4242-2B2F-4109-B918-913F8DE5DECC}"/>
              </a:ext>
            </a:extLst>
          </p:cNvPr>
          <p:cNvSpPr>
            <a:spLocks noGrp="1"/>
          </p:cNvSpPr>
          <p:nvPr>
            <p:ph type="dt" sz="half" idx="10"/>
          </p:nvPr>
        </p:nvSpPr>
        <p:spPr/>
        <p:txBody>
          <a:bodyPr/>
          <a:lstStyle/>
          <a:p>
            <a:fld id="{AF26B88B-5340-4AE3-A0DB-C3E372B3DDC9}" type="datetimeFigureOut">
              <a:rPr lang="en-GB" smtClean="0"/>
              <a:t>05/02/2021</a:t>
            </a:fld>
            <a:endParaRPr lang="en-GB"/>
          </a:p>
        </p:txBody>
      </p:sp>
      <p:sp>
        <p:nvSpPr>
          <p:cNvPr id="3" name="Footer Placeholder 2">
            <a:extLst>
              <a:ext uri="{FF2B5EF4-FFF2-40B4-BE49-F238E27FC236}">
                <a16:creationId xmlns:a16="http://schemas.microsoft.com/office/drawing/2014/main" id="{8A86AA75-9A2E-407A-968A-F629BFCE300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C1ABB01-B743-468F-822E-4BE16B1886D4}"/>
              </a:ext>
            </a:extLst>
          </p:cNvPr>
          <p:cNvSpPr>
            <a:spLocks noGrp="1"/>
          </p:cNvSpPr>
          <p:nvPr>
            <p:ph type="sldNum" sz="quarter" idx="12"/>
          </p:nvPr>
        </p:nvSpPr>
        <p:spPr/>
        <p:txBody>
          <a:bodyPr/>
          <a:lstStyle/>
          <a:p>
            <a:fld id="{738B5C83-DD3F-4F3D-85A4-1F4D4545DBDF}" type="slidenum">
              <a:rPr lang="en-GB" smtClean="0"/>
              <a:t>‹#›</a:t>
            </a:fld>
            <a:endParaRPr lang="en-GB"/>
          </a:p>
        </p:txBody>
      </p:sp>
    </p:spTree>
    <p:extLst>
      <p:ext uri="{BB962C8B-B14F-4D97-AF65-F5344CB8AC3E}">
        <p14:creationId xmlns:p14="http://schemas.microsoft.com/office/powerpoint/2010/main" val="21071962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3F3B3-E7F3-4405-845E-2FC3558FC4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F565FD3-E700-4387-8A18-1E6512A75D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9477DDE-006B-4946-88E7-5DEB9B653C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49443D-2F45-4438-A616-0E4EAD1E7971}"/>
              </a:ext>
            </a:extLst>
          </p:cNvPr>
          <p:cNvSpPr>
            <a:spLocks noGrp="1"/>
          </p:cNvSpPr>
          <p:nvPr>
            <p:ph type="dt" sz="half" idx="10"/>
          </p:nvPr>
        </p:nvSpPr>
        <p:spPr/>
        <p:txBody>
          <a:bodyPr/>
          <a:lstStyle/>
          <a:p>
            <a:fld id="{AF26B88B-5340-4AE3-A0DB-C3E372B3DDC9}" type="datetimeFigureOut">
              <a:rPr lang="en-GB" smtClean="0"/>
              <a:t>05/02/2021</a:t>
            </a:fld>
            <a:endParaRPr lang="en-GB"/>
          </a:p>
        </p:txBody>
      </p:sp>
      <p:sp>
        <p:nvSpPr>
          <p:cNvPr id="6" name="Footer Placeholder 5">
            <a:extLst>
              <a:ext uri="{FF2B5EF4-FFF2-40B4-BE49-F238E27FC236}">
                <a16:creationId xmlns:a16="http://schemas.microsoft.com/office/drawing/2014/main" id="{F1643C37-67A3-4C06-8D2E-1C97DC61618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78FD211-7805-4C4A-8F99-FA6082DD4092}"/>
              </a:ext>
            </a:extLst>
          </p:cNvPr>
          <p:cNvSpPr>
            <a:spLocks noGrp="1"/>
          </p:cNvSpPr>
          <p:nvPr>
            <p:ph type="sldNum" sz="quarter" idx="12"/>
          </p:nvPr>
        </p:nvSpPr>
        <p:spPr/>
        <p:txBody>
          <a:bodyPr/>
          <a:lstStyle/>
          <a:p>
            <a:fld id="{738B5C83-DD3F-4F3D-85A4-1F4D4545DBDF}" type="slidenum">
              <a:rPr lang="en-GB" smtClean="0"/>
              <a:t>‹#›</a:t>
            </a:fld>
            <a:endParaRPr lang="en-GB"/>
          </a:p>
        </p:txBody>
      </p:sp>
    </p:spTree>
    <p:extLst>
      <p:ext uri="{BB962C8B-B14F-4D97-AF65-F5344CB8AC3E}">
        <p14:creationId xmlns:p14="http://schemas.microsoft.com/office/powerpoint/2010/main" val="32819769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9CF8B-7314-41B4-82E2-7516C632E2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BD28645-0261-4476-ACEF-8FFC7D4511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0F13399-A961-4356-9003-873E99C529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8182AA-1B90-4525-BE34-0E1521B8852C}"/>
              </a:ext>
            </a:extLst>
          </p:cNvPr>
          <p:cNvSpPr>
            <a:spLocks noGrp="1"/>
          </p:cNvSpPr>
          <p:nvPr>
            <p:ph type="dt" sz="half" idx="10"/>
          </p:nvPr>
        </p:nvSpPr>
        <p:spPr/>
        <p:txBody>
          <a:bodyPr/>
          <a:lstStyle/>
          <a:p>
            <a:fld id="{AF26B88B-5340-4AE3-A0DB-C3E372B3DDC9}" type="datetimeFigureOut">
              <a:rPr lang="en-GB" smtClean="0"/>
              <a:t>05/02/2021</a:t>
            </a:fld>
            <a:endParaRPr lang="en-GB"/>
          </a:p>
        </p:txBody>
      </p:sp>
      <p:sp>
        <p:nvSpPr>
          <p:cNvPr id="6" name="Footer Placeholder 5">
            <a:extLst>
              <a:ext uri="{FF2B5EF4-FFF2-40B4-BE49-F238E27FC236}">
                <a16:creationId xmlns:a16="http://schemas.microsoft.com/office/drawing/2014/main" id="{7F596368-D3AA-4019-A0EC-F3BD623761C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C5A4136-F43D-4DD6-8743-61BEF59AC76F}"/>
              </a:ext>
            </a:extLst>
          </p:cNvPr>
          <p:cNvSpPr>
            <a:spLocks noGrp="1"/>
          </p:cNvSpPr>
          <p:nvPr>
            <p:ph type="sldNum" sz="quarter" idx="12"/>
          </p:nvPr>
        </p:nvSpPr>
        <p:spPr/>
        <p:txBody>
          <a:bodyPr/>
          <a:lstStyle/>
          <a:p>
            <a:fld id="{738B5C83-DD3F-4F3D-85A4-1F4D4545DBDF}" type="slidenum">
              <a:rPr lang="en-GB" smtClean="0"/>
              <a:t>‹#›</a:t>
            </a:fld>
            <a:endParaRPr lang="en-GB"/>
          </a:p>
        </p:txBody>
      </p:sp>
    </p:spTree>
    <p:extLst>
      <p:ext uri="{BB962C8B-B14F-4D97-AF65-F5344CB8AC3E}">
        <p14:creationId xmlns:p14="http://schemas.microsoft.com/office/powerpoint/2010/main" val="32631598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0C3E0C-B04B-4823-9694-790B67BE9E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E0925F6-B705-4B10-9D64-49BB31B7DF3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47930EC-E575-44FE-B8B2-4C0941FE31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26B88B-5340-4AE3-A0DB-C3E372B3DDC9}" type="datetimeFigureOut">
              <a:rPr lang="en-GB" smtClean="0"/>
              <a:t>05/02/2021</a:t>
            </a:fld>
            <a:endParaRPr lang="en-GB"/>
          </a:p>
        </p:txBody>
      </p:sp>
      <p:sp>
        <p:nvSpPr>
          <p:cNvPr id="5" name="Footer Placeholder 4">
            <a:extLst>
              <a:ext uri="{FF2B5EF4-FFF2-40B4-BE49-F238E27FC236}">
                <a16:creationId xmlns:a16="http://schemas.microsoft.com/office/drawing/2014/main" id="{4339BC33-23DF-4C4B-B576-E4192015906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8B5CB1A-890F-4688-AB63-F7DD4855BD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8B5C83-DD3F-4F3D-85A4-1F4D4545DBDF}" type="slidenum">
              <a:rPr lang="en-GB" smtClean="0"/>
              <a:t>‹#›</a:t>
            </a:fld>
            <a:endParaRPr lang="en-GB"/>
          </a:p>
        </p:txBody>
      </p:sp>
    </p:spTree>
    <p:extLst>
      <p:ext uri="{BB962C8B-B14F-4D97-AF65-F5344CB8AC3E}">
        <p14:creationId xmlns:p14="http://schemas.microsoft.com/office/powerpoint/2010/main" val="5055528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hyperlink" Target="mailto:Pioneerspupils@gmail.com" TargetMode="External"/><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hyperlink" Target="https://classroom.thenational.academy/lessons/to-compare-masses-using-non-standard-units-crwker?step=2&amp;activity=video"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9.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9.pn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22.pn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30.png"/><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24.png"/><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31.png"/><Relationship Id="rId7" Type="http://schemas.openxmlformats.org/officeDocument/2006/relationships/image" Target="../media/image30.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2.jpeg"/><Relationship Id="rId10" Type="http://schemas.openxmlformats.org/officeDocument/2006/relationships/image" Target="../media/image19.png"/><Relationship Id="rId4" Type="http://schemas.openxmlformats.org/officeDocument/2006/relationships/image" Target="../media/image32.png"/><Relationship Id="rId9" Type="http://schemas.openxmlformats.org/officeDocument/2006/relationships/image" Target="../media/image33.png"/></Relationships>
</file>

<file path=ppt/slides/_rels/slide2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9.png"/><Relationship Id="rId7"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22.png"/><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37.pn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hyperlink" Target="https://classroom.thenational.academy/lessons/to-compare-the-mass-of-two-objects-68ukgc?step=2&amp;activity=video"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18.png"/><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18.png"/><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3" Type="http://schemas.openxmlformats.org/officeDocument/2006/relationships/hyperlink" Target="mailto:Pioneerspupils@gmail.com" TargetMode="External"/><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hyperlink" Target="https://classroom.thenational.academy/lessons/to-find-the-mass-of-objects-in-units-6mukae?step=1&amp;activity=video" TargetMode="External"/><Relationship Id="rId4" Type="http://schemas.openxmlformats.org/officeDocument/2006/relationships/image" Target="../media/image6.png"/></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18.png"/><Relationship Id="rId4" Type="http://schemas.openxmlformats.org/officeDocument/2006/relationships/image" Target="../media/image28.png"/></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46.png"/></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44.png"/></Relationships>
</file>

<file path=ppt/slides/_rels/slide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44.png"/></Relationships>
</file>

<file path=ppt/slides/_rels/slide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7.png"/></Relationships>
</file>

<file path=ppt/slides/_rels/slide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18.png"/></Relationships>
</file>

<file path=ppt/slides/_rels/slide4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4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51.xml.rels><?xml version="1.0" encoding="UTF-8" standalone="yes"?>
<Relationships xmlns="http://schemas.openxmlformats.org/package/2006/relationships"><Relationship Id="rId3" Type="http://schemas.openxmlformats.org/officeDocument/2006/relationships/hyperlink" Target="mailto:Pioneerspupils@gmail.com" TargetMode="External"/><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hyperlink" Target="https://classroom.thenational.academy/lessons/to-experience-standard-units-of-mass-70upcd?step=2&amp;activity=video"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tiff"/><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5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55.png"/></Relationships>
</file>

<file path=ppt/slides/_rels/slide57.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6.png"/><Relationship Id="rId7" Type="http://schemas.openxmlformats.org/officeDocument/2006/relationships/image" Target="../media/image59.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8.png"/><Relationship Id="rId4" Type="http://schemas.openxmlformats.org/officeDocument/2006/relationships/image" Target="../media/image57.png"/><Relationship Id="rId9" Type="http://schemas.openxmlformats.org/officeDocument/2006/relationships/image" Target="../media/image61.png"/></Relationships>
</file>

<file path=ppt/slides/_rels/slide58.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6.pn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18.png"/></Relationships>
</file>

<file path=ppt/slides/_rels/slide5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70.png"/></Relationships>
</file>

<file path=ppt/slides/_rels/slide6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72.png"/><Relationship Id="rId7" Type="http://schemas.openxmlformats.org/officeDocument/2006/relationships/image" Target="../media/image75.png"/><Relationship Id="rId2"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18.png"/><Relationship Id="rId10" Type="http://schemas.openxmlformats.org/officeDocument/2006/relationships/image" Target="../media/image77.png"/><Relationship Id="rId4" Type="http://schemas.openxmlformats.org/officeDocument/2006/relationships/image" Target="../media/image73.png"/><Relationship Id="rId9" Type="http://schemas.openxmlformats.org/officeDocument/2006/relationships/image" Target="../media/image76.png"/></Relationships>
</file>

<file path=ppt/slides/_rels/slide62.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81.png"/><Relationship Id="rId11" Type="http://schemas.openxmlformats.org/officeDocument/2006/relationships/image" Target="../media/image86.png"/><Relationship Id="rId5" Type="http://schemas.openxmlformats.org/officeDocument/2006/relationships/image" Target="../media/image80.png"/><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png"/></Relationships>
</file>

<file path=ppt/slides/_rels/slide6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89.png"/><Relationship Id="rId4" Type="http://schemas.openxmlformats.org/officeDocument/2006/relationships/image" Target="../media/image88.png"/></Relationships>
</file>

<file path=ppt/slides/_rels/slide6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66.xml.rels><?xml version="1.0" encoding="UTF-8" standalone="yes"?>
<Relationships xmlns="http://schemas.openxmlformats.org/package/2006/relationships"><Relationship Id="rId3" Type="http://schemas.openxmlformats.org/officeDocument/2006/relationships/hyperlink" Target="mailto:Pioneerspupils@gmail.com" TargetMode="External"/><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6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xml"/><Relationship Id="rId4" Type="http://schemas.openxmlformats.org/officeDocument/2006/relationships/image" Target="../media/image93.png"/></Relationships>
</file>

<file path=ppt/slides/_rels/slide6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jpeg"/><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8" Type="http://schemas.openxmlformats.org/officeDocument/2006/relationships/image" Target="../media/image103.jpeg"/><Relationship Id="rId3" Type="http://schemas.openxmlformats.org/officeDocument/2006/relationships/image" Target="../media/image99.jpeg"/><Relationship Id="rId7" Type="http://schemas.openxmlformats.org/officeDocument/2006/relationships/image" Target="../media/image102.png"/><Relationship Id="rId2" Type="http://schemas.openxmlformats.org/officeDocument/2006/relationships/image" Target="../media/image98.png"/><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hyperlink" Target="mailto:pioneerspupils@gmail.com" TargetMode="External"/><Relationship Id="rId4" Type="http://schemas.openxmlformats.org/officeDocument/2006/relationships/image" Target="../media/image100.png"/></Relationships>
</file>

<file path=ppt/slides/_rels/slide72.xml.rels><?xml version="1.0" encoding="UTF-8" standalone="yes"?>
<Relationships xmlns="http://schemas.openxmlformats.org/package/2006/relationships"><Relationship Id="rId8" Type="http://schemas.openxmlformats.org/officeDocument/2006/relationships/image" Target="../media/image109.jpeg"/><Relationship Id="rId3" Type="http://schemas.openxmlformats.org/officeDocument/2006/relationships/image" Target="../media/image104.jpeg"/><Relationship Id="rId7" Type="http://schemas.openxmlformats.org/officeDocument/2006/relationships/image" Target="../media/image108.png"/><Relationship Id="rId2" Type="http://schemas.openxmlformats.org/officeDocument/2006/relationships/image" Target="../media/image103.jpeg"/><Relationship Id="rId1" Type="http://schemas.openxmlformats.org/officeDocument/2006/relationships/slideLayout" Target="../slideLayouts/slideLayout2.xml"/><Relationship Id="rId6" Type="http://schemas.openxmlformats.org/officeDocument/2006/relationships/image" Target="../media/image107.jpeg"/><Relationship Id="rId5" Type="http://schemas.openxmlformats.org/officeDocument/2006/relationships/image" Target="../media/image106.png"/><Relationship Id="rId4" Type="http://schemas.openxmlformats.org/officeDocument/2006/relationships/image" Target="../media/image105.jpeg"/></Relationships>
</file>

<file path=ppt/slides/_rels/slide73.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image" Target="../media/image103.jpeg"/><Relationship Id="rId1" Type="http://schemas.openxmlformats.org/officeDocument/2006/relationships/slideLayout" Target="../slideLayouts/slideLayout2.xml"/><Relationship Id="rId4" Type="http://schemas.openxmlformats.org/officeDocument/2006/relationships/image" Target="../media/image111.jpg"/></Relationships>
</file>

<file path=ppt/slides/_rels/slide7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03.jpeg"/><Relationship Id="rId1" Type="http://schemas.openxmlformats.org/officeDocument/2006/relationships/slideLayout" Target="../slideLayouts/slideLayout2.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7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03.jpeg"/><Relationship Id="rId1" Type="http://schemas.openxmlformats.org/officeDocument/2006/relationships/slideLayout" Target="../slideLayouts/slideLayout2.xml"/><Relationship Id="rId6" Type="http://schemas.openxmlformats.org/officeDocument/2006/relationships/image" Target="../media/image119.jpeg"/><Relationship Id="rId5" Type="http://schemas.openxmlformats.org/officeDocument/2006/relationships/image" Target="../media/image118.jpeg"/><Relationship Id="rId4" Type="http://schemas.openxmlformats.org/officeDocument/2006/relationships/image" Target="../media/image117.png"/></Relationships>
</file>

<file path=ppt/slides/_rels/slide7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hyperlink" Target="mailto:pioneerspupils@gmail.com" TargetMode="External"/><Relationship Id="rId2" Type="http://schemas.openxmlformats.org/officeDocument/2006/relationships/image" Target="../media/image120.jpeg"/><Relationship Id="rId1" Type="http://schemas.openxmlformats.org/officeDocument/2006/relationships/slideLayout" Target="../slideLayouts/slideLayout2.xml"/><Relationship Id="rId6" Type="http://schemas.openxmlformats.org/officeDocument/2006/relationships/image" Target="../media/image103.jpeg"/><Relationship Id="rId5" Type="http://schemas.openxmlformats.org/officeDocument/2006/relationships/image" Target="../media/image102.png"/><Relationship Id="rId4" Type="http://schemas.openxmlformats.org/officeDocument/2006/relationships/image" Target="../media/image101.png"/></Relationships>
</file>

<file path=ppt/slides/_rels/slide78.xml.rels><?xml version="1.0" encoding="UTF-8" standalone="yes"?>
<Relationships xmlns="http://schemas.openxmlformats.org/package/2006/relationships"><Relationship Id="rId3" Type="http://schemas.openxmlformats.org/officeDocument/2006/relationships/hyperlink" Target="mailto:pioneerspupils@gmail.com" TargetMode="External"/><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logo&#10;&#10;Description automatically generated">
            <a:extLst>
              <a:ext uri="{FF2B5EF4-FFF2-40B4-BE49-F238E27FC236}">
                <a16:creationId xmlns:a16="http://schemas.microsoft.com/office/drawing/2014/main" id="{DC308925-EE81-42EC-A228-701EA75566BC}"/>
              </a:ext>
            </a:extLst>
          </p:cNvPr>
          <p:cNvPicPr>
            <a:picLocks noChangeAspect="1"/>
          </p:cNvPicPr>
          <p:nvPr/>
        </p:nvPicPr>
        <p:blipFill>
          <a:blip r:embed="rId2"/>
          <a:stretch>
            <a:fillRect/>
          </a:stretch>
        </p:blipFill>
        <p:spPr>
          <a:xfrm>
            <a:off x="2610928" y="-112302"/>
            <a:ext cx="7085161" cy="7183245"/>
          </a:xfrm>
          <a:prstGeom prst="rect">
            <a:avLst/>
          </a:prstGeom>
        </p:spPr>
      </p:pic>
      <p:sp>
        <p:nvSpPr>
          <p:cNvPr id="5" name="Rectangle 4">
            <a:extLst>
              <a:ext uri="{FF2B5EF4-FFF2-40B4-BE49-F238E27FC236}">
                <a16:creationId xmlns:a16="http://schemas.microsoft.com/office/drawing/2014/main" id="{993ED78B-C069-43DB-AC2E-4B0BF6D9D0FD}"/>
              </a:ext>
            </a:extLst>
          </p:cNvPr>
          <p:cNvSpPr/>
          <p:nvPr/>
        </p:nvSpPr>
        <p:spPr>
          <a:xfrm>
            <a:off x="107092" y="90616"/>
            <a:ext cx="11977816" cy="6647935"/>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2" name="TextBox 1">
            <a:extLst>
              <a:ext uri="{FF2B5EF4-FFF2-40B4-BE49-F238E27FC236}">
                <a16:creationId xmlns:a16="http://schemas.microsoft.com/office/drawing/2014/main" id="{F28550D1-5A6A-4337-87C6-201A095EC5DB}"/>
              </a:ext>
            </a:extLst>
          </p:cNvPr>
          <p:cNvSpPr txBox="1"/>
          <p:nvPr/>
        </p:nvSpPr>
        <p:spPr>
          <a:xfrm>
            <a:off x="402757" y="222475"/>
            <a:ext cx="7426334" cy="646331"/>
          </a:xfrm>
          <a:prstGeom prst="rect">
            <a:avLst/>
          </a:prstGeom>
          <a:noFill/>
        </p:spPr>
        <p:txBody>
          <a:bodyPr wrap="square" lIns="91440" tIns="45720" rIns="91440" bIns="45720" rtlCol="0" anchor="t">
            <a:spAutoFit/>
          </a:bodyPr>
          <a:lstStyle/>
          <a:p>
            <a:r>
              <a:rPr lang="en-GB" sz="3200" dirty="0"/>
              <a:t>Subject: Maths</a:t>
            </a:r>
            <a:r>
              <a:rPr lang="en-GB" sz="3600" dirty="0"/>
              <a:t> </a:t>
            </a:r>
            <a:endParaRPr lang="en-GB" sz="3600" dirty="0">
              <a:cs typeface="Calibri"/>
            </a:endParaRPr>
          </a:p>
        </p:txBody>
      </p:sp>
      <p:sp>
        <p:nvSpPr>
          <p:cNvPr id="8" name="TextBox 7">
            <a:extLst>
              <a:ext uri="{FF2B5EF4-FFF2-40B4-BE49-F238E27FC236}">
                <a16:creationId xmlns:a16="http://schemas.microsoft.com/office/drawing/2014/main" id="{8AEDBBC5-CFAA-4EBA-B9EC-2950B81BF74F}"/>
              </a:ext>
            </a:extLst>
          </p:cNvPr>
          <p:cNvSpPr txBox="1"/>
          <p:nvPr/>
        </p:nvSpPr>
        <p:spPr>
          <a:xfrm>
            <a:off x="963473" y="6074059"/>
            <a:ext cx="7426334" cy="523220"/>
          </a:xfrm>
          <a:prstGeom prst="rect">
            <a:avLst/>
          </a:prstGeom>
          <a:noFill/>
        </p:spPr>
        <p:txBody>
          <a:bodyPr wrap="square" lIns="91440" tIns="45720" rIns="91440" bIns="45720" rtlCol="0" anchor="t">
            <a:spAutoFit/>
          </a:bodyPr>
          <a:lstStyle/>
          <a:p>
            <a:r>
              <a:rPr lang="en-GB" sz="2400" dirty="0"/>
              <a:t>Pack: B</a:t>
            </a:r>
            <a:r>
              <a:rPr lang="en-GB" sz="2800" dirty="0"/>
              <a:t> </a:t>
            </a:r>
            <a:endParaRPr lang="en-GB" sz="2800" dirty="0">
              <a:cs typeface="Calibri"/>
            </a:endParaRPr>
          </a:p>
        </p:txBody>
      </p:sp>
      <p:pic>
        <p:nvPicPr>
          <p:cNvPr id="3" name="Picture 2">
            <a:extLst>
              <a:ext uri="{FF2B5EF4-FFF2-40B4-BE49-F238E27FC236}">
                <a16:creationId xmlns:a16="http://schemas.microsoft.com/office/drawing/2014/main" id="{88FAF6DA-BD7C-4C96-AC64-743BA9EEA8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8898" y="5980303"/>
            <a:ext cx="588390" cy="588390"/>
          </a:xfrm>
          <a:prstGeom prst="rect">
            <a:avLst/>
          </a:prstGeom>
        </p:spPr>
      </p:pic>
    </p:spTree>
    <p:extLst>
      <p:ext uri="{BB962C8B-B14F-4D97-AF65-F5344CB8AC3E}">
        <p14:creationId xmlns:p14="http://schemas.microsoft.com/office/powerpoint/2010/main" val="7302029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2F4377-73E2-490F-AA93-1E78D87EC41A}"/>
              </a:ext>
            </a:extLst>
          </p:cNvPr>
          <p:cNvSpPr txBox="1"/>
          <p:nvPr/>
        </p:nvSpPr>
        <p:spPr>
          <a:xfrm>
            <a:off x="3922541" y="0"/>
            <a:ext cx="4994031" cy="769441"/>
          </a:xfrm>
          <a:prstGeom prst="rect">
            <a:avLst/>
          </a:prstGeom>
          <a:noFill/>
        </p:spPr>
        <p:txBody>
          <a:bodyPr wrap="square" rtlCol="0">
            <a:spAutoFit/>
          </a:bodyPr>
          <a:lstStyle/>
          <a:p>
            <a:r>
              <a:rPr lang="en-GB" sz="4400" dirty="0"/>
              <a:t>Comparing Mass</a:t>
            </a:r>
          </a:p>
        </p:txBody>
      </p:sp>
      <p:sp>
        <p:nvSpPr>
          <p:cNvPr id="6" name="TextBox 5">
            <a:extLst>
              <a:ext uri="{FF2B5EF4-FFF2-40B4-BE49-F238E27FC236}">
                <a16:creationId xmlns:a16="http://schemas.microsoft.com/office/drawing/2014/main" id="{E6F0E23D-1D76-4C6F-8F24-B3D96D98E638}"/>
              </a:ext>
            </a:extLst>
          </p:cNvPr>
          <p:cNvSpPr txBox="1"/>
          <p:nvPr/>
        </p:nvSpPr>
        <p:spPr>
          <a:xfrm>
            <a:off x="287580" y="933424"/>
            <a:ext cx="10961077" cy="461665"/>
          </a:xfrm>
          <a:prstGeom prst="rect">
            <a:avLst/>
          </a:prstGeom>
          <a:noFill/>
        </p:spPr>
        <p:txBody>
          <a:bodyPr wrap="square" rtlCol="0">
            <a:spAutoFit/>
          </a:bodyPr>
          <a:lstStyle/>
          <a:p>
            <a:r>
              <a:rPr lang="en-GB" sz="2400" b="1" dirty="0"/>
              <a:t>Task 3: Can you draw / insert an arrow to the object which is the </a:t>
            </a:r>
            <a:r>
              <a:rPr lang="en-GB" sz="2400" b="1" u="sng" dirty="0"/>
              <a:t>lightest?</a:t>
            </a:r>
            <a:r>
              <a:rPr lang="en-GB" sz="2400" b="1" dirty="0"/>
              <a:t> </a:t>
            </a:r>
          </a:p>
        </p:txBody>
      </p:sp>
      <p:sp>
        <p:nvSpPr>
          <p:cNvPr id="7" name="TextBox 6">
            <a:extLst>
              <a:ext uri="{FF2B5EF4-FFF2-40B4-BE49-F238E27FC236}">
                <a16:creationId xmlns:a16="http://schemas.microsoft.com/office/drawing/2014/main" id="{1AA97E74-E6B8-43F4-A3D7-D72D0A3B926A}"/>
              </a:ext>
            </a:extLst>
          </p:cNvPr>
          <p:cNvSpPr txBox="1"/>
          <p:nvPr/>
        </p:nvSpPr>
        <p:spPr>
          <a:xfrm>
            <a:off x="287580" y="1559072"/>
            <a:ext cx="10961077" cy="830997"/>
          </a:xfrm>
          <a:prstGeom prst="rect">
            <a:avLst/>
          </a:prstGeom>
          <a:noFill/>
        </p:spPr>
        <p:txBody>
          <a:bodyPr wrap="square" rtlCol="0">
            <a:spAutoFit/>
          </a:bodyPr>
          <a:lstStyle/>
          <a:p>
            <a:r>
              <a:rPr lang="en-GB" sz="2400" dirty="0"/>
              <a:t>Remember:</a:t>
            </a:r>
          </a:p>
          <a:p>
            <a:r>
              <a:rPr lang="en-GB" sz="2400" dirty="0"/>
              <a:t>The heaviest objects make the scales unbalanced and fall further to the bottom. </a:t>
            </a:r>
          </a:p>
        </p:txBody>
      </p:sp>
      <p:pic>
        <p:nvPicPr>
          <p:cNvPr id="9" name="Picture 2" descr="Balance Scales Illustration - Twinkl">
            <a:extLst>
              <a:ext uri="{FF2B5EF4-FFF2-40B4-BE49-F238E27FC236}">
                <a16:creationId xmlns:a16="http://schemas.microsoft.com/office/drawing/2014/main" id="{D2CBA412-D13C-4A86-B2CD-CBBB19E5DC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7801" y="2580981"/>
            <a:ext cx="8554038" cy="4277019"/>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Cadbury Dairy Milk Chocolate Bar - 45g, Pack of 48 for sale online | eBay">
            <a:extLst>
              <a:ext uri="{FF2B5EF4-FFF2-40B4-BE49-F238E27FC236}">
                <a16:creationId xmlns:a16="http://schemas.microsoft.com/office/drawing/2014/main" id="{CF37F80E-7C77-49FC-AC01-117BB9E263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8340" y="4521686"/>
            <a:ext cx="3106029" cy="140289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Walkers Bugles Crisps | Walkers UK">
            <a:extLst>
              <a:ext uri="{FF2B5EF4-FFF2-40B4-BE49-F238E27FC236}">
                <a16:creationId xmlns:a16="http://schemas.microsoft.com/office/drawing/2014/main" id="{8D77445D-BA63-4318-939E-752AF70DFD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107" y="2459331"/>
            <a:ext cx="1388158" cy="193933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972DEBC9-B59B-4EB4-B481-8267591A33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24160" y="96270"/>
            <a:ext cx="1604893" cy="1191752"/>
          </a:xfrm>
          <a:prstGeom prst="rect">
            <a:avLst/>
          </a:prstGeom>
        </p:spPr>
      </p:pic>
    </p:spTree>
    <p:extLst>
      <p:ext uri="{BB962C8B-B14F-4D97-AF65-F5344CB8AC3E}">
        <p14:creationId xmlns:p14="http://schemas.microsoft.com/office/powerpoint/2010/main" val="3252341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7170"/>
                                        </p:tgtEl>
                                        <p:attrNameLst>
                                          <p:attrName>style.visibility</p:attrName>
                                        </p:attrNameLst>
                                      </p:cBhvr>
                                      <p:to>
                                        <p:strVal val="visible"/>
                                      </p:to>
                                    </p:set>
                                    <p:anim calcmode="lin" valueType="num">
                                      <p:cBhvr additive="base">
                                        <p:cTn id="17" dur="500" fill="hold"/>
                                        <p:tgtEl>
                                          <p:spTgt spid="7170"/>
                                        </p:tgtEl>
                                        <p:attrNameLst>
                                          <p:attrName>ppt_x</p:attrName>
                                        </p:attrNameLst>
                                      </p:cBhvr>
                                      <p:tavLst>
                                        <p:tav tm="0">
                                          <p:val>
                                            <p:strVal val="#ppt_x"/>
                                          </p:val>
                                        </p:tav>
                                        <p:tav tm="100000">
                                          <p:val>
                                            <p:strVal val="#ppt_x"/>
                                          </p:val>
                                        </p:tav>
                                      </p:tavLst>
                                    </p:anim>
                                    <p:anim calcmode="lin" valueType="num">
                                      <p:cBhvr additive="base">
                                        <p:cTn id="18" dur="500" fill="hold"/>
                                        <p:tgtEl>
                                          <p:spTgt spid="717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7172"/>
                                        </p:tgtEl>
                                        <p:attrNameLst>
                                          <p:attrName>style.visibility</p:attrName>
                                        </p:attrNameLst>
                                      </p:cBhvr>
                                      <p:to>
                                        <p:strVal val="visible"/>
                                      </p:to>
                                    </p:set>
                                    <p:anim calcmode="lin" valueType="num">
                                      <p:cBhvr additive="base">
                                        <p:cTn id="21" dur="500" fill="hold"/>
                                        <p:tgtEl>
                                          <p:spTgt spid="7172"/>
                                        </p:tgtEl>
                                        <p:attrNameLst>
                                          <p:attrName>ppt_x</p:attrName>
                                        </p:attrNameLst>
                                      </p:cBhvr>
                                      <p:tavLst>
                                        <p:tav tm="0">
                                          <p:val>
                                            <p:strVal val="#ppt_x"/>
                                          </p:val>
                                        </p:tav>
                                        <p:tav tm="100000">
                                          <p:val>
                                            <p:strVal val="#ppt_x"/>
                                          </p:val>
                                        </p:tav>
                                      </p:tavLst>
                                    </p:anim>
                                    <p:anim calcmode="lin" valueType="num">
                                      <p:cBhvr additive="base">
                                        <p:cTn id="22" dur="500" fill="hold"/>
                                        <p:tgtEl>
                                          <p:spTgt spid="717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2F4377-73E2-490F-AA93-1E78D87EC41A}"/>
              </a:ext>
            </a:extLst>
          </p:cNvPr>
          <p:cNvSpPr txBox="1"/>
          <p:nvPr/>
        </p:nvSpPr>
        <p:spPr>
          <a:xfrm>
            <a:off x="3922541" y="0"/>
            <a:ext cx="4994031" cy="769441"/>
          </a:xfrm>
          <a:prstGeom prst="rect">
            <a:avLst/>
          </a:prstGeom>
          <a:noFill/>
        </p:spPr>
        <p:txBody>
          <a:bodyPr wrap="square" rtlCol="0">
            <a:spAutoFit/>
          </a:bodyPr>
          <a:lstStyle/>
          <a:p>
            <a:r>
              <a:rPr lang="en-GB" sz="4400" dirty="0"/>
              <a:t>Comparing Mass</a:t>
            </a:r>
          </a:p>
        </p:txBody>
      </p:sp>
      <p:sp>
        <p:nvSpPr>
          <p:cNvPr id="6" name="TextBox 5">
            <a:extLst>
              <a:ext uri="{FF2B5EF4-FFF2-40B4-BE49-F238E27FC236}">
                <a16:creationId xmlns:a16="http://schemas.microsoft.com/office/drawing/2014/main" id="{E6F0E23D-1D76-4C6F-8F24-B3D96D98E638}"/>
              </a:ext>
            </a:extLst>
          </p:cNvPr>
          <p:cNvSpPr txBox="1"/>
          <p:nvPr/>
        </p:nvSpPr>
        <p:spPr>
          <a:xfrm>
            <a:off x="287580" y="933424"/>
            <a:ext cx="10961077" cy="461665"/>
          </a:xfrm>
          <a:prstGeom prst="rect">
            <a:avLst/>
          </a:prstGeom>
          <a:noFill/>
        </p:spPr>
        <p:txBody>
          <a:bodyPr wrap="square" rtlCol="0">
            <a:spAutoFit/>
          </a:bodyPr>
          <a:lstStyle/>
          <a:p>
            <a:r>
              <a:rPr lang="en-GB" sz="2400" b="1" dirty="0"/>
              <a:t>Task 4: Complete the sentence to compare the mass of the objects. </a:t>
            </a:r>
          </a:p>
        </p:txBody>
      </p:sp>
      <p:pic>
        <p:nvPicPr>
          <p:cNvPr id="9" name="Picture 2" descr="Balance Scales Illustration - Twinkl">
            <a:extLst>
              <a:ext uri="{FF2B5EF4-FFF2-40B4-BE49-F238E27FC236}">
                <a16:creationId xmlns:a16="http://schemas.microsoft.com/office/drawing/2014/main" id="{D2CBA412-D13C-4A86-B2CD-CBBB19E5DC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3830" y="1825814"/>
            <a:ext cx="6412742" cy="320637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972DEBC9-B59B-4EB4-B481-8267591A33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24160" y="96270"/>
            <a:ext cx="1604893" cy="1191752"/>
          </a:xfrm>
          <a:prstGeom prst="rect">
            <a:avLst/>
          </a:prstGeom>
        </p:spPr>
      </p:pic>
      <p:pic>
        <p:nvPicPr>
          <p:cNvPr id="2" name="Picture 1">
            <a:extLst>
              <a:ext uri="{FF2B5EF4-FFF2-40B4-BE49-F238E27FC236}">
                <a16:creationId xmlns:a16="http://schemas.microsoft.com/office/drawing/2014/main" id="{52F462A3-F9B8-4B7C-8F4C-1883E7344A4C}"/>
              </a:ext>
            </a:extLst>
          </p:cNvPr>
          <p:cNvPicPr>
            <a:picLocks noChangeAspect="1"/>
          </p:cNvPicPr>
          <p:nvPr/>
        </p:nvPicPr>
        <p:blipFill>
          <a:blip r:embed="rId4">
            <a:clrChange>
              <a:clrFrom>
                <a:srgbClr val="000000"/>
              </a:clrFrom>
              <a:clrTo>
                <a:srgbClr val="000000">
                  <a:alpha val="0"/>
                </a:srgbClr>
              </a:clrTo>
            </a:clrChange>
          </a:blip>
          <a:stretch>
            <a:fillRect/>
          </a:stretch>
        </p:blipFill>
        <p:spPr>
          <a:xfrm>
            <a:off x="6391421" y="1763037"/>
            <a:ext cx="1500555" cy="1500555"/>
          </a:xfrm>
          <a:prstGeom prst="rect">
            <a:avLst/>
          </a:prstGeom>
        </p:spPr>
      </p:pic>
      <p:pic>
        <p:nvPicPr>
          <p:cNvPr id="8196" name="Picture 4" descr="Fanta - Wenzel's the Bakers">
            <a:extLst>
              <a:ext uri="{FF2B5EF4-FFF2-40B4-BE49-F238E27FC236}">
                <a16:creationId xmlns:a16="http://schemas.microsoft.com/office/drawing/2014/main" id="{F0E5FBA2-6516-475E-905D-41D1D9ABCBF9}"/>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3319976" y="2053882"/>
            <a:ext cx="2046849" cy="204684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ED2F3374-958C-4203-BC85-DCF5F7EC5D37}"/>
              </a:ext>
            </a:extLst>
          </p:cNvPr>
          <p:cNvSpPr txBox="1"/>
          <p:nvPr/>
        </p:nvSpPr>
        <p:spPr>
          <a:xfrm>
            <a:off x="322750" y="5924576"/>
            <a:ext cx="10961077" cy="461665"/>
          </a:xfrm>
          <a:prstGeom prst="rect">
            <a:avLst/>
          </a:prstGeom>
          <a:noFill/>
        </p:spPr>
        <p:txBody>
          <a:bodyPr wrap="square" rtlCol="0">
            <a:spAutoFit/>
          </a:bodyPr>
          <a:lstStyle/>
          <a:p>
            <a:r>
              <a:rPr lang="en-GB" sz="2400" dirty="0"/>
              <a:t>The Fanta is ___________ than the crisps. </a:t>
            </a:r>
          </a:p>
        </p:txBody>
      </p:sp>
      <p:sp>
        <p:nvSpPr>
          <p:cNvPr id="14" name="TextBox 13">
            <a:extLst>
              <a:ext uri="{FF2B5EF4-FFF2-40B4-BE49-F238E27FC236}">
                <a16:creationId xmlns:a16="http://schemas.microsoft.com/office/drawing/2014/main" id="{4D8FFF63-7986-4365-8C64-CEEDE5FB84CD}"/>
              </a:ext>
            </a:extLst>
          </p:cNvPr>
          <p:cNvSpPr txBox="1"/>
          <p:nvPr/>
        </p:nvSpPr>
        <p:spPr>
          <a:xfrm>
            <a:off x="9613142" y="4197725"/>
            <a:ext cx="2415911" cy="461665"/>
          </a:xfrm>
          <a:prstGeom prst="rect">
            <a:avLst/>
          </a:prstGeom>
          <a:noFill/>
        </p:spPr>
        <p:txBody>
          <a:bodyPr wrap="square" rtlCol="0">
            <a:spAutoFit/>
          </a:bodyPr>
          <a:lstStyle/>
          <a:p>
            <a:r>
              <a:rPr lang="en-GB" sz="2400" b="1" dirty="0"/>
              <a:t>Choose from:</a:t>
            </a:r>
          </a:p>
        </p:txBody>
      </p:sp>
      <p:sp>
        <p:nvSpPr>
          <p:cNvPr id="16" name="TextBox 15">
            <a:extLst>
              <a:ext uri="{FF2B5EF4-FFF2-40B4-BE49-F238E27FC236}">
                <a16:creationId xmlns:a16="http://schemas.microsoft.com/office/drawing/2014/main" id="{C2E674BF-ECF4-4015-B0E5-99EBA5043360}"/>
              </a:ext>
            </a:extLst>
          </p:cNvPr>
          <p:cNvSpPr txBox="1"/>
          <p:nvPr/>
        </p:nvSpPr>
        <p:spPr>
          <a:xfrm>
            <a:off x="9216204" y="5519973"/>
            <a:ext cx="1207956" cy="461665"/>
          </a:xfrm>
          <a:prstGeom prst="rect">
            <a:avLst/>
          </a:prstGeom>
          <a:noFill/>
        </p:spPr>
        <p:txBody>
          <a:bodyPr wrap="square" rtlCol="0">
            <a:spAutoFit/>
          </a:bodyPr>
          <a:lstStyle/>
          <a:p>
            <a:r>
              <a:rPr lang="en-GB" sz="2400" dirty="0"/>
              <a:t>heavier</a:t>
            </a:r>
          </a:p>
        </p:txBody>
      </p:sp>
      <p:sp>
        <p:nvSpPr>
          <p:cNvPr id="17" name="TextBox 16">
            <a:extLst>
              <a:ext uri="{FF2B5EF4-FFF2-40B4-BE49-F238E27FC236}">
                <a16:creationId xmlns:a16="http://schemas.microsoft.com/office/drawing/2014/main" id="{3ACAF98E-38EC-4763-867C-DA331738D791}"/>
              </a:ext>
            </a:extLst>
          </p:cNvPr>
          <p:cNvSpPr txBox="1"/>
          <p:nvPr/>
        </p:nvSpPr>
        <p:spPr>
          <a:xfrm>
            <a:off x="10075871" y="4871910"/>
            <a:ext cx="1207956" cy="461665"/>
          </a:xfrm>
          <a:prstGeom prst="rect">
            <a:avLst/>
          </a:prstGeom>
          <a:noFill/>
        </p:spPr>
        <p:txBody>
          <a:bodyPr wrap="square" rtlCol="0">
            <a:spAutoFit/>
          </a:bodyPr>
          <a:lstStyle/>
          <a:p>
            <a:r>
              <a:rPr lang="en-GB" sz="2400" dirty="0"/>
              <a:t>lighter</a:t>
            </a:r>
          </a:p>
        </p:txBody>
      </p:sp>
      <p:sp>
        <p:nvSpPr>
          <p:cNvPr id="18" name="TextBox 17">
            <a:extLst>
              <a:ext uri="{FF2B5EF4-FFF2-40B4-BE49-F238E27FC236}">
                <a16:creationId xmlns:a16="http://schemas.microsoft.com/office/drawing/2014/main" id="{DD0ADBA4-36B6-4EB0-BCDF-D8EFEF134AF5}"/>
              </a:ext>
            </a:extLst>
          </p:cNvPr>
          <p:cNvSpPr txBox="1"/>
          <p:nvPr/>
        </p:nvSpPr>
        <p:spPr>
          <a:xfrm>
            <a:off x="10852288" y="5551781"/>
            <a:ext cx="1207956" cy="461665"/>
          </a:xfrm>
          <a:prstGeom prst="rect">
            <a:avLst/>
          </a:prstGeom>
          <a:noFill/>
        </p:spPr>
        <p:txBody>
          <a:bodyPr wrap="square" rtlCol="0">
            <a:spAutoFit/>
          </a:bodyPr>
          <a:lstStyle/>
          <a:p>
            <a:r>
              <a:rPr lang="en-GB" sz="2400" dirty="0"/>
              <a:t>same</a:t>
            </a:r>
          </a:p>
        </p:txBody>
      </p:sp>
    </p:spTree>
    <p:extLst>
      <p:ext uri="{BB962C8B-B14F-4D97-AF65-F5344CB8AC3E}">
        <p14:creationId xmlns:p14="http://schemas.microsoft.com/office/powerpoint/2010/main" val="1416978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8196"/>
                                        </p:tgtEl>
                                        <p:attrNameLst>
                                          <p:attrName>style.visibility</p:attrName>
                                        </p:attrNameLst>
                                      </p:cBhvr>
                                      <p:to>
                                        <p:strVal val="visible"/>
                                      </p:to>
                                    </p:set>
                                    <p:anim calcmode="lin" valueType="num">
                                      <p:cBhvr additive="base">
                                        <p:cTn id="21" dur="500" fill="hold"/>
                                        <p:tgtEl>
                                          <p:spTgt spid="8196"/>
                                        </p:tgtEl>
                                        <p:attrNameLst>
                                          <p:attrName>ppt_x</p:attrName>
                                        </p:attrNameLst>
                                      </p:cBhvr>
                                      <p:tavLst>
                                        <p:tav tm="0">
                                          <p:val>
                                            <p:strVal val="#ppt_x"/>
                                          </p:val>
                                        </p:tav>
                                        <p:tav tm="100000">
                                          <p:val>
                                            <p:strVal val="#ppt_x"/>
                                          </p:val>
                                        </p:tav>
                                      </p:tavLst>
                                    </p:anim>
                                    <p:anim calcmode="lin" valueType="num">
                                      <p:cBhvr additive="base">
                                        <p:cTn id="22" dur="500" fill="hold"/>
                                        <p:tgtEl>
                                          <p:spTgt spid="819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fill="hold"/>
                                        <p:tgtEl>
                                          <p:spTgt spid="17"/>
                                        </p:tgtEl>
                                        <p:attrNameLst>
                                          <p:attrName>ppt_x</p:attrName>
                                        </p:attrNameLst>
                                      </p:cBhvr>
                                      <p:tavLst>
                                        <p:tav tm="0">
                                          <p:val>
                                            <p:strVal val="#ppt_x"/>
                                          </p:val>
                                        </p:tav>
                                        <p:tav tm="100000">
                                          <p:val>
                                            <p:strVal val="#ppt_x"/>
                                          </p:val>
                                        </p:tav>
                                      </p:tavLst>
                                    </p:anim>
                                    <p:anim calcmode="lin" valueType="num">
                                      <p:cBhvr additive="base">
                                        <p:cTn id="36" dur="500" fill="hold"/>
                                        <p:tgtEl>
                                          <p:spTgt spid="17"/>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ppt_x"/>
                                          </p:val>
                                        </p:tav>
                                        <p:tav tm="100000">
                                          <p:val>
                                            <p:strVal val="#ppt_x"/>
                                          </p:val>
                                        </p:tav>
                                      </p:tavLst>
                                    </p:anim>
                                    <p:anim calcmode="lin" valueType="num">
                                      <p:cBhvr additive="base">
                                        <p:cTn id="40" dur="500" fill="hold"/>
                                        <p:tgtEl>
                                          <p:spTgt spid="16"/>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ppt_x"/>
                                          </p:val>
                                        </p:tav>
                                        <p:tav tm="100000">
                                          <p:val>
                                            <p:strVal val="#ppt_x"/>
                                          </p:val>
                                        </p:tav>
                                      </p:tavLst>
                                    </p:anim>
                                    <p:anim calcmode="lin" valueType="num">
                                      <p:cBhvr additive="base">
                                        <p:cTn id="4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P spid="14" grpId="0"/>
      <p:bldP spid="16" grpId="0"/>
      <p:bldP spid="17"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2F4377-73E2-490F-AA93-1E78D87EC41A}"/>
              </a:ext>
            </a:extLst>
          </p:cNvPr>
          <p:cNvSpPr txBox="1"/>
          <p:nvPr/>
        </p:nvSpPr>
        <p:spPr>
          <a:xfrm>
            <a:off x="3922541" y="0"/>
            <a:ext cx="4994031" cy="769441"/>
          </a:xfrm>
          <a:prstGeom prst="rect">
            <a:avLst/>
          </a:prstGeom>
          <a:noFill/>
        </p:spPr>
        <p:txBody>
          <a:bodyPr wrap="square" rtlCol="0">
            <a:spAutoFit/>
          </a:bodyPr>
          <a:lstStyle/>
          <a:p>
            <a:r>
              <a:rPr lang="en-GB" sz="4400" dirty="0"/>
              <a:t>Comparing Mass</a:t>
            </a:r>
          </a:p>
        </p:txBody>
      </p:sp>
      <p:sp>
        <p:nvSpPr>
          <p:cNvPr id="6" name="TextBox 5">
            <a:extLst>
              <a:ext uri="{FF2B5EF4-FFF2-40B4-BE49-F238E27FC236}">
                <a16:creationId xmlns:a16="http://schemas.microsoft.com/office/drawing/2014/main" id="{E6F0E23D-1D76-4C6F-8F24-B3D96D98E638}"/>
              </a:ext>
            </a:extLst>
          </p:cNvPr>
          <p:cNvSpPr txBox="1"/>
          <p:nvPr/>
        </p:nvSpPr>
        <p:spPr>
          <a:xfrm>
            <a:off x="287580" y="933424"/>
            <a:ext cx="10961077" cy="461665"/>
          </a:xfrm>
          <a:prstGeom prst="rect">
            <a:avLst/>
          </a:prstGeom>
          <a:noFill/>
        </p:spPr>
        <p:txBody>
          <a:bodyPr wrap="square" rtlCol="0">
            <a:spAutoFit/>
          </a:bodyPr>
          <a:lstStyle/>
          <a:p>
            <a:r>
              <a:rPr lang="en-GB" sz="2400" b="1" dirty="0"/>
              <a:t>Task 5: Complete the sentence to compare the mass of the objects. </a:t>
            </a:r>
          </a:p>
        </p:txBody>
      </p:sp>
      <p:pic>
        <p:nvPicPr>
          <p:cNvPr id="9" name="Picture 2" descr="Balance Scales Illustration - Twinkl">
            <a:extLst>
              <a:ext uri="{FF2B5EF4-FFF2-40B4-BE49-F238E27FC236}">
                <a16:creationId xmlns:a16="http://schemas.microsoft.com/office/drawing/2014/main" id="{D2CBA412-D13C-4A86-B2CD-CBBB19E5DC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3830" y="1825814"/>
            <a:ext cx="6412742" cy="320637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972DEBC9-B59B-4EB4-B481-8267591A33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24160" y="96270"/>
            <a:ext cx="1604893" cy="1191752"/>
          </a:xfrm>
          <a:prstGeom prst="rect">
            <a:avLst/>
          </a:prstGeom>
        </p:spPr>
      </p:pic>
      <p:sp>
        <p:nvSpPr>
          <p:cNvPr id="12" name="TextBox 11">
            <a:extLst>
              <a:ext uri="{FF2B5EF4-FFF2-40B4-BE49-F238E27FC236}">
                <a16:creationId xmlns:a16="http://schemas.microsoft.com/office/drawing/2014/main" id="{ED2F3374-958C-4203-BC85-DCF5F7EC5D37}"/>
              </a:ext>
            </a:extLst>
          </p:cNvPr>
          <p:cNvSpPr txBox="1"/>
          <p:nvPr/>
        </p:nvSpPr>
        <p:spPr>
          <a:xfrm>
            <a:off x="322750" y="5924576"/>
            <a:ext cx="10961077" cy="461665"/>
          </a:xfrm>
          <a:prstGeom prst="rect">
            <a:avLst/>
          </a:prstGeom>
          <a:noFill/>
        </p:spPr>
        <p:txBody>
          <a:bodyPr wrap="square" rtlCol="0">
            <a:spAutoFit/>
          </a:bodyPr>
          <a:lstStyle/>
          <a:p>
            <a:r>
              <a:rPr lang="en-GB" sz="2400" dirty="0"/>
              <a:t>The banana is ___________ than the milk. </a:t>
            </a:r>
          </a:p>
        </p:txBody>
      </p:sp>
      <p:sp>
        <p:nvSpPr>
          <p:cNvPr id="14" name="TextBox 13">
            <a:extLst>
              <a:ext uri="{FF2B5EF4-FFF2-40B4-BE49-F238E27FC236}">
                <a16:creationId xmlns:a16="http://schemas.microsoft.com/office/drawing/2014/main" id="{4D8FFF63-7986-4365-8C64-CEEDE5FB84CD}"/>
              </a:ext>
            </a:extLst>
          </p:cNvPr>
          <p:cNvSpPr txBox="1"/>
          <p:nvPr/>
        </p:nvSpPr>
        <p:spPr>
          <a:xfrm>
            <a:off x="9613142" y="4197725"/>
            <a:ext cx="2415911" cy="461665"/>
          </a:xfrm>
          <a:prstGeom prst="rect">
            <a:avLst/>
          </a:prstGeom>
          <a:noFill/>
        </p:spPr>
        <p:txBody>
          <a:bodyPr wrap="square" rtlCol="0">
            <a:spAutoFit/>
          </a:bodyPr>
          <a:lstStyle/>
          <a:p>
            <a:r>
              <a:rPr lang="en-GB" sz="2400" b="1" dirty="0"/>
              <a:t>Choose from:</a:t>
            </a:r>
          </a:p>
        </p:txBody>
      </p:sp>
      <p:sp>
        <p:nvSpPr>
          <p:cNvPr id="16" name="TextBox 15">
            <a:extLst>
              <a:ext uri="{FF2B5EF4-FFF2-40B4-BE49-F238E27FC236}">
                <a16:creationId xmlns:a16="http://schemas.microsoft.com/office/drawing/2014/main" id="{C2E674BF-ECF4-4015-B0E5-99EBA5043360}"/>
              </a:ext>
            </a:extLst>
          </p:cNvPr>
          <p:cNvSpPr txBox="1"/>
          <p:nvPr/>
        </p:nvSpPr>
        <p:spPr>
          <a:xfrm>
            <a:off x="9216204" y="5519973"/>
            <a:ext cx="1207956" cy="461665"/>
          </a:xfrm>
          <a:prstGeom prst="rect">
            <a:avLst/>
          </a:prstGeom>
          <a:noFill/>
        </p:spPr>
        <p:txBody>
          <a:bodyPr wrap="square" rtlCol="0">
            <a:spAutoFit/>
          </a:bodyPr>
          <a:lstStyle/>
          <a:p>
            <a:r>
              <a:rPr lang="en-GB" sz="2400" dirty="0"/>
              <a:t>heavier</a:t>
            </a:r>
          </a:p>
        </p:txBody>
      </p:sp>
      <p:sp>
        <p:nvSpPr>
          <p:cNvPr id="17" name="TextBox 16">
            <a:extLst>
              <a:ext uri="{FF2B5EF4-FFF2-40B4-BE49-F238E27FC236}">
                <a16:creationId xmlns:a16="http://schemas.microsoft.com/office/drawing/2014/main" id="{3ACAF98E-38EC-4763-867C-DA331738D791}"/>
              </a:ext>
            </a:extLst>
          </p:cNvPr>
          <p:cNvSpPr txBox="1"/>
          <p:nvPr/>
        </p:nvSpPr>
        <p:spPr>
          <a:xfrm>
            <a:off x="10075871" y="4871910"/>
            <a:ext cx="1207956" cy="461665"/>
          </a:xfrm>
          <a:prstGeom prst="rect">
            <a:avLst/>
          </a:prstGeom>
          <a:noFill/>
        </p:spPr>
        <p:txBody>
          <a:bodyPr wrap="square" rtlCol="0">
            <a:spAutoFit/>
          </a:bodyPr>
          <a:lstStyle/>
          <a:p>
            <a:r>
              <a:rPr lang="en-GB" sz="2400" dirty="0"/>
              <a:t>lighter</a:t>
            </a:r>
          </a:p>
        </p:txBody>
      </p:sp>
      <p:sp>
        <p:nvSpPr>
          <p:cNvPr id="18" name="TextBox 17">
            <a:extLst>
              <a:ext uri="{FF2B5EF4-FFF2-40B4-BE49-F238E27FC236}">
                <a16:creationId xmlns:a16="http://schemas.microsoft.com/office/drawing/2014/main" id="{DD0ADBA4-36B6-4EB0-BCDF-D8EFEF134AF5}"/>
              </a:ext>
            </a:extLst>
          </p:cNvPr>
          <p:cNvSpPr txBox="1"/>
          <p:nvPr/>
        </p:nvSpPr>
        <p:spPr>
          <a:xfrm>
            <a:off x="10852288" y="5551781"/>
            <a:ext cx="1207956" cy="461665"/>
          </a:xfrm>
          <a:prstGeom prst="rect">
            <a:avLst/>
          </a:prstGeom>
          <a:noFill/>
        </p:spPr>
        <p:txBody>
          <a:bodyPr wrap="square" rtlCol="0">
            <a:spAutoFit/>
          </a:bodyPr>
          <a:lstStyle/>
          <a:p>
            <a:r>
              <a:rPr lang="en-GB" sz="2400" dirty="0"/>
              <a:t>same</a:t>
            </a:r>
          </a:p>
        </p:txBody>
      </p:sp>
      <p:pic>
        <p:nvPicPr>
          <p:cNvPr id="15" name="Picture 2" descr="Smith's Food and Drug - Banana, 1 ct">
            <a:extLst>
              <a:ext uri="{FF2B5EF4-FFF2-40B4-BE49-F238E27FC236}">
                <a16:creationId xmlns:a16="http://schemas.microsoft.com/office/drawing/2014/main" id="{3FA909C7-2D2E-4677-99D7-BA0BAA00DD6A}"/>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118274" y="1758305"/>
            <a:ext cx="2046849" cy="159035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ool Milk and helping the Environment">
            <a:extLst>
              <a:ext uri="{FF2B5EF4-FFF2-40B4-BE49-F238E27FC236}">
                <a16:creationId xmlns:a16="http://schemas.microsoft.com/office/drawing/2014/main" id="{556292CC-4510-4EA3-BBD5-D47EA0696871}"/>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3542660" y="2109108"/>
            <a:ext cx="1711621" cy="20886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7227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fill="hold"/>
                                        <p:tgtEl>
                                          <p:spTgt spid="17"/>
                                        </p:tgtEl>
                                        <p:attrNameLst>
                                          <p:attrName>ppt_x</p:attrName>
                                        </p:attrNameLst>
                                      </p:cBhvr>
                                      <p:tavLst>
                                        <p:tav tm="0">
                                          <p:val>
                                            <p:strVal val="#ppt_x"/>
                                          </p:val>
                                        </p:tav>
                                        <p:tav tm="100000">
                                          <p:val>
                                            <p:strVal val="#ppt_x"/>
                                          </p:val>
                                        </p:tav>
                                      </p:tavLst>
                                    </p:anim>
                                    <p:anim calcmode="lin" valueType="num">
                                      <p:cBhvr additive="base">
                                        <p:cTn id="36" dur="500" fill="hold"/>
                                        <p:tgtEl>
                                          <p:spTgt spid="17"/>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ppt_x"/>
                                          </p:val>
                                        </p:tav>
                                        <p:tav tm="100000">
                                          <p:val>
                                            <p:strVal val="#ppt_x"/>
                                          </p:val>
                                        </p:tav>
                                      </p:tavLst>
                                    </p:anim>
                                    <p:anim calcmode="lin" valueType="num">
                                      <p:cBhvr additive="base">
                                        <p:cTn id="40" dur="500" fill="hold"/>
                                        <p:tgtEl>
                                          <p:spTgt spid="16"/>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ppt_x"/>
                                          </p:val>
                                        </p:tav>
                                        <p:tav tm="100000">
                                          <p:val>
                                            <p:strVal val="#ppt_x"/>
                                          </p:val>
                                        </p:tav>
                                      </p:tavLst>
                                    </p:anim>
                                    <p:anim calcmode="lin" valueType="num">
                                      <p:cBhvr additive="base">
                                        <p:cTn id="4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P spid="14" grpId="0"/>
      <p:bldP spid="16" grpId="0"/>
      <p:bldP spid="17" grpId="0"/>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2F4377-73E2-490F-AA93-1E78D87EC41A}"/>
              </a:ext>
            </a:extLst>
          </p:cNvPr>
          <p:cNvSpPr txBox="1"/>
          <p:nvPr/>
        </p:nvSpPr>
        <p:spPr>
          <a:xfrm>
            <a:off x="3922541" y="0"/>
            <a:ext cx="4994031" cy="769441"/>
          </a:xfrm>
          <a:prstGeom prst="rect">
            <a:avLst/>
          </a:prstGeom>
          <a:noFill/>
        </p:spPr>
        <p:txBody>
          <a:bodyPr wrap="square" rtlCol="0">
            <a:spAutoFit/>
          </a:bodyPr>
          <a:lstStyle/>
          <a:p>
            <a:r>
              <a:rPr lang="en-GB" sz="4400" dirty="0"/>
              <a:t>Comparing Mass</a:t>
            </a:r>
          </a:p>
        </p:txBody>
      </p:sp>
      <p:sp>
        <p:nvSpPr>
          <p:cNvPr id="6" name="TextBox 5">
            <a:extLst>
              <a:ext uri="{FF2B5EF4-FFF2-40B4-BE49-F238E27FC236}">
                <a16:creationId xmlns:a16="http://schemas.microsoft.com/office/drawing/2014/main" id="{E6F0E23D-1D76-4C6F-8F24-B3D96D98E638}"/>
              </a:ext>
            </a:extLst>
          </p:cNvPr>
          <p:cNvSpPr txBox="1"/>
          <p:nvPr/>
        </p:nvSpPr>
        <p:spPr>
          <a:xfrm>
            <a:off x="287580" y="933424"/>
            <a:ext cx="10961077" cy="461665"/>
          </a:xfrm>
          <a:prstGeom prst="rect">
            <a:avLst/>
          </a:prstGeom>
          <a:noFill/>
        </p:spPr>
        <p:txBody>
          <a:bodyPr wrap="square" rtlCol="0">
            <a:spAutoFit/>
          </a:bodyPr>
          <a:lstStyle/>
          <a:p>
            <a:r>
              <a:rPr lang="en-GB" sz="2400" b="1" dirty="0"/>
              <a:t>Task 6: Complete the sentence to compare the mass of the objects. </a:t>
            </a:r>
          </a:p>
        </p:txBody>
      </p:sp>
      <p:pic>
        <p:nvPicPr>
          <p:cNvPr id="13" name="Picture 12">
            <a:extLst>
              <a:ext uri="{FF2B5EF4-FFF2-40B4-BE49-F238E27FC236}">
                <a16:creationId xmlns:a16="http://schemas.microsoft.com/office/drawing/2014/main" id="{972DEBC9-B59B-4EB4-B481-8267591A33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24160" y="96270"/>
            <a:ext cx="1604893" cy="1191752"/>
          </a:xfrm>
          <a:prstGeom prst="rect">
            <a:avLst/>
          </a:prstGeom>
        </p:spPr>
      </p:pic>
      <p:sp>
        <p:nvSpPr>
          <p:cNvPr id="12" name="TextBox 11">
            <a:extLst>
              <a:ext uri="{FF2B5EF4-FFF2-40B4-BE49-F238E27FC236}">
                <a16:creationId xmlns:a16="http://schemas.microsoft.com/office/drawing/2014/main" id="{ED2F3374-958C-4203-BC85-DCF5F7EC5D37}"/>
              </a:ext>
            </a:extLst>
          </p:cNvPr>
          <p:cNvSpPr txBox="1"/>
          <p:nvPr/>
        </p:nvSpPr>
        <p:spPr>
          <a:xfrm>
            <a:off x="322750" y="5924576"/>
            <a:ext cx="10961077" cy="461665"/>
          </a:xfrm>
          <a:prstGeom prst="rect">
            <a:avLst/>
          </a:prstGeom>
          <a:noFill/>
        </p:spPr>
        <p:txBody>
          <a:bodyPr wrap="square" rtlCol="0">
            <a:spAutoFit/>
          </a:bodyPr>
          <a:lstStyle/>
          <a:p>
            <a:r>
              <a:rPr lang="en-GB" sz="2400" dirty="0"/>
              <a:t>The chocolate weighs the ___________ as the sweets. </a:t>
            </a:r>
          </a:p>
        </p:txBody>
      </p:sp>
      <p:sp>
        <p:nvSpPr>
          <p:cNvPr id="14" name="TextBox 13">
            <a:extLst>
              <a:ext uri="{FF2B5EF4-FFF2-40B4-BE49-F238E27FC236}">
                <a16:creationId xmlns:a16="http://schemas.microsoft.com/office/drawing/2014/main" id="{4D8FFF63-7986-4365-8C64-CEEDE5FB84CD}"/>
              </a:ext>
            </a:extLst>
          </p:cNvPr>
          <p:cNvSpPr txBox="1"/>
          <p:nvPr/>
        </p:nvSpPr>
        <p:spPr>
          <a:xfrm>
            <a:off x="9613142" y="4197725"/>
            <a:ext cx="2415911" cy="461665"/>
          </a:xfrm>
          <a:prstGeom prst="rect">
            <a:avLst/>
          </a:prstGeom>
          <a:noFill/>
        </p:spPr>
        <p:txBody>
          <a:bodyPr wrap="square" rtlCol="0">
            <a:spAutoFit/>
          </a:bodyPr>
          <a:lstStyle/>
          <a:p>
            <a:r>
              <a:rPr lang="en-GB" sz="2400" b="1" dirty="0"/>
              <a:t>Choose from:</a:t>
            </a:r>
          </a:p>
        </p:txBody>
      </p:sp>
      <p:sp>
        <p:nvSpPr>
          <p:cNvPr id="16" name="TextBox 15">
            <a:extLst>
              <a:ext uri="{FF2B5EF4-FFF2-40B4-BE49-F238E27FC236}">
                <a16:creationId xmlns:a16="http://schemas.microsoft.com/office/drawing/2014/main" id="{C2E674BF-ECF4-4015-B0E5-99EBA5043360}"/>
              </a:ext>
            </a:extLst>
          </p:cNvPr>
          <p:cNvSpPr txBox="1"/>
          <p:nvPr/>
        </p:nvSpPr>
        <p:spPr>
          <a:xfrm>
            <a:off x="9216204" y="5519973"/>
            <a:ext cx="1207956" cy="461665"/>
          </a:xfrm>
          <a:prstGeom prst="rect">
            <a:avLst/>
          </a:prstGeom>
          <a:noFill/>
        </p:spPr>
        <p:txBody>
          <a:bodyPr wrap="square" rtlCol="0">
            <a:spAutoFit/>
          </a:bodyPr>
          <a:lstStyle/>
          <a:p>
            <a:r>
              <a:rPr lang="en-GB" sz="2400" dirty="0"/>
              <a:t>heavier</a:t>
            </a:r>
          </a:p>
        </p:txBody>
      </p:sp>
      <p:sp>
        <p:nvSpPr>
          <p:cNvPr id="17" name="TextBox 16">
            <a:extLst>
              <a:ext uri="{FF2B5EF4-FFF2-40B4-BE49-F238E27FC236}">
                <a16:creationId xmlns:a16="http://schemas.microsoft.com/office/drawing/2014/main" id="{3ACAF98E-38EC-4763-867C-DA331738D791}"/>
              </a:ext>
            </a:extLst>
          </p:cNvPr>
          <p:cNvSpPr txBox="1"/>
          <p:nvPr/>
        </p:nvSpPr>
        <p:spPr>
          <a:xfrm>
            <a:off x="10075871" y="4871910"/>
            <a:ext cx="1207956" cy="461665"/>
          </a:xfrm>
          <a:prstGeom prst="rect">
            <a:avLst/>
          </a:prstGeom>
          <a:noFill/>
        </p:spPr>
        <p:txBody>
          <a:bodyPr wrap="square" rtlCol="0">
            <a:spAutoFit/>
          </a:bodyPr>
          <a:lstStyle/>
          <a:p>
            <a:r>
              <a:rPr lang="en-GB" sz="2400" dirty="0"/>
              <a:t>lighter</a:t>
            </a:r>
          </a:p>
        </p:txBody>
      </p:sp>
      <p:sp>
        <p:nvSpPr>
          <p:cNvPr id="18" name="TextBox 17">
            <a:extLst>
              <a:ext uri="{FF2B5EF4-FFF2-40B4-BE49-F238E27FC236}">
                <a16:creationId xmlns:a16="http://schemas.microsoft.com/office/drawing/2014/main" id="{DD0ADBA4-36B6-4EB0-BCDF-D8EFEF134AF5}"/>
              </a:ext>
            </a:extLst>
          </p:cNvPr>
          <p:cNvSpPr txBox="1"/>
          <p:nvPr/>
        </p:nvSpPr>
        <p:spPr>
          <a:xfrm>
            <a:off x="10852288" y="5551781"/>
            <a:ext cx="1207956" cy="461665"/>
          </a:xfrm>
          <a:prstGeom prst="rect">
            <a:avLst/>
          </a:prstGeom>
          <a:noFill/>
        </p:spPr>
        <p:txBody>
          <a:bodyPr wrap="square" rtlCol="0">
            <a:spAutoFit/>
          </a:bodyPr>
          <a:lstStyle/>
          <a:p>
            <a:r>
              <a:rPr lang="en-GB" sz="2400" dirty="0"/>
              <a:t>same</a:t>
            </a:r>
          </a:p>
        </p:txBody>
      </p:sp>
      <p:pic>
        <p:nvPicPr>
          <p:cNvPr id="20" name="Picture 2" descr="Balance Scales Equilibrium Balanced Science Secondary Illustration - Twinkl">
            <a:extLst>
              <a:ext uri="{FF2B5EF4-FFF2-40B4-BE49-F238E27FC236}">
                <a16:creationId xmlns:a16="http://schemas.microsoft.com/office/drawing/2014/main" id="{64FA705B-9A1F-43BA-9710-32DE11A8A7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6647" y="1534534"/>
            <a:ext cx="7706495" cy="3853248"/>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Galaxy Smooth Milk Chocolate Bar 42g (24 pack) - Irish Bar Supplies">
            <a:extLst>
              <a:ext uri="{FF2B5EF4-FFF2-40B4-BE49-F238E27FC236}">
                <a16:creationId xmlns:a16="http://schemas.microsoft.com/office/drawing/2014/main" id="{D2C6538D-3372-42EE-B4A6-3F386CA53BE2}"/>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t="32549" b="33744"/>
          <a:stretch/>
        </p:blipFill>
        <p:spPr bwMode="auto">
          <a:xfrm>
            <a:off x="3014956" y="2962064"/>
            <a:ext cx="2063480" cy="695536"/>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aribo candies">
            <a:extLst>
              <a:ext uri="{FF2B5EF4-FFF2-40B4-BE49-F238E27FC236}">
                <a16:creationId xmlns:a16="http://schemas.microsoft.com/office/drawing/2014/main" id="{D0460FEA-EE12-4DE1-84AC-663D359741D0}"/>
              </a:ext>
            </a:extLst>
          </p:cNvPr>
          <p:cNvPicPr>
            <a:picLocks noChangeAspect="1" noChangeArrowheads="1"/>
          </p:cNvPicPr>
          <p:nvPr/>
        </p:nvPicPr>
        <p:blipFill rotWithShape="1">
          <a:blip r:embed="rId5" cstate="hqprint">
            <a:extLst>
              <a:ext uri="{28A0092B-C50C-407E-A947-70E740481C1C}">
                <a14:useLocalDpi xmlns:a14="http://schemas.microsoft.com/office/drawing/2010/main" val="0"/>
              </a:ext>
            </a:extLst>
          </a:blip>
          <a:srcRect l="15675" r="12941"/>
          <a:stretch/>
        </p:blipFill>
        <p:spPr bwMode="auto">
          <a:xfrm>
            <a:off x="7001130" y="2173167"/>
            <a:ext cx="1059657" cy="1484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980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9218"/>
                                        </p:tgtEl>
                                        <p:attrNameLst>
                                          <p:attrName>style.visibility</p:attrName>
                                        </p:attrNameLst>
                                      </p:cBhvr>
                                      <p:to>
                                        <p:strVal val="visible"/>
                                      </p:to>
                                    </p:set>
                                    <p:anim calcmode="lin" valueType="num">
                                      <p:cBhvr additive="base">
                                        <p:cTn id="17" dur="500" fill="hold"/>
                                        <p:tgtEl>
                                          <p:spTgt spid="9218"/>
                                        </p:tgtEl>
                                        <p:attrNameLst>
                                          <p:attrName>ppt_x</p:attrName>
                                        </p:attrNameLst>
                                      </p:cBhvr>
                                      <p:tavLst>
                                        <p:tav tm="0">
                                          <p:val>
                                            <p:strVal val="#ppt_x"/>
                                          </p:val>
                                        </p:tav>
                                        <p:tav tm="100000">
                                          <p:val>
                                            <p:strVal val="#ppt_x"/>
                                          </p:val>
                                        </p:tav>
                                      </p:tavLst>
                                    </p:anim>
                                    <p:anim calcmode="lin" valueType="num">
                                      <p:cBhvr additive="base">
                                        <p:cTn id="18" dur="500" fill="hold"/>
                                        <p:tgtEl>
                                          <p:spTgt spid="921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9220"/>
                                        </p:tgtEl>
                                        <p:attrNameLst>
                                          <p:attrName>style.visibility</p:attrName>
                                        </p:attrNameLst>
                                      </p:cBhvr>
                                      <p:to>
                                        <p:strVal val="visible"/>
                                      </p:to>
                                    </p:set>
                                    <p:anim calcmode="lin" valueType="num">
                                      <p:cBhvr additive="base">
                                        <p:cTn id="21" dur="500" fill="hold"/>
                                        <p:tgtEl>
                                          <p:spTgt spid="9220"/>
                                        </p:tgtEl>
                                        <p:attrNameLst>
                                          <p:attrName>ppt_x</p:attrName>
                                        </p:attrNameLst>
                                      </p:cBhvr>
                                      <p:tavLst>
                                        <p:tav tm="0">
                                          <p:val>
                                            <p:strVal val="#ppt_x"/>
                                          </p:val>
                                        </p:tav>
                                        <p:tav tm="100000">
                                          <p:val>
                                            <p:strVal val="#ppt_x"/>
                                          </p:val>
                                        </p:tav>
                                      </p:tavLst>
                                    </p:anim>
                                    <p:anim calcmode="lin" valueType="num">
                                      <p:cBhvr additive="base">
                                        <p:cTn id="22" dur="500" fill="hold"/>
                                        <p:tgtEl>
                                          <p:spTgt spid="922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fill="hold"/>
                                        <p:tgtEl>
                                          <p:spTgt spid="17"/>
                                        </p:tgtEl>
                                        <p:attrNameLst>
                                          <p:attrName>ppt_x</p:attrName>
                                        </p:attrNameLst>
                                      </p:cBhvr>
                                      <p:tavLst>
                                        <p:tav tm="0">
                                          <p:val>
                                            <p:strVal val="#ppt_x"/>
                                          </p:val>
                                        </p:tav>
                                        <p:tav tm="100000">
                                          <p:val>
                                            <p:strVal val="#ppt_x"/>
                                          </p:val>
                                        </p:tav>
                                      </p:tavLst>
                                    </p:anim>
                                    <p:anim calcmode="lin" valueType="num">
                                      <p:cBhvr additive="base">
                                        <p:cTn id="36" dur="500" fill="hold"/>
                                        <p:tgtEl>
                                          <p:spTgt spid="17"/>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ppt_x"/>
                                          </p:val>
                                        </p:tav>
                                        <p:tav tm="100000">
                                          <p:val>
                                            <p:strVal val="#ppt_x"/>
                                          </p:val>
                                        </p:tav>
                                      </p:tavLst>
                                    </p:anim>
                                    <p:anim calcmode="lin" valueType="num">
                                      <p:cBhvr additive="base">
                                        <p:cTn id="40" dur="500" fill="hold"/>
                                        <p:tgtEl>
                                          <p:spTgt spid="16"/>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ppt_x"/>
                                          </p:val>
                                        </p:tav>
                                        <p:tav tm="100000">
                                          <p:val>
                                            <p:strVal val="#ppt_x"/>
                                          </p:val>
                                        </p:tav>
                                      </p:tavLst>
                                    </p:anim>
                                    <p:anim calcmode="lin" valueType="num">
                                      <p:cBhvr additive="base">
                                        <p:cTn id="4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P spid="14" grpId="0"/>
      <p:bldP spid="16" grpId="0"/>
      <p:bldP spid="17" grpId="0"/>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2F4377-73E2-490F-AA93-1E78D87EC41A}"/>
              </a:ext>
            </a:extLst>
          </p:cNvPr>
          <p:cNvSpPr txBox="1"/>
          <p:nvPr/>
        </p:nvSpPr>
        <p:spPr>
          <a:xfrm>
            <a:off x="3922541" y="0"/>
            <a:ext cx="4994031" cy="769441"/>
          </a:xfrm>
          <a:prstGeom prst="rect">
            <a:avLst/>
          </a:prstGeom>
          <a:noFill/>
        </p:spPr>
        <p:txBody>
          <a:bodyPr wrap="square" rtlCol="0">
            <a:spAutoFit/>
          </a:bodyPr>
          <a:lstStyle/>
          <a:p>
            <a:r>
              <a:rPr lang="en-GB" sz="4400" dirty="0"/>
              <a:t>Comparing Mass</a:t>
            </a:r>
          </a:p>
        </p:txBody>
      </p:sp>
      <p:sp>
        <p:nvSpPr>
          <p:cNvPr id="6" name="TextBox 5">
            <a:extLst>
              <a:ext uri="{FF2B5EF4-FFF2-40B4-BE49-F238E27FC236}">
                <a16:creationId xmlns:a16="http://schemas.microsoft.com/office/drawing/2014/main" id="{E6F0E23D-1D76-4C6F-8F24-B3D96D98E638}"/>
              </a:ext>
            </a:extLst>
          </p:cNvPr>
          <p:cNvSpPr txBox="1"/>
          <p:nvPr/>
        </p:nvSpPr>
        <p:spPr>
          <a:xfrm>
            <a:off x="45607" y="932617"/>
            <a:ext cx="10378554" cy="830997"/>
          </a:xfrm>
          <a:prstGeom prst="rect">
            <a:avLst/>
          </a:prstGeom>
          <a:noFill/>
        </p:spPr>
        <p:txBody>
          <a:bodyPr wrap="square" rtlCol="0">
            <a:spAutoFit/>
          </a:bodyPr>
          <a:lstStyle/>
          <a:p>
            <a:r>
              <a:rPr lang="en-GB" sz="2400" b="1" dirty="0"/>
              <a:t>Task 7: Read the sentence and </a:t>
            </a:r>
            <a:r>
              <a:rPr lang="en-GB" sz="2400" b="1" u="sng" dirty="0"/>
              <a:t>draw</a:t>
            </a:r>
            <a:r>
              <a:rPr lang="en-GB" sz="2400" b="1" dirty="0"/>
              <a:t> the objects in the scales to show which object is heavier and which is lighter.</a:t>
            </a:r>
          </a:p>
        </p:txBody>
      </p:sp>
      <p:pic>
        <p:nvPicPr>
          <p:cNvPr id="13" name="Picture 12">
            <a:extLst>
              <a:ext uri="{FF2B5EF4-FFF2-40B4-BE49-F238E27FC236}">
                <a16:creationId xmlns:a16="http://schemas.microsoft.com/office/drawing/2014/main" id="{972DEBC9-B59B-4EB4-B481-8267591A33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24160" y="96270"/>
            <a:ext cx="1604893" cy="1191752"/>
          </a:xfrm>
          <a:prstGeom prst="rect">
            <a:avLst/>
          </a:prstGeom>
        </p:spPr>
      </p:pic>
      <p:sp>
        <p:nvSpPr>
          <p:cNvPr id="12" name="TextBox 11">
            <a:extLst>
              <a:ext uri="{FF2B5EF4-FFF2-40B4-BE49-F238E27FC236}">
                <a16:creationId xmlns:a16="http://schemas.microsoft.com/office/drawing/2014/main" id="{ED2F3374-958C-4203-BC85-DCF5F7EC5D37}"/>
              </a:ext>
            </a:extLst>
          </p:cNvPr>
          <p:cNvSpPr txBox="1"/>
          <p:nvPr/>
        </p:nvSpPr>
        <p:spPr>
          <a:xfrm>
            <a:off x="265529" y="6163726"/>
            <a:ext cx="10961077" cy="584775"/>
          </a:xfrm>
          <a:prstGeom prst="rect">
            <a:avLst/>
          </a:prstGeom>
          <a:noFill/>
        </p:spPr>
        <p:txBody>
          <a:bodyPr wrap="square" rtlCol="0">
            <a:spAutoFit/>
          </a:bodyPr>
          <a:lstStyle/>
          <a:p>
            <a:r>
              <a:rPr lang="en-GB" sz="3200" dirty="0"/>
              <a:t>The orange is </a:t>
            </a:r>
            <a:r>
              <a:rPr lang="en-GB" sz="3200" b="1" dirty="0"/>
              <a:t>heavier</a:t>
            </a:r>
            <a:r>
              <a:rPr lang="en-GB" sz="3200" dirty="0"/>
              <a:t> than the banana. </a:t>
            </a:r>
          </a:p>
        </p:txBody>
      </p:sp>
      <p:pic>
        <p:nvPicPr>
          <p:cNvPr id="15" name="Picture 2" descr="Balance Scales Illustration - Twinkl">
            <a:extLst>
              <a:ext uri="{FF2B5EF4-FFF2-40B4-BE49-F238E27FC236}">
                <a16:creationId xmlns:a16="http://schemas.microsoft.com/office/drawing/2014/main" id="{2032BB06-A7A9-4609-848D-03C3D764DE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6604" y="1820032"/>
            <a:ext cx="8516560" cy="425828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65A30D2D-A620-45AF-8624-EEAEB65A6E8D}"/>
              </a:ext>
            </a:extLst>
          </p:cNvPr>
          <p:cNvSpPr txBox="1"/>
          <p:nvPr/>
        </p:nvSpPr>
        <p:spPr>
          <a:xfrm>
            <a:off x="9094602" y="2413337"/>
            <a:ext cx="2659116" cy="1938992"/>
          </a:xfrm>
          <a:prstGeom prst="rect">
            <a:avLst/>
          </a:prstGeom>
          <a:noFill/>
        </p:spPr>
        <p:txBody>
          <a:bodyPr wrap="square" rtlCol="0">
            <a:spAutoFit/>
          </a:bodyPr>
          <a:lstStyle/>
          <a:p>
            <a:r>
              <a:rPr lang="en-GB" sz="2000" dirty="0"/>
              <a:t>Remember: </a:t>
            </a:r>
          </a:p>
          <a:p>
            <a:r>
              <a:rPr lang="en-GB" sz="2000" dirty="0"/>
              <a:t>The heavier object falls further to bottom.</a:t>
            </a:r>
          </a:p>
          <a:p>
            <a:endParaRPr lang="en-GB" sz="2000" dirty="0"/>
          </a:p>
          <a:p>
            <a:r>
              <a:rPr lang="en-GB" sz="2000" dirty="0"/>
              <a:t>The lighter object is higher up.</a:t>
            </a:r>
          </a:p>
        </p:txBody>
      </p:sp>
    </p:spTree>
    <p:extLst>
      <p:ext uri="{BB962C8B-B14F-4D97-AF65-F5344CB8AC3E}">
        <p14:creationId xmlns:p14="http://schemas.microsoft.com/office/powerpoint/2010/main" val="2334598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2F4377-73E2-490F-AA93-1E78D87EC41A}"/>
              </a:ext>
            </a:extLst>
          </p:cNvPr>
          <p:cNvSpPr txBox="1"/>
          <p:nvPr/>
        </p:nvSpPr>
        <p:spPr>
          <a:xfrm>
            <a:off x="3922541" y="0"/>
            <a:ext cx="4994031" cy="769441"/>
          </a:xfrm>
          <a:prstGeom prst="rect">
            <a:avLst/>
          </a:prstGeom>
          <a:noFill/>
        </p:spPr>
        <p:txBody>
          <a:bodyPr wrap="square" rtlCol="0">
            <a:spAutoFit/>
          </a:bodyPr>
          <a:lstStyle/>
          <a:p>
            <a:r>
              <a:rPr lang="en-GB" sz="4400" dirty="0"/>
              <a:t>Comparing Mass</a:t>
            </a:r>
          </a:p>
        </p:txBody>
      </p:sp>
      <p:sp>
        <p:nvSpPr>
          <p:cNvPr id="6" name="TextBox 5">
            <a:extLst>
              <a:ext uri="{FF2B5EF4-FFF2-40B4-BE49-F238E27FC236}">
                <a16:creationId xmlns:a16="http://schemas.microsoft.com/office/drawing/2014/main" id="{E6F0E23D-1D76-4C6F-8F24-B3D96D98E638}"/>
              </a:ext>
            </a:extLst>
          </p:cNvPr>
          <p:cNvSpPr txBox="1"/>
          <p:nvPr/>
        </p:nvSpPr>
        <p:spPr>
          <a:xfrm>
            <a:off x="45607" y="932617"/>
            <a:ext cx="10378554" cy="830997"/>
          </a:xfrm>
          <a:prstGeom prst="rect">
            <a:avLst/>
          </a:prstGeom>
          <a:noFill/>
        </p:spPr>
        <p:txBody>
          <a:bodyPr wrap="square" rtlCol="0">
            <a:spAutoFit/>
          </a:bodyPr>
          <a:lstStyle/>
          <a:p>
            <a:r>
              <a:rPr lang="en-GB" sz="2400" b="1" dirty="0"/>
              <a:t>Task 8: Read the sentence and </a:t>
            </a:r>
            <a:r>
              <a:rPr lang="en-GB" sz="2400" b="1" u="sng" dirty="0"/>
              <a:t>draw</a:t>
            </a:r>
            <a:r>
              <a:rPr lang="en-GB" sz="2400" b="1" dirty="0"/>
              <a:t> the objects in the scales to show which object is heavier and which is lighter.</a:t>
            </a:r>
          </a:p>
        </p:txBody>
      </p:sp>
      <p:pic>
        <p:nvPicPr>
          <p:cNvPr id="13" name="Picture 12">
            <a:extLst>
              <a:ext uri="{FF2B5EF4-FFF2-40B4-BE49-F238E27FC236}">
                <a16:creationId xmlns:a16="http://schemas.microsoft.com/office/drawing/2014/main" id="{972DEBC9-B59B-4EB4-B481-8267591A33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24160" y="96270"/>
            <a:ext cx="1604893" cy="1191752"/>
          </a:xfrm>
          <a:prstGeom prst="rect">
            <a:avLst/>
          </a:prstGeom>
        </p:spPr>
      </p:pic>
      <p:sp>
        <p:nvSpPr>
          <p:cNvPr id="12" name="TextBox 11">
            <a:extLst>
              <a:ext uri="{FF2B5EF4-FFF2-40B4-BE49-F238E27FC236}">
                <a16:creationId xmlns:a16="http://schemas.microsoft.com/office/drawing/2014/main" id="{ED2F3374-958C-4203-BC85-DCF5F7EC5D37}"/>
              </a:ext>
            </a:extLst>
          </p:cNvPr>
          <p:cNvSpPr txBox="1"/>
          <p:nvPr/>
        </p:nvSpPr>
        <p:spPr>
          <a:xfrm>
            <a:off x="265529" y="6163726"/>
            <a:ext cx="10961077" cy="584775"/>
          </a:xfrm>
          <a:prstGeom prst="rect">
            <a:avLst/>
          </a:prstGeom>
          <a:noFill/>
        </p:spPr>
        <p:txBody>
          <a:bodyPr wrap="square" rtlCol="0">
            <a:spAutoFit/>
          </a:bodyPr>
          <a:lstStyle/>
          <a:p>
            <a:r>
              <a:rPr lang="en-GB" sz="3200" dirty="0"/>
              <a:t>The chocolate is </a:t>
            </a:r>
            <a:r>
              <a:rPr lang="en-GB" sz="3200" b="1" dirty="0"/>
              <a:t>lighter</a:t>
            </a:r>
            <a:r>
              <a:rPr lang="en-GB" sz="3200" dirty="0"/>
              <a:t> than the bottle of water.</a:t>
            </a:r>
          </a:p>
        </p:txBody>
      </p:sp>
      <p:pic>
        <p:nvPicPr>
          <p:cNvPr id="15" name="Picture 2" descr="Balance Scales Illustration - Twinkl">
            <a:extLst>
              <a:ext uri="{FF2B5EF4-FFF2-40B4-BE49-F238E27FC236}">
                <a16:creationId xmlns:a16="http://schemas.microsoft.com/office/drawing/2014/main" id="{2032BB06-A7A9-4609-848D-03C3D764DE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6604" y="1820032"/>
            <a:ext cx="8516560" cy="425828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BA731047-BB1A-4D16-A68B-9EACAB86C663}"/>
              </a:ext>
            </a:extLst>
          </p:cNvPr>
          <p:cNvSpPr txBox="1"/>
          <p:nvPr/>
        </p:nvSpPr>
        <p:spPr>
          <a:xfrm>
            <a:off x="9094602" y="2413337"/>
            <a:ext cx="2659116" cy="1938992"/>
          </a:xfrm>
          <a:prstGeom prst="rect">
            <a:avLst/>
          </a:prstGeom>
          <a:noFill/>
        </p:spPr>
        <p:txBody>
          <a:bodyPr wrap="square" rtlCol="0">
            <a:spAutoFit/>
          </a:bodyPr>
          <a:lstStyle/>
          <a:p>
            <a:r>
              <a:rPr lang="en-GB" sz="2000" dirty="0"/>
              <a:t>Remember: </a:t>
            </a:r>
          </a:p>
          <a:p>
            <a:r>
              <a:rPr lang="en-GB" sz="2000" dirty="0"/>
              <a:t>The heavier object falls further to bottom.</a:t>
            </a:r>
          </a:p>
          <a:p>
            <a:endParaRPr lang="en-GB" sz="2000" dirty="0"/>
          </a:p>
          <a:p>
            <a:r>
              <a:rPr lang="en-GB" sz="2000" dirty="0"/>
              <a:t>The lighter object is higher up.</a:t>
            </a:r>
          </a:p>
        </p:txBody>
      </p:sp>
    </p:spTree>
    <p:extLst>
      <p:ext uri="{BB962C8B-B14F-4D97-AF65-F5344CB8AC3E}">
        <p14:creationId xmlns:p14="http://schemas.microsoft.com/office/powerpoint/2010/main" val="2778345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xEl>
                                              <p:pRg st="0" end="0"/>
                                            </p:txEl>
                                          </p:spTgt>
                                        </p:tgtEl>
                                        <p:attrNameLst>
                                          <p:attrName>style.visibility</p:attrName>
                                        </p:attrNameLst>
                                      </p:cBhvr>
                                      <p:to>
                                        <p:strVal val="visible"/>
                                      </p:to>
                                    </p:set>
                                    <p:anim calcmode="lin" valueType="num">
                                      <p:cBhvr additive="base">
                                        <p:cTn id="19"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318A0D6-75DF-49AA-BB21-DFB8246D480F}"/>
              </a:ext>
            </a:extLst>
          </p:cNvPr>
          <p:cNvSpPr txBox="1"/>
          <p:nvPr/>
        </p:nvSpPr>
        <p:spPr>
          <a:xfrm>
            <a:off x="346898" y="185298"/>
            <a:ext cx="4805996" cy="1401448"/>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7200" dirty="0">
                <a:solidFill>
                  <a:srgbClr val="000000"/>
                </a:solidFill>
                <a:latin typeface="+mj-lt"/>
                <a:ea typeface="+mj-ea"/>
                <a:cs typeface="+mj-cs"/>
              </a:rPr>
              <a:t>Challenge!</a:t>
            </a:r>
          </a:p>
        </p:txBody>
      </p:sp>
      <p:pic>
        <p:nvPicPr>
          <p:cNvPr id="1026" name="Picture 2" descr="Trophy Store Gold Well Done Medal award, 5 cm, Free Ribbon, Free engraving  up to 45 letters AM1182.01: Amazon.co.uk: Sports &amp; Outdoors">
            <a:extLst>
              <a:ext uri="{FF2B5EF4-FFF2-40B4-BE49-F238E27FC236}">
                <a16:creationId xmlns:a16="http://schemas.microsoft.com/office/drawing/2014/main" id="{2D9305EB-4C1C-4E8C-B387-332C2BDF4B46}"/>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l="10828" r="1175" b="3"/>
          <a:stretch/>
        </p:blipFill>
        <p:spPr bwMode="auto">
          <a:xfrm>
            <a:off x="2" y="1946365"/>
            <a:ext cx="2785402" cy="3522509"/>
          </a:xfrm>
          <a:custGeom>
            <a:avLst/>
            <a:gdLst/>
            <a:ahLst/>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7740472" y="185298"/>
            <a:ext cx="2484116" cy="923330"/>
          </a:xfrm>
          <a:prstGeom prst="rect">
            <a:avLst/>
          </a:prstGeom>
          <a:noFill/>
          <a:ln>
            <a:solidFill>
              <a:schemeClr val="tx1"/>
            </a:solidFill>
          </a:ln>
        </p:spPr>
        <p:txBody>
          <a:bodyPr wrap="square" rtlCol="0">
            <a:spAutoFit/>
          </a:bodyPr>
          <a:lstStyle/>
          <a:p>
            <a:r>
              <a:rPr lang="en-GB" dirty="0"/>
              <a:t>If you are working on a computer, insert a text box to type your answer.</a:t>
            </a:r>
          </a:p>
        </p:txBody>
      </p:sp>
      <p:cxnSp>
        <p:nvCxnSpPr>
          <p:cNvPr id="14" name="Straight Connector 13">
            <a:extLst>
              <a:ext uri="{FF2B5EF4-FFF2-40B4-BE49-F238E27FC236}">
                <a16:creationId xmlns:a16="http://schemas.microsoft.com/office/drawing/2014/main" id="{33AF2D15-2B1C-4D8F-897D-AE4A6BEAB451}"/>
              </a:ext>
            </a:extLst>
          </p:cNvPr>
          <p:cNvCxnSpPr>
            <a:cxnSpLocks/>
          </p:cNvCxnSpPr>
          <p:nvPr/>
        </p:nvCxnSpPr>
        <p:spPr>
          <a:xfrm>
            <a:off x="1336431" y="5963989"/>
            <a:ext cx="1042525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3454" y="70209"/>
            <a:ext cx="1299108" cy="964684"/>
          </a:xfrm>
          <a:prstGeom prst="rect">
            <a:avLst/>
          </a:prstGeom>
        </p:spPr>
      </p:pic>
      <p:pic>
        <p:nvPicPr>
          <p:cNvPr id="3" name="Picture 2">
            <a:extLst>
              <a:ext uri="{FF2B5EF4-FFF2-40B4-BE49-F238E27FC236}">
                <a16:creationId xmlns:a16="http://schemas.microsoft.com/office/drawing/2014/main" id="{AD1896E8-B473-40D4-B321-0084E603CB39}"/>
              </a:ext>
            </a:extLst>
          </p:cNvPr>
          <p:cNvPicPr>
            <a:picLocks noChangeAspect="1"/>
          </p:cNvPicPr>
          <p:nvPr/>
        </p:nvPicPr>
        <p:blipFill rotWithShape="1">
          <a:blip r:embed="rId4"/>
          <a:srcRect b="10543"/>
          <a:stretch/>
        </p:blipFill>
        <p:spPr>
          <a:xfrm>
            <a:off x="3371409" y="1440759"/>
            <a:ext cx="7462045" cy="3971377"/>
          </a:xfrm>
          <a:prstGeom prst="rect">
            <a:avLst/>
          </a:prstGeom>
        </p:spPr>
      </p:pic>
      <p:cxnSp>
        <p:nvCxnSpPr>
          <p:cNvPr id="11" name="Straight Connector 10">
            <a:extLst>
              <a:ext uri="{FF2B5EF4-FFF2-40B4-BE49-F238E27FC236}">
                <a16:creationId xmlns:a16="http://schemas.microsoft.com/office/drawing/2014/main" id="{6DFA7304-1538-4133-A440-6B13AAD417DB}"/>
              </a:ext>
            </a:extLst>
          </p:cNvPr>
          <p:cNvCxnSpPr>
            <a:cxnSpLocks/>
          </p:cNvCxnSpPr>
          <p:nvPr/>
        </p:nvCxnSpPr>
        <p:spPr>
          <a:xfrm>
            <a:off x="1336431" y="6439946"/>
            <a:ext cx="1042525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69163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47A6C7-372F-40F1-B98F-29ED30462BA9}"/>
              </a:ext>
            </a:extLst>
          </p:cNvPr>
          <p:cNvSpPr/>
          <p:nvPr/>
        </p:nvSpPr>
        <p:spPr>
          <a:xfrm>
            <a:off x="1141122" y="556591"/>
            <a:ext cx="10186124" cy="1569660"/>
          </a:xfrm>
          <a:prstGeom prst="rect">
            <a:avLst/>
          </a:prstGeom>
          <a:noFill/>
        </p:spPr>
        <p:txBody>
          <a:bodyPr wrap="square" lIns="91440" tIns="45720" rIns="91440" bIns="45720">
            <a:spAutoFit/>
          </a:bodyPr>
          <a:lstStyle/>
          <a:p>
            <a:pPr algn="ctr"/>
            <a:r>
              <a:rPr lang="en-US" sz="4800" dirty="0">
                <a:ln w="0"/>
                <a:effectLst>
                  <a:outerShdw blurRad="38100" dist="19050" dir="2700000" algn="tl" rotWithShape="0">
                    <a:schemeClr val="dk1">
                      <a:alpha val="40000"/>
                    </a:schemeClr>
                  </a:outerShdw>
                </a:effectLst>
              </a:rPr>
              <a:t>Well done for your hard work today!</a:t>
            </a:r>
          </a:p>
          <a:p>
            <a:pPr algn="ctr"/>
            <a:endParaRPr lang="en-US" sz="4800" dirty="0">
              <a:ln w="0"/>
              <a:effectLst>
                <a:outerShdw blurRad="38100" dist="19050" dir="2700000" algn="tl" rotWithShape="0">
                  <a:schemeClr val="dk1">
                    <a:alpha val="40000"/>
                  </a:schemeClr>
                </a:outerShdw>
              </a:effectLst>
            </a:endParaRPr>
          </a:p>
        </p:txBody>
      </p:sp>
      <p:pic>
        <p:nvPicPr>
          <p:cNvPr id="18434" name="Picture 2">
            <a:extLst>
              <a:ext uri="{FF2B5EF4-FFF2-40B4-BE49-F238E27FC236}">
                <a16:creationId xmlns:a16="http://schemas.microsoft.com/office/drawing/2014/main" id="{824485AA-765F-45AF-9367-E143BBEF4AA4}"/>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5176630" y="1922827"/>
            <a:ext cx="1838739" cy="183873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1DA034D-D00C-4536-8B51-C6434F7FE87D}"/>
              </a:ext>
            </a:extLst>
          </p:cNvPr>
          <p:cNvSpPr txBox="1"/>
          <p:nvPr/>
        </p:nvSpPr>
        <p:spPr>
          <a:xfrm>
            <a:off x="1141122" y="4498609"/>
            <a:ext cx="9674087" cy="1938992"/>
          </a:xfrm>
          <a:prstGeom prst="rect">
            <a:avLst/>
          </a:prstGeom>
          <a:noFill/>
        </p:spPr>
        <p:txBody>
          <a:bodyPr wrap="square" rtlCol="0">
            <a:spAutoFit/>
          </a:bodyPr>
          <a:lstStyle/>
          <a:p>
            <a:pPr algn="ctr"/>
            <a:r>
              <a:rPr lang="en-GB" sz="2400" dirty="0"/>
              <a:t>Could any completed work / photographic evidence of completed work please be sent to </a:t>
            </a:r>
            <a:r>
              <a:rPr lang="en-GB" sz="2400" dirty="0">
                <a:hlinkClick r:id="rId3"/>
              </a:rPr>
              <a:t>Pioneerspupils@gmail.com</a:t>
            </a:r>
            <a:r>
              <a:rPr lang="en-GB" sz="2400" dirty="0"/>
              <a:t> or submitted into the drop box at school.</a:t>
            </a:r>
          </a:p>
          <a:p>
            <a:pPr algn="ctr"/>
            <a:endParaRPr lang="en-GB" sz="2400" dirty="0"/>
          </a:p>
          <a:p>
            <a:pPr algn="ctr"/>
            <a:r>
              <a:rPr lang="en-GB" sz="2400" dirty="0"/>
              <a:t>Thank you</a:t>
            </a:r>
          </a:p>
        </p:txBody>
      </p:sp>
    </p:spTree>
    <p:extLst>
      <p:ext uri="{BB962C8B-B14F-4D97-AF65-F5344CB8AC3E}">
        <p14:creationId xmlns:p14="http://schemas.microsoft.com/office/powerpoint/2010/main" val="38401626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092" y="90616"/>
            <a:ext cx="11977816" cy="6647935"/>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5676" y="5987219"/>
            <a:ext cx="588390" cy="588390"/>
          </a:xfrm>
          <a:prstGeom prst="rect">
            <a:avLst/>
          </a:prstGeom>
        </p:spPr>
      </p:pic>
      <p:sp>
        <p:nvSpPr>
          <p:cNvPr id="6" name="Rectangle 5"/>
          <p:cNvSpPr/>
          <p:nvPr/>
        </p:nvSpPr>
        <p:spPr>
          <a:xfrm>
            <a:off x="189471" y="5905850"/>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864066" y="6033803"/>
            <a:ext cx="4028302" cy="461665"/>
          </a:xfrm>
          <a:prstGeom prst="rect">
            <a:avLst/>
          </a:prstGeom>
          <a:noFill/>
        </p:spPr>
        <p:txBody>
          <a:bodyPr wrap="square" rtlCol="0">
            <a:spAutoFit/>
          </a:bodyPr>
          <a:lstStyle/>
          <a:p>
            <a:r>
              <a:rPr lang="en-GB" sz="2400" dirty="0"/>
              <a:t>Subject</a:t>
            </a:r>
            <a:r>
              <a:rPr lang="en-GB" dirty="0"/>
              <a:t>: </a:t>
            </a:r>
            <a:r>
              <a:rPr lang="en-GB" sz="2400" dirty="0"/>
              <a:t>Maths </a:t>
            </a:r>
            <a:endParaRPr lang="en-GB" dirty="0"/>
          </a:p>
        </p:txBody>
      </p:sp>
      <p:sp>
        <p:nvSpPr>
          <p:cNvPr id="8" name="Rectangle 7"/>
          <p:cNvSpPr/>
          <p:nvPr/>
        </p:nvSpPr>
        <p:spPr>
          <a:xfrm>
            <a:off x="189471" y="164755"/>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273361" y="222475"/>
            <a:ext cx="7426334" cy="584775"/>
          </a:xfrm>
          <a:prstGeom prst="rect">
            <a:avLst/>
          </a:prstGeom>
          <a:noFill/>
        </p:spPr>
        <p:txBody>
          <a:bodyPr wrap="square" rtlCol="0">
            <a:spAutoFit/>
          </a:bodyPr>
          <a:lstStyle/>
          <a:p>
            <a:r>
              <a:rPr lang="en-GB" sz="3200" dirty="0"/>
              <a:t>Date</a:t>
            </a:r>
            <a:r>
              <a:rPr lang="en-GB" dirty="0"/>
              <a:t>: </a:t>
            </a:r>
            <a:r>
              <a:rPr lang="en-GB" sz="3200" dirty="0"/>
              <a:t>09.02.21</a:t>
            </a:r>
            <a:r>
              <a:rPr lang="en-GB" dirty="0"/>
              <a:t> </a:t>
            </a:r>
          </a:p>
        </p:txBody>
      </p:sp>
      <p:pic>
        <p:nvPicPr>
          <p:cNvPr id="10" name="Picture 9"/>
          <p:cNvPicPr>
            <a:picLocks noChangeAspect="1"/>
          </p:cNvPicPr>
          <p:nvPr/>
        </p:nvPicPr>
        <p:blipFill>
          <a:blip r:embed="rId3"/>
          <a:stretch>
            <a:fillRect/>
          </a:stretch>
        </p:blipFill>
        <p:spPr>
          <a:xfrm>
            <a:off x="553093" y="1728060"/>
            <a:ext cx="2219325" cy="1104900"/>
          </a:xfrm>
          <a:prstGeom prst="rect">
            <a:avLst/>
          </a:prstGeom>
        </p:spPr>
      </p:pic>
      <p:sp>
        <p:nvSpPr>
          <p:cNvPr id="11" name="Rectangle 10"/>
          <p:cNvSpPr/>
          <p:nvPr/>
        </p:nvSpPr>
        <p:spPr>
          <a:xfrm>
            <a:off x="569871" y="2835982"/>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635485" y="2832960"/>
            <a:ext cx="10429593" cy="1323439"/>
          </a:xfrm>
          <a:prstGeom prst="rect">
            <a:avLst/>
          </a:prstGeom>
          <a:noFill/>
        </p:spPr>
        <p:txBody>
          <a:bodyPr wrap="square" rtlCol="0">
            <a:spAutoFit/>
          </a:bodyPr>
          <a:lstStyle/>
          <a:p>
            <a:r>
              <a:rPr lang="en-GB" sz="4000" dirty="0"/>
              <a:t>L.O. To be able to compare masses using non-standard units. </a:t>
            </a:r>
          </a:p>
        </p:txBody>
      </p:sp>
      <p:pic>
        <p:nvPicPr>
          <p:cNvPr id="2" name="Picture 1"/>
          <p:cNvPicPr>
            <a:picLocks noChangeAspect="1"/>
          </p:cNvPicPr>
          <p:nvPr/>
        </p:nvPicPr>
        <p:blipFill>
          <a:blip r:embed="rId4"/>
          <a:stretch>
            <a:fillRect/>
          </a:stretch>
        </p:blipFill>
        <p:spPr>
          <a:xfrm>
            <a:off x="4721657" y="5940593"/>
            <a:ext cx="759101" cy="681642"/>
          </a:xfrm>
          <a:prstGeom prst="rect">
            <a:avLst/>
          </a:prstGeom>
        </p:spPr>
      </p:pic>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8898" y="5980303"/>
            <a:ext cx="588390" cy="588390"/>
          </a:xfrm>
          <a:prstGeom prst="rect">
            <a:avLst/>
          </a:prstGeom>
        </p:spPr>
      </p:pic>
    </p:spTree>
    <p:extLst>
      <p:ext uri="{BB962C8B-B14F-4D97-AF65-F5344CB8AC3E}">
        <p14:creationId xmlns:p14="http://schemas.microsoft.com/office/powerpoint/2010/main" val="40964243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7175" y="180975"/>
            <a:ext cx="11696700" cy="64579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52425" y="271459"/>
            <a:ext cx="771525" cy="771525"/>
          </a:xfrm>
          <a:prstGeom prst="rect">
            <a:avLst/>
          </a:prstGeom>
        </p:spPr>
      </p:pic>
      <p:sp>
        <p:nvSpPr>
          <p:cNvPr id="7" name="Rectangle 6"/>
          <p:cNvSpPr/>
          <p:nvPr/>
        </p:nvSpPr>
        <p:spPr>
          <a:xfrm>
            <a:off x="2864320" y="100310"/>
            <a:ext cx="6482417"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ysClr val="windowText" lastClr="000000"/>
                </a:solidFill>
                <a:effectLst>
                  <a:outerShdw blurRad="38100" dist="19050" dir="2700000" algn="tl" rotWithShape="0">
                    <a:prstClr val="black">
                      <a:alpha val="40000"/>
                    </a:prstClr>
                  </a:outerShdw>
                </a:effectLst>
                <a:uLnTx/>
                <a:uFillTx/>
                <a:latin typeface="Calibri" panose="020F0502020204030204"/>
                <a:ea typeface="+mn-ea"/>
                <a:cs typeface="+mn-cs"/>
              </a:rPr>
              <a:t>Pre-recorded Teaching</a:t>
            </a:r>
          </a:p>
        </p:txBody>
      </p:sp>
      <p:pic>
        <p:nvPicPr>
          <p:cNvPr id="2" name="Picture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14862" y="3318918"/>
            <a:ext cx="4098916" cy="2224735"/>
          </a:xfrm>
          <a:prstGeom prst="rect">
            <a:avLst/>
          </a:prstGeom>
        </p:spPr>
      </p:pic>
      <p:sp>
        <p:nvSpPr>
          <p:cNvPr id="3" name="TextBox 2"/>
          <p:cNvSpPr txBox="1"/>
          <p:nvPr/>
        </p:nvSpPr>
        <p:spPr>
          <a:xfrm>
            <a:off x="1123950" y="1201783"/>
            <a:ext cx="9953353"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Access the online teaching video below that will support you to complete the work in this lesson. This video will act as a support but all of the work can still be successfully understood &amp; completed using paper-based versions of this pack. If you need further support to understand / complete work then please contact school via e-mail or telephone.</a:t>
            </a:r>
            <a:endParaRPr kumimoji="0" lang="en-GB"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5" name="Rectangle 4">
            <a:hlinkClick r:id="rId4"/>
          </p:cNvPr>
          <p:cNvSpPr/>
          <p:nvPr/>
        </p:nvSpPr>
        <p:spPr>
          <a:xfrm>
            <a:off x="6226203" y="3299574"/>
            <a:ext cx="4415246" cy="1410789"/>
          </a:xfrm>
          <a:prstGeom prst="rect">
            <a:avLst/>
          </a:prstGeom>
          <a:solidFill>
            <a:schemeClr val="accent1">
              <a:lumMod val="50000"/>
            </a:schemeClr>
          </a:solidFill>
          <a:ln>
            <a:solidFill>
              <a:schemeClr val="accent1">
                <a:lumMod val="60000"/>
                <a:lumOff val="40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Play Video</a:t>
            </a: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p:cNvSpPr/>
          <p:nvPr/>
        </p:nvSpPr>
        <p:spPr>
          <a:xfrm>
            <a:off x="5763491" y="5543653"/>
            <a:ext cx="6096000" cy="923330"/>
          </a:xfrm>
          <a:prstGeom prst="rect">
            <a:avLst/>
          </a:prstGeom>
        </p:spPr>
        <p:txBody>
          <a:bodyPr>
            <a:spAutoFit/>
          </a:bodyPr>
          <a:lstStyle/>
          <a:p>
            <a:r>
              <a:rPr lang="en-GB" b="1" dirty="0"/>
              <a:t>https://classroom.thenational.academy/lessons/to-compare-masses-using-non-standard-units-crwker?step=2&amp;activity=video</a:t>
            </a:r>
          </a:p>
        </p:txBody>
      </p:sp>
      <p:sp>
        <p:nvSpPr>
          <p:cNvPr id="9" name="TextBox 8"/>
          <p:cNvSpPr txBox="1"/>
          <p:nvPr/>
        </p:nvSpPr>
        <p:spPr>
          <a:xfrm>
            <a:off x="6650322" y="5034478"/>
            <a:ext cx="3315854" cy="369332"/>
          </a:xfrm>
          <a:prstGeom prst="rect">
            <a:avLst/>
          </a:prstGeom>
          <a:noFill/>
        </p:spPr>
        <p:txBody>
          <a:bodyPr wrap="square" rtlCol="0">
            <a:spAutoFit/>
          </a:bodyPr>
          <a:lstStyle/>
          <a:p>
            <a:r>
              <a:rPr lang="en-GB" dirty="0"/>
              <a:t>Or copy and paste the below link</a:t>
            </a:r>
          </a:p>
        </p:txBody>
      </p:sp>
    </p:spTree>
    <p:extLst>
      <p:ext uri="{BB962C8B-B14F-4D97-AF65-F5344CB8AC3E}">
        <p14:creationId xmlns:p14="http://schemas.microsoft.com/office/powerpoint/2010/main" val="9927672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092" y="90616"/>
            <a:ext cx="11977816" cy="6647935"/>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5676" y="5987219"/>
            <a:ext cx="588390" cy="588390"/>
          </a:xfrm>
          <a:prstGeom prst="rect">
            <a:avLst/>
          </a:prstGeom>
        </p:spPr>
      </p:pic>
      <p:sp>
        <p:nvSpPr>
          <p:cNvPr id="6" name="Rectangle 5"/>
          <p:cNvSpPr/>
          <p:nvPr/>
        </p:nvSpPr>
        <p:spPr>
          <a:xfrm>
            <a:off x="189471" y="5905850"/>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864066" y="6033803"/>
            <a:ext cx="4028302" cy="461665"/>
          </a:xfrm>
          <a:prstGeom prst="rect">
            <a:avLst/>
          </a:prstGeom>
          <a:noFill/>
        </p:spPr>
        <p:txBody>
          <a:bodyPr wrap="square" rtlCol="0">
            <a:spAutoFit/>
          </a:bodyPr>
          <a:lstStyle/>
          <a:p>
            <a:r>
              <a:rPr lang="en-GB" sz="2400" dirty="0"/>
              <a:t>Subject</a:t>
            </a:r>
            <a:r>
              <a:rPr lang="en-GB" dirty="0"/>
              <a:t>: </a:t>
            </a:r>
            <a:r>
              <a:rPr lang="en-GB" sz="2400" dirty="0"/>
              <a:t>Maths </a:t>
            </a:r>
            <a:endParaRPr lang="en-GB" dirty="0"/>
          </a:p>
        </p:txBody>
      </p:sp>
      <p:sp>
        <p:nvSpPr>
          <p:cNvPr id="8" name="Rectangle 7"/>
          <p:cNvSpPr/>
          <p:nvPr/>
        </p:nvSpPr>
        <p:spPr>
          <a:xfrm>
            <a:off x="189471" y="164755"/>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273361" y="222475"/>
            <a:ext cx="7426334" cy="584775"/>
          </a:xfrm>
          <a:prstGeom prst="rect">
            <a:avLst/>
          </a:prstGeom>
          <a:noFill/>
        </p:spPr>
        <p:txBody>
          <a:bodyPr wrap="square" rtlCol="0">
            <a:spAutoFit/>
          </a:bodyPr>
          <a:lstStyle/>
          <a:p>
            <a:r>
              <a:rPr lang="en-GB" sz="3200" dirty="0"/>
              <a:t>Date</a:t>
            </a:r>
            <a:r>
              <a:rPr lang="en-GB" dirty="0"/>
              <a:t>: </a:t>
            </a:r>
            <a:r>
              <a:rPr lang="en-GB" sz="3200" dirty="0"/>
              <a:t>08.02.21</a:t>
            </a:r>
            <a:r>
              <a:rPr lang="en-GB" dirty="0"/>
              <a:t> </a:t>
            </a:r>
          </a:p>
        </p:txBody>
      </p:sp>
      <p:pic>
        <p:nvPicPr>
          <p:cNvPr id="10" name="Picture 9"/>
          <p:cNvPicPr>
            <a:picLocks noChangeAspect="1"/>
          </p:cNvPicPr>
          <p:nvPr/>
        </p:nvPicPr>
        <p:blipFill>
          <a:blip r:embed="rId3"/>
          <a:stretch>
            <a:fillRect/>
          </a:stretch>
        </p:blipFill>
        <p:spPr>
          <a:xfrm>
            <a:off x="553093" y="1728060"/>
            <a:ext cx="2219325" cy="1104900"/>
          </a:xfrm>
          <a:prstGeom prst="rect">
            <a:avLst/>
          </a:prstGeom>
        </p:spPr>
      </p:pic>
      <p:sp>
        <p:nvSpPr>
          <p:cNvPr id="11" name="Rectangle 10"/>
          <p:cNvSpPr/>
          <p:nvPr/>
        </p:nvSpPr>
        <p:spPr>
          <a:xfrm>
            <a:off x="569871" y="2835982"/>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635485" y="2832960"/>
            <a:ext cx="10429593" cy="1323439"/>
          </a:xfrm>
          <a:prstGeom prst="rect">
            <a:avLst/>
          </a:prstGeom>
          <a:noFill/>
        </p:spPr>
        <p:txBody>
          <a:bodyPr wrap="square" rtlCol="0">
            <a:spAutoFit/>
          </a:bodyPr>
          <a:lstStyle/>
          <a:p>
            <a:r>
              <a:rPr lang="en-GB" sz="4000" dirty="0"/>
              <a:t>L.O. To be able to compare the mass of two objects.</a:t>
            </a:r>
          </a:p>
        </p:txBody>
      </p:sp>
      <p:pic>
        <p:nvPicPr>
          <p:cNvPr id="2" name="Picture 1"/>
          <p:cNvPicPr>
            <a:picLocks noChangeAspect="1"/>
          </p:cNvPicPr>
          <p:nvPr/>
        </p:nvPicPr>
        <p:blipFill>
          <a:blip r:embed="rId4"/>
          <a:stretch>
            <a:fillRect/>
          </a:stretch>
        </p:blipFill>
        <p:spPr>
          <a:xfrm>
            <a:off x="4721657" y="5940593"/>
            <a:ext cx="759101" cy="681642"/>
          </a:xfrm>
          <a:prstGeom prst="rect">
            <a:avLst/>
          </a:prstGeom>
        </p:spPr>
      </p:pic>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8898" y="5980303"/>
            <a:ext cx="588390" cy="588390"/>
          </a:xfrm>
          <a:prstGeom prst="rect">
            <a:avLst/>
          </a:prstGeom>
        </p:spPr>
      </p:pic>
    </p:spTree>
    <p:extLst>
      <p:ext uri="{BB962C8B-B14F-4D97-AF65-F5344CB8AC3E}">
        <p14:creationId xmlns:p14="http://schemas.microsoft.com/office/powerpoint/2010/main" val="25081692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alance Scales Variety 3 KS2 Illustration - Twinkl">
            <a:extLst>
              <a:ext uri="{FF2B5EF4-FFF2-40B4-BE49-F238E27FC236}">
                <a16:creationId xmlns:a16="http://schemas.microsoft.com/office/drawing/2014/main" id="{FC219810-C48D-48B4-8D5A-519B4ACC0C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695" y="1842867"/>
            <a:ext cx="10401564" cy="518394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Fresh Red Apple Clipart | Gallery Yopriceville - High-Quality Images and  Transparent PNG Free Clipart">
            <a:extLst>
              <a:ext uri="{FF2B5EF4-FFF2-40B4-BE49-F238E27FC236}">
                <a16:creationId xmlns:a16="http://schemas.microsoft.com/office/drawing/2014/main" id="{058F154C-C155-4674-990C-320573EDE9E1}"/>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14483" y="2790770"/>
            <a:ext cx="1282157" cy="127645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ool Milk and helping the Environment">
            <a:extLst>
              <a:ext uri="{FF2B5EF4-FFF2-40B4-BE49-F238E27FC236}">
                <a16:creationId xmlns:a16="http://schemas.microsoft.com/office/drawing/2014/main" id="{F34E98E1-908F-4A84-8E37-4871F5F6DE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3100" y="2634432"/>
            <a:ext cx="2523317" cy="307909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2E3A80D-F263-45B1-A116-77B28BECFAA6}"/>
              </a:ext>
            </a:extLst>
          </p:cNvPr>
          <p:cNvSpPr txBox="1"/>
          <p:nvPr/>
        </p:nvSpPr>
        <p:spPr>
          <a:xfrm>
            <a:off x="3179299" y="-28135"/>
            <a:ext cx="6848621" cy="769441"/>
          </a:xfrm>
          <a:prstGeom prst="rect">
            <a:avLst/>
          </a:prstGeom>
          <a:noFill/>
        </p:spPr>
        <p:txBody>
          <a:bodyPr wrap="square" rtlCol="0">
            <a:spAutoFit/>
          </a:bodyPr>
          <a:lstStyle/>
          <a:p>
            <a:r>
              <a:rPr lang="en-GB" sz="4400" dirty="0"/>
              <a:t>Recap: Comparing Mass</a:t>
            </a:r>
          </a:p>
        </p:txBody>
      </p:sp>
      <p:sp>
        <p:nvSpPr>
          <p:cNvPr id="6" name="TextBox 5">
            <a:extLst>
              <a:ext uri="{FF2B5EF4-FFF2-40B4-BE49-F238E27FC236}">
                <a16:creationId xmlns:a16="http://schemas.microsoft.com/office/drawing/2014/main" id="{2AB4E3F1-DD28-468A-95AC-B9B36406215D}"/>
              </a:ext>
            </a:extLst>
          </p:cNvPr>
          <p:cNvSpPr txBox="1"/>
          <p:nvPr/>
        </p:nvSpPr>
        <p:spPr>
          <a:xfrm>
            <a:off x="45607" y="932617"/>
            <a:ext cx="10378554" cy="461665"/>
          </a:xfrm>
          <a:prstGeom prst="rect">
            <a:avLst/>
          </a:prstGeom>
          <a:noFill/>
        </p:spPr>
        <p:txBody>
          <a:bodyPr wrap="square" rtlCol="0">
            <a:spAutoFit/>
          </a:bodyPr>
          <a:lstStyle/>
          <a:p>
            <a:r>
              <a:rPr lang="en-GB" sz="2400" b="1" dirty="0"/>
              <a:t>Task 1: </a:t>
            </a:r>
            <a:r>
              <a:rPr lang="en-GB" sz="2400" dirty="0"/>
              <a:t>Can you draw / insert an arrow to show which object is the </a:t>
            </a:r>
            <a:r>
              <a:rPr lang="en-GB" sz="2400" u="sng" dirty="0"/>
              <a:t>heaviest?</a:t>
            </a:r>
            <a:endParaRPr lang="en-GB" sz="2400" b="1" u="sng" dirty="0"/>
          </a:p>
        </p:txBody>
      </p:sp>
      <p:pic>
        <p:nvPicPr>
          <p:cNvPr id="8" name="Picture 7">
            <a:extLst>
              <a:ext uri="{FF2B5EF4-FFF2-40B4-BE49-F238E27FC236}">
                <a16:creationId xmlns:a16="http://schemas.microsoft.com/office/drawing/2014/main" id="{CF242B7E-535D-4172-BB6F-B201B63EF1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33454" y="70209"/>
            <a:ext cx="1299108" cy="964684"/>
          </a:xfrm>
          <a:prstGeom prst="rect">
            <a:avLst/>
          </a:prstGeom>
        </p:spPr>
      </p:pic>
    </p:spTree>
    <p:extLst>
      <p:ext uri="{BB962C8B-B14F-4D97-AF65-F5344CB8AC3E}">
        <p14:creationId xmlns:p14="http://schemas.microsoft.com/office/powerpoint/2010/main" val="4152534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alance Scales Equilibrium Balanced Science Secondary Illustration - Twinkl">
            <a:extLst>
              <a:ext uri="{FF2B5EF4-FFF2-40B4-BE49-F238E27FC236}">
                <a16:creationId xmlns:a16="http://schemas.microsoft.com/office/drawing/2014/main" id="{3D68F9C3-702C-46D8-B847-033FE94B3F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3608" y="1374594"/>
            <a:ext cx="8884793" cy="444239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7ADAFA4-9E45-466E-A35F-8015DCCA3A12}"/>
              </a:ext>
            </a:extLst>
          </p:cNvPr>
          <p:cNvSpPr txBox="1"/>
          <p:nvPr/>
        </p:nvSpPr>
        <p:spPr>
          <a:xfrm>
            <a:off x="3910820" y="0"/>
            <a:ext cx="4107766" cy="769441"/>
          </a:xfrm>
          <a:prstGeom prst="rect">
            <a:avLst/>
          </a:prstGeom>
          <a:noFill/>
        </p:spPr>
        <p:txBody>
          <a:bodyPr wrap="square" rtlCol="0">
            <a:spAutoFit/>
          </a:bodyPr>
          <a:lstStyle/>
          <a:p>
            <a:r>
              <a:rPr lang="en-GB" sz="4400" dirty="0"/>
              <a:t>Comparing Mass</a:t>
            </a:r>
          </a:p>
        </p:txBody>
      </p:sp>
      <p:sp>
        <p:nvSpPr>
          <p:cNvPr id="4" name="TextBox 3">
            <a:extLst>
              <a:ext uri="{FF2B5EF4-FFF2-40B4-BE49-F238E27FC236}">
                <a16:creationId xmlns:a16="http://schemas.microsoft.com/office/drawing/2014/main" id="{915F6F6A-E641-427D-8A3C-F7C3D7FAB770}"/>
              </a:ext>
            </a:extLst>
          </p:cNvPr>
          <p:cNvSpPr txBox="1"/>
          <p:nvPr/>
        </p:nvSpPr>
        <p:spPr>
          <a:xfrm>
            <a:off x="1591350" y="748573"/>
            <a:ext cx="10378554" cy="461665"/>
          </a:xfrm>
          <a:prstGeom prst="rect">
            <a:avLst/>
          </a:prstGeom>
          <a:noFill/>
        </p:spPr>
        <p:txBody>
          <a:bodyPr wrap="square" rtlCol="0">
            <a:spAutoFit/>
          </a:bodyPr>
          <a:lstStyle/>
          <a:p>
            <a:r>
              <a:rPr lang="en-GB" sz="2400" dirty="0"/>
              <a:t>This time I am going to compare the weight of objects with cubes.</a:t>
            </a:r>
          </a:p>
        </p:txBody>
      </p:sp>
      <p:pic>
        <p:nvPicPr>
          <p:cNvPr id="1026" name="Picture 2" descr="Unifix Block Illustration - Twinkl">
            <a:extLst>
              <a:ext uri="{FF2B5EF4-FFF2-40B4-BE49-F238E27FC236}">
                <a16:creationId xmlns:a16="http://schemas.microsoft.com/office/drawing/2014/main" id="{D33CA772-2A42-466D-9085-99F135D285F3}"/>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29760" r="30386"/>
          <a:stretch/>
        </p:blipFill>
        <p:spPr bwMode="auto">
          <a:xfrm>
            <a:off x="6738424" y="3323660"/>
            <a:ext cx="393896" cy="49418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Unifix Block Illustration - Twinkl">
            <a:extLst>
              <a:ext uri="{FF2B5EF4-FFF2-40B4-BE49-F238E27FC236}">
                <a16:creationId xmlns:a16="http://schemas.microsoft.com/office/drawing/2014/main" id="{BC0F6B37-5E42-462A-A4D1-577F5DFECE01}"/>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29760" r="30386"/>
          <a:stretch/>
        </p:blipFill>
        <p:spPr bwMode="auto">
          <a:xfrm>
            <a:off x="7160455" y="3348702"/>
            <a:ext cx="393896" cy="4941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Unifix Block Illustration - Twinkl">
            <a:extLst>
              <a:ext uri="{FF2B5EF4-FFF2-40B4-BE49-F238E27FC236}">
                <a16:creationId xmlns:a16="http://schemas.microsoft.com/office/drawing/2014/main" id="{6566A74F-2B66-4436-BB66-08F78A987E8A}"/>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29760" r="30386"/>
          <a:stretch/>
        </p:blipFill>
        <p:spPr bwMode="auto">
          <a:xfrm>
            <a:off x="7596558" y="3323660"/>
            <a:ext cx="393896" cy="49418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Unifix Block Illustration - Twinkl">
            <a:extLst>
              <a:ext uri="{FF2B5EF4-FFF2-40B4-BE49-F238E27FC236}">
                <a16:creationId xmlns:a16="http://schemas.microsoft.com/office/drawing/2014/main" id="{6754616B-A827-45A2-B0DE-624FBA3EA514}"/>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29760" r="30386"/>
          <a:stretch/>
        </p:blipFill>
        <p:spPr bwMode="auto">
          <a:xfrm>
            <a:off x="8046723" y="3323660"/>
            <a:ext cx="393896" cy="4941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Mini Promotional Printed Pencils with Eraser | Hotline">
            <a:extLst>
              <a:ext uri="{FF2B5EF4-FFF2-40B4-BE49-F238E27FC236}">
                <a16:creationId xmlns:a16="http://schemas.microsoft.com/office/drawing/2014/main" id="{0D6B6D07-E8B2-488F-B6DE-998644798F07}"/>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rot="10800000">
            <a:off x="3092025" y="2536931"/>
            <a:ext cx="1305951" cy="130595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827D6C7-AF61-4115-B3DA-F145B4B91D7F}"/>
              </a:ext>
            </a:extLst>
          </p:cNvPr>
          <p:cNvSpPr txBox="1"/>
          <p:nvPr/>
        </p:nvSpPr>
        <p:spPr>
          <a:xfrm>
            <a:off x="3251342" y="6124069"/>
            <a:ext cx="10378554" cy="461665"/>
          </a:xfrm>
          <a:prstGeom prst="rect">
            <a:avLst/>
          </a:prstGeom>
          <a:noFill/>
        </p:spPr>
        <p:txBody>
          <a:bodyPr wrap="square" rtlCol="0">
            <a:spAutoFit/>
          </a:bodyPr>
          <a:lstStyle/>
          <a:p>
            <a:r>
              <a:rPr lang="en-GB" sz="2400" dirty="0"/>
              <a:t>The pencil is the </a:t>
            </a:r>
            <a:r>
              <a:rPr lang="en-GB" sz="2400" b="1" dirty="0"/>
              <a:t>same weight </a:t>
            </a:r>
            <a:r>
              <a:rPr lang="en-GB" sz="2400" dirty="0"/>
              <a:t>as 4 cubes. </a:t>
            </a:r>
          </a:p>
        </p:txBody>
      </p:sp>
      <p:pic>
        <p:nvPicPr>
          <p:cNvPr id="11" name="Picture 10">
            <a:extLst>
              <a:ext uri="{FF2B5EF4-FFF2-40B4-BE49-F238E27FC236}">
                <a16:creationId xmlns:a16="http://schemas.microsoft.com/office/drawing/2014/main" id="{A0D9CD10-3429-4603-8470-8B75B369EE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62685" y="0"/>
            <a:ext cx="1629315" cy="1209888"/>
          </a:xfrm>
          <a:prstGeom prst="rect">
            <a:avLst/>
          </a:prstGeom>
        </p:spPr>
      </p:pic>
    </p:spTree>
    <p:extLst>
      <p:ext uri="{BB962C8B-B14F-4D97-AF65-F5344CB8AC3E}">
        <p14:creationId xmlns:p14="http://schemas.microsoft.com/office/powerpoint/2010/main" val="3522165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anim calcmode="lin" valueType="num">
                                      <p:cBhvr additive="base">
                                        <p:cTn id="21" dur="500" fill="hold"/>
                                        <p:tgtEl>
                                          <p:spTgt spid="1026"/>
                                        </p:tgtEl>
                                        <p:attrNameLst>
                                          <p:attrName>ppt_x</p:attrName>
                                        </p:attrNameLst>
                                      </p:cBhvr>
                                      <p:tavLst>
                                        <p:tav tm="0">
                                          <p:val>
                                            <p:strVal val="#ppt_x"/>
                                          </p:val>
                                        </p:tav>
                                        <p:tav tm="100000">
                                          <p:val>
                                            <p:strVal val="#ppt_x"/>
                                          </p:val>
                                        </p:tav>
                                      </p:tavLst>
                                    </p:anim>
                                    <p:anim calcmode="lin" valueType="num">
                                      <p:cBhvr additive="base">
                                        <p:cTn id="22" dur="500" fill="hold"/>
                                        <p:tgtEl>
                                          <p:spTgt spid="102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Balance Scales Illustration - Twinkl">
            <a:extLst>
              <a:ext uri="{FF2B5EF4-FFF2-40B4-BE49-F238E27FC236}">
                <a16:creationId xmlns:a16="http://schemas.microsoft.com/office/drawing/2014/main" id="{AE383E70-44B0-4876-9F01-51C5EA6F99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8417" y="1189683"/>
            <a:ext cx="9524268" cy="476213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7ADAFA4-9E45-466E-A35F-8015DCCA3A12}"/>
              </a:ext>
            </a:extLst>
          </p:cNvPr>
          <p:cNvSpPr txBox="1"/>
          <p:nvPr/>
        </p:nvSpPr>
        <p:spPr>
          <a:xfrm>
            <a:off x="3910820" y="0"/>
            <a:ext cx="4107766" cy="769441"/>
          </a:xfrm>
          <a:prstGeom prst="rect">
            <a:avLst/>
          </a:prstGeom>
          <a:noFill/>
        </p:spPr>
        <p:txBody>
          <a:bodyPr wrap="square" rtlCol="0">
            <a:spAutoFit/>
          </a:bodyPr>
          <a:lstStyle/>
          <a:p>
            <a:r>
              <a:rPr lang="en-GB" sz="4400" dirty="0"/>
              <a:t>Comparing Mass</a:t>
            </a:r>
          </a:p>
        </p:txBody>
      </p:sp>
      <p:sp>
        <p:nvSpPr>
          <p:cNvPr id="4" name="TextBox 3">
            <a:extLst>
              <a:ext uri="{FF2B5EF4-FFF2-40B4-BE49-F238E27FC236}">
                <a16:creationId xmlns:a16="http://schemas.microsoft.com/office/drawing/2014/main" id="{915F6F6A-E641-427D-8A3C-F7C3D7FAB770}"/>
              </a:ext>
            </a:extLst>
          </p:cNvPr>
          <p:cNvSpPr txBox="1"/>
          <p:nvPr/>
        </p:nvSpPr>
        <p:spPr>
          <a:xfrm>
            <a:off x="1591350" y="748573"/>
            <a:ext cx="10378554" cy="461665"/>
          </a:xfrm>
          <a:prstGeom prst="rect">
            <a:avLst/>
          </a:prstGeom>
          <a:noFill/>
        </p:spPr>
        <p:txBody>
          <a:bodyPr wrap="square" rtlCol="0">
            <a:spAutoFit/>
          </a:bodyPr>
          <a:lstStyle/>
          <a:p>
            <a:r>
              <a:rPr lang="en-GB" sz="2400" dirty="0"/>
              <a:t>This time I am going to compare the weight of objects with cubes.</a:t>
            </a:r>
          </a:p>
        </p:txBody>
      </p:sp>
      <p:pic>
        <p:nvPicPr>
          <p:cNvPr id="1026" name="Picture 2" descr="Unifix Block Illustration - Twinkl">
            <a:extLst>
              <a:ext uri="{FF2B5EF4-FFF2-40B4-BE49-F238E27FC236}">
                <a16:creationId xmlns:a16="http://schemas.microsoft.com/office/drawing/2014/main" id="{D33CA772-2A42-466D-9085-99F135D285F3}"/>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29760" r="30386"/>
          <a:stretch/>
        </p:blipFill>
        <p:spPr bwMode="auto">
          <a:xfrm>
            <a:off x="7005712" y="2647597"/>
            <a:ext cx="393896" cy="49418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Unifix Block Illustration - Twinkl">
            <a:extLst>
              <a:ext uri="{FF2B5EF4-FFF2-40B4-BE49-F238E27FC236}">
                <a16:creationId xmlns:a16="http://schemas.microsoft.com/office/drawing/2014/main" id="{BC0F6B37-5E42-462A-A4D1-577F5DFECE01}"/>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29760" r="30386"/>
          <a:stretch/>
        </p:blipFill>
        <p:spPr bwMode="auto">
          <a:xfrm>
            <a:off x="7427743" y="2672639"/>
            <a:ext cx="393896" cy="4941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Unifix Block Illustration - Twinkl">
            <a:extLst>
              <a:ext uri="{FF2B5EF4-FFF2-40B4-BE49-F238E27FC236}">
                <a16:creationId xmlns:a16="http://schemas.microsoft.com/office/drawing/2014/main" id="{6566A74F-2B66-4436-BB66-08F78A987E8A}"/>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29760" r="30386"/>
          <a:stretch/>
        </p:blipFill>
        <p:spPr bwMode="auto">
          <a:xfrm>
            <a:off x="7863846" y="2647597"/>
            <a:ext cx="393896" cy="49418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Unifix Block Illustration - Twinkl">
            <a:extLst>
              <a:ext uri="{FF2B5EF4-FFF2-40B4-BE49-F238E27FC236}">
                <a16:creationId xmlns:a16="http://schemas.microsoft.com/office/drawing/2014/main" id="{6754616B-A827-45A2-B0DE-624FBA3EA514}"/>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29760" r="30386"/>
          <a:stretch/>
        </p:blipFill>
        <p:spPr bwMode="auto">
          <a:xfrm>
            <a:off x="8314011" y="2647597"/>
            <a:ext cx="393896" cy="49418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827D6C7-AF61-4115-B3DA-F145B4B91D7F}"/>
              </a:ext>
            </a:extLst>
          </p:cNvPr>
          <p:cNvSpPr txBox="1"/>
          <p:nvPr/>
        </p:nvSpPr>
        <p:spPr>
          <a:xfrm>
            <a:off x="64153" y="6306670"/>
            <a:ext cx="12127847" cy="461665"/>
          </a:xfrm>
          <a:prstGeom prst="rect">
            <a:avLst/>
          </a:prstGeom>
          <a:noFill/>
        </p:spPr>
        <p:txBody>
          <a:bodyPr wrap="square" rtlCol="0">
            <a:spAutoFit/>
          </a:bodyPr>
          <a:lstStyle/>
          <a:p>
            <a:r>
              <a:rPr lang="en-GB" sz="2400" dirty="0"/>
              <a:t>The chocolate is the </a:t>
            </a:r>
            <a:r>
              <a:rPr lang="en-GB" sz="2400" b="1" dirty="0"/>
              <a:t>heavier</a:t>
            </a:r>
            <a:r>
              <a:rPr lang="en-GB" sz="2400" dirty="0"/>
              <a:t> than the 4 cubes.             The 4 cubes are </a:t>
            </a:r>
            <a:r>
              <a:rPr lang="en-GB" sz="2400" b="1" dirty="0"/>
              <a:t>lighter</a:t>
            </a:r>
            <a:r>
              <a:rPr lang="en-GB" sz="2400" dirty="0"/>
              <a:t> than the chocolate. </a:t>
            </a:r>
          </a:p>
        </p:txBody>
      </p:sp>
      <p:pic>
        <p:nvPicPr>
          <p:cNvPr id="11" name="Picture 10">
            <a:extLst>
              <a:ext uri="{FF2B5EF4-FFF2-40B4-BE49-F238E27FC236}">
                <a16:creationId xmlns:a16="http://schemas.microsoft.com/office/drawing/2014/main" id="{BBEB67C6-BBA0-407C-9D2C-D3AE89F770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62685" y="0"/>
            <a:ext cx="1629315" cy="1209888"/>
          </a:xfrm>
          <a:prstGeom prst="rect">
            <a:avLst/>
          </a:prstGeom>
        </p:spPr>
      </p:pic>
      <p:pic>
        <p:nvPicPr>
          <p:cNvPr id="13" name="Picture 2" descr="Galaxy Smooth Milk Chocolate Bar 42g (24 pack) - Irish Bar Supplies">
            <a:extLst>
              <a:ext uri="{FF2B5EF4-FFF2-40B4-BE49-F238E27FC236}">
                <a16:creationId xmlns:a16="http://schemas.microsoft.com/office/drawing/2014/main" id="{B328354C-6E72-4294-BCFE-9F9C0CBAFD3F}"/>
              </a:ext>
            </a:extLst>
          </p:cNvPr>
          <p:cNvPicPr>
            <a:picLocks noChangeAspect="1" noChangeArrowheads="1"/>
          </p:cNvPicPr>
          <p:nvPr/>
        </p:nvPicPr>
        <p:blipFill rotWithShape="1">
          <a:blip r:embed="rId6" cstate="hqprint">
            <a:extLst>
              <a:ext uri="{28A0092B-C50C-407E-A947-70E740481C1C}">
                <a14:useLocalDpi xmlns:a14="http://schemas.microsoft.com/office/drawing/2010/main" val="0"/>
              </a:ext>
            </a:extLst>
          </a:blip>
          <a:srcRect t="32549" b="33744"/>
          <a:stretch/>
        </p:blipFill>
        <p:spPr bwMode="auto">
          <a:xfrm>
            <a:off x="2733602" y="3763923"/>
            <a:ext cx="2063480" cy="695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1063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anim calcmode="lin" valueType="num">
                                      <p:cBhvr additive="base">
                                        <p:cTn id="21" dur="500" fill="hold"/>
                                        <p:tgtEl>
                                          <p:spTgt spid="1026"/>
                                        </p:tgtEl>
                                        <p:attrNameLst>
                                          <p:attrName>ppt_x</p:attrName>
                                        </p:attrNameLst>
                                      </p:cBhvr>
                                      <p:tavLst>
                                        <p:tav tm="0">
                                          <p:val>
                                            <p:strVal val="#ppt_x"/>
                                          </p:val>
                                        </p:tav>
                                        <p:tav tm="100000">
                                          <p:val>
                                            <p:strVal val="#ppt_x"/>
                                          </p:val>
                                        </p:tav>
                                      </p:tavLst>
                                    </p:anim>
                                    <p:anim calcmode="lin" valueType="num">
                                      <p:cBhvr additive="base">
                                        <p:cTn id="22" dur="500" fill="hold"/>
                                        <p:tgtEl>
                                          <p:spTgt spid="102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Balance Scales Variety 3 KS2 Illustration - Twinkl">
            <a:extLst>
              <a:ext uri="{FF2B5EF4-FFF2-40B4-BE49-F238E27FC236}">
                <a16:creationId xmlns:a16="http://schemas.microsoft.com/office/drawing/2014/main" id="{02E65D52-CD37-42DE-8061-49FA8C94D7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458" y="1099053"/>
            <a:ext cx="9762192" cy="486529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7ADAFA4-9E45-466E-A35F-8015DCCA3A12}"/>
              </a:ext>
            </a:extLst>
          </p:cNvPr>
          <p:cNvSpPr txBox="1"/>
          <p:nvPr/>
        </p:nvSpPr>
        <p:spPr>
          <a:xfrm>
            <a:off x="3910820" y="0"/>
            <a:ext cx="4107766" cy="769441"/>
          </a:xfrm>
          <a:prstGeom prst="rect">
            <a:avLst/>
          </a:prstGeom>
          <a:noFill/>
        </p:spPr>
        <p:txBody>
          <a:bodyPr wrap="square" rtlCol="0">
            <a:spAutoFit/>
          </a:bodyPr>
          <a:lstStyle/>
          <a:p>
            <a:r>
              <a:rPr lang="en-GB" sz="4400" dirty="0"/>
              <a:t>Comparing Mass</a:t>
            </a:r>
          </a:p>
        </p:txBody>
      </p:sp>
      <p:sp>
        <p:nvSpPr>
          <p:cNvPr id="4" name="TextBox 3">
            <a:extLst>
              <a:ext uri="{FF2B5EF4-FFF2-40B4-BE49-F238E27FC236}">
                <a16:creationId xmlns:a16="http://schemas.microsoft.com/office/drawing/2014/main" id="{915F6F6A-E641-427D-8A3C-F7C3D7FAB770}"/>
              </a:ext>
            </a:extLst>
          </p:cNvPr>
          <p:cNvSpPr txBox="1"/>
          <p:nvPr/>
        </p:nvSpPr>
        <p:spPr>
          <a:xfrm>
            <a:off x="1591350" y="748573"/>
            <a:ext cx="10378554" cy="461665"/>
          </a:xfrm>
          <a:prstGeom prst="rect">
            <a:avLst/>
          </a:prstGeom>
          <a:noFill/>
        </p:spPr>
        <p:txBody>
          <a:bodyPr wrap="square" rtlCol="0">
            <a:spAutoFit/>
          </a:bodyPr>
          <a:lstStyle/>
          <a:p>
            <a:r>
              <a:rPr lang="en-GB" sz="2400" dirty="0"/>
              <a:t>This time I am going to compare the weight of objects with cubes.</a:t>
            </a:r>
          </a:p>
        </p:txBody>
      </p:sp>
      <p:pic>
        <p:nvPicPr>
          <p:cNvPr id="1026" name="Picture 2" descr="Unifix Block Illustration - Twinkl">
            <a:extLst>
              <a:ext uri="{FF2B5EF4-FFF2-40B4-BE49-F238E27FC236}">
                <a16:creationId xmlns:a16="http://schemas.microsoft.com/office/drawing/2014/main" id="{D33CA772-2A42-466D-9085-99F135D285F3}"/>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29760" r="30386"/>
          <a:stretch/>
        </p:blipFill>
        <p:spPr bwMode="auto">
          <a:xfrm>
            <a:off x="6963508" y="3955892"/>
            <a:ext cx="393896" cy="49418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Unifix Block Illustration - Twinkl">
            <a:extLst>
              <a:ext uri="{FF2B5EF4-FFF2-40B4-BE49-F238E27FC236}">
                <a16:creationId xmlns:a16="http://schemas.microsoft.com/office/drawing/2014/main" id="{BC0F6B37-5E42-462A-A4D1-577F5DFECE01}"/>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29760" r="30386"/>
          <a:stretch/>
        </p:blipFill>
        <p:spPr bwMode="auto">
          <a:xfrm>
            <a:off x="7385539" y="3980934"/>
            <a:ext cx="393896" cy="4941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Unifix Block Illustration - Twinkl">
            <a:extLst>
              <a:ext uri="{FF2B5EF4-FFF2-40B4-BE49-F238E27FC236}">
                <a16:creationId xmlns:a16="http://schemas.microsoft.com/office/drawing/2014/main" id="{6566A74F-2B66-4436-BB66-08F78A987E8A}"/>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29760" r="30386"/>
          <a:stretch/>
        </p:blipFill>
        <p:spPr bwMode="auto">
          <a:xfrm>
            <a:off x="7821642" y="3955892"/>
            <a:ext cx="393896" cy="49418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Unifix Block Illustration - Twinkl">
            <a:extLst>
              <a:ext uri="{FF2B5EF4-FFF2-40B4-BE49-F238E27FC236}">
                <a16:creationId xmlns:a16="http://schemas.microsoft.com/office/drawing/2014/main" id="{6754616B-A827-45A2-B0DE-624FBA3EA514}"/>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29760" r="30386"/>
          <a:stretch/>
        </p:blipFill>
        <p:spPr bwMode="auto">
          <a:xfrm>
            <a:off x="8271807" y="3955892"/>
            <a:ext cx="393896" cy="49418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827D6C7-AF61-4115-B3DA-F145B4B91D7F}"/>
              </a:ext>
            </a:extLst>
          </p:cNvPr>
          <p:cNvSpPr txBox="1"/>
          <p:nvPr/>
        </p:nvSpPr>
        <p:spPr>
          <a:xfrm>
            <a:off x="64153" y="6306670"/>
            <a:ext cx="12127847" cy="461665"/>
          </a:xfrm>
          <a:prstGeom prst="rect">
            <a:avLst/>
          </a:prstGeom>
          <a:noFill/>
        </p:spPr>
        <p:txBody>
          <a:bodyPr wrap="square" rtlCol="0">
            <a:spAutoFit/>
          </a:bodyPr>
          <a:lstStyle/>
          <a:p>
            <a:r>
              <a:rPr lang="en-GB" sz="2400" dirty="0"/>
              <a:t>The feather is the </a:t>
            </a:r>
            <a:r>
              <a:rPr lang="en-GB" sz="2400" b="1" dirty="0"/>
              <a:t>lighter</a:t>
            </a:r>
            <a:r>
              <a:rPr lang="en-GB" sz="2400" dirty="0"/>
              <a:t> than the 4 cubes.             The 4 cubes are </a:t>
            </a:r>
            <a:r>
              <a:rPr lang="en-GB" sz="2400" b="1" dirty="0"/>
              <a:t>heavier</a:t>
            </a:r>
            <a:r>
              <a:rPr lang="en-GB" sz="2400" dirty="0"/>
              <a:t> than the feather. </a:t>
            </a:r>
          </a:p>
        </p:txBody>
      </p:sp>
      <p:pic>
        <p:nvPicPr>
          <p:cNvPr id="11" name="Picture 10">
            <a:extLst>
              <a:ext uri="{FF2B5EF4-FFF2-40B4-BE49-F238E27FC236}">
                <a16:creationId xmlns:a16="http://schemas.microsoft.com/office/drawing/2014/main" id="{BBEB67C6-BBA0-407C-9D2C-D3AE89F770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62685" y="0"/>
            <a:ext cx="1629315" cy="1209888"/>
          </a:xfrm>
          <a:prstGeom prst="rect">
            <a:avLst/>
          </a:prstGeom>
        </p:spPr>
      </p:pic>
      <p:pic>
        <p:nvPicPr>
          <p:cNvPr id="2050" name="Picture 2" descr="Feather - Official The Forest Wiki">
            <a:extLst>
              <a:ext uri="{FF2B5EF4-FFF2-40B4-BE49-F238E27FC236}">
                <a16:creationId xmlns:a16="http://schemas.microsoft.com/office/drawing/2014/main" id="{FCEE23B9-209F-4D40-87E7-CD3ED20E526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3809584">
            <a:off x="2523252" y="1697673"/>
            <a:ext cx="2080404" cy="2080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4373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anim calcmode="lin" valueType="num">
                                      <p:cBhvr additive="base">
                                        <p:cTn id="13" dur="500" fill="hold"/>
                                        <p:tgtEl>
                                          <p:spTgt spid="2050"/>
                                        </p:tgtEl>
                                        <p:attrNameLst>
                                          <p:attrName>ppt_x</p:attrName>
                                        </p:attrNameLst>
                                      </p:cBhvr>
                                      <p:tavLst>
                                        <p:tav tm="0">
                                          <p:val>
                                            <p:strVal val="#ppt_x"/>
                                          </p:val>
                                        </p:tav>
                                        <p:tav tm="100000">
                                          <p:val>
                                            <p:strVal val="#ppt_x"/>
                                          </p:val>
                                        </p:tav>
                                      </p:tavLst>
                                    </p:anim>
                                    <p:anim calcmode="lin" valueType="num">
                                      <p:cBhvr additive="base">
                                        <p:cTn id="14" dur="500" fill="hold"/>
                                        <p:tgtEl>
                                          <p:spTgt spid="2050"/>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anim calcmode="lin" valueType="num">
                                      <p:cBhvr additive="base">
                                        <p:cTn id="21" dur="500" fill="hold"/>
                                        <p:tgtEl>
                                          <p:spTgt spid="1026"/>
                                        </p:tgtEl>
                                        <p:attrNameLst>
                                          <p:attrName>ppt_x</p:attrName>
                                        </p:attrNameLst>
                                      </p:cBhvr>
                                      <p:tavLst>
                                        <p:tav tm="0">
                                          <p:val>
                                            <p:strVal val="#ppt_x"/>
                                          </p:val>
                                        </p:tav>
                                        <p:tav tm="100000">
                                          <p:val>
                                            <p:strVal val="#ppt_x"/>
                                          </p:val>
                                        </p:tav>
                                      </p:tavLst>
                                    </p:anim>
                                    <p:anim calcmode="lin" valueType="num">
                                      <p:cBhvr additive="base">
                                        <p:cTn id="22" dur="500" fill="hold"/>
                                        <p:tgtEl>
                                          <p:spTgt spid="102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Balance Scales Illustration - Twinkl">
            <a:extLst>
              <a:ext uri="{FF2B5EF4-FFF2-40B4-BE49-F238E27FC236}">
                <a16:creationId xmlns:a16="http://schemas.microsoft.com/office/drawing/2014/main" id="{AE383E70-44B0-4876-9F01-51C5EA6F99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8417" y="1189683"/>
            <a:ext cx="9524268" cy="476213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7ADAFA4-9E45-466E-A35F-8015DCCA3A12}"/>
              </a:ext>
            </a:extLst>
          </p:cNvPr>
          <p:cNvSpPr txBox="1"/>
          <p:nvPr/>
        </p:nvSpPr>
        <p:spPr>
          <a:xfrm>
            <a:off x="3910820" y="0"/>
            <a:ext cx="4107766" cy="769441"/>
          </a:xfrm>
          <a:prstGeom prst="rect">
            <a:avLst/>
          </a:prstGeom>
          <a:noFill/>
        </p:spPr>
        <p:txBody>
          <a:bodyPr wrap="square" rtlCol="0">
            <a:spAutoFit/>
          </a:bodyPr>
          <a:lstStyle/>
          <a:p>
            <a:r>
              <a:rPr lang="en-GB" sz="4400" dirty="0"/>
              <a:t>Comparing Mass</a:t>
            </a:r>
          </a:p>
        </p:txBody>
      </p:sp>
      <p:sp>
        <p:nvSpPr>
          <p:cNvPr id="4" name="TextBox 3">
            <a:extLst>
              <a:ext uri="{FF2B5EF4-FFF2-40B4-BE49-F238E27FC236}">
                <a16:creationId xmlns:a16="http://schemas.microsoft.com/office/drawing/2014/main" id="{915F6F6A-E641-427D-8A3C-F7C3D7FAB770}"/>
              </a:ext>
            </a:extLst>
          </p:cNvPr>
          <p:cNvSpPr txBox="1"/>
          <p:nvPr/>
        </p:nvSpPr>
        <p:spPr>
          <a:xfrm>
            <a:off x="-2591" y="622871"/>
            <a:ext cx="10378554" cy="830997"/>
          </a:xfrm>
          <a:prstGeom prst="rect">
            <a:avLst/>
          </a:prstGeom>
          <a:noFill/>
        </p:spPr>
        <p:txBody>
          <a:bodyPr wrap="square" rtlCol="0">
            <a:spAutoFit/>
          </a:bodyPr>
          <a:lstStyle/>
          <a:p>
            <a:r>
              <a:rPr lang="en-GB" sz="2400" b="1" dirty="0"/>
              <a:t>Task 2: </a:t>
            </a:r>
            <a:r>
              <a:rPr lang="en-GB" sz="2400" dirty="0"/>
              <a:t>Can you complete the sentence to compare the weight of the object with the cubes? I have done the first one to help you.</a:t>
            </a:r>
            <a:endParaRPr lang="en-GB" sz="2400" b="1" dirty="0"/>
          </a:p>
        </p:txBody>
      </p:sp>
      <p:pic>
        <p:nvPicPr>
          <p:cNvPr id="1026" name="Picture 2" descr="Unifix Block Illustration - Twinkl">
            <a:extLst>
              <a:ext uri="{FF2B5EF4-FFF2-40B4-BE49-F238E27FC236}">
                <a16:creationId xmlns:a16="http://schemas.microsoft.com/office/drawing/2014/main" id="{D33CA772-2A42-466D-9085-99F135D285F3}"/>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29760" r="30386"/>
          <a:stretch/>
        </p:blipFill>
        <p:spPr bwMode="auto">
          <a:xfrm>
            <a:off x="7005712" y="2647597"/>
            <a:ext cx="393896" cy="49418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Unifix Block Illustration - Twinkl">
            <a:extLst>
              <a:ext uri="{FF2B5EF4-FFF2-40B4-BE49-F238E27FC236}">
                <a16:creationId xmlns:a16="http://schemas.microsoft.com/office/drawing/2014/main" id="{BC0F6B37-5E42-462A-A4D1-577F5DFECE01}"/>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29760" r="30386"/>
          <a:stretch/>
        </p:blipFill>
        <p:spPr bwMode="auto">
          <a:xfrm>
            <a:off x="7427743" y="2672639"/>
            <a:ext cx="393896" cy="4941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Unifix Block Illustration - Twinkl">
            <a:extLst>
              <a:ext uri="{FF2B5EF4-FFF2-40B4-BE49-F238E27FC236}">
                <a16:creationId xmlns:a16="http://schemas.microsoft.com/office/drawing/2014/main" id="{6566A74F-2B66-4436-BB66-08F78A987E8A}"/>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29760" r="30386"/>
          <a:stretch/>
        </p:blipFill>
        <p:spPr bwMode="auto">
          <a:xfrm>
            <a:off x="7863846" y="2647597"/>
            <a:ext cx="393896" cy="49418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Unifix Block Illustration - Twinkl">
            <a:extLst>
              <a:ext uri="{FF2B5EF4-FFF2-40B4-BE49-F238E27FC236}">
                <a16:creationId xmlns:a16="http://schemas.microsoft.com/office/drawing/2014/main" id="{6754616B-A827-45A2-B0DE-624FBA3EA514}"/>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29760" r="30386"/>
          <a:stretch/>
        </p:blipFill>
        <p:spPr bwMode="auto">
          <a:xfrm>
            <a:off x="8314011" y="2647597"/>
            <a:ext cx="393896" cy="49418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827D6C7-AF61-4115-B3DA-F145B4B91D7F}"/>
              </a:ext>
            </a:extLst>
          </p:cNvPr>
          <p:cNvSpPr txBox="1"/>
          <p:nvPr/>
        </p:nvSpPr>
        <p:spPr>
          <a:xfrm>
            <a:off x="64153" y="6306670"/>
            <a:ext cx="12127847" cy="461665"/>
          </a:xfrm>
          <a:prstGeom prst="rect">
            <a:avLst/>
          </a:prstGeom>
          <a:noFill/>
        </p:spPr>
        <p:txBody>
          <a:bodyPr wrap="square" rtlCol="0">
            <a:spAutoFit/>
          </a:bodyPr>
          <a:lstStyle/>
          <a:p>
            <a:r>
              <a:rPr lang="en-GB" sz="2400" dirty="0"/>
              <a:t>The Fanta is the </a:t>
            </a:r>
            <a:r>
              <a:rPr lang="en-GB" sz="2400" b="1" dirty="0"/>
              <a:t>heavier </a:t>
            </a:r>
            <a:r>
              <a:rPr lang="en-GB" sz="2400" dirty="0"/>
              <a:t>than the 7 cubes.             The 7 cubes are </a:t>
            </a:r>
            <a:r>
              <a:rPr lang="en-GB" sz="2400" b="1" dirty="0"/>
              <a:t>_______</a:t>
            </a:r>
            <a:r>
              <a:rPr lang="en-GB" sz="2400" dirty="0"/>
              <a:t> than the Fanta. </a:t>
            </a:r>
          </a:p>
        </p:txBody>
      </p:sp>
      <p:pic>
        <p:nvPicPr>
          <p:cNvPr id="15" name="Picture 2" descr="Unifix Block Illustration - Twinkl">
            <a:extLst>
              <a:ext uri="{FF2B5EF4-FFF2-40B4-BE49-F238E27FC236}">
                <a16:creationId xmlns:a16="http://schemas.microsoft.com/office/drawing/2014/main" id="{54057204-0800-4117-AC9A-5D3CDC0219BE}"/>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29760" r="30386"/>
          <a:stretch/>
        </p:blipFill>
        <p:spPr bwMode="auto">
          <a:xfrm>
            <a:off x="7610628" y="2257915"/>
            <a:ext cx="393896" cy="4941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Unifix Block Illustration - Twinkl">
            <a:extLst>
              <a:ext uri="{FF2B5EF4-FFF2-40B4-BE49-F238E27FC236}">
                <a16:creationId xmlns:a16="http://schemas.microsoft.com/office/drawing/2014/main" id="{32E8682C-9D58-4500-80CF-90EBD467DBEA}"/>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29760" r="30386"/>
          <a:stretch/>
        </p:blipFill>
        <p:spPr bwMode="auto">
          <a:xfrm>
            <a:off x="8044129" y="2257915"/>
            <a:ext cx="393896" cy="49418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Unifix Block Illustration - Twinkl">
            <a:extLst>
              <a:ext uri="{FF2B5EF4-FFF2-40B4-BE49-F238E27FC236}">
                <a16:creationId xmlns:a16="http://schemas.microsoft.com/office/drawing/2014/main" id="{E8439231-E98A-482C-85BE-9BE766E9DE84}"/>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29760" r="30386"/>
          <a:stretch/>
        </p:blipFill>
        <p:spPr bwMode="auto">
          <a:xfrm>
            <a:off x="7215801" y="2257915"/>
            <a:ext cx="393896" cy="49418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Fanta - Wenzel's the Bakers">
            <a:extLst>
              <a:ext uri="{FF2B5EF4-FFF2-40B4-BE49-F238E27FC236}">
                <a16:creationId xmlns:a16="http://schemas.microsoft.com/office/drawing/2014/main" id="{4CABFB1A-7077-4EE2-BAB6-4BC61091D0E6}"/>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2717409" y="2405575"/>
            <a:ext cx="2046849" cy="204684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4437B27B-2479-4084-B90C-235B5B2819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62686" y="89665"/>
            <a:ext cx="1529080" cy="1135456"/>
          </a:xfrm>
          <a:prstGeom prst="rect">
            <a:avLst/>
          </a:prstGeom>
        </p:spPr>
      </p:pic>
      <p:sp>
        <p:nvSpPr>
          <p:cNvPr id="20" name="TextBox 19">
            <a:extLst>
              <a:ext uri="{FF2B5EF4-FFF2-40B4-BE49-F238E27FC236}">
                <a16:creationId xmlns:a16="http://schemas.microsoft.com/office/drawing/2014/main" id="{2E48E6D9-CC48-4D43-992C-B1DAA2220E65}"/>
              </a:ext>
            </a:extLst>
          </p:cNvPr>
          <p:cNvSpPr txBox="1"/>
          <p:nvPr/>
        </p:nvSpPr>
        <p:spPr>
          <a:xfrm>
            <a:off x="9744898" y="2935986"/>
            <a:ext cx="2415911" cy="461665"/>
          </a:xfrm>
          <a:prstGeom prst="rect">
            <a:avLst/>
          </a:prstGeom>
          <a:noFill/>
        </p:spPr>
        <p:txBody>
          <a:bodyPr wrap="square" rtlCol="0">
            <a:spAutoFit/>
          </a:bodyPr>
          <a:lstStyle/>
          <a:p>
            <a:r>
              <a:rPr lang="en-GB" sz="2400" b="1" dirty="0"/>
              <a:t>Choose from:</a:t>
            </a:r>
          </a:p>
        </p:txBody>
      </p:sp>
      <p:sp>
        <p:nvSpPr>
          <p:cNvPr id="21" name="TextBox 20">
            <a:extLst>
              <a:ext uri="{FF2B5EF4-FFF2-40B4-BE49-F238E27FC236}">
                <a16:creationId xmlns:a16="http://schemas.microsoft.com/office/drawing/2014/main" id="{67D70571-0A97-4848-B66A-C643E30A5959}"/>
              </a:ext>
            </a:extLst>
          </p:cNvPr>
          <p:cNvSpPr txBox="1"/>
          <p:nvPr/>
        </p:nvSpPr>
        <p:spPr>
          <a:xfrm>
            <a:off x="9347960" y="4258234"/>
            <a:ext cx="1207956" cy="461665"/>
          </a:xfrm>
          <a:prstGeom prst="rect">
            <a:avLst/>
          </a:prstGeom>
          <a:noFill/>
        </p:spPr>
        <p:txBody>
          <a:bodyPr wrap="square" rtlCol="0">
            <a:spAutoFit/>
          </a:bodyPr>
          <a:lstStyle/>
          <a:p>
            <a:r>
              <a:rPr lang="en-GB" sz="2400" dirty="0"/>
              <a:t>heavier</a:t>
            </a:r>
          </a:p>
        </p:txBody>
      </p:sp>
      <p:sp>
        <p:nvSpPr>
          <p:cNvPr id="22" name="TextBox 21">
            <a:extLst>
              <a:ext uri="{FF2B5EF4-FFF2-40B4-BE49-F238E27FC236}">
                <a16:creationId xmlns:a16="http://schemas.microsoft.com/office/drawing/2014/main" id="{E6CFFC3E-AE64-4519-BD4D-0905377D1C7F}"/>
              </a:ext>
            </a:extLst>
          </p:cNvPr>
          <p:cNvSpPr txBox="1"/>
          <p:nvPr/>
        </p:nvSpPr>
        <p:spPr>
          <a:xfrm>
            <a:off x="10207627" y="3610171"/>
            <a:ext cx="1207956" cy="461665"/>
          </a:xfrm>
          <a:prstGeom prst="rect">
            <a:avLst/>
          </a:prstGeom>
          <a:noFill/>
        </p:spPr>
        <p:txBody>
          <a:bodyPr wrap="square" rtlCol="0">
            <a:spAutoFit/>
          </a:bodyPr>
          <a:lstStyle/>
          <a:p>
            <a:r>
              <a:rPr lang="en-GB" sz="2400" dirty="0"/>
              <a:t>lighter</a:t>
            </a:r>
          </a:p>
        </p:txBody>
      </p:sp>
      <p:sp>
        <p:nvSpPr>
          <p:cNvPr id="23" name="TextBox 22">
            <a:extLst>
              <a:ext uri="{FF2B5EF4-FFF2-40B4-BE49-F238E27FC236}">
                <a16:creationId xmlns:a16="http://schemas.microsoft.com/office/drawing/2014/main" id="{B9A9761B-8362-4590-B4F6-3E10F0EDC0E3}"/>
              </a:ext>
            </a:extLst>
          </p:cNvPr>
          <p:cNvSpPr txBox="1"/>
          <p:nvPr/>
        </p:nvSpPr>
        <p:spPr>
          <a:xfrm>
            <a:off x="10984044" y="4290042"/>
            <a:ext cx="1207956" cy="461665"/>
          </a:xfrm>
          <a:prstGeom prst="rect">
            <a:avLst/>
          </a:prstGeom>
          <a:noFill/>
        </p:spPr>
        <p:txBody>
          <a:bodyPr wrap="square" rtlCol="0">
            <a:spAutoFit/>
          </a:bodyPr>
          <a:lstStyle/>
          <a:p>
            <a:r>
              <a:rPr lang="en-GB" sz="2400" dirty="0"/>
              <a:t>same</a:t>
            </a:r>
          </a:p>
        </p:txBody>
      </p:sp>
    </p:spTree>
    <p:extLst>
      <p:ext uri="{BB962C8B-B14F-4D97-AF65-F5344CB8AC3E}">
        <p14:creationId xmlns:p14="http://schemas.microsoft.com/office/powerpoint/2010/main" val="3663814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anim calcmode="lin" valueType="num">
                                      <p:cBhvr additive="base">
                                        <p:cTn id="21" dur="500" fill="hold"/>
                                        <p:tgtEl>
                                          <p:spTgt spid="1026"/>
                                        </p:tgtEl>
                                        <p:attrNameLst>
                                          <p:attrName>ppt_x</p:attrName>
                                        </p:attrNameLst>
                                      </p:cBhvr>
                                      <p:tavLst>
                                        <p:tav tm="0">
                                          <p:val>
                                            <p:strVal val="#ppt_x"/>
                                          </p:val>
                                        </p:tav>
                                        <p:tav tm="100000">
                                          <p:val>
                                            <p:strVal val="#ppt_x"/>
                                          </p:val>
                                        </p:tav>
                                      </p:tavLst>
                                    </p:anim>
                                    <p:anim calcmode="lin" valueType="num">
                                      <p:cBhvr additive="base">
                                        <p:cTn id="22" dur="500" fill="hold"/>
                                        <p:tgtEl>
                                          <p:spTgt spid="102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fill="hold"/>
                                        <p:tgtEl>
                                          <p:spTgt spid="16"/>
                                        </p:tgtEl>
                                        <p:attrNameLst>
                                          <p:attrName>ppt_x</p:attrName>
                                        </p:attrNameLst>
                                      </p:cBhvr>
                                      <p:tavLst>
                                        <p:tav tm="0">
                                          <p:val>
                                            <p:strVal val="#ppt_x"/>
                                          </p:val>
                                        </p:tav>
                                        <p:tav tm="100000">
                                          <p:val>
                                            <p:strVal val="#ppt_x"/>
                                          </p:val>
                                        </p:tav>
                                      </p:tavLst>
                                    </p:anim>
                                    <p:anim calcmode="lin" valueType="num">
                                      <p:cBhvr additive="base">
                                        <p:cTn id="42" dur="500" fill="hold"/>
                                        <p:tgtEl>
                                          <p:spTgt spid="16"/>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500" fill="hold"/>
                                        <p:tgtEl>
                                          <p:spTgt spid="8"/>
                                        </p:tgtEl>
                                        <p:attrNameLst>
                                          <p:attrName>ppt_x</p:attrName>
                                        </p:attrNameLst>
                                      </p:cBhvr>
                                      <p:tavLst>
                                        <p:tav tm="0">
                                          <p:val>
                                            <p:strVal val="#ppt_x"/>
                                          </p:val>
                                        </p:tav>
                                        <p:tav tm="100000">
                                          <p:val>
                                            <p:strVal val="#ppt_x"/>
                                          </p:val>
                                        </p:tav>
                                      </p:tavLst>
                                    </p:anim>
                                    <p:anim calcmode="lin" valueType="num">
                                      <p:cBhvr additive="base">
                                        <p:cTn id="4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anim calcmode="lin" valueType="num">
                                      <p:cBhvr additive="base">
                                        <p:cTn id="51" dur="500" fill="hold"/>
                                        <p:tgtEl>
                                          <p:spTgt spid="22"/>
                                        </p:tgtEl>
                                        <p:attrNameLst>
                                          <p:attrName>ppt_x</p:attrName>
                                        </p:attrNameLst>
                                      </p:cBhvr>
                                      <p:tavLst>
                                        <p:tav tm="0">
                                          <p:val>
                                            <p:strVal val="#ppt_x"/>
                                          </p:val>
                                        </p:tav>
                                        <p:tav tm="100000">
                                          <p:val>
                                            <p:strVal val="#ppt_x"/>
                                          </p:val>
                                        </p:tav>
                                      </p:tavLst>
                                    </p:anim>
                                    <p:anim calcmode="lin" valueType="num">
                                      <p:cBhvr additive="base">
                                        <p:cTn id="52" dur="500" fill="hold"/>
                                        <p:tgtEl>
                                          <p:spTgt spid="22"/>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20"/>
                                        </p:tgtEl>
                                        <p:attrNameLst>
                                          <p:attrName>style.visibility</p:attrName>
                                        </p:attrNameLst>
                                      </p:cBhvr>
                                      <p:to>
                                        <p:strVal val="visible"/>
                                      </p:to>
                                    </p:set>
                                    <p:anim calcmode="lin" valueType="num">
                                      <p:cBhvr additive="base">
                                        <p:cTn id="55" dur="500" fill="hold"/>
                                        <p:tgtEl>
                                          <p:spTgt spid="20"/>
                                        </p:tgtEl>
                                        <p:attrNameLst>
                                          <p:attrName>ppt_x</p:attrName>
                                        </p:attrNameLst>
                                      </p:cBhvr>
                                      <p:tavLst>
                                        <p:tav tm="0">
                                          <p:val>
                                            <p:strVal val="#ppt_x"/>
                                          </p:val>
                                        </p:tav>
                                        <p:tav tm="100000">
                                          <p:val>
                                            <p:strVal val="#ppt_x"/>
                                          </p:val>
                                        </p:tav>
                                      </p:tavLst>
                                    </p:anim>
                                    <p:anim calcmode="lin" valueType="num">
                                      <p:cBhvr additive="base">
                                        <p:cTn id="56" dur="500" fill="hold"/>
                                        <p:tgtEl>
                                          <p:spTgt spid="20"/>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23"/>
                                        </p:tgtEl>
                                        <p:attrNameLst>
                                          <p:attrName>style.visibility</p:attrName>
                                        </p:attrNameLst>
                                      </p:cBhvr>
                                      <p:to>
                                        <p:strVal val="visible"/>
                                      </p:to>
                                    </p:set>
                                    <p:anim calcmode="lin" valueType="num">
                                      <p:cBhvr additive="base">
                                        <p:cTn id="59" dur="500" fill="hold"/>
                                        <p:tgtEl>
                                          <p:spTgt spid="23"/>
                                        </p:tgtEl>
                                        <p:attrNameLst>
                                          <p:attrName>ppt_x</p:attrName>
                                        </p:attrNameLst>
                                      </p:cBhvr>
                                      <p:tavLst>
                                        <p:tav tm="0">
                                          <p:val>
                                            <p:strVal val="#ppt_x"/>
                                          </p:val>
                                        </p:tav>
                                        <p:tav tm="100000">
                                          <p:val>
                                            <p:strVal val="#ppt_x"/>
                                          </p:val>
                                        </p:tav>
                                      </p:tavLst>
                                    </p:anim>
                                    <p:anim calcmode="lin" valueType="num">
                                      <p:cBhvr additive="base">
                                        <p:cTn id="60" dur="500" fill="hold"/>
                                        <p:tgtEl>
                                          <p:spTgt spid="23"/>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1"/>
                                        </p:tgtEl>
                                        <p:attrNameLst>
                                          <p:attrName>style.visibility</p:attrName>
                                        </p:attrNameLst>
                                      </p:cBhvr>
                                      <p:to>
                                        <p:strVal val="visible"/>
                                      </p:to>
                                    </p:set>
                                    <p:anim calcmode="lin" valueType="num">
                                      <p:cBhvr additive="base">
                                        <p:cTn id="63" dur="500" fill="hold"/>
                                        <p:tgtEl>
                                          <p:spTgt spid="21"/>
                                        </p:tgtEl>
                                        <p:attrNameLst>
                                          <p:attrName>ppt_x</p:attrName>
                                        </p:attrNameLst>
                                      </p:cBhvr>
                                      <p:tavLst>
                                        <p:tav tm="0">
                                          <p:val>
                                            <p:strVal val="#ppt_x"/>
                                          </p:val>
                                        </p:tav>
                                        <p:tav tm="100000">
                                          <p:val>
                                            <p:strVal val="#ppt_x"/>
                                          </p:val>
                                        </p:tav>
                                      </p:tavLst>
                                    </p:anim>
                                    <p:anim calcmode="lin" valueType="num">
                                      <p:cBhvr additive="base">
                                        <p:cTn id="64" dur="500" fill="hold"/>
                                        <p:tgtEl>
                                          <p:spTgt spid="21"/>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10"/>
                                        </p:tgtEl>
                                        <p:attrNameLst>
                                          <p:attrName>style.visibility</p:attrName>
                                        </p:attrNameLst>
                                      </p:cBhvr>
                                      <p:to>
                                        <p:strVal val="visible"/>
                                      </p:to>
                                    </p:set>
                                    <p:anim calcmode="lin" valueType="num">
                                      <p:cBhvr additive="base">
                                        <p:cTn id="67" dur="500" fill="hold"/>
                                        <p:tgtEl>
                                          <p:spTgt spid="10"/>
                                        </p:tgtEl>
                                        <p:attrNameLst>
                                          <p:attrName>ppt_x</p:attrName>
                                        </p:attrNameLst>
                                      </p:cBhvr>
                                      <p:tavLst>
                                        <p:tav tm="0">
                                          <p:val>
                                            <p:strVal val="#ppt_x"/>
                                          </p:val>
                                        </p:tav>
                                        <p:tav tm="100000">
                                          <p:val>
                                            <p:strVal val="#ppt_x"/>
                                          </p:val>
                                        </p:tav>
                                      </p:tavLst>
                                    </p:anim>
                                    <p:anim calcmode="lin" valueType="num">
                                      <p:cBhvr additive="base">
                                        <p:cTn id="6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20" grpId="0"/>
      <p:bldP spid="21" grpId="0"/>
      <p:bldP spid="22" grpId="0"/>
      <p:bldP spid="2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descr="Balance Scales Variety 3 KS2 Illustration - Twinkl">
            <a:extLst>
              <a:ext uri="{FF2B5EF4-FFF2-40B4-BE49-F238E27FC236}">
                <a16:creationId xmlns:a16="http://schemas.microsoft.com/office/drawing/2014/main" id="{277D4CAE-FF6E-4CA8-B1DE-87E9B52E11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458" y="1099053"/>
            <a:ext cx="9762192" cy="486529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7ADAFA4-9E45-466E-A35F-8015DCCA3A12}"/>
              </a:ext>
            </a:extLst>
          </p:cNvPr>
          <p:cNvSpPr txBox="1"/>
          <p:nvPr/>
        </p:nvSpPr>
        <p:spPr>
          <a:xfrm>
            <a:off x="3910820" y="0"/>
            <a:ext cx="4107766" cy="769441"/>
          </a:xfrm>
          <a:prstGeom prst="rect">
            <a:avLst/>
          </a:prstGeom>
          <a:noFill/>
        </p:spPr>
        <p:txBody>
          <a:bodyPr wrap="square" rtlCol="0">
            <a:spAutoFit/>
          </a:bodyPr>
          <a:lstStyle/>
          <a:p>
            <a:r>
              <a:rPr lang="en-GB" sz="4400" dirty="0"/>
              <a:t>Comparing Mass</a:t>
            </a:r>
          </a:p>
        </p:txBody>
      </p:sp>
      <p:sp>
        <p:nvSpPr>
          <p:cNvPr id="4" name="TextBox 3">
            <a:extLst>
              <a:ext uri="{FF2B5EF4-FFF2-40B4-BE49-F238E27FC236}">
                <a16:creationId xmlns:a16="http://schemas.microsoft.com/office/drawing/2014/main" id="{915F6F6A-E641-427D-8A3C-F7C3D7FAB770}"/>
              </a:ext>
            </a:extLst>
          </p:cNvPr>
          <p:cNvSpPr txBox="1"/>
          <p:nvPr/>
        </p:nvSpPr>
        <p:spPr>
          <a:xfrm>
            <a:off x="-2591" y="622871"/>
            <a:ext cx="10378554" cy="830997"/>
          </a:xfrm>
          <a:prstGeom prst="rect">
            <a:avLst/>
          </a:prstGeom>
          <a:noFill/>
        </p:spPr>
        <p:txBody>
          <a:bodyPr wrap="square" rtlCol="0">
            <a:spAutoFit/>
          </a:bodyPr>
          <a:lstStyle/>
          <a:p>
            <a:r>
              <a:rPr lang="en-GB" sz="2400" b="1" dirty="0"/>
              <a:t>Task 3: </a:t>
            </a:r>
            <a:r>
              <a:rPr lang="en-GB" sz="2400" dirty="0"/>
              <a:t>Can you complete the sentence to compare the weight of the object with the cubes? </a:t>
            </a:r>
            <a:endParaRPr lang="en-GB" sz="2400" b="1" dirty="0"/>
          </a:p>
        </p:txBody>
      </p:sp>
      <p:pic>
        <p:nvPicPr>
          <p:cNvPr id="1026" name="Picture 2" descr="Unifix Block Illustration - Twinkl">
            <a:extLst>
              <a:ext uri="{FF2B5EF4-FFF2-40B4-BE49-F238E27FC236}">
                <a16:creationId xmlns:a16="http://schemas.microsoft.com/office/drawing/2014/main" id="{D33CA772-2A42-466D-9085-99F135D285F3}"/>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29760" r="30386"/>
          <a:stretch/>
        </p:blipFill>
        <p:spPr bwMode="auto">
          <a:xfrm>
            <a:off x="7069801" y="3933202"/>
            <a:ext cx="393896" cy="49418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Unifix Block Illustration - Twinkl">
            <a:extLst>
              <a:ext uri="{FF2B5EF4-FFF2-40B4-BE49-F238E27FC236}">
                <a16:creationId xmlns:a16="http://schemas.microsoft.com/office/drawing/2014/main" id="{BC0F6B37-5E42-462A-A4D1-577F5DFECE01}"/>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29760" r="30386"/>
          <a:stretch/>
        </p:blipFill>
        <p:spPr bwMode="auto">
          <a:xfrm>
            <a:off x="7491832" y="3958244"/>
            <a:ext cx="393896" cy="4941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Unifix Block Illustration - Twinkl">
            <a:extLst>
              <a:ext uri="{FF2B5EF4-FFF2-40B4-BE49-F238E27FC236}">
                <a16:creationId xmlns:a16="http://schemas.microsoft.com/office/drawing/2014/main" id="{6566A74F-2B66-4436-BB66-08F78A987E8A}"/>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29760" r="30386"/>
          <a:stretch/>
        </p:blipFill>
        <p:spPr bwMode="auto">
          <a:xfrm>
            <a:off x="7927935" y="3933202"/>
            <a:ext cx="393896" cy="49418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Unifix Block Illustration - Twinkl">
            <a:extLst>
              <a:ext uri="{FF2B5EF4-FFF2-40B4-BE49-F238E27FC236}">
                <a16:creationId xmlns:a16="http://schemas.microsoft.com/office/drawing/2014/main" id="{6754616B-A827-45A2-B0DE-624FBA3EA514}"/>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29760" r="30386"/>
          <a:stretch/>
        </p:blipFill>
        <p:spPr bwMode="auto">
          <a:xfrm>
            <a:off x="8378100" y="3933202"/>
            <a:ext cx="393896" cy="49418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827D6C7-AF61-4115-B3DA-F145B4B91D7F}"/>
              </a:ext>
            </a:extLst>
          </p:cNvPr>
          <p:cNvSpPr txBox="1"/>
          <p:nvPr/>
        </p:nvSpPr>
        <p:spPr>
          <a:xfrm>
            <a:off x="64153" y="6306670"/>
            <a:ext cx="12127847" cy="461665"/>
          </a:xfrm>
          <a:prstGeom prst="rect">
            <a:avLst/>
          </a:prstGeom>
          <a:noFill/>
        </p:spPr>
        <p:txBody>
          <a:bodyPr wrap="square" rtlCol="0">
            <a:spAutoFit/>
          </a:bodyPr>
          <a:lstStyle/>
          <a:p>
            <a:r>
              <a:rPr lang="en-GB" sz="2400" dirty="0"/>
              <a:t>The toy car is the </a:t>
            </a:r>
            <a:r>
              <a:rPr lang="en-GB" sz="2400" b="1" dirty="0"/>
              <a:t>______ </a:t>
            </a:r>
            <a:r>
              <a:rPr lang="en-GB" sz="2400" dirty="0"/>
              <a:t>than the 7 cubes.             The 7 cubes are </a:t>
            </a:r>
            <a:r>
              <a:rPr lang="en-GB" sz="2400" b="1" dirty="0"/>
              <a:t>_______</a:t>
            </a:r>
            <a:r>
              <a:rPr lang="en-GB" sz="2400" dirty="0"/>
              <a:t> than the toy car. </a:t>
            </a:r>
          </a:p>
        </p:txBody>
      </p:sp>
      <p:pic>
        <p:nvPicPr>
          <p:cNvPr id="15" name="Picture 2" descr="Unifix Block Illustration - Twinkl">
            <a:extLst>
              <a:ext uri="{FF2B5EF4-FFF2-40B4-BE49-F238E27FC236}">
                <a16:creationId xmlns:a16="http://schemas.microsoft.com/office/drawing/2014/main" id="{54057204-0800-4117-AC9A-5D3CDC0219BE}"/>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29760" r="30386"/>
          <a:stretch/>
        </p:blipFill>
        <p:spPr bwMode="auto">
          <a:xfrm>
            <a:off x="7674717" y="3543520"/>
            <a:ext cx="393896" cy="4941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Unifix Block Illustration - Twinkl">
            <a:extLst>
              <a:ext uri="{FF2B5EF4-FFF2-40B4-BE49-F238E27FC236}">
                <a16:creationId xmlns:a16="http://schemas.microsoft.com/office/drawing/2014/main" id="{32E8682C-9D58-4500-80CF-90EBD467DBEA}"/>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29760" r="30386"/>
          <a:stretch/>
        </p:blipFill>
        <p:spPr bwMode="auto">
          <a:xfrm>
            <a:off x="8108218" y="3543520"/>
            <a:ext cx="393896" cy="49418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Unifix Block Illustration - Twinkl">
            <a:extLst>
              <a:ext uri="{FF2B5EF4-FFF2-40B4-BE49-F238E27FC236}">
                <a16:creationId xmlns:a16="http://schemas.microsoft.com/office/drawing/2014/main" id="{E8439231-E98A-482C-85BE-9BE766E9DE84}"/>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29760" r="30386"/>
          <a:stretch/>
        </p:blipFill>
        <p:spPr bwMode="auto">
          <a:xfrm>
            <a:off x="7279890" y="3543520"/>
            <a:ext cx="393896" cy="49418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2E48E6D9-CC48-4D43-992C-B1DAA2220E65}"/>
              </a:ext>
            </a:extLst>
          </p:cNvPr>
          <p:cNvSpPr txBox="1"/>
          <p:nvPr/>
        </p:nvSpPr>
        <p:spPr>
          <a:xfrm>
            <a:off x="9744898" y="2935986"/>
            <a:ext cx="2415911" cy="461665"/>
          </a:xfrm>
          <a:prstGeom prst="rect">
            <a:avLst/>
          </a:prstGeom>
          <a:noFill/>
        </p:spPr>
        <p:txBody>
          <a:bodyPr wrap="square" rtlCol="0">
            <a:spAutoFit/>
          </a:bodyPr>
          <a:lstStyle/>
          <a:p>
            <a:r>
              <a:rPr lang="en-GB" sz="2400" b="1" dirty="0"/>
              <a:t>Choose from:</a:t>
            </a:r>
          </a:p>
        </p:txBody>
      </p:sp>
      <p:sp>
        <p:nvSpPr>
          <p:cNvPr id="21" name="TextBox 20">
            <a:extLst>
              <a:ext uri="{FF2B5EF4-FFF2-40B4-BE49-F238E27FC236}">
                <a16:creationId xmlns:a16="http://schemas.microsoft.com/office/drawing/2014/main" id="{67D70571-0A97-4848-B66A-C643E30A5959}"/>
              </a:ext>
            </a:extLst>
          </p:cNvPr>
          <p:cNvSpPr txBox="1"/>
          <p:nvPr/>
        </p:nvSpPr>
        <p:spPr>
          <a:xfrm>
            <a:off x="9347960" y="4258234"/>
            <a:ext cx="1207956" cy="461665"/>
          </a:xfrm>
          <a:prstGeom prst="rect">
            <a:avLst/>
          </a:prstGeom>
          <a:noFill/>
        </p:spPr>
        <p:txBody>
          <a:bodyPr wrap="square" rtlCol="0">
            <a:spAutoFit/>
          </a:bodyPr>
          <a:lstStyle/>
          <a:p>
            <a:r>
              <a:rPr lang="en-GB" sz="2400" dirty="0"/>
              <a:t>heavier</a:t>
            </a:r>
          </a:p>
        </p:txBody>
      </p:sp>
      <p:sp>
        <p:nvSpPr>
          <p:cNvPr id="22" name="TextBox 21">
            <a:extLst>
              <a:ext uri="{FF2B5EF4-FFF2-40B4-BE49-F238E27FC236}">
                <a16:creationId xmlns:a16="http://schemas.microsoft.com/office/drawing/2014/main" id="{E6CFFC3E-AE64-4519-BD4D-0905377D1C7F}"/>
              </a:ext>
            </a:extLst>
          </p:cNvPr>
          <p:cNvSpPr txBox="1"/>
          <p:nvPr/>
        </p:nvSpPr>
        <p:spPr>
          <a:xfrm>
            <a:off x="10207627" y="3610171"/>
            <a:ext cx="1207956" cy="461665"/>
          </a:xfrm>
          <a:prstGeom prst="rect">
            <a:avLst/>
          </a:prstGeom>
          <a:noFill/>
        </p:spPr>
        <p:txBody>
          <a:bodyPr wrap="square" rtlCol="0">
            <a:spAutoFit/>
          </a:bodyPr>
          <a:lstStyle/>
          <a:p>
            <a:r>
              <a:rPr lang="en-GB" sz="2400" dirty="0"/>
              <a:t>lighter</a:t>
            </a:r>
          </a:p>
        </p:txBody>
      </p:sp>
      <p:sp>
        <p:nvSpPr>
          <p:cNvPr id="23" name="TextBox 22">
            <a:extLst>
              <a:ext uri="{FF2B5EF4-FFF2-40B4-BE49-F238E27FC236}">
                <a16:creationId xmlns:a16="http://schemas.microsoft.com/office/drawing/2014/main" id="{B9A9761B-8362-4590-B4F6-3E10F0EDC0E3}"/>
              </a:ext>
            </a:extLst>
          </p:cNvPr>
          <p:cNvSpPr txBox="1"/>
          <p:nvPr/>
        </p:nvSpPr>
        <p:spPr>
          <a:xfrm>
            <a:off x="10984044" y="4290042"/>
            <a:ext cx="1207956" cy="461665"/>
          </a:xfrm>
          <a:prstGeom prst="rect">
            <a:avLst/>
          </a:prstGeom>
          <a:noFill/>
        </p:spPr>
        <p:txBody>
          <a:bodyPr wrap="square" rtlCol="0">
            <a:spAutoFit/>
          </a:bodyPr>
          <a:lstStyle/>
          <a:p>
            <a:r>
              <a:rPr lang="en-GB" sz="2400" dirty="0"/>
              <a:t>same</a:t>
            </a:r>
          </a:p>
        </p:txBody>
      </p:sp>
      <p:pic>
        <p:nvPicPr>
          <p:cNvPr id="4098" name="Picture 2" descr="Newest arrival Disney Pixar cars 3 Toy Car McQueen 1:55 Cast Metal Alloy Toy  Car Model Children's Birthday Christmas Gift|Diecasts &amp; Toy Vehicles| -  AliExpress">
            <a:extLst>
              <a:ext uri="{FF2B5EF4-FFF2-40B4-BE49-F238E27FC236}">
                <a16:creationId xmlns:a16="http://schemas.microsoft.com/office/drawing/2014/main" id="{2D6BA13D-6C82-447E-8A02-96426C5C6FE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564" t="38289" r="13487" b="20189"/>
          <a:stretch/>
        </p:blipFill>
        <p:spPr bwMode="auto">
          <a:xfrm>
            <a:off x="2885433" y="2402861"/>
            <a:ext cx="1489619" cy="83643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7A8C0A8F-56B5-4A2F-934B-E426CA5FFC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00650" y="70209"/>
            <a:ext cx="1531912" cy="1137558"/>
          </a:xfrm>
          <a:prstGeom prst="rect">
            <a:avLst/>
          </a:prstGeom>
        </p:spPr>
      </p:pic>
    </p:spTree>
    <p:extLst>
      <p:ext uri="{BB962C8B-B14F-4D97-AF65-F5344CB8AC3E}">
        <p14:creationId xmlns:p14="http://schemas.microsoft.com/office/powerpoint/2010/main" val="4196295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ppt_x"/>
                                          </p:val>
                                        </p:tav>
                                        <p:tav tm="100000">
                                          <p:val>
                                            <p:strVal val="#ppt_x"/>
                                          </p:val>
                                        </p:tav>
                                      </p:tavLst>
                                    </p:anim>
                                    <p:anim calcmode="lin" valueType="num">
                                      <p:cBhvr additive="base">
                                        <p:cTn id="14" dur="500" fill="hold"/>
                                        <p:tgtEl>
                                          <p:spTgt spid="24"/>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098"/>
                                        </p:tgtEl>
                                        <p:attrNameLst>
                                          <p:attrName>style.visibility</p:attrName>
                                        </p:attrNameLst>
                                      </p:cBhvr>
                                      <p:to>
                                        <p:strVal val="visible"/>
                                      </p:to>
                                    </p:set>
                                    <p:anim calcmode="lin" valueType="num">
                                      <p:cBhvr additive="base">
                                        <p:cTn id="17" dur="500" fill="hold"/>
                                        <p:tgtEl>
                                          <p:spTgt spid="4098"/>
                                        </p:tgtEl>
                                        <p:attrNameLst>
                                          <p:attrName>ppt_x</p:attrName>
                                        </p:attrNameLst>
                                      </p:cBhvr>
                                      <p:tavLst>
                                        <p:tav tm="0">
                                          <p:val>
                                            <p:strVal val="#ppt_x"/>
                                          </p:val>
                                        </p:tav>
                                        <p:tav tm="100000">
                                          <p:val>
                                            <p:strVal val="#ppt_x"/>
                                          </p:val>
                                        </p:tav>
                                      </p:tavLst>
                                    </p:anim>
                                    <p:anim calcmode="lin" valueType="num">
                                      <p:cBhvr additive="base">
                                        <p:cTn id="18" dur="500" fill="hold"/>
                                        <p:tgtEl>
                                          <p:spTgt spid="409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026"/>
                                        </p:tgtEl>
                                        <p:attrNameLst>
                                          <p:attrName>style.visibility</p:attrName>
                                        </p:attrNameLst>
                                      </p:cBhvr>
                                      <p:to>
                                        <p:strVal val="visible"/>
                                      </p:to>
                                    </p:set>
                                    <p:anim calcmode="lin" valueType="num">
                                      <p:cBhvr additive="base">
                                        <p:cTn id="25" dur="500" fill="hold"/>
                                        <p:tgtEl>
                                          <p:spTgt spid="1026"/>
                                        </p:tgtEl>
                                        <p:attrNameLst>
                                          <p:attrName>ppt_x</p:attrName>
                                        </p:attrNameLst>
                                      </p:cBhvr>
                                      <p:tavLst>
                                        <p:tav tm="0">
                                          <p:val>
                                            <p:strVal val="#ppt_x"/>
                                          </p:val>
                                        </p:tav>
                                        <p:tav tm="100000">
                                          <p:val>
                                            <p:strVal val="#ppt_x"/>
                                          </p:val>
                                        </p:tav>
                                      </p:tavLst>
                                    </p:anim>
                                    <p:anim calcmode="lin" valueType="num">
                                      <p:cBhvr additive="base">
                                        <p:cTn id="26" dur="500" fill="hold"/>
                                        <p:tgtEl>
                                          <p:spTgt spid="10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ppt_x"/>
                                          </p:val>
                                        </p:tav>
                                        <p:tav tm="100000">
                                          <p:val>
                                            <p:strVal val="#ppt_x"/>
                                          </p:val>
                                        </p:tav>
                                      </p:tavLst>
                                    </p:anim>
                                    <p:anim calcmode="lin" valueType="num">
                                      <p:cBhvr additive="base">
                                        <p:cTn id="30" dur="500" fill="hold"/>
                                        <p:tgtEl>
                                          <p:spTgt spid="17"/>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fill="hold"/>
                                        <p:tgtEl>
                                          <p:spTgt spid="16"/>
                                        </p:tgtEl>
                                        <p:attrNameLst>
                                          <p:attrName>ppt_x</p:attrName>
                                        </p:attrNameLst>
                                      </p:cBhvr>
                                      <p:tavLst>
                                        <p:tav tm="0">
                                          <p:val>
                                            <p:strVal val="#ppt_x"/>
                                          </p:val>
                                        </p:tav>
                                        <p:tav tm="100000">
                                          <p:val>
                                            <p:strVal val="#ppt_x"/>
                                          </p:val>
                                        </p:tav>
                                      </p:tavLst>
                                    </p:anim>
                                    <p:anim calcmode="lin" valueType="num">
                                      <p:cBhvr additive="base">
                                        <p:cTn id="42" dur="500" fill="hold"/>
                                        <p:tgtEl>
                                          <p:spTgt spid="16"/>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500" fill="hold"/>
                                        <p:tgtEl>
                                          <p:spTgt spid="8"/>
                                        </p:tgtEl>
                                        <p:attrNameLst>
                                          <p:attrName>ppt_x</p:attrName>
                                        </p:attrNameLst>
                                      </p:cBhvr>
                                      <p:tavLst>
                                        <p:tav tm="0">
                                          <p:val>
                                            <p:strVal val="#ppt_x"/>
                                          </p:val>
                                        </p:tav>
                                        <p:tav tm="100000">
                                          <p:val>
                                            <p:strVal val="#ppt_x"/>
                                          </p:val>
                                        </p:tav>
                                      </p:tavLst>
                                    </p:anim>
                                    <p:anim calcmode="lin" valueType="num">
                                      <p:cBhvr additive="base">
                                        <p:cTn id="4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additive="base">
                                        <p:cTn id="51" dur="500" fill="hold"/>
                                        <p:tgtEl>
                                          <p:spTgt spid="10"/>
                                        </p:tgtEl>
                                        <p:attrNameLst>
                                          <p:attrName>ppt_x</p:attrName>
                                        </p:attrNameLst>
                                      </p:cBhvr>
                                      <p:tavLst>
                                        <p:tav tm="0">
                                          <p:val>
                                            <p:strVal val="#ppt_x"/>
                                          </p:val>
                                        </p:tav>
                                        <p:tav tm="100000">
                                          <p:val>
                                            <p:strVal val="#ppt_x"/>
                                          </p:val>
                                        </p:tav>
                                      </p:tavLst>
                                    </p:anim>
                                    <p:anim calcmode="lin" valueType="num">
                                      <p:cBhvr additive="base">
                                        <p:cTn id="52" dur="500" fill="hold"/>
                                        <p:tgtEl>
                                          <p:spTgt spid="10"/>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21"/>
                                        </p:tgtEl>
                                        <p:attrNameLst>
                                          <p:attrName>style.visibility</p:attrName>
                                        </p:attrNameLst>
                                      </p:cBhvr>
                                      <p:to>
                                        <p:strVal val="visible"/>
                                      </p:to>
                                    </p:set>
                                    <p:anim calcmode="lin" valueType="num">
                                      <p:cBhvr additive="base">
                                        <p:cTn id="55" dur="500" fill="hold"/>
                                        <p:tgtEl>
                                          <p:spTgt spid="21"/>
                                        </p:tgtEl>
                                        <p:attrNameLst>
                                          <p:attrName>ppt_x</p:attrName>
                                        </p:attrNameLst>
                                      </p:cBhvr>
                                      <p:tavLst>
                                        <p:tav tm="0">
                                          <p:val>
                                            <p:strVal val="#ppt_x"/>
                                          </p:val>
                                        </p:tav>
                                        <p:tav tm="100000">
                                          <p:val>
                                            <p:strVal val="#ppt_x"/>
                                          </p:val>
                                        </p:tav>
                                      </p:tavLst>
                                    </p:anim>
                                    <p:anim calcmode="lin" valueType="num">
                                      <p:cBhvr additive="base">
                                        <p:cTn id="56" dur="500" fill="hold"/>
                                        <p:tgtEl>
                                          <p:spTgt spid="21"/>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23"/>
                                        </p:tgtEl>
                                        <p:attrNameLst>
                                          <p:attrName>style.visibility</p:attrName>
                                        </p:attrNameLst>
                                      </p:cBhvr>
                                      <p:to>
                                        <p:strVal val="visible"/>
                                      </p:to>
                                    </p:set>
                                    <p:anim calcmode="lin" valueType="num">
                                      <p:cBhvr additive="base">
                                        <p:cTn id="59" dur="500" fill="hold"/>
                                        <p:tgtEl>
                                          <p:spTgt spid="23"/>
                                        </p:tgtEl>
                                        <p:attrNameLst>
                                          <p:attrName>ppt_x</p:attrName>
                                        </p:attrNameLst>
                                      </p:cBhvr>
                                      <p:tavLst>
                                        <p:tav tm="0">
                                          <p:val>
                                            <p:strVal val="#ppt_x"/>
                                          </p:val>
                                        </p:tav>
                                        <p:tav tm="100000">
                                          <p:val>
                                            <p:strVal val="#ppt_x"/>
                                          </p:val>
                                        </p:tav>
                                      </p:tavLst>
                                    </p:anim>
                                    <p:anim calcmode="lin" valueType="num">
                                      <p:cBhvr additive="base">
                                        <p:cTn id="60" dur="500" fill="hold"/>
                                        <p:tgtEl>
                                          <p:spTgt spid="23"/>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2"/>
                                        </p:tgtEl>
                                        <p:attrNameLst>
                                          <p:attrName>style.visibility</p:attrName>
                                        </p:attrNameLst>
                                      </p:cBhvr>
                                      <p:to>
                                        <p:strVal val="visible"/>
                                      </p:to>
                                    </p:set>
                                    <p:anim calcmode="lin" valueType="num">
                                      <p:cBhvr additive="base">
                                        <p:cTn id="63" dur="500" fill="hold"/>
                                        <p:tgtEl>
                                          <p:spTgt spid="22"/>
                                        </p:tgtEl>
                                        <p:attrNameLst>
                                          <p:attrName>ppt_x</p:attrName>
                                        </p:attrNameLst>
                                      </p:cBhvr>
                                      <p:tavLst>
                                        <p:tav tm="0">
                                          <p:val>
                                            <p:strVal val="#ppt_x"/>
                                          </p:val>
                                        </p:tav>
                                        <p:tav tm="100000">
                                          <p:val>
                                            <p:strVal val="#ppt_x"/>
                                          </p:val>
                                        </p:tav>
                                      </p:tavLst>
                                    </p:anim>
                                    <p:anim calcmode="lin" valueType="num">
                                      <p:cBhvr additive="base">
                                        <p:cTn id="64" dur="500" fill="hold"/>
                                        <p:tgtEl>
                                          <p:spTgt spid="22"/>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0"/>
                                        </p:tgtEl>
                                        <p:attrNameLst>
                                          <p:attrName>style.visibility</p:attrName>
                                        </p:attrNameLst>
                                      </p:cBhvr>
                                      <p:to>
                                        <p:strVal val="visible"/>
                                      </p:to>
                                    </p:set>
                                    <p:anim calcmode="lin" valueType="num">
                                      <p:cBhvr additive="base">
                                        <p:cTn id="67" dur="500" fill="hold"/>
                                        <p:tgtEl>
                                          <p:spTgt spid="20"/>
                                        </p:tgtEl>
                                        <p:attrNameLst>
                                          <p:attrName>ppt_x</p:attrName>
                                        </p:attrNameLst>
                                      </p:cBhvr>
                                      <p:tavLst>
                                        <p:tav tm="0">
                                          <p:val>
                                            <p:strVal val="#ppt_x"/>
                                          </p:val>
                                        </p:tav>
                                        <p:tav tm="100000">
                                          <p:val>
                                            <p:strVal val="#ppt_x"/>
                                          </p:val>
                                        </p:tav>
                                      </p:tavLst>
                                    </p:anim>
                                    <p:anim calcmode="lin" valueType="num">
                                      <p:cBhvr additive="base">
                                        <p:cTn id="6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20" grpId="0"/>
      <p:bldP spid="21" grpId="0"/>
      <p:bldP spid="22" grpId="0"/>
      <p:bldP spid="2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descr="Balance Scales Equilibrium Balanced Science Secondary Illustration - Twinkl">
            <a:extLst>
              <a:ext uri="{FF2B5EF4-FFF2-40B4-BE49-F238E27FC236}">
                <a16:creationId xmlns:a16="http://schemas.microsoft.com/office/drawing/2014/main" id="{07AB1610-5FB7-4809-8307-264978A2CD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543" y="1421976"/>
            <a:ext cx="9676105" cy="483805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7ADAFA4-9E45-466E-A35F-8015DCCA3A12}"/>
              </a:ext>
            </a:extLst>
          </p:cNvPr>
          <p:cNvSpPr txBox="1"/>
          <p:nvPr/>
        </p:nvSpPr>
        <p:spPr>
          <a:xfrm>
            <a:off x="3910820" y="0"/>
            <a:ext cx="4107766" cy="769441"/>
          </a:xfrm>
          <a:prstGeom prst="rect">
            <a:avLst/>
          </a:prstGeom>
          <a:noFill/>
        </p:spPr>
        <p:txBody>
          <a:bodyPr wrap="square" rtlCol="0">
            <a:spAutoFit/>
          </a:bodyPr>
          <a:lstStyle/>
          <a:p>
            <a:r>
              <a:rPr lang="en-GB" sz="4400" dirty="0"/>
              <a:t>Comparing Mass</a:t>
            </a:r>
          </a:p>
        </p:txBody>
      </p:sp>
      <p:sp>
        <p:nvSpPr>
          <p:cNvPr id="4" name="TextBox 3">
            <a:extLst>
              <a:ext uri="{FF2B5EF4-FFF2-40B4-BE49-F238E27FC236}">
                <a16:creationId xmlns:a16="http://schemas.microsoft.com/office/drawing/2014/main" id="{915F6F6A-E641-427D-8A3C-F7C3D7FAB770}"/>
              </a:ext>
            </a:extLst>
          </p:cNvPr>
          <p:cNvSpPr txBox="1"/>
          <p:nvPr/>
        </p:nvSpPr>
        <p:spPr>
          <a:xfrm>
            <a:off x="100234" y="767069"/>
            <a:ext cx="10378554" cy="830997"/>
          </a:xfrm>
          <a:prstGeom prst="rect">
            <a:avLst/>
          </a:prstGeom>
          <a:noFill/>
        </p:spPr>
        <p:txBody>
          <a:bodyPr wrap="square" rtlCol="0">
            <a:spAutoFit/>
          </a:bodyPr>
          <a:lstStyle/>
          <a:p>
            <a:r>
              <a:rPr lang="en-GB" sz="2400" b="1" dirty="0"/>
              <a:t>Task 4: </a:t>
            </a:r>
            <a:r>
              <a:rPr lang="en-GB" sz="2400" dirty="0"/>
              <a:t>Can you complete the sentence to compare the weight of the object with the cubes? </a:t>
            </a:r>
            <a:endParaRPr lang="en-GB" sz="2400" b="1" dirty="0"/>
          </a:p>
        </p:txBody>
      </p:sp>
      <p:pic>
        <p:nvPicPr>
          <p:cNvPr id="1026" name="Picture 2" descr="Unifix Block Illustration - Twinkl">
            <a:extLst>
              <a:ext uri="{FF2B5EF4-FFF2-40B4-BE49-F238E27FC236}">
                <a16:creationId xmlns:a16="http://schemas.microsoft.com/office/drawing/2014/main" id="{D33CA772-2A42-466D-9085-99F135D285F3}"/>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29760" r="30386"/>
          <a:stretch/>
        </p:blipFill>
        <p:spPr bwMode="auto">
          <a:xfrm>
            <a:off x="6957260" y="3574519"/>
            <a:ext cx="393896" cy="49418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Unifix Block Illustration - Twinkl">
            <a:extLst>
              <a:ext uri="{FF2B5EF4-FFF2-40B4-BE49-F238E27FC236}">
                <a16:creationId xmlns:a16="http://schemas.microsoft.com/office/drawing/2014/main" id="{BC0F6B37-5E42-462A-A4D1-577F5DFECE01}"/>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29760" r="30386"/>
          <a:stretch/>
        </p:blipFill>
        <p:spPr bwMode="auto">
          <a:xfrm>
            <a:off x="7379291" y="3599561"/>
            <a:ext cx="393896" cy="4941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Unifix Block Illustration - Twinkl">
            <a:extLst>
              <a:ext uri="{FF2B5EF4-FFF2-40B4-BE49-F238E27FC236}">
                <a16:creationId xmlns:a16="http://schemas.microsoft.com/office/drawing/2014/main" id="{6566A74F-2B66-4436-BB66-08F78A987E8A}"/>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29760" r="30386"/>
          <a:stretch/>
        </p:blipFill>
        <p:spPr bwMode="auto">
          <a:xfrm>
            <a:off x="7815394" y="3574519"/>
            <a:ext cx="393896" cy="49418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Unifix Block Illustration - Twinkl">
            <a:extLst>
              <a:ext uri="{FF2B5EF4-FFF2-40B4-BE49-F238E27FC236}">
                <a16:creationId xmlns:a16="http://schemas.microsoft.com/office/drawing/2014/main" id="{6754616B-A827-45A2-B0DE-624FBA3EA514}"/>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29760" r="30386"/>
          <a:stretch/>
        </p:blipFill>
        <p:spPr bwMode="auto">
          <a:xfrm>
            <a:off x="8265559" y="3574519"/>
            <a:ext cx="393896" cy="49418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827D6C7-AF61-4115-B3DA-F145B4B91D7F}"/>
              </a:ext>
            </a:extLst>
          </p:cNvPr>
          <p:cNvSpPr txBox="1"/>
          <p:nvPr/>
        </p:nvSpPr>
        <p:spPr>
          <a:xfrm>
            <a:off x="2751632" y="6339970"/>
            <a:ext cx="6575798" cy="461665"/>
          </a:xfrm>
          <a:prstGeom prst="rect">
            <a:avLst/>
          </a:prstGeom>
          <a:noFill/>
        </p:spPr>
        <p:txBody>
          <a:bodyPr wrap="square" rtlCol="0">
            <a:spAutoFit/>
          </a:bodyPr>
          <a:lstStyle/>
          <a:p>
            <a:r>
              <a:rPr lang="en-GB" sz="2400" dirty="0"/>
              <a:t>The sweets are the </a:t>
            </a:r>
            <a:r>
              <a:rPr lang="en-GB" sz="2400" b="1" dirty="0"/>
              <a:t>______ </a:t>
            </a:r>
            <a:r>
              <a:rPr lang="en-GB" sz="2400" dirty="0"/>
              <a:t>weight as the 7 cubes.        </a:t>
            </a:r>
          </a:p>
        </p:txBody>
      </p:sp>
      <p:pic>
        <p:nvPicPr>
          <p:cNvPr id="15" name="Picture 2" descr="Unifix Block Illustration - Twinkl">
            <a:extLst>
              <a:ext uri="{FF2B5EF4-FFF2-40B4-BE49-F238E27FC236}">
                <a16:creationId xmlns:a16="http://schemas.microsoft.com/office/drawing/2014/main" id="{54057204-0800-4117-AC9A-5D3CDC0219BE}"/>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29760" r="30386"/>
          <a:stretch/>
        </p:blipFill>
        <p:spPr bwMode="auto">
          <a:xfrm>
            <a:off x="7562176" y="3184837"/>
            <a:ext cx="393896" cy="4941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Unifix Block Illustration - Twinkl">
            <a:extLst>
              <a:ext uri="{FF2B5EF4-FFF2-40B4-BE49-F238E27FC236}">
                <a16:creationId xmlns:a16="http://schemas.microsoft.com/office/drawing/2014/main" id="{32E8682C-9D58-4500-80CF-90EBD467DBEA}"/>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29760" r="30386"/>
          <a:stretch/>
        </p:blipFill>
        <p:spPr bwMode="auto">
          <a:xfrm>
            <a:off x="7995677" y="3184837"/>
            <a:ext cx="393896" cy="49418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Unifix Block Illustration - Twinkl">
            <a:extLst>
              <a:ext uri="{FF2B5EF4-FFF2-40B4-BE49-F238E27FC236}">
                <a16:creationId xmlns:a16="http://schemas.microsoft.com/office/drawing/2014/main" id="{E8439231-E98A-482C-85BE-9BE766E9DE84}"/>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29760" r="30386"/>
          <a:stretch/>
        </p:blipFill>
        <p:spPr bwMode="auto">
          <a:xfrm>
            <a:off x="7167349" y="3184837"/>
            <a:ext cx="393896" cy="49418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2E48E6D9-CC48-4D43-992C-B1DAA2220E65}"/>
              </a:ext>
            </a:extLst>
          </p:cNvPr>
          <p:cNvSpPr txBox="1"/>
          <p:nvPr/>
        </p:nvSpPr>
        <p:spPr>
          <a:xfrm>
            <a:off x="9744898" y="2935986"/>
            <a:ext cx="2415911" cy="461665"/>
          </a:xfrm>
          <a:prstGeom prst="rect">
            <a:avLst/>
          </a:prstGeom>
          <a:noFill/>
        </p:spPr>
        <p:txBody>
          <a:bodyPr wrap="square" rtlCol="0">
            <a:spAutoFit/>
          </a:bodyPr>
          <a:lstStyle/>
          <a:p>
            <a:r>
              <a:rPr lang="en-GB" sz="2400" b="1" dirty="0"/>
              <a:t>Choose from:</a:t>
            </a:r>
          </a:p>
        </p:txBody>
      </p:sp>
      <p:sp>
        <p:nvSpPr>
          <p:cNvPr id="21" name="TextBox 20">
            <a:extLst>
              <a:ext uri="{FF2B5EF4-FFF2-40B4-BE49-F238E27FC236}">
                <a16:creationId xmlns:a16="http://schemas.microsoft.com/office/drawing/2014/main" id="{67D70571-0A97-4848-B66A-C643E30A5959}"/>
              </a:ext>
            </a:extLst>
          </p:cNvPr>
          <p:cNvSpPr txBox="1"/>
          <p:nvPr/>
        </p:nvSpPr>
        <p:spPr>
          <a:xfrm>
            <a:off x="9347960" y="4258234"/>
            <a:ext cx="1207956" cy="461665"/>
          </a:xfrm>
          <a:prstGeom prst="rect">
            <a:avLst/>
          </a:prstGeom>
          <a:noFill/>
        </p:spPr>
        <p:txBody>
          <a:bodyPr wrap="square" rtlCol="0">
            <a:spAutoFit/>
          </a:bodyPr>
          <a:lstStyle/>
          <a:p>
            <a:r>
              <a:rPr lang="en-GB" sz="2400" dirty="0"/>
              <a:t>heavier</a:t>
            </a:r>
          </a:p>
        </p:txBody>
      </p:sp>
      <p:sp>
        <p:nvSpPr>
          <p:cNvPr id="22" name="TextBox 21">
            <a:extLst>
              <a:ext uri="{FF2B5EF4-FFF2-40B4-BE49-F238E27FC236}">
                <a16:creationId xmlns:a16="http://schemas.microsoft.com/office/drawing/2014/main" id="{E6CFFC3E-AE64-4519-BD4D-0905377D1C7F}"/>
              </a:ext>
            </a:extLst>
          </p:cNvPr>
          <p:cNvSpPr txBox="1"/>
          <p:nvPr/>
        </p:nvSpPr>
        <p:spPr>
          <a:xfrm>
            <a:off x="10207627" y="3610171"/>
            <a:ext cx="1207956" cy="461665"/>
          </a:xfrm>
          <a:prstGeom prst="rect">
            <a:avLst/>
          </a:prstGeom>
          <a:noFill/>
        </p:spPr>
        <p:txBody>
          <a:bodyPr wrap="square" rtlCol="0">
            <a:spAutoFit/>
          </a:bodyPr>
          <a:lstStyle/>
          <a:p>
            <a:r>
              <a:rPr lang="en-GB" sz="2400" dirty="0"/>
              <a:t>lighter</a:t>
            </a:r>
          </a:p>
        </p:txBody>
      </p:sp>
      <p:sp>
        <p:nvSpPr>
          <p:cNvPr id="23" name="TextBox 22">
            <a:extLst>
              <a:ext uri="{FF2B5EF4-FFF2-40B4-BE49-F238E27FC236}">
                <a16:creationId xmlns:a16="http://schemas.microsoft.com/office/drawing/2014/main" id="{B9A9761B-8362-4590-B4F6-3E10F0EDC0E3}"/>
              </a:ext>
            </a:extLst>
          </p:cNvPr>
          <p:cNvSpPr txBox="1"/>
          <p:nvPr/>
        </p:nvSpPr>
        <p:spPr>
          <a:xfrm>
            <a:off x="10984044" y="4290042"/>
            <a:ext cx="1207956" cy="461665"/>
          </a:xfrm>
          <a:prstGeom prst="rect">
            <a:avLst/>
          </a:prstGeom>
          <a:noFill/>
        </p:spPr>
        <p:txBody>
          <a:bodyPr wrap="square" rtlCol="0">
            <a:spAutoFit/>
          </a:bodyPr>
          <a:lstStyle/>
          <a:p>
            <a:r>
              <a:rPr lang="en-GB" sz="2400" dirty="0"/>
              <a:t>same</a:t>
            </a:r>
          </a:p>
        </p:txBody>
      </p:sp>
      <p:pic>
        <p:nvPicPr>
          <p:cNvPr id="26" name="Picture 4" descr="Haribo candies">
            <a:extLst>
              <a:ext uri="{FF2B5EF4-FFF2-40B4-BE49-F238E27FC236}">
                <a16:creationId xmlns:a16="http://schemas.microsoft.com/office/drawing/2014/main" id="{D685A260-557E-4A04-9BDA-DC1CDBEDEB0B}"/>
              </a:ext>
            </a:extLst>
          </p:cNvPr>
          <p:cNvPicPr>
            <a:picLocks noChangeAspect="1" noChangeArrowheads="1"/>
          </p:cNvPicPr>
          <p:nvPr/>
        </p:nvPicPr>
        <p:blipFill rotWithShape="1">
          <a:blip r:embed="rId5" cstate="hqprint">
            <a:extLst>
              <a:ext uri="{28A0092B-C50C-407E-A947-70E740481C1C}">
                <a14:useLocalDpi xmlns:a14="http://schemas.microsoft.com/office/drawing/2010/main" val="0"/>
              </a:ext>
            </a:extLst>
          </a:blip>
          <a:srcRect l="15675" r="12941"/>
          <a:stretch/>
        </p:blipFill>
        <p:spPr bwMode="auto">
          <a:xfrm>
            <a:off x="2845417" y="2250601"/>
            <a:ext cx="1350907" cy="189243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C02F0E90-6E37-4A77-AEE7-D4DBAAA3DB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00650" y="70209"/>
            <a:ext cx="1531912" cy="1137558"/>
          </a:xfrm>
          <a:prstGeom prst="rect">
            <a:avLst/>
          </a:prstGeom>
        </p:spPr>
      </p:pic>
    </p:spTree>
    <p:extLst>
      <p:ext uri="{BB962C8B-B14F-4D97-AF65-F5344CB8AC3E}">
        <p14:creationId xmlns:p14="http://schemas.microsoft.com/office/powerpoint/2010/main" val="1107013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ppt_x"/>
                                          </p:val>
                                        </p:tav>
                                        <p:tav tm="100000">
                                          <p:val>
                                            <p:strVal val="#ppt_x"/>
                                          </p:val>
                                        </p:tav>
                                      </p:tavLst>
                                    </p:anim>
                                    <p:anim calcmode="lin" valueType="num">
                                      <p:cBhvr additive="base">
                                        <p:cTn id="34" dur="500" fill="hold"/>
                                        <p:tgtEl>
                                          <p:spTgt spid="17"/>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026"/>
                                        </p:tgtEl>
                                        <p:attrNameLst>
                                          <p:attrName>style.visibility</p:attrName>
                                        </p:attrNameLst>
                                      </p:cBhvr>
                                      <p:to>
                                        <p:strVal val="visible"/>
                                      </p:to>
                                    </p:set>
                                    <p:anim calcmode="lin" valueType="num">
                                      <p:cBhvr additive="base">
                                        <p:cTn id="37" dur="500" fill="hold"/>
                                        <p:tgtEl>
                                          <p:spTgt spid="1026"/>
                                        </p:tgtEl>
                                        <p:attrNameLst>
                                          <p:attrName>ppt_x</p:attrName>
                                        </p:attrNameLst>
                                      </p:cBhvr>
                                      <p:tavLst>
                                        <p:tav tm="0">
                                          <p:val>
                                            <p:strVal val="#ppt_x"/>
                                          </p:val>
                                        </p:tav>
                                        <p:tav tm="100000">
                                          <p:val>
                                            <p:strVal val="#ppt_x"/>
                                          </p:val>
                                        </p:tav>
                                      </p:tavLst>
                                    </p:anim>
                                    <p:anim calcmode="lin" valueType="num">
                                      <p:cBhvr additive="base">
                                        <p:cTn id="38" dur="500" fill="hold"/>
                                        <p:tgtEl>
                                          <p:spTgt spid="102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500" fill="hold"/>
                                        <p:tgtEl>
                                          <p:spTgt spid="25"/>
                                        </p:tgtEl>
                                        <p:attrNameLst>
                                          <p:attrName>ppt_x</p:attrName>
                                        </p:attrNameLst>
                                      </p:cBhvr>
                                      <p:tavLst>
                                        <p:tav tm="0">
                                          <p:val>
                                            <p:strVal val="#ppt_x"/>
                                          </p:val>
                                        </p:tav>
                                        <p:tav tm="100000">
                                          <p:val>
                                            <p:strVal val="#ppt_x"/>
                                          </p:val>
                                        </p:tav>
                                      </p:tavLst>
                                    </p:anim>
                                    <p:anim calcmode="lin" valueType="num">
                                      <p:cBhvr additive="base">
                                        <p:cTn id="42" dur="500" fill="hold"/>
                                        <p:tgtEl>
                                          <p:spTgt spid="25"/>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26"/>
                                        </p:tgtEl>
                                        <p:attrNameLst>
                                          <p:attrName>style.visibility</p:attrName>
                                        </p:attrNameLst>
                                      </p:cBhvr>
                                      <p:to>
                                        <p:strVal val="visible"/>
                                      </p:to>
                                    </p:set>
                                    <p:anim calcmode="lin" valueType="num">
                                      <p:cBhvr additive="base">
                                        <p:cTn id="45" dur="500" fill="hold"/>
                                        <p:tgtEl>
                                          <p:spTgt spid="26"/>
                                        </p:tgtEl>
                                        <p:attrNameLst>
                                          <p:attrName>ppt_x</p:attrName>
                                        </p:attrNameLst>
                                      </p:cBhvr>
                                      <p:tavLst>
                                        <p:tav tm="0">
                                          <p:val>
                                            <p:strVal val="#ppt_x"/>
                                          </p:val>
                                        </p:tav>
                                        <p:tav tm="100000">
                                          <p:val>
                                            <p:strVal val="#ppt_x"/>
                                          </p:val>
                                        </p:tav>
                                      </p:tavLst>
                                    </p:anim>
                                    <p:anim calcmode="lin" valueType="num">
                                      <p:cBhvr additive="base">
                                        <p:cTn id="4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cBhvr additive="base">
                                        <p:cTn id="51" dur="500" fill="hold"/>
                                        <p:tgtEl>
                                          <p:spTgt spid="20"/>
                                        </p:tgtEl>
                                        <p:attrNameLst>
                                          <p:attrName>ppt_x</p:attrName>
                                        </p:attrNameLst>
                                      </p:cBhvr>
                                      <p:tavLst>
                                        <p:tav tm="0">
                                          <p:val>
                                            <p:strVal val="#ppt_x"/>
                                          </p:val>
                                        </p:tav>
                                        <p:tav tm="100000">
                                          <p:val>
                                            <p:strVal val="#ppt_x"/>
                                          </p:val>
                                        </p:tav>
                                      </p:tavLst>
                                    </p:anim>
                                    <p:anim calcmode="lin" valueType="num">
                                      <p:cBhvr additive="base">
                                        <p:cTn id="52" dur="500" fill="hold"/>
                                        <p:tgtEl>
                                          <p:spTgt spid="20"/>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anim calcmode="lin" valueType="num">
                                      <p:cBhvr additive="base">
                                        <p:cTn id="55" dur="500" fill="hold"/>
                                        <p:tgtEl>
                                          <p:spTgt spid="22"/>
                                        </p:tgtEl>
                                        <p:attrNameLst>
                                          <p:attrName>ppt_x</p:attrName>
                                        </p:attrNameLst>
                                      </p:cBhvr>
                                      <p:tavLst>
                                        <p:tav tm="0">
                                          <p:val>
                                            <p:strVal val="#ppt_x"/>
                                          </p:val>
                                        </p:tav>
                                        <p:tav tm="100000">
                                          <p:val>
                                            <p:strVal val="#ppt_x"/>
                                          </p:val>
                                        </p:tav>
                                      </p:tavLst>
                                    </p:anim>
                                    <p:anim calcmode="lin" valueType="num">
                                      <p:cBhvr additive="base">
                                        <p:cTn id="56" dur="500" fill="hold"/>
                                        <p:tgtEl>
                                          <p:spTgt spid="22"/>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23"/>
                                        </p:tgtEl>
                                        <p:attrNameLst>
                                          <p:attrName>style.visibility</p:attrName>
                                        </p:attrNameLst>
                                      </p:cBhvr>
                                      <p:to>
                                        <p:strVal val="visible"/>
                                      </p:to>
                                    </p:set>
                                    <p:anim calcmode="lin" valueType="num">
                                      <p:cBhvr additive="base">
                                        <p:cTn id="59" dur="500" fill="hold"/>
                                        <p:tgtEl>
                                          <p:spTgt spid="23"/>
                                        </p:tgtEl>
                                        <p:attrNameLst>
                                          <p:attrName>ppt_x</p:attrName>
                                        </p:attrNameLst>
                                      </p:cBhvr>
                                      <p:tavLst>
                                        <p:tav tm="0">
                                          <p:val>
                                            <p:strVal val="#ppt_x"/>
                                          </p:val>
                                        </p:tav>
                                        <p:tav tm="100000">
                                          <p:val>
                                            <p:strVal val="#ppt_x"/>
                                          </p:val>
                                        </p:tav>
                                      </p:tavLst>
                                    </p:anim>
                                    <p:anim calcmode="lin" valueType="num">
                                      <p:cBhvr additive="base">
                                        <p:cTn id="60" dur="500" fill="hold"/>
                                        <p:tgtEl>
                                          <p:spTgt spid="23"/>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1"/>
                                        </p:tgtEl>
                                        <p:attrNameLst>
                                          <p:attrName>style.visibility</p:attrName>
                                        </p:attrNameLst>
                                      </p:cBhvr>
                                      <p:to>
                                        <p:strVal val="visible"/>
                                      </p:to>
                                    </p:set>
                                    <p:anim calcmode="lin" valueType="num">
                                      <p:cBhvr additive="base">
                                        <p:cTn id="63" dur="500" fill="hold"/>
                                        <p:tgtEl>
                                          <p:spTgt spid="21"/>
                                        </p:tgtEl>
                                        <p:attrNameLst>
                                          <p:attrName>ppt_x</p:attrName>
                                        </p:attrNameLst>
                                      </p:cBhvr>
                                      <p:tavLst>
                                        <p:tav tm="0">
                                          <p:val>
                                            <p:strVal val="#ppt_x"/>
                                          </p:val>
                                        </p:tav>
                                        <p:tav tm="100000">
                                          <p:val>
                                            <p:strVal val="#ppt_x"/>
                                          </p:val>
                                        </p:tav>
                                      </p:tavLst>
                                    </p:anim>
                                    <p:anim calcmode="lin" valueType="num">
                                      <p:cBhvr additive="base">
                                        <p:cTn id="64" dur="500" fill="hold"/>
                                        <p:tgtEl>
                                          <p:spTgt spid="21"/>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10"/>
                                        </p:tgtEl>
                                        <p:attrNameLst>
                                          <p:attrName>style.visibility</p:attrName>
                                        </p:attrNameLst>
                                      </p:cBhvr>
                                      <p:to>
                                        <p:strVal val="visible"/>
                                      </p:to>
                                    </p:set>
                                    <p:anim calcmode="lin" valueType="num">
                                      <p:cBhvr additive="base">
                                        <p:cTn id="67" dur="500" fill="hold"/>
                                        <p:tgtEl>
                                          <p:spTgt spid="10"/>
                                        </p:tgtEl>
                                        <p:attrNameLst>
                                          <p:attrName>ppt_x</p:attrName>
                                        </p:attrNameLst>
                                      </p:cBhvr>
                                      <p:tavLst>
                                        <p:tav tm="0">
                                          <p:val>
                                            <p:strVal val="#ppt_x"/>
                                          </p:val>
                                        </p:tav>
                                        <p:tav tm="100000">
                                          <p:val>
                                            <p:strVal val="#ppt_x"/>
                                          </p:val>
                                        </p:tav>
                                      </p:tavLst>
                                    </p:anim>
                                    <p:anim calcmode="lin" valueType="num">
                                      <p:cBhvr additive="base">
                                        <p:cTn id="6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20" grpId="0"/>
      <p:bldP spid="21" grpId="0"/>
      <p:bldP spid="22" grpId="0"/>
      <p:bldP spid="2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7ADAFA4-9E45-466E-A35F-8015DCCA3A12}"/>
              </a:ext>
            </a:extLst>
          </p:cNvPr>
          <p:cNvSpPr txBox="1"/>
          <p:nvPr/>
        </p:nvSpPr>
        <p:spPr>
          <a:xfrm>
            <a:off x="3761447" y="-101694"/>
            <a:ext cx="4107766" cy="769441"/>
          </a:xfrm>
          <a:prstGeom prst="rect">
            <a:avLst/>
          </a:prstGeom>
          <a:noFill/>
        </p:spPr>
        <p:txBody>
          <a:bodyPr wrap="square" rtlCol="0">
            <a:spAutoFit/>
          </a:bodyPr>
          <a:lstStyle/>
          <a:p>
            <a:r>
              <a:rPr lang="en-GB" sz="4400" dirty="0"/>
              <a:t>Comparing Mass</a:t>
            </a:r>
          </a:p>
        </p:txBody>
      </p:sp>
      <p:pic>
        <p:nvPicPr>
          <p:cNvPr id="11" name="Picture 10">
            <a:extLst>
              <a:ext uri="{FF2B5EF4-FFF2-40B4-BE49-F238E27FC236}">
                <a16:creationId xmlns:a16="http://schemas.microsoft.com/office/drawing/2014/main" id="{A0D9CD10-3429-4603-8470-8B75B369EE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62685" y="0"/>
            <a:ext cx="1629315" cy="1209888"/>
          </a:xfrm>
          <a:prstGeom prst="rect">
            <a:avLst/>
          </a:prstGeom>
        </p:spPr>
      </p:pic>
      <p:pic>
        <p:nvPicPr>
          <p:cNvPr id="17" name="Picture 16">
            <a:extLst>
              <a:ext uri="{FF2B5EF4-FFF2-40B4-BE49-F238E27FC236}">
                <a16:creationId xmlns:a16="http://schemas.microsoft.com/office/drawing/2014/main" id="{228CFA44-2EFA-48E2-9885-CC87DC23EFC6}"/>
              </a:ext>
            </a:extLst>
          </p:cNvPr>
          <p:cNvPicPr>
            <a:picLocks noChangeAspect="1"/>
          </p:cNvPicPr>
          <p:nvPr/>
        </p:nvPicPr>
        <p:blipFill rotWithShape="1">
          <a:blip r:embed="rId3"/>
          <a:srcRect b="7425"/>
          <a:stretch/>
        </p:blipFill>
        <p:spPr>
          <a:xfrm>
            <a:off x="989903" y="3204765"/>
            <a:ext cx="1745704" cy="1318199"/>
          </a:xfrm>
          <a:prstGeom prst="rect">
            <a:avLst/>
          </a:prstGeom>
        </p:spPr>
      </p:pic>
      <p:pic>
        <p:nvPicPr>
          <p:cNvPr id="19" name="Picture 18">
            <a:extLst>
              <a:ext uri="{FF2B5EF4-FFF2-40B4-BE49-F238E27FC236}">
                <a16:creationId xmlns:a16="http://schemas.microsoft.com/office/drawing/2014/main" id="{89276E66-3B29-4A41-A64E-9BB6A786BF2E}"/>
              </a:ext>
            </a:extLst>
          </p:cNvPr>
          <p:cNvPicPr>
            <a:picLocks noChangeAspect="1"/>
          </p:cNvPicPr>
          <p:nvPr/>
        </p:nvPicPr>
        <p:blipFill>
          <a:blip r:embed="rId4"/>
          <a:stretch>
            <a:fillRect/>
          </a:stretch>
        </p:blipFill>
        <p:spPr>
          <a:xfrm>
            <a:off x="8988408" y="3189295"/>
            <a:ext cx="1812018" cy="1354576"/>
          </a:xfrm>
          <a:prstGeom prst="rect">
            <a:avLst/>
          </a:prstGeom>
        </p:spPr>
      </p:pic>
      <p:sp>
        <p:nvSpPr>
          <p:cNvPr id="21" name="Equals 20">
            <a:extLst>
              <a:ext uri="{FF2B5EF4-FFF2-40B4-BE49-F238E27FC236}">
                <a16:creationId xmlns:a16="http://schemas.microsoft.com/office/drawing/2014/main" id="{076D627C-2914-4728-9087-DB286ED52F9D}"/>
              </a:ext>
            </a:extLst>
          </p:cNvPr>
          <p:cNvSpPr/>
          <p:nvPr/>
        </p:nvSpPr>
        <p:spPr>
          <a:xfrm>
            <a:off x="4893626" y="5723191"/>
            <a:ext cx="1800665" cy="1237956"/>
          </a:xfrm>
          <a:prstGeom prst="mathEqual">
            <a:avLst/>
          </a:prstGeom>
          <a:solidFill>
            <a:srgbClr val="FBCC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2" name="TextBox 31">
            <a:extLst>
              <a:ext uri="{FF2B5EF4-FFF2-40B4-BE49-F238E27FC236}">
                <a16:creationId xmlns:a16="http://schemas.microsoft.com/office/drawing/2014/main" id="{33E8E069-C103-4CB5-BD5B-7EE9A029ED04}"/>
              </a:ext>
            </a:extLst>
          </p:cNvPr>
          <p:cNvSpPr txBox="1"/>
          <p:nvPr/>
        </p:nvSpPr>
        <p:spPr>
          <a:xfrm>
            <a:off x="-460" y="4613450"/>
            <a:ext cx="4028960" cy="923330"/>
          </a:xfrm>
          <a:prstGeom prst="rect">
            <a:avLst/>
          </a:prstGeom>
          <a:noFill/>
        </p:spPr>
        <p:txBody>
          <a:bodyPr wrap="square" rtlCol="0">
            <a:spAutoFit/>
          </a:bodyPr>
          <a:lstStyle/>
          <a:p>
            <a:r>
              <a:rPr lang="en-GB" dirty="0"/>
              <a:t>Milk is heavier so the symbol faces this way. It looks like a crocodile is eating the </a:t>
            </a:r>
            <a:r>
              <a:rPr lang="en-GB" b="1" dirty="0"/>
              <a:t>heaviest</a:t>
            </a:r>
            <a:r>
              <a:rPr lang="en-GB" dirty="0"/>
              <a:t> object.</a:t>
            </a:r>
            <a:endParaRPr lang="en-GB" b="1" dirty="0"/>
          </a:p>
        </p:txBody>
      </p:sp>
      <p:pic>
        <p:nvPicPr>
          <p:cNvPr id="26" name="Picture 4" descr="Fresh Red Apple Clipart | Gallery Yopriceville - High-Quality Images and  Transparent PNG Free Clipart">
            <a:extLst>
              <a:ext uri="{FF2B5EF4-FFF2-40B4-BE49-F238E27FC236}">
                <a16:creationId xmlns:a16="http://schemas.microsoft.com/office/drawing/2014/main" id="{0F54869C-5AE0-4A9A-8552-8C51EE94A6E1}"/>
              </a:ext>
            </a:extLst>
          </p:cNvPr>
          <p:cNvPicPr>
            <a:picLocks noChangeAspect="1" noChangeArrowheads="1"/>
          </p:cNvPicPr>
          <p:nvPr/>
        </p:nvPicPr>
        <p:blipFill>
          <a:blip r:embed="rId5"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8638" y="3764645"/>
            <a:ext cx="517559" cy="51525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Cool Milk and helping the Environment">
            <a:extLst>
              <a:ext uri="{FF2B5EF4-FFF2-40B4-BE49-F238E27FC236}">
                <a16:creationId xmlns:a16="http://schemas.microsoft.com/office/drawing/2014/main" id="{ABA5A4B5-5FA9-40E0-98B3-865BA6386AF8}"/>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2489522" y="2972280"/>
            <a:ext cx="1496669" cy="182632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Newest arrival Disney Pixar cars 3 Toy Car McQueen 1:55 Cast Metal Alloy Toy  Car Model Children's Birthday Christmas Gift|Diecasts &amp; Toy Vehicles| -  AliExpress">
            <a:extLst>
              <a:ext uri="{FF2B5EF4-FFF2-40B4-BE49-F238E27FC236}">
                <a16:creationId xmlns:a16="http://schemas.microsoft.com/office/drawing/2014/main" id="{C341D75F-CA55-4003-ADBF-A307FDF9A4F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2564" t="38289" r="13487" b="20189"/>
          <a:stretch/>
        </p:blipFill>
        <p:spPr bwMode="auto">
          <a:xfrm>
            <a:off x="10835284" y="3471498"/>
            <a:ext cx="1330383" cy="74701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Fanta - Wenzel's the Bakers">
            <a:extLst>
              <a:ext uri="{FF2B5EF4-FFF2-40B4-BE49-F238E27FC236}">
                <a16:creationId xmlns:a16="http://schemas.microsoft.com/office/drawing/2014/main" id="{F7554744-7B05-41E4-A95C-9A1A2464A2FD}"/>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7737824" y="3136017"/>
            <a:ext cx="1496670" cy="149667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Galaxy Smooth Milk Chocolate Bar 42g (24 pack) - Irish Bar Supplies">
            <a:extLst>
              <a:ext uri="{FF2B5EF4-FFF2-40B4-BE49-F238E27FC236}">
                <a16:creationId xmlns:a16="http://schemas.microsoft.com/office/drawing/2014/main" id="{FD6F8E3C-75D8-4155-A6F4-66FCE4E5EB48}"/>
              </a:ext>
            </a:extLst>
          </p:cNvPr>
          <p:cNvPicPr>
            <a:picLocks noChangeAspect="1" noChangeArrowheads="1"/>
          </p:cNvPicPr>
          <p:nvPr/>
        </p:nvPicPr>
        <p:blipFill rotWithShape="1">
          <a:blip r:embed="rId9" cstate="hqprint">
            <a:extLst>
              <a:ext uri="{28A0092B-C50C-407E-A947-70E740481C1C}">
                <a14:useLocalDpi xmlns:a14="http://schemas.microsoft.com/office/drawing/2010/main" val="0"/>
              </a:ext>
            </a:extLst>
          </a:blip>
          <a:srcRect t="32549" b="33744"/>
          <a:stretch/>
        </p:blipFill>
        <p:spPr bwMode="auto">
          <a:xfrm>
            <a:off x="3609510" y="6100869"/>
            <a:ext cx="1431747" cy="482598"/>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Cadbury Dairy Milk Chocolate Bar - 45g, Pack of 48 for sale online | eBay">
            <a:extLst>
              <a:ext uri="{FF2B5EF4-FFF2-40B4-BE49-F238E27FC236}">
                <a16:creationId xmlns:a16="http://schemas.microsoft.com/office/drawing/2014/main" id="{614BBA23-CA83-4FAB-ACC5-465F1F0672D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080639">
            <a:off x="6272867" y="5831293"/>
            <a:ext cx="2088363" cy="1156850"/>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C11126E0-9A63-4401-8454-EF1F41B2FF1C}"/>
              </a:ext>
            </a:extLst>
          </p:cNvPr>
          <p:cNvSpPr txBox="1"/>
          <p:nvPr/>
        </p:nvSpPr>
        <p:spPr>
          <a:xfrm>
            <a:off x="4741372" y="4263374"/>
            <a:ext cx="2241871" cy="1200329"/>
          </a:xfrm>
          <a:prstGeom prst="rect">
            <a:avLst/>
          </a:prstGeom>
          <a:noFill/>
        </p:spPr>
        <p:txBody>
          <a:bodyPr wrap="square" rtlCol="0">
            <a:spAutoFit/>
          </a:bodyPr>
          <a:lstStyle/>
          <a:p>
            <a:r>
              <a:rPr lang="en-GB" dirty="0"/>
              <a:t>The chocolate bars are the same weight so we would use this symbol.</a:t>
            </a:r>
            <a:endParaRPr lang="en-GB" b="1" dirty="0"/>
          </a:p>
        </p:txBody>
      </p:sp>
      <p:sp>
        <p:nvSpPr>
          <p:cNvPr id="38" name="TextBox 37">
            <a:extLst>
              <a:ext uri="{FF2B5EF4-FFF2-40B4-BE49-F238E27FC236}">
                <a16:creationId xmlns:a16="http://schemas.microsoft.com/office/drawing/2014/main" id="{A4202EAF-CB4B-4C5D-9469-2ABE3166E331}"/>
              </a:ext>
            </a:extLst>
          </p:cNvPr>
          <p:cNvSpPr txBox="1"/>
          <p:nvPr/>
        </p:nvSpPr>
        <p:spPr>
          <a:xfrm>
            <a:off x="0" y="606051"/>
            <a:ext cx="10378554" cy="769441"/>
          </a:xfrm>
          <a:prstGeom prst="rect">
            <a:avLst/>
          </a:prstGeom>
          <a:noFill/>
        </p:spPr>
        <p:txBody>
          <a:bodyPr wrap="square" rtlCol="0">
            <a:spAutoFit/>
          </a:bodyPr>
          <a:lstStyle/>
          <a:p>
            <a:r>
              <a:rPr lang="en-GB" sz="2200" dirty="0"/>
              <a:t>This time when we are comparing objects with cubes, we aren’t going to use the words ‘heavier’, ‘lighter’ or ‘the same’. We are going to use the symbols </a:t>
            </a:r>
            <a:r>
              <a:rPr lang="en-GB" sz="2200" b="1" dirty="0"/>
              <a:t>&lt; &gt; =.</a:t>
            </a:r>
          </a:p>
        </p:txBody>
      </p:sp>
      <p:sp>
        <p:nvSpPr>
          <p:cNvPr id="39" name="TextBox 38">
            <a:extLst>
              <a:ext uri="{FF2B5EF4-FFF2-40B4-BE49-F238E27FC236}">
                <a16:creationId xmlns:a16="http://schemas.microsoft.com/office/drawing/2014/main" id="{A2D8861D-00F4-4CEC-B59B-76C2FCA3FCCE}"/>
              </a:ext>
            </a:extLst>
          </p:cNvPr>
          <p:cNvSpPr txBox="1"/>
          <p:nvPr/>
        </p:nvSpPr>
        <p:spPr>
          <a:xfrm>
            <a:off x="-14853" y="1416993"/>
            <a:ext cx="5288201" cy="430887"/>
          </a:xfrm>
          <a:prstGeom prst="rect">
            <a:avLst/>
          </a:prstGeom>
          <a:noFill/>
        </p:spPr>
        <p:txBody>
          <a:bodyPr wrap="square" rtlCol="0">
            <a:spAutoFit/>
          </a:bodyPr>
          <a:lstStyle/>
          <a:p>
            <a:r>
              <a:rPr lang="en-GB" sz="2200" b="1" dirty="0"/>
              <a:t>Lets recap what the symbols mean!</a:t>
            </a:r>
          </a:p>
        </p:txBody>
      </p:sp>
      <p:sp>
        <p:nvSpPr>
          <p:cNvPr id="40" name="TextBox 39">
            <a:extLst>
              <a:ext uri="{FF2B5EF4-FFF2-40B4-BE49-F238E27FC236}">
                <a16:creationId xmlns:a16="http://schemas.microsoft.com/office/drawing/2014/main" id="{84BFA4EC-571C-492B-AB06-833A57C35B14}"/>
              </a:ext>
            </a:extLst>
          </p:cNvPr>
          <p:cNvSpPr txBox="1"/>
          <p:nvPr/>
        </p:nvSpPr>
        <p:spPr>
          <a:xfrm>
            <a:off x="-30066" y="1935984"/>
            <a:ext cx="12195733" cy="769441"/>
          </a:xfrm>
          <a:prstGeom prst="rect">
            <a:avLst/>
          </a:prstGeom>
          <a:noFill/>
        </p:spPr>
        <p:txBody>
          <a:bodyPr wrap="square" rtlCol="0">
            <a:spAutoFit/>
          </a:bodyPr>
          <a:lstStyle/>
          <a:p>
            <a:r>
              <a:rPr lang="en-GB" sz="2200" dirty="0"/>
              <a:t>We know that crocodiles eat the bigger number. </a:t>
            </a:r>
            <a:r>
              <a:rPr lang="en-GB" sz="2200" b="1" dirty="0"/>
              <a:t>Today the crocodiles are going to eat the heavier object. If they are the same we use =</a:t>
            </a:r>
          </a:p>
        </p:txBody>
      </p:sp>
      <p:sp>
        <p:nvSpPr>
          <p:cNvPr id="41" name="TextBox 40">
            <a:extLst>
              <a:ext uri="{FF2B5EF4-FFF2-40B4-BE49-F238E27FC236}">
                <a16:creationId xmlns:a16="http://schemas.microsoft.com/office/drawing/2014/main" id="{D57CFE69-6240-4F6C-988A-2EF5334334AC}"/>
              </a:ext>
            </a:extLst>
          </p:cNvPr>
          <p:cNvSpPr txBox="1"/>
          <p:nvPr/>
        </p:nvSpPr>
        <p:spPr>
          <a:xfrm>
            <a:off x="1368812" y="2747480"/>
            <a:ext cx="1569035" cy="461665"/>
          </a:xfrm>
          <a:prstGeom prst="rect">
            <a:avLst/>
          </a:prstGeom>
          <a:noFill/>
        </p:spPr>
        <p:txBody>
          <a:bodyPr wrap="square" rtlCol="0">
            <a:spAutoFit/>
          </a:bodyPr>
          <a:lstStyle/>
          <a:p>
            <a:r>
              <a:rPr lang="en-GB" sz="2400" dirty="0"/>
              <a:t>Less than</a:t>
            </a:r>
            <a:endParaRPr lang="en-GB" sz="2400" b="1" dirty="0"/>
          </a:p>
        </p:txBody>
      </p:sp>
      <p:sp>
        <p:nvSpPr>
          <p:cNvPr id="42" name="TextBox 41">
            <a:extLst>
              <a:ext uri="{FF2B5EF4-FFF2-40B4-BE49-F238E27FC236}">
                <a16:creationId xmlns:a16="http://schemas.microsoft.com/office/drawing/2014/main" id="{5D958603-8362-48BD-A563-37AB04001449}"/>
              </a:ext>
            </a:extLst>
          </p:cNvPr>
          <p:cNvSpPr txBox="1"/>
          <p:nvPr/>
        </p:nvSpPr>
        <p:spPr>
          <a:xfrm>
            <a:off x="8938469" y="2779580"/>
            <a:ext cx="1569035" cy="461665"/>
          </a:xfrm>
          <a:prstGeom prst="rect">
            <a:avLst/>
          </a:prstGeom>
          <a:noFill/>
        </p:spPr>
        <p:txBody>
          <a:bodyPr wrap="square" rtlCol="0">
            <a:spAutoFit/>
          </a:bodyPr>
          <a:lstStyle/>
          <a:p>
            <a:r>
              <a:rPr lang="en-GB" sz="2400" dirty="0"/>
              <a:t>More than</a:t>
            </a:r>
            <a:endParaRPr lang="en-GB" sz="2400" b="1" dirty="0"/>
          </a:p>
        </p:txBody>
      </p:sp>
      <p:sp>
        <p:nvSpPr>
          <p:cNvPr id="43" name="TextBox 42">
            <a:extLst>
              <a:ext uri="{FF2B5EF4-FFF2-40B4-BE49-F238E27FC236}">
                <a16:creationId xmlns:a16="http://schemas.microsoft.com/office/drawing/2014/main" id="{E9129A99-31EA-4FE0-91E2-6D624059BE7C}"/>
              </a:ext>
            </a:extLst>
          </p:cNvPr>
          <p:cNvSpPr txBox="1"/>
          <p:nvPr/>
        </p:nvSpPr>
        <p:spPr>
          <a:xfrm>
            <a:off x="5066219" y="5541010"/>
            <a:ext cx="1569035" cy="461665"/>
          </a:xfrm>
          <a:prstGeom prst="rect">
            <a:avLst/>
          </a:prstGeom>
          <a:noFill/>
        </p:spPr>
        <p:txBody>
          <a:bodyPr wrap="square" rtlCol="0">
            <a:spAutoFit/>
          </a:bodyPr>
          <a:lstStyle/>
          <a:p>
            <a:r>
              <a:rPr lang="en-GB" sz="2400" dirty="0"/>
              <a:t>Equal to</a:t>
            </a:r>
            <a:endParaRPr lang="en-GB" sz="2400" b="1" dirty="0"/>
          </a:p>
        </p:txBody>
      </p:sp>
      <p:sp>
        <p:nvSpPr>
          <p:cNvPr id="44" name="TextBox 43">
            <a:extLst>
              <a:ext uri="{FF2B5EF4-FFF2-40B4-BE49-F238E27FC236}">
                <a16:creationId xmlns:a16="http://schemas.microsoft.com/office/drawing/2014/main" id="{9EBD4694-5DFE-4265-8758-F13E5E12D2CE}"/>
              </a:ext>
            </a:extLst>
          </p:cNvPr>
          <p:cNvSpPr txBox="1"/>
          <p:nvPr/>
        </p:nvSpPr>
        <p:spPr>
          <a:xfrm>
            <a:off x="8030236" y="4604527"/>
            <a:ext cx="4028960" cy="923330"/>
          </a:xfrm>
          <a:prstGeom prst="rect">
            <a:avLst/>
          </a:prstGeom>
          <a:noFill/>
        </p:spPr>
        <p:txBody>
          <a:bodyPr wrap="square" rtlCol="0">
            <a:spAutoFit/>
          </a:bodyPr>
          <a:lstStyle/>
          <a:p>
            <a:r>
              <a:rPr lang="en-GB" dirty="0"/>
              <a:t>Fanta is heavier so the symbol faces this way. It looks like a crocodile is eating the </a:t>
            </a:r>
            <a:r>
              <a:rPr lang="en-GB" b="1" dirty="0"/>
              <a:t>heaviest</a:t>
            </a:r>
            <a:r>
              <a:rPr lang="en-GB" dirty="0"/>
              <a:t> object.</a:t>
            </a:r>
            <a:endParaRPr lang="en-GB" b="1" dirty="0"/>
          </a:p>
        </p:txBody>
      </p:sp>
    </p:spTree>
    <p:extLst>
      <p:ext uri="{BB962C8B-B14F-4D97-AF65-F5344CB8AC3E}">
        <p14:creationId xmlns:p14="http://schemas.microsoft.com/office/powerpoint/2010/main" val="320525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ppt_x"/>
                                          </p:val>
                                        </p:tav>
                                        <p:tav tm="100000">
                                          <p:val>
                                            <p:strVal val="#ppt_x"/>
                                          </p:val>
                                        </p:tav>
                                      </p:tavLst>
                                    </p:anim>
                                    <p:anim calcmode="lin" valueType="num">
                                      <p:cBhvr additive="base">
                                        <p:cTn id="8"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9"/>
                                        </p:tgtEl>
                                        <p:attrNameLst>
                                          <p:attrName>style.visibility</p:attrName>
                                        </p:attrNameLst>
                                      </p:cBhvr>
                                      <p:to>
                                        <p:strVal val="visible"/>
                                      </p:to>
                                    </p:set>
                                    <p:anim calcmode="lin" valueType="num">
                                      <p:cBhvr additive="base">
                                        <p:cTn id="13" dur="500" fill="hold"/>
                                        <p:tgtEl>
                                          <p:spTgt spid="39"/>
                                        </p:tgtEl>
                                        <p:attrNameLst>
                                          <p:attrName>ppt_x</p:attrName>
                                        </p:attrNameLst>
                                      </p:cBhvr>
                                      <p:tavLst>
                                        <p:tav tm="0">
                                          <p:val>
                                            <p:strVal val="#ppt_x"/>
                                          </p:val>
                                        </p:tav>
                                        <p:tav tm="100000">
                                          <p:val>
                                            <p:strVal val="#ppt_x"/>
                                          </p:val>
                                        </p:tav>
                                      </p:tavLst>
                                    </p:anim>
                                    <p:anim calcmode="lin" valueType="num">
                                      <p:cBhvr additive="base">
                                        <p:cTn id="14"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anim calcmode="lin" valueType="num">
                                      <p:cBhvr additive="base">
                                        <p:cTn id="19" dur="500" fill="hold"/>
                                        <p:tgtEl>
                                          <p:spTgt spid="40"/>
                                        </p:tgtEl>
                                        <p:attrNameLst>
                                          <p:attrName>ppt_x</p:attrName>
                                        </p:attrNameLst>
                                      </p:cBhvr>
                                      <p:tavLst>
                                        <p:tav tm="0">
                                          <p:val>
                                            <p:strVal val="#ppt_x"/>
                                          </p:val>
                                        </p:tav>
                                        <p:tav tm="100000">
                                          <p:val>
                                            <p:strVal val="#ppt_x"/>
                                          </p:val>
                                        </p:tav>
                                      </p:tavLst>
                                    </p:anim>
                                    <p:anim calcmode="lin" valueType="num">
                                      <p:cBhvr additive="base">
                                        <p:cTn id="20"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500" fill="hold"/>
                                        <p:tgtEl>
                                          <p:spTgt spid="26"/>
                                        </p:tgtEl>
                                        <p:attrNameLst>
                                          <p:attrName>ppt_x</p:attrName>
                                        </p:attrNameLst>
                                      </p:cBhvr>
                                      <p:tavLst>
                                        <p:tav tm="0">
                                          <p:val>
                                            <p:strVal val="#ppt_x"/>
                                          </p:val>
                                        </p:tav>
                                        <p:tav tm="100000">
                                          <p:val>
                                            <p:strVal val="#ppt_x"/>
                                          </p:val>
                                        </p:tav>
                                      </p:tavLst>
                                    </p:anim>
                                    <p:anim calcmode="lin" valueType="num">
                                      <p:cBhvr additive="base">
                                        <p:cTn id="26" dur="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41"/>
                                        </p:tgtEl>
                                        <p:attrNameLst>
                                          <p:attrName>style.visibility</p:attrName>
                                        </p:attrNameLst>
                                      </p:cBhvr>
                                      <p:to>
                                        <p:strVal val="visible"/>
                                      </p:to>
                                    </p:set>
                                    <p:anim calcmode="lin" valueType="num">
                                      <p:cBhvr additive="base">
                                        <p:cTn id="29" dur="500" fill="hold"/>
                                        <p:tgtEl>
                                          <p:spTgt spid="41"/>
                                        </p:tgtEl>
                                        <p:attrNameLst>
                                          <p:attrName>ppt_x</p:attrName>
                                        </p:attrNameLst>
                                      </p:cBhvr>
                                      <p:tavLst>
                                        <p:tav tm="0">
                                          <p:val>
                                            <p:strVal val="#ppt_x"/>
                                          </p:val>
                                        </p:tav>
                                        <p:tav tm="100000">
                                          <p:val>
                                            <p:strVal val="#ppt_x"/>
                                          </p:val>
                                        </p:tav>
                                      </p:tavLst>
                                    </p:anim>
                                    <p:anim calcmode="lin" valueType="num">
                                      <p:cBhvr additive="base">
                                        <p:cTn id="30" dur="500" fill="hold"/>
                                        <p:tgtEl>
                                          <p:spTgt spid="41"/>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ppt_x"/>
                                          </p:val>
                                        </p:tav>
                                        <p:tav tm="100000">
                                          <p:val>
                                            <p:strVal val="#ppt_x"/>
                                          </p:val>
                                        </p:tav>
                                      </p:tavLst>
                                    </p:anim>
                                    <p:anim calcmode="lin" valueType="num">
                                      <p:cBhvr additive="base">
                                        <p:cTn id="34" dur="500" fill="hold"/>
                                        <p:tgtEl>
                                          <p:spTgt spid="17"/>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anim calcmode="lin" valueType="num">
                                      <p:cBhvr additive="base">
                                        <p:cTn id="37" dur="500" fill="hold"/>
                                        <p:tgtEl>
                                          <p:spTgt spid="28"/>
                                        </p:tgtEl>
                                        <p:attrNameLst>
                                          <p:attrName>ppt_x</p:attrName>
                                        </p:attrNameLst>
                                      </p:cBhvr>
                                      <p:tavLst>
                                        <p:tav tm="0">
                                          <p:val>
                                            <p:strVal val="#ppt_x"/>
                                          </p:val>
                                        </p:tav>
                                        <p:tav tm="100000">
                                          <p:val>
                                            <p:strVal val="#ppt_x"/>
                                          </p:val>
                                        </p:tav>
                                      </p:tavLst>
                                    </p:anim>
                                    <p:anim calcmode="lin" valueType="num">
                                      <p:cBhvr additive="base">
                                        <p:cTn id="38" dur="500" fill="hold"/>
                                        <p:tgtEl>
                                          <p:spTgt spid="28"/>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2"/>
                                        </p:tgtEl>
                                        <p:attrNameLst>
                                          <p:attrName>style.visibility</p:attrName>
                                        </p:attrNameLst>
                                      </p:cBhvr>
                                      <p:to>
                                        <p:strVal val="visible"/>
                                      </p:to>
                                    </p:set>
                                    <p:anim calcmode="lin" valueType="num">
                                      <p:cBhvr additive="base">
                                        <p:cTn id="41" dur="500" fill="hold"/>
                                        <p:tgtEl>
                                          <p:spTgt spid="32"/>
                                        </p:tgtEl>
                                        <p:attrNameLst>
                                          <p:attrName>ppt_x</p:attrName>
                                        </p:attrNameLst>
                                      </p:cBhvr>
                                      <p:tavLst>
                                        <p:tav tm="0">
                                          <p:val>
                                            <p:strVal val="#ppt_x"/>
                                          </p:val>
                                        </p:tav>
                                        <p:tav tm="100000">
                                          <p:val>
                                            <p:strVal val="#ppt_x"/>
                                          </p:val>
                                        </p:tav>
                                      </p:tavLst>
                                    </p:anim>
                                    <p:anim calcmode="lin" valueType="num">
                                      <p:cBhvr additive="base">
                                        <p:cTn id="4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43"/>
                                        </p:tgtEl>
                                        <p:attrNameLst>
                                          <p:attrName>style.visibility</p:attrName>
                                        </p:attrNameLst>
                                      </p:cBhvr>
                                      <p:to>
                                        <p:strVal val="visible"/>
                                      </p:to>
                                    </p:set>
                                    <p:anim calcmode="lin" valueType="num">
                                      <p:cBhvr additive="base">
                                        <p:cTn id="47" dur="500" fill="hold"/>
                                        <p:tgtEl>
                                          <p:spTgt spid="43"/>
                                        </p:tgtEl>
                                        <p:attrNameLst>
                                          <p:attrName>ppt_x</p:attrName>
                                        </p:attrNameLst>
                                      </p:cBhvr>
                                      <p:tavLst>
                                        <p:tav tm="0">
                                          <p:val>
                                            <p:strVal val="#ppt_x"/>
                                          </p:val>
                                        </p:tav>
                                        <p:tav tm="100000">
                                          <p:val>
                                            <p:strVal val="#ppt_x"/>
                                          </p:val>
                                        </p:tav>
                                      </p:tavLst>
                                    </p:anim>
                                    <p:anim calcmode="lin" valueType="num">
                                      <p:cBhvr additive="base">
                                        <p:cTn id="48" dur="500" fill="hold"/>
                                        <p:tgtEl>
                                          <p:spTgt spid="43"/>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4"/>
                                        </p:tgtEl>
                                        <p:attrNameLst>
                                          <p:attrName>style.visibility</p:attrName>
                                        </p:attrNameLst>
                                      </p:cBhvr>
                                      <p:to>
                                        <p:strVal val="visible"/>
                                      </p:to>
                                    </p:set>
                                    <p:anim calcmode="lin" valueType="num">
                                      <p:cBhvr additive="base">
                                        <p:cTn id="51" dur="500" fill="hold"/>
                                        <p:tgtEl>
                                          <p:spTgt spid="34"/>
                                        </p:tgtEl>
                                        <p:attrNameLst>
                                          <p:attrName>ppt_x</p:attrName>
                                        </p:attrNameLst>
                                      </p:cBhvr>
                                      <p:tavLst>
                                        <p:tav tm="0">
                                          <p:val>
                                            <p:strVal val="#ppt_x"/>
                                          </p:val>
                                        </p:tav>
                                        <p:tav tm="100000">
                                          <p:val>
                                            <p:strVal val="#ppt_x"/>
                                          </p:val>
                                        </p:tav>
                                      </p:tavLst>
                                    </p:anim>
                                    <p:anim calcmode="lin" valueType="num">
                                      <p:cBhvr additive="base">
                                        <p:cTn id="52" dur="500" fill="hold"/>
                                        <p:tgtEl>
                                          <p:spTgt spid="34"/>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21"/>
                                        </p:tgtEl>
                                        <p:attrNameLst>
                                          <p:attrName>style.visibility</p:attrName>
                                        </p:attrNameLst>
                                      </p:cBhvr>
                                      <p:to>
                                        <p:strVal val="visible"/>
                                      </p:to>
                                    </p:set>
                                    <p:anim calcmode="lin" valueType="num">
                                      <p:cBhvr additive="base">
                                        <p:cTn id="55" dur="500" fill="hold"/>
                                        <p:tgtEl>
                                          <p:spTgt spid="21"/>
                                        </p:tgtEl>
                                        <p:attrNameLst>
                                          <p:attrName>ppt_x</p:attrName>
                                        </p:attrNameLst>
                                      </p:cBhvr>
                                      <p:tavLst>
                                        <p:tav tm="0">
                                          <p:val>
                                            <p:strVal val="#ppt_x"/>
                                          </p:val>
                                        </p:tav>
                                        <p:tav tm="100000">
                                          <p:val>
                                            <p:strVal val="#ppt_x"/>
                                          </p:val>
                                        </p:tav>
                                      </p:tavLst>
                                    </p:anim>
                                    <p:anim calcmode="lin" valueType="num">
                                      <p:cBhvr additive="base">
                                        <p:cTn id="56" dur="500" fill="hold"/>
                                        <p:tgtEl>
                                          <p:spTgt spid="21"/>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35"/>
                                        </p:tgtEl>
                                        <p:attrNameLst>
                                          <p:attrName>style.visibility</p:attrName>
                                        </p:attrNameLst>
                                      </p:cBhvr>
                                      <p:to>
                                        <p:strVal val="visible"/>
                                      </p:to>
                                    </p:set>
                                    <p:anim calcmode="lin" valueType="num">
                                      <p:cBhvr additive="base">
                                        <p:cTn id="59" dur="500" fill="hold"/>
                                        <p:tgtEl>
                                          <p:spTgt spid="35"/>
                                        </p:tgtEl>
                                        <p:attrNameLst>
                                          <p:attrName>ppt_x</p:attrName>
                                        </p:attrNameLst>
                                      </p:cBhvr>
                                      <p:tavLst>
                                        <p:tav tm="0">
                                          <p:val>
                                            <p:strVal val="#ppt_x"/>
                                          </p:val>
                                        </p:tav>
                                        <p:tav tm="100000">
                                          <p:val>
                                            <p:strVal val="#ppt_x"/>
                                          </p:val>
                                        </p:tav>
                                      </p:tavLst>
                                    </p:anim>
                                    <p:anim calcmode="lin" valueType="num">
                                      <p:cBhvr additive="base">
                                        <p:cTn id="60" dur="500" fill="hold"/>
                                        <p:tgtEl>
                                          <p:spTgt spid="35"/>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37"/>
                                        </p:tgtEl>
                                        <p:attrNameLst>
                                          <p:attrName>style.visibility</p:attrName>
                                        </p:attrNameLst>
                                      </p:cBhvr>
                                      <p:to>
                                        <p:strVal val="visible"/>
                                      </p:to>
                                    </p:set>
                                    <p:anim calcmode="lin" valueType="num">
                                      <p:cBhvr additive="base">
                                        <p:cTn id="63" dur="500" fill="hold"/>
                                        <p:tgtEl>
                                          <p:spTgt spid="37"/>
                                        </p:tgtEl>
                                        <p:attrNameLst>
                                          <p:attrName>ppt_x</p:attrName>
                                        </p:attrNameLst>
                                      </p:cBhvr>
                                      <p:tavLst>
                                        <p:tav tm="0">
                                          <p:val>
                                            <p:strVal val="#ppt_x"/>
                                          </p:val>
                                        </p:tav>
                                        <p:tav tm="100000">
                                          <p:val>
                                            <p:strVal val="#ppt_x"/>
                                          </p:val>
                                        </p:tav>
                                      </p:tavLst>
                                    </p:anim>
                                    <p:anim calcmode="lin" valueType="num">
                                      <p:cBhvr additive="base">
                                        <p:cTn id="64"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42"/>
                                        </p:tgtEl>
                                        <p:attrNameLst>
                                          <p:attrName>style.visibility</p:attrName>
                                        </p:attrNameLst>
                                      </p:cBhvr>
                                      <p:to>
                                        <p:strVal val="visible"/>
                                      </p:to>
                                    </p:set>
                                    <p:anim calcmode="lin" valueType="num">
                                      <p:cBhvr additive="base">
                                        <p:cTn id="69" dur="500" fill="hold"/>
                                        <p:tgtEl>
                                          <p:spTgt spid="42"/>
                                        </p:tgtEl>
                                        <p:attrNameLst>
                                          <p:attrName>ppt_x</p:attrName>
                                        </p:attrNameLst>
                                      </p:cBhvr>
                                      <p:tavLst>
                                        <p:tav tm="0">
                                          <p:val>
                                            <p:strVal val="#ppt_x"/>
                                          </p:val>
                                        </p:tav>
                                        <p:tav tm="100000">
                                          <p:val>
                                            <p:strVal val="#ppt_x"/>
                                          </p:val>
                                        </p:tav>
                                      </p:tavLst>
                                    </p:anim>
                                    <p:anim calcmode="lin" valueType="num">
                                      <p:cBhvr additive="base">
                                        <p:cTn id="70" dur="500" fill="hold"/>
                                        <p:tgtEl>
                                          <p:spTgt spid="42"/>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33"/>
                                        </p:tgtEl>
                                        <p:attrNameLst>
                                          <p:attrName>style.visibility</p:attrName>
                                        </p:attrNameLst>
                                      </p:cBhvr>
                                      <p:to>
                                        <p:strVal val="visible"/>
                                      </p:to>
                                    </p:set>
                                    <p:anim calcmode="lin" valueType="num">
                                      <p:cBhvr additive="base">
                                        <p:cTn id="73" dur="500" fill="hold"/>
                                        <p:tgtEl>
                                          <p:spTgt spid="33"/>
                                        </p:tgtEl>
                                        <p:attrNameLst>
                                          <p:attrName>ppt_x</p:attrName>
                                        </p:attrNameLst>
                                      </p:cBhvr>
                                      <p:tavLst>
                                        <p:tav tm="0">
                                          <p:val>
                                            <p:strVal val="#ppt_x"/>
                                          </p:val>
                                        </p:tav>
                                        <p:tav tm="100000">
                                          <p:val>
                                            <p:strVal val="#ppt_x"/>
                                          </p:val>
                                        </p:tav>
                                      </p:tavLst>
                                    </p:anim>
                                    <p:anim calcmode="lin" valueType="num">
                                      <p:cBhvr additive="base">
                                        <p:cTn id="74" dur="500" fill="hold"/>
                                        <p:tgtEl>
                                          <p:spTgt spid="33"/>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19"/>
                                        </p:tgtEl>
                                        <p:attrNameLst>
                                          <p:attrName>style.visibility</p:attrName>
                                        </p:attrNameLst>
                                      </p:cBhvr>
                                      <p:to>
                                        <p:strVal val="visible"/>
                                      </p:to>
                                    </p:set>
                                    <p:anim calcmode="lin" valueType="num">
                                      <p:cBhvr additive="base">
                                        <p:cTn id="77" dur="500" fill="hold"/>
                                        <p:tgtEl>
                                          <p:spTgt spid="19"/>
                                        </p:tgtEl>
                                        <p:attrNameLst>
                                          <p:attrName>ppt_x</p:attrName>
                                        </p:attrNameLst>
                                      </p:cBhvr>
                                      <p:tavLst>
                                        <p:tav tm="0">
                                          <p:val>
                                            <p:strVal val="#ppt_x"/>
                                          </p:val>
                                        </p:tav>
                                        <p:tav tm="100000">
                                          <p:val>
                                            <p:strVal val="#ppt_x"/>
                                          </p:val>
                                        </p:tav>
                                      </p:tavLst>
                                    </p:anim>
                                    <p:anim calcmode="lin" valueType="num">
                                      <p:cBhvr additive="base">
                                        <p:cTn id="78" dur="500" fill="hold"/>
                                        <p:tgtEl>
                                          <p:spTgt spid="19"/>
                                        </p:tgtEl>
                                        <p:attrNameLst>
                                          <p:attrName>ppt_y</p:attrName>
                                        </p:attrNameLst>
                                      </p:cBhvr>
                                      <p:tavLst>
                                        <p:tav tm="0">
                                          <p:val>
                                            <p:strVal val="1+#ppt_h/2"/>
                                          </p:val>
                                        </p:tav>
                                        <p:tav tm="100000">
                                          <p:val>
                                            <p:strVal val="#ppt_y"/>
                                          </p:val>
                                        </p:tav>
                                      </p:tavLst>
                                    </p:anim>
                                  </p:childTnLst>
                                </p:cTn>
                              </p:par>
                              <p:par>
                                <p:cTn id="79" presetID="2" presetClass="entr" presetSubtype="4" fill="hold" nodeType="withEffect">
                                  <p:stCondLst>
                                    <p:cond delay="0"/>
                                  </p:stCondLst>
                                  <p:childTnLst>
                                    <p:set>
                                      <p:cBhvr>
                                        <p:cTn id="80" dur="1" fill="hold">
                                          <p:stCondLst>
                                            <p:cond delay="0"/>
                                          </p:stCondLst>
                                        </p:cTn>
                                        <p:tgtEl>
                                          <p:spTgt spid="31"/>
                                        </p:tgtEl>
                                        <p:attrNameLst>
                                          <p:attrName>style.visibility</p:attrName>
                                        </p:attrNameLst>
                                      </p:cBhvr>
                                      <p:to>
                                        <p:strVal val="visible"/>
                                      </p:to>
                                    </p:set>
                                    <p:anim calcmode="lin" valueType="num">
                                      <p:cBhvr additive="base">
                                        <p:cTn id="81" dur="500" fill="hold"/>
                                        <p:tgtEl>
                                          <p:spTgt spid="31"/>
                                        </p:tgtEl>
                                        <p:attrNameLst>
                                          <p:attrName>ppt_x</p:attrName>
                                        </p:attrNameLst>
                                      </p:cBhvr>
                                      <p:tavLst>
                                        <p:tav tm="0">
                                          <p:val>
                                            <p:strVal val="#ppt_x"/>
                                          </p:val>
                                        </p:tav>
                                        <p:tav tm="100000">
                                          <p:val>
                                            <p:strVal val="#ppt_x"/>
                                          </p:val>
                                        </p:tav>
                                      </p:tavLst>
                                    </p:anim>
                                    <p:anim calcmode="lin" valueType="num">
                                      <p:cBhvr additive="base">
                                        <p:cTn id="82" dur="500" fill="hold"/>
                                        <p:tgtEl>
                                          <p:spTgt spid="31"/>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44"/>
                                        </p:tgtEl>
                                        <p:attrNameLst>
                                          <p:attrName>style.visibility</p:attrName>
                                        </p:attrNameLst>
                                      </p:cBhvr>
                                      <p:to>
                                        <p:strVal val="visible"/>
                                      </p:to>
                                    </p:set>
                                    <p:anim calcmode="lin" valueType="num">
                                      <p:cBhvr additive="base">
                                        <p:cTn id="85" dur="500" fill="hold"/>
                                        <p:tgtEl>
                                          <p:spTgt spid="44"/>
                                        </p:tgtEl>
                                        <p:attrNameLst>
                                          <p:attrName>ppt_x</p:attrName>
                                        </p:attrNameLst>
                                      </p:cBhvr>
                                      <p:tavLst>
                                        <p:tav tm="0">
                                          <p:val>
                                            <p:strVal val="#ppt_x"/>
                                          </p:val>
                                        </p:tav>
                                        <p:tav tm="100000">
                                          <p:val>
                                            <p:strVal val="#ppt_x"/>
                                          </p:val>
                                        </p:tav>
                                      </p:tavLst>
                                    </p:anim>
                                    <p:anim calcmode="lin" valueType="num">
                                      <p:cBhvr additive="base">
                                        <p:cTn id="86"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32" grpId="0"/>
      <p:bldP spid="37" grpId="0"/>
      <p:bldP spid="38" grpId="0"/>
      <p:bldP spid="39" grpId="0"/>
      <p:bldP spid="40" grpId="0"/>
      <p:bldP spid="41" grpId="0"/>
      <p:bldP spid="42" grpId="0"/>
      <p:bldP spid="43" grpId="0"/>
      <p:bldP spid="4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7ADAFA4-9E45-466E-A35F-8015DCCA3A12}"/>
              </a:ext>
            </a:extLst>
          </p:cNvPr>
          <p:cNvSpPr txBox="1"/>
          <p:nvPr/>
        </p:nvSpPr>
        <p:spPr>
          <a:xfrm>
            <a:off x="3910820" y="0"/>
            <a:ext cx="4107766" cy="769441"/>
          </a:xfrm>
          <a:prstGeom prst="rect">
            <a:avLst/>
          </a:prstGeom>
          <a:noFill/>
        </p:spPr>
        <p:txBody>
          <a:bodyPr wrap="square" rtlCol="0">
            <a:spAutoFit/>
          </a:bodyPr>
          <a:lstStyle/>
          <a:p>
            <a:r>
              <a:rPr lang="en-GB" sz="4400" dirty="0"/>
              <a:t>Comparing Mass</a:t>
            </a:r>
          </a:p>
        </p:txBody>
      </p:sp>
      <p:pic>
        <p:nvPicPr>
          <p:cNvPr id="19" name="Picture 18">
            <a:extLst>
              <a:ext uri="{FF2B5EF4-FFF2-40B4-BE49-F238E27FC236}">
                <a16:creationId xmlns:a16="http://schemas.microsoft.com/office/drawing/2014/main" id="{D41BE815-422F-4C25-A606-5E13AEC54F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66648" y="118889"/>
            <a:ext cx="1629315" cy="1209888"/>
          </a:xfrm>
          <a:prstGeom prst="rect">
            <a:avLst/>
          </a:prstGeom>
        </p:spPr>
      </p:pic>
      <p:sp>
        <p:nvSpPr>
          <p:cNvPr id="24" name="TextBox 23">
            <a:extLst>
              <a:ext uri="{FF2B5EF4-FFF2-40B4-BE49-F238E27FC236}">
                <a16:creationId xmlns:a16="http://schemas.microsoft.com/office/drawing/2014/main" id="{B8282D5D-2CD4-4512-A4CC-23FAADBFF3B0}"/>
              </a:ext>
            </a:extLst>
          </p:cNvPr>
          <p:cNvSpPr txBox="1"/>
          <p:nvPr/>
        </p:nvSpPr>
        <p:spPr>
          <a:xfrm>
            <a:off x="48335" y="701286"/>
            <a:ext cx="10699381" cy="461665"/>
          </a:xfrm>
          <a:prstGeom prst="rect">
            <a:avLst/>
          </a:prstGeom>
          <a:noFill/>
        </p:spPr>
        <p:txBody>
          <a:bodyPr wrap="square" rtlCol="0">
            <a:spAutoFit/>
          </a:bodyPr>
          <a:lstStyle/>
          <a:p>
            <a:r>
              <a:rPr lang="en-GB" sz="2400" dirty="0"/>
              <a:t>I am going to use the correct symbols to compare the mass of objects and cubes.</a:t>
            </a:r>
            <a:endParaRPr lang="en-GB" sz="2400" b="1" dirty="0"/>
          </a:p>
        </p:txBody>
      </p:sp>
      <p:sp>
        <p:nvSpPr>
          <p:cNvPr id="32" name="TextBox 31">
            <a:extLst>
              <a:ext uri="{FF2B5EF4-FFF2-40B4-BE49-F238E27FC236}">
                <a16:creationId xmlns:a16="http://schemas.microsoft.com/office/drawing/2014/main" id="{3A6CEAA6-8A31-4116-95F6-FA267755E3BB}"/>
              </a:ext>
            </a:extLst>
          </p:cNvPr>
          <p:cNvSpPr txBox="1"/>
          <p:nvPr/>
        </p:nvSpPr>
        <p:spPr>
          <a:xfrm>
            <a:off x="249407" y="3786781"/>
            <a:ext cx="3603025" cy="461665"/>
          </a:xfrm>
          <a:prstGeom prst="rect">
            <a:avLst/>
          </a:prstGeom>
          <a:noFill/>
        </p:spPr>
        <p:txBody>
          <a:bodyPr wrap="square" rtlCol="0">
            <a:spAutoFit/>
          </a:bodyPr>
          <a:lstStyle/>
          <a:p>
            <a:r>
              <a:rPr lang="en-GB" sz="2400" dirty="0"/>
              <a:t>The sweets are </a:t>
            </a:r>
            <a:r>
              <a:rPr lang="en-GB" sz="2400" b="1" dirty="0"/>
              <a:t>=</a:t>
            </a:r>
            <a:r>
              <a:rPr lang="en-GB" sz="2400" dirty="0"/>
              <a:t> 7 cubes.</a:t>
            </a:r>
            <a:endParaRPr lang="en-GB" sz="2400" b="1" dirty="0"/>
          </a:p>
        </p:txBody>
      </p:sp>
      <p:sp>
        <p:nvSpPr>
          <p:cNvPr id="42" name="TextBox 41">
            <a:extLst>
              <a:ext uri="{FF2B5EF4-FFF2-40B4-BE49-F238E27FC236}">
                <a16:creationId xmlns:a16="http://schemas.microsoft.com/office/drawing/2014/main" id="{6515A9E2-C627-4226-9243-EC1DBBF979BF}"/>
              </a:ext>
            </a:extLst>
          </p:cNvPr>
          <p:cNvSpPr txBox="1"/>
          <p:nvPr/>
        </p:nvSpPr>
        <p:spPr>
          <a:xfrm>
            <a:off x="4291422" y="3837875"/>
            <a:ext cx="4249575" cy="461665"/>
          </a:xfrm>
          <a:prstGeom prst="rect">
            <a:avLst/>
          </a:prstGeom>
          <a:noFill/>
        </p:spPr>
        <p:txBody>
          <a:bodyPr wrap="square" rtlCol="0">
            <a:spAutoFit/>
          </a:bodyPr>
          <a:lstStyle/>
          <a:p>
            <a:r>
              <a:rPr lang="en-GB" sz="2400" dirty="0"/>
              <a:t>The toy car is &lt; the 7 cubes.</a:t>
            </a:r>
            <a:endParaRPr lang="en-GB" sz="2400" b="1" dirty="0"/>
          </a:p>
        </p:txBody>
      </p:sp>
      <p:pic>
        <p:nvPicPr>
          <p:cNvPr id="45" name="Picture 2" descr="Balance Scales Illustration - Twinkl">
            <a:extLst>
              <a:ext uri="{FF2B5EF4-FFF2-40B4-BE49-F238E27FC236}">
                <a16:creationId xmlns:a16="http://schemas.microsoft.com/office/drawing/2014/main" id="{B313D382-A516-4C2A-A3A4-5AD8AEB830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59641" y="1339819"/>
            <a:ext cx="4789420" cy="239471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Fanta - Wenzel's the Bakers">
            <a:extLst>
              <a:ext uri="{FF2B5EF4-FFF2-40B4-BE49-F238E27FC236}">
                <a16:creationId xmlns:a16="http://schemas.microsoft.com/office/drawing/2014/main" id="{58F8FAFA-BD27-446F-9F07-EF857BE01F90}"/>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8450349" y="1972462"/>
            <a:ext cx="1029289" cy="102928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9486910-B279-478C-93A3-99BB8DF9D91A}"/>
              </a:ext>
            </a:extLst>
          </p:cNvPr>
          <p:cNvPicPr>
            <a:picLocks noChangeAspect="1"/>
          </p:cNvPicPr>
          <p:nvPr/>
        </p:nvPicPr>
        <p:blipFill>
          <a:blip r:embed="rId6"/>
          <a:stretch>
            <a:fillRect/>
          </a:stretch>
        </p:blipFill>
        <p:spPr>
          <a:xfrm>
            <a:off x="84491" y="1327348"/>
            <a:ext cx="4081511" cy="2460911"/>
          </a:xfrm>
          <a:prstGeom prst="rect">
            <a:avLst/>
          </a:prstGeom>
        </p:spPr>
      </p:pic>
      <p:pic>
        <p:nvPicPr>
          <p:cNvPr id="11" name="Picture 10">
            <a:extLst>
              <a:ext uri="{FF2B5EF4-FFF2-40B4-BE49-F238E27FC236}">
                <a16:creationId xmlns:a16="http://schemas.microsoft.com/office/drawing/2014/main" id="{27E266E1-56B5-40A3-87AF-1C4352FA97E9}"/>
              </a:ext>
            </a:extLst>
          </p:cNvPr>
          <p:cNvPicPr>
            <a:picLocks noChangeAspect="1"/>
          </p:cNvPicPr>
          <p:nvPr/>
        </p:nvPicPr>
        <p:blipFill>
          <a:blip r:embed="rId7"/>
          <a:stretch>
            <a:fillRect/>
          </a:stretch>
        </p:blipFill>
        <p:spPr>
          <a:xfrm>
            <a:off x="4017348" y="1201080"/>
            <a:ext cx="4166002" cy="2572054"/>
          </a:xfrm>
          <a:prstGeom prst="rect">
            <a:avLst/>
          </a:prstGeom>
        </p:spPr>
      </p:pic>
      <p:pic>
        <p:nvPicPr>
          <p:cNvPr id="50" name="Picture 2" descr="Unifix Block Illustration - Twinkl">
            <a:extLst>
              <a:ext uri="{FF2B5EF4-FFF2-40B4-BE49-F238E27FC236}">
                <a16:creationId xmlns:a16="http://schemas.microsoft.com/office/drawing/2014/main" id="{83C5D30A-3CF8-4AB3-9CD1-8D3878640200}"/>
              </a:ext>
            </a:extLst>
          </p:cNvPr>
          <p:cNvPicPr>
            <a:picLocks noChangeAspect="1" noChangeArrowheads="1"/>
          </p:cNvPicPr>
          <p:nvPr/>
        </p:nvPicPr>
        <p:blipFill rotWithShape="1">
          <a:blip r:embed="rId8" cstate="hqprint">
            <a:extLst>
              <a:ext uri="{28A0092B-C50C-407E-A947-70E740481C1C}">
                <a14:useLocalDpi xmlns:a14="http://schemas.microsoft.com/office/drawing/2010/main" val="0"/>
              </a:ext>
            </a:extLst>
          </a:blip>
          <a:srcRect l="29760" r="30386"/>
          <a:stretch/>
        </p:blipFill>
        <p:spPr bwMode="auto">
          <a:xfrm>
            <a:off x="10649306" y="1970616"/>
            <a:ext cx="315043" cy="395251"/>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Unifix Block Illustration - Twinkl">
            <a:extLst>
              <a:ext uri="{FF2B5EF4-FFF2-40B4-BE49-F238E27FC236}">
                <a16:creationId xmlns:a16="http://schemas.microsoft.com/office/drawing/2014/main" id="{B615A120-A6C4-4278-8480-8D9648F60198}"/>
              </a:ext>
            </a:extLst>
          </p:cNvPr>
          <p:cNvPicPr>
            <a:picLocks noChangeAspect="1" noChangeArrowheads="1"/>
          </p:cNvPicPr>
          <p:nvPr/>
        </p:nvPicPr>
        <p:blipFill rotWithShape="1">
          <a:blip r:embed="rId8" cstate="hqprint">
            <a:extLst>
              <a:ext uri="{28A0092B-C50C-407E-A947-70E740481C1C}">
                <a14:useLocalDpi xmlns:a14="http://schemas.microsoft.com/office/drawing/2010/main" val="0"/>
              </a:ext>
            </a:extLst>
          </a:blip>
          <a:srcRect l="29760" r="30386"/>
          <a:stretch/>
        </p:blipFill>
        <p:spPr bwMode="auto">
          <a:xfrm>
            <a:off x="10966262" y="1970615"/>
            <a:ext cx="315043" cy="395251"/>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Unifix Block Illustration - Twinkl">
            <a:extLst>
              <a:ext uri="{FF2B5EF4-FFF2-40B4-BE49-F238E27FC236}">
                <a16:creationId xmlns:a16="http://schemas.microsoft.com/office/drawing/2014/main" id="{FF6409CC-DB4A-44DD-922C-F362D02BE678}"/>
              </a:ext>
            </a:extLst>
          </p:cNvPr>
          <p:cNvPicPr>
            <a:picLocks noChangeAspect="1" noChangeArrowheads="1"/>
          </p:cNvPicPr>
          <p:nvPr/>
        </p:nvPicPr>
        <p:blipFill rotWithShape="1">
          <a:blip r:embed="rId8" cstate="hqprint">
            <a:extLst>
              <a:ext uri="{28A0092B-C50C-407E-A947-70E740481C1C}">
                <a14:useLocalDpi xmlns:a14="http://schemas.microsoft.com/office/drawing/2010/main" val="0"/>
              </a:ext>
            </a:extLst>
          </a:blip>
          <a:srcRect l="29760" r="30386"/>
          <a:stretch/>
        </p:blipFill>
        <p:spPr bwMode="auto">
          <a:xfrm>
            <a:off x="11281305" y="1932010"/>
            <a:ext cx="315043" cy="395251"/>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Unifix Block Illustration - Twinkl">
            <a:extLst>
              <a:ext uri="{FF2B5EF4-FFF2-40B4-BE49-F238E27FC236}">
                <a16:creationId xmlns:a16="http://schemas.microsoft.com/office/drawing/2014/main" id="{03F77C11-4673-49FD-9195-958BC2F72C57}"/>
              </a:ext>
            </a:extLst>
          </p:cNvPr>
          <p:cNvPicPr>
            <a:picLocks noChangeAspect="1" noChangeArrowheads="1"/>
          </p:cNvPicPr>
          <p:nvPr/>
        </p:nvPicPr>
        <p:blipFill rotWithShape="1">
          <a:blip r:embed="rId8" cstate="hqprint">
            <a:extLst>
              <a:ext uri="{28A0092B-C50C-407E-A947-70E740481C1C}">
                <a14:useLocalDpi xmlns:a14="http://schemas.microsoft.com/office/drawing/2010/main" val="0"/>
              </a:ext>
            </a:extLst>
          </a:blip>
          <a:srcRect l="29760" r="30386"/>
          <a:stretch/>
        </p:blipFill>
        <p:spPr bwMode="auto">
          <a:xfrm>
            <a:off x="10697506" y="1687050"/>
            <a:ext cx="315043" cy="395251"/>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 descr="Unifix Block Illustration - Twinkl">
            <a:extLst>
              <a:ext uri="{FF2B5EF4-FFF2-40B4-BE49-F238E27FC236}">
                <a16:creationId xmlns:a16="http://schemas.microsoft.com/office/drawing/2014/main" id="{9EB15499-6398-4C07-BEB1-705152C2A8C2}"/>
              </a:ext>
            </a:extLst>
          </p:cNvPr>
          <p:cNvPicPr>
            <a:picLocks noChangeAspect="1" noChangeArrowheads="1"/>
          </p:cNvPicPr>
          <p:nvPr/>
        </p:nvPicPr>
        <p:blipFill rotWithShape="1">
          <a:blip r:embed="rId8" cstate="hqprint">
            <a:extLst>
              <a:ext uri="{28A0092B-C50C-407E-A947-70E740481C1C}">
                <a14:useLocalDpi xmlns:a14="http://schemas.microsoft.com/office/drawing/2010/main" val="0"/>
              </a:ext>
            </a:extLst>
          </a:blip>
          <a:srcRect l="29760" r="30386"/>
          <a:stretch/>
        </p:blipFill>
        <p:spPr bwMode="auto">
          <a:xfrm>
            <a:off x="10977856" y="1684556"/>
            <a:ext cx="315043" cy="395251"/>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Unifix Block Illustration - Twinkl">
            <a:extLst>
              <a:ext uri="{FF2B5EF4-FFF2-40B4-BE49-F238E27FC236}">
                <a16:creationId xmlns:a16="http://schemas.microsoft.com/office/drawing/2014/main" id="{1A1498E9-5B05-4C9D-95D4-855B34A90C6D}"/>
              </a:ext>
            </a:extLst>
          </p:cNvPr>
          <p:cNvPicPr>
            <a:picLocks noChangeAspect="1" noChangeArrowheads="1"/>
          </p:cNvPicPr>
          <p:nvPr/>
        </p:nvPicPr>
        <p:blipFill rotWithShape="1">
          <a:blip r:embed="rId8" cstate="hqprint">
            <a:extLst>
              <a:ext uri="{28A0092B-C50C-407E-A947-70E740481C1C}">
                <a14:useLocalDpi xmlns:a14="http://schemas.microsoft.com/office/drawing/2010/main" val="0"/>
              </a:ext>
            </a:extLst>
          </a:blip>
          <a:srcRect l="29760" r="30386"/>
          <a:stretch/>
        </p:blipFill>
        <p:spPr bwMode="auto">
          <a:xfrm>
            <a:off x="11269711" y="1669643"/>
            <a:ext cx="315043" cy="395251"/>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descr="Unifix Block Illustration - Twinkl">
            <a:extLst>
              <a:ext uri="{FF2B5EF4-FFF2-40B4-BE49-F238E27FC236}">
                <a16:creationId xmlns:a16="http://schemas.microsoft.com/office/drawing/2014/main" id="{6E530F50-4BFD-4012-8654-DF84F054B401}"/>
              </a:ext>
            </a:extLst>
          </p:cNvPr>
          <p:cNvPicPr>
            <a:picLocks noChangeAspect="1" noChangeArrowheads="1"/>
          </p:cNvPicPr>
          <p:nvPr/>
        </p:nvPicPr>
        <p:blipFill rotWithShape="1">
          <a:blip r:embed="rId8" cstate="hqprint">
            <a:extLst>
              <a:ext uri="{28A0092B-C50C-407E-A947-70E740481C1C}">
                <a14:useLocalDpi xmlns:a14="http://schemas.microsoft.com/office/drawing/2010/main" val="0"/>
              </a:ext>
            </a:extLst>
          </a:blip>
          <a:srcRect l="29760" r="30386"/>
          <a:stretch/>
        </p:blipFill>
        <p:spPr bwMode="auto">
          <a:xfrm>
            <a:off x="10972015" y="1417210"/>
            <a:ext cx="315043" cy="395251"/>
          </a:xfrm>
          <a:prstGeom prst="rect">
            <a:avLst/>
          </a:prstGeom>
          <a:noFill/>
          <a:extLst>
            <a:ext uri="{909E8E84-426E-40DD-AFC4-6F175D3DCCD1}">
              <a14:hiddenFill xmlns:a14="http://schemas.microsoft.com/office/drawing/2010/main">
                <a:solidFill>
                  <a:srgbClr val="FFFFFF"/>
                </a:solidFill>
              </a14:hiddenFill>
            </a:ext>
          </a:extLst>
        </p:spPr>
      </p:pic>
      <p:sp>
        <p:nvSpPr>
          <p:cNvPr id="60" name="TextBox 59">
            <a:extLst>
              <a:ext uri="{FF2B5EF4-FFF2-40B4-BE49-F238E27FC236}">
                <a16:creationId xmlns:a16="http://schemas.microsoft.com/office/drawing/2014/main" id="{1FB69BA1-1A1B-47CD-B7EF-6B3E3A581F6C}"/>
              </a:ext>
            </a:extLst>
          </p:cNvPr>
          <p:cNvSpPr txBox="1"/>
          <p:nvPr/>
        </p:nvSpPr>
        <p:spPr>
          <a:xfrm>
            <a:off x="8450349" y="3836618"/>
            <a:ext cx="4249575" cy="461665"/>
          </a:xfrm>
          <a:prstGeom prst="rect">
            <a:avLst/>
          </a:prstGeom>
          <a:noFill/>
        </p:spPr>
        <p:txBody>
          <a:bodyPr wrap="square" rtlCol="0">
            <a:spAutoFit/>
          </a:bodyPr>
          <a:lstStyle/>
          <a:p>
            <a:r>
              <a:rPr lang="en-GB" sz="2400" dirty="0"/>
              <a:t>The Fanta is &gt; the 7 cubes.</a:t>
            </a:r>
            <a:endParaRPr lang="en-GB" sz="2400" b="1" dirty="0"/>
          </a:p>
        </p:txBody>
      </p:sp>
      <p:sp>
        <p:nvSpPr>
          <p:cNvPr id="61" name="TextBox 60">
            <a:extLst>
              <a:ext uri="{FF2B5EF4-FFF2-40B4-BE49-F238E27FC236}">
                <a16:creationId xmlns:a16="http://schemas.microsoft.com/office/drawing/2014/main" id="{A51B272C-BBAB-4892-B3BD-3DE6A803B730}"/>
              </a:ext>
            </a:extLst>
          </p:cNvPr>
          <p:cNvSpPr txBox="1"/>
          <p:nvPr/>
        </p:nvSpPr>
        <p:spPr>
          <a:xfrm>
            <a:off x="404137" y="4715044"/>
            <a:ext cx="3165146" cy="1631216"/>
          </a:xfrm>
          <a:prstGeom prst="rect">
            <a:avLst/>
          </a:prstGeom>
          <a:noFill/>
        </p:spPr>
        <p:txBody>
          <a:bodyPr wrap="square" rtlCol="0">
            <a:spAutoFit/>
          </a:bodyPr>
          <a:lstStyle/>
          <a:p>
            <a:r>
              <a:rPr lang="en-GB" sz="2000" dirty="0"/>
              <a:t>I can see the scales are </a:t>
            </a:r>
            <a:r>
              <a:rPr lang="en-GB" sz="2000" b="1" dirty="0"/>
              <a:t>balanced</a:t>
            </a:r>
            <a:r>
              <a:rPr lang="en-GB" sz="2000" dirty="0"/>
              <a:t> so I know the weight is the same. This means I will use the = symbol.</a:t>
            </a:r>
            <a:endParaRPr lang="en-GB" sz="2000" b="1" dirty="0"/>
          </a:p>
        </p:txBody>
      </p:sp>
      <p:sp>
        <p:nvSpPr>
          <p:cNvPr id="62" name="TextBox 61">
            <a:extLst>
              <a:ext uri="{FF2B5EF4-FFF2-40B4-BE49-F238E27FC236}">
                <a16:creationId xmlns:a16="http://schemas.microsoft.com/office/drawing/2014/main" id="{79F684D9-AB6E-46B4-97D2-7762B2FBB7DC}"/>
              </a:ext>
            </a:extLst>
          </p:cNvPr>
          <p:cNvSpPr txBox="1"/>
          <p:nvPr/>
        </p:nvSpPr>
        <p:spPr>
          <a:xfrm>
            <a:off x="4644106" y="4715044"/>
            <a:ext cx="3165146" cy="1938992"/>
          </a:xfrm>
          <a:prstGeom prst="rect">
            <a:avLst/>
          </a:prstGeom>
          <a:noFill/>
        </p:spPr>
        <p:txBody>
          <a:bodyPr wrap="square" rtlCol="0">
            <a:spAutoFit/>
          </a:bodyPr>
          <a:lstStyle/>
          <a:p>
            <a:r>
              <a:rPr lang="en-GB" sz="2000" dirty="0"/>
              <a:t>I can see the scales are </a:t>
            </a:r>
            <a:r>
              <a:rPr lang="en-GB" sz="2000" b="1" dirty="0"/>
              <a:t>unbalanced</a:t>
            </a:r>
            <a:r>
              <a:rPr lang="en-GB" sz="2000" dirty="0"/>
              <a:t> and that the cubes are further down. This means the cubes are heavier so the crocodile will eat the cubes.</a:t>
            </a:r>
            <a:endParaRPr lang="en-GB" sz="2000" b="1" dirty="0"/>
          </a:p>
        </p:txBody>
      </p:sp>
      <p:sp>
        <p:nvSpPr>
          <p:cNvPr id="63" name="TextBox 62">
            <a:extLst>
              <a:ext uri="{FF2B5EF4-FFF2-40B4-BE49-F238E27FC236}">
                <a16:creationId xmlns:a16="http://schemas.microsoft.com/office/drawing/2014/main" id="{8EB410AF-BE7B-4CF7-A64B-7B75A8C789FC}"/>
              </a:ext>
            </a:extLst>
          </p:cNvPr>
          <p:cNvSpPr txBox="1"/>
          <p:nvPr/>
        </p:nvSpPr>
        <p:spPr>
          <a:xfrm>
            <a:off x="8675226" y="4715044"/>
            <a:ext cx="3165146" cy="1938992"/>
          </a:xfrm>
          <a:prstGeom prst="rect">
            <a:avLst/>
          </a:prstGeom>
          <a:noFill/>
        </p:spPr>
        <p:txBody>
          <a:bodyPr wrap="square" rtlCol="0">
            <a:spAutoFit/>
          </a:bodyPr>
          <a:lstStyle/>
          <a:p>
            <a:r>
              <a:rPr lang="en-GB" sz="2000" dirty="0"/>
              <a:t>I can see the scales are </a:t>
            </a:r>
            <a:r>
              <a:rPr lang="en-GB" sz="2000" b="1" dirty="0"/>
              <a:t>unbalanced</a:t>
            </a:r>
            <a:r>
              <a:rPr lang="en-GB" sz="2000" dirty="0"/>
              <a:t> and that the Fanta is further down. This means the Fanta is heavier so the crocodile will eat the Fanta.</a:t>
            </a:r>
            <a:endParaRPr lang="en-GB" sz="2000" b="1" dirty="0"/>
          </a:p>
        </p:txBody>
      </p:sp>
    </p:spTree>
    <p:extLst>
      <p:ext uri="{BB962C8B-B14F-4D97-AF65-F5344CB8AC3E}">
        <p14:creationId xmlns:p14="http://schemas.microsoft.com/office/powerpoint/2010/main" val="756604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anim calcmode="lin" valueType="num">
                                      <p:cBhvr additive="base">
                                        <p:cTn id="17" dur="500" fill="hold"/>
                                        <p:tgtEl>
                                          <p:spTgt spid="32"/>
                                        </p:tgtEl>
                                        <p:attrNameLst>
                                          <p:attrName>ppt_x</p:attrName>
                                        </p:attrNameLst>
                                      </p:cBhvr>
                                      <p:tavLst>
                                        <p:tav tm="0">
                                          <p:val>
                                            <p:strVal val="#ppt_x"/>
                                          </p:val>
                                        </p:tav>
                                        <p:tav tm="100000">
                                          <p:val>
                                            <p:strVal val="#ppt_x"/>
                                          </p:val>
                                        </p:tav>
                                      </p:tavLst>
                                    </p:anim>
                                    <p:anim calcmode="lin" valueType="num">
                                      <p:cBhvr additive="base">
                                        <p:cTn id="1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1"/>
                                        </p:tgtEl>
                                        <p:attrNameLst>
                                          <p:attrName>style.visibility</p:attrName>
                                        </p:attrNameLst>
                                      </p:cBhvr>
                                      <p:to>
                                        <p:strVal val="visible"/>
                                      </p:to>
                                    </p:set>
                                    <p:anim calcmode="lin" valueType="num">
                                      <p:cBhvr additive="base">
                                        <p:cTn id="23" dur="500" fill="hold"/>
                                        <p:tgtEl>
                                          <p:spTgt spid="61"/>
                                        </p:tgtEl>
                                        <p:attrNameLst>
                                          <p:attrName>ppt_x</p:attrName>
                                        </p:attrNameLst>
                                      </p:cBhvr>
                                      <p:tavLst>
                                        <p:tav tm="0">
                                          <p:val>
                                            <p:strVal val="#ppt_x"/>
                                          </p:val>
                                        </p:tav>
                                        <p:tav tm="100000">
                                          <p:val>
                                            <p:strVal val="#ppt_x"/>
                                          </p:val>
                                        </p:tav>
                                      </p:tavLst>
                                    </p:anim>
                                    <p:anim calcmode="lin" valueType="num">
                                      <p:cBhvr additive="base">
                                        <p:cTn id="24"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42"/>
                                        </p:tgtEl>
                                        <p:attrNameLst>
                                          <p:attrName>style.visibility</p:attrName>
                                        </p:attrNameLst>
                                      </p:cBhvr>
                                      <p:to>
                                        <p:strVal val="visible"/>
                                      </p:to>
                                    </p:set>
                                    <p:anim calcmode="lin" valueType="num">
                                      <p:cBhvr additive="base">
                                        <p:cTn id="33" dur="500" fill="hold"/>
                                        <p:tgtEl>
                                          <p:spTgt spid="42"/>
                                        </p:tgtEl>
                                        <p:attrNameLst>
                                          <p:attrName>ppt_x</p:attrName>
                                        </p:attrNameLst>
                                      </p:cBhvr>
                                      <p:tavLst>
                                        <p:tav tm="0">
                                          <p:val>
                                            <p:strVal val="#ppt_x"/>
                                          </p:val>
                                        </p:tav>
                                        <p:tav tm="100000">
                                          <p:val>
                                            <p:strVal val="#ppt_x"/>
                                          </p:val>
                                        </p:tav>
                                      </p:tavLst>
                                    </p:anim>
                                    <p:anim calcmode="lin" valueType="num">
                                      <p:cBhvr additive="base">
                                        <p:cTn id="34"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62"/>
                                        </p:tgtEl>
                                        <p:attrNameLst>
                                          <p:attrName>style.visibility</p:attrName>
                                        </p:attrNameLst>
                                      </p:cBhvr>
                                      <p:to>
                                        <p:strVal val="visible"/>
                                      </p:to>
                                    </p:set>
                                    <p:anim calcmode="lin" valueType="num">
                                      <p:cBhvr additive="base">
                                        <p:cTn id="39" dur="500" fill="hold"/>
                                        <p:tgtEl>
                                          <p:spTgt spid="62"/>
                                        </p:tgtEl>
                                        <p:attrNameLst>
                                          <p:attrName>ppt_x</p:attrName>
                                        </p:attrNameLst>
                                      </p:cBhvr>
                                      <p:tavLst>
                                        <p:tav tm="0">
                                          <p:val>
                                            <p:strVal val="#ppt_x"/>
                                          </p:val>
                                        </p:tav>
                                        <p:tav tm="100000">
                                          <p:val>
                                            <p:strVal val="#ppt_x"/>
                                          </p:val>
                                        </p:tav>
                                      </p:tavLst>
                                    </p:anim>
                                    <p:anim calcmode="lin" valueType="num">
                                      <p:cBhvr additive="base">
                                        <p:cTn id="40"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45"/>
                                        </p:tgtEl>
                                        <p:attrNameLst>
                                          <p:attrName>style.visibility</p:attrName>
                                        </p:attrNameLst>
                                      </p:cBhvr>
                                      <p:to>
                                        <p:strVal val="visible"/>
                                      </p:to>
                                    </p:set>
                                    <p:anim calcmode="lin" valueType="num">
                                      <p:cBhvr additive="base">
                                        <p:cTn id="45" dur="500" fill="hold"/>
                                        <p:tgtEl>
                                          <p:spTgt spid="45"/>
                                        </p:tgtEl>
                                        <p:attrNameLst>
                                          <p:attrName>ppt_x</p:attrName>
                                        </p:attrNameLst>
                                      </p:cBhvr>
                                      <p:tavLst>
                                        <p:tav tm="0">
                                          <p:val>
                                            <p:strVal val="#ppt_x"/>
                                          </p:val>
                                        </p:tav>
                                        <p:tav tm="100000">
                                          <p:val>
                                            <p:strVal val="#ppt_x"/>
                                          </p:val>
                                        </p:tav>
                                      </p:tavLst>
                                    </p:anim>
                                    <p:anim calcmode="lin" valueType="num">
                                      <p:cBhvr additive="base">
                                        <p:cTn id="46" dur="500" fill="hold"/>
                                        <p:tgtEl>
                                          <p:spTgt spid="45"/>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55"/>
                                        </p:tgtEl>
                                        <p:attrNameLst>
                                          <p:attrName>style.visibility</p:attrName>
                                        </p:attrNameLst>
                                      </p:cBhvr>
                                      <p:to>
                                        <p:strVal val="visible"/>
                                      </p:to>
                                    </p:set>
                                    <p:anim calcmode="lin" valueType="num">
                                      <p:cBhvr additive="base">
                                        <p:cTn id="49" dur="500" fill="hold"/>
                                        <p:tgtEl>
                                          <p:spTgt spid="55"/>
                                        </p:tgtEl>
                                        <p:attrNameLst>
                                          <p:attrName>ppt_x</p:attrName>
                                        </p:attrNameLst>
                                      </p:cBhvr>
                                      <p:tavLst>
                                        <p:tav tm="0">
                                          <p:val>
                                            <p:strVal val="#ppt_x"/>
                                          </p:val>
                                        </p:tav>
                                        <p:tav tm="100000">
                                          <p:val>
                                            <p:strVal val="#ppt_x"/>
                                          </p:val>
                                        </p:tav>
                                      </p:tavLst>
                                    </p:anim>
                                    <p:anim calcmode="lin" valueType="num">
                                      <p:cBhvr additive="base">
                                        <p:cTn id="50" dur="500" fill="hold"/>
                                        <p:tgtEl>
                                          <p:spTgt spid="55"/>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58"/>
                                        </p:tgtEl>
                                        <p:attrNameLst>
                                          <p:attrName>style.visibility</p:attrName>
                                        </p:attrNameLst>
                                      </p:cBhvr>
                                      <p:to>
                                        <p:strVal val="visible"/>
                                      </p:to>
                                    </p:set>
                                    <p:anim calcmode="lin" valueType="num">
                                      <p:cBhvr additive="base">
                                        <p:cTn id="53" dur="500" fill="hold"/>
                                        <p:tgtEl>
                                          <p:spTgt spid="58"/>
                                        </p:tgtEl>
                                        <p:attrNameLst>
                                          <p:attrName>ppt_x</p:attrName>
                                        </p:attrNameLst>
                                      </p:cBhvr>
                                      <p:tavLst>
                                        <p:tav tm="0">
                                          <p:val>
                                            <p:strVal val="#ppt_x"/>
                                          </p:val>
                                        </p:tav>
                                        <p:tav tm="100000">
                                          <p:val>
                                            <p:strVal val="#ppt_x"/>
                                          </p:val>
                                        </p:tav>
                                      </p:tavLst>
                                    </p:anim>
                                    <p:anim calcmode="lin" valueType="num">
                                      <p:cBhvr additive="base">
                                        <p:cTn id="54" dur="500" fill="hold"/>
                                        <p:tgtEl>
                                          <p:spTgt spid="58"/>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57"/>
                                        </p:tgtEl>
                                        <p:attrNameLst>
                                          <p:attrName>style.visibility</p:attrName>
                                        </p:attrNameLst>
                                      </p:cBhvr>
                                      <p:to>
                                        <p:strVal val="visible"/>
                                      </p:to>
                                    </p:set>
                                    <p:anim calcmode="lin" valueType="num">
                                      <p:cBhvr additive="base">
                                        <p:cTn id="57" dur="500" fill="hold"/>
                                        <p:tgtEl>
                                          <p:spTgt spid="57"/>
                                        </p:tgtEl>
                                        <p:attrNameLst>
                                          <p:attrName>ppt_x</p:attrName>
                                        </p:attrNameLst>
                                      </p:cBhvr>
                                      <p:tavLst>
                                        <p:tav tm="0">
                                          <p:val>
                                            <p:strVal val="#ppt_x"/>
                                          </p:val>
                                        </p:tav>
                                        <p:tav tm="100000">
                                          <p:val>
                                            <p:strVal val="#ppt_x"/>
                                          </p:val>
                                        </p:tav>
                                      </p:tavLst>
                                    </p:anim>
                                    <p:anim calcmode="lin" valueType="num">
                                      <p:cBhvr additive="base">
                                        <p:cTn id="58" dur="500" fill="hold"/>
                                        <p:tgtEl>
                                          <p:spTgt spid="57"/>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59"/>
                                        </p:tgtEl>
                                        <p:attrNameLst>
                                          <p:attrName>style.visibility</p:attrName>
                                        </p:attrNameLst>
                                      </p:cBhvr>
                                      <p:to>
                                        <p:strVal val="visible"/>
                                      </p:to>
                                    </p:set>
                                    <p:anim calcmode="lin" valueType="num">
                                      <p:cBhvr additive="base">
                                        <p:cTn id="61" dur="500" fill="hold"/>
                                        <p:tgtEl>
                                          <p:spTgt spid="59"/>
                                        </p:tgtEl>
                                        <p:attrNameLst>
                                          <p:attrName>ppt_x</p:attrName>
                                        </p:attrNameLst>
                                      </p:cBhvr>
                                      <p:tavLst>
                                        <p:tav tm="0">
                                          <p:val>
                                            <p:strVal val="#ppt_x"/>
                                          </p:val>
                                        </p:tav>
                                        <p:tav tm="100000">
                                          <p:val>
                                            <p:strVal val="#ppt_x"/>
                                          </p:val>
                                        </p:tav>
                                      </p:tavLst>
                                    </p:anim>
                                    <p:anim calcmode="lin" valueType="num">
                                      <p:cBhvr additive="base">
                                        <p:cTn id="62" dur="500" fill="hold"/>
                                        <p:tgtEl>
                                          <p:spTgt spid="59"/>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50"/>
                                        </p:tgtEl>
                                        <p:attrNameLst>
                                          <p:attrName>style.visibility</p:attrName>
                                        </p:attrNameLst>
                                      </p:cBhvr>
                                      <p:to>
                                        <p:strVal val="visible"/>
                                      </p:to>
                                    </p:set>
                                    <p:anim calcmode="lin" valueType="num">
                                      <p:cBhvr additive="base">
                                        <p:cTn id="65" dur="500" fill="hold"/>
                                        <p:tgtEl>
                                          <p:spTgt spid="50"/>
                                        </p:tgtEl>
                                        <p:attrNameLst>
                                          <p:attrName>ppt_x</p:attrName>
                                        </p:attrNameLst>
                                      </p:cBhvr>
                                      <p:tavLst>
                                        <p:tav tm="0">
                                          <p:val>
                                            <p:strVal val="#ppt_x"/>
                                          </p:val>
                                        </p:tav>
                                        <p:tav tm="100000">
                                          <p:val>
                                            <p:strVal val="#ppt_x"/>
                                          </p:val>
                                        </p:tav>
                                      </p:tavLst>
                                    </p:anim>
                                    <p:anim calcmode="lin" valueType="num">
                                      <p:cBhvr additive="base">
                                        <p:cTn id="66" dur="500" fill="hold"/>
                                        <p:tgtEl>
                                          <p:spTgt spid="50"/>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56"/>
                                        </p:tgtEl>
                                        <p:attrNameLst>
                                          <p:attrName>style.visibility</p:attrName>
                                        </p:attrNameLst>
                                      </p:cBhvr>
                                      <p:to>
                                        <p:strVal val="visible"/>
                                      </p:to>
                                    </p:set>
                                    <p:anim calcmode="lin" valueType="num">
                                      <p:cBhvr additive="base">
                                        <p:cTn id="69" dur="500" fill="hold"/>
                                        <p:tgtEl>
                                          <p:spTgt spid="56"/>
                                        </p:tgtEl>
                                        <p:attrNameLst>
                                          <p:attrName>ppt_x</p:attrName>
                                        </p:attrNameLst>
                                      </p:cBhvr>
                                      <p:tavLst>
                                        <p:tav tm="0">
                                          <p:val>
                                            <p:strVal val="#ppt_x"/>
                                          </p:val>
                                        </p:tav>
                                        <p:tav tm="100000">
                                          <p:val>
                                            <p:strVal val="#ppt_x"/>
                                          </p:val>
                                        </p:tav>
                                      </p:tavLst>
                                    </p:anim>
                                    <p:anim calcmode="lin" valueType="num">
                                      <p:cBhvr additive="base">
                                        <p:cTn id="70" dur="500" fill="hold"/>
                                        <p:tgtEl>
                                          <p:spTgt spid="56"/>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46"/>
                                        </p:tgtEl>
                                        <p:attrNameLst>
                                          <p:attrName>style.visibility</p:attrName>
                                        </p:attrNameLst>
                                      </p:cBhvr>
                                      <p:to>
                                        <p:strVal val="visible"/>
                                      </p:to>
                                    </p:set>
                                    <p:anim calcmode="lin" valueType="num">
                                      <p:cBhvr additive="base">
                                        <p:cTn id="73" dur="500" fill="hold"/>
                                        <p:tgtEl>
                                          <p:spTgt spid="46"/>
                                        </p:tgtEl>
                                        <p:attrNameLst>
                                          <p:attrName>ppt_x</p:attrName>
                                        </p:attrNameLst>
                                      </p:cBhvr>
                                      <p:tavLst>
                                        <p:tav tm="0">
                                          <p:val>
                                            <p:strVal val="#ppt_x"/>
                                          </p:val>
                                        </p:tav>
                                        <p:tav tm="100000">
                                          <p:val>
                                            <p:strVal val="#ppt_x"/>
                                          </p:val>
                                        </p:tav>
                                      </p:tavLst>
                                    </p:anim>
                                    <p:anim calcmode="lin" valueType="num">
                                      <p:cBhvr additive="base">
                                        <p:cTn id="74" dur="500" fill="hold"/>
                                        <p:tgtEl>
                                          <p:spTgt spid="46"/>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60"/>
                                        </p:tgtEl>
                                        <p:attrNameLst>
                                          <p:attrName>style.visibility</p:attrName>
                                        </p:attrNameLst>
                                      </p:cBhvr>
                                      <p:to>
                                        <p:strVal val="visible"/>
                                      </p:to>
                                    </p:set>
                                    <p:anim calcmode="lin" valueType="num">
                                      <p:cBhvr additive="base">
                                        <p:cTn id="77" dur="500" fill="hold"/>
                                        <p:tgtEl>
                                          <p:spTgt spid="60"/>
                                        </p:tgtEl>
                                        <p:attrNameLst>
                                          <p:attrName>ppt_x</p:attrName>
                                        </p:attrNameLst>
                                      </p:cBhvr>
                                      <p:tavLst>
                                        <p:tav tm="0">
                                          <p:val>
                                            <p:strVal val="#ppt_x"/>
                                          </p:val>
                                        </p:tav>
                                        <p:tav tm="100000">
                                          <p:val>
                                            <p:strVal val="#ppt_x"/>
                                          </p:val>
                                        </p:tav>
                                      </p:tavLst>
                                    </p:anim>
                                    <p:anim calcmode="lin" valueType="num">
                                      <p:cBhvr additive="base">
                                        <p:cTn id="78"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63"/>
                                        </p:tgtEl>
                                        <p:attrNameLst>
                                          <p:attrName>style.visibility</p:attrName>
                                        </p:attrNameLst>
                                      </p:cBhvr>
                                      <p:to>
                                        <p:strVal val="visible"/>
                                      </p:to>
                                    </p:set>
                                    <p:anim calcmode="lin" valueType="num">
                                      <p:cBhvr additive="base">
                                        <p:cTn id="83" dur="500" fill="hold"/>
                                        <p:tgtEl>
                                          <p:spTgt spid="63"/>
                                        </p:tgtEl>
                                        <p:attrNameLst>
                                          <p:attrName>ppt_x</p:attrName>
                                        </p:attrNameLst>
                                      </p:cBhvr>
                                      <p:tavLst>
                                        <p:tav tm="0">
                                          <p:val>
                                            <p:strVal val="#ppt_x"/>
                                          </p:val>
                                        </p:tav>
                                        <p:tav tm="100000">
                                          <p:val>
                                            <p:strVal val="#ppt_x"/>
                                          </p:val>
                                        </p:tav>
                                      </p:tavLst>
                                    </p:anim>
                                    <p:anim calcmode="lin" valueType="num">
                                      <p:cBhvr additive="base">
                                        <p:cTn id="84"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2" grpId="0"/>
      <p:bldP spid="42" grpId="0"/>
      <p:bldP spid="60" grpId="0"/>
      <p:bldP spid="61" grpId="0"/>
      <p:bldP spid="62" grpId="0"/>
      <p:bldP spid="6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descr="Balance Scales Equilibrium Balanced Science Secondary Illustration - Twinkl">
            <a:extLst>
              <a:ext uri="{FF2B5EF4-FFF2-40B4-BE49-F238E27FC236}">
                <a16:creationId xmlns:a16="http://schemas.microsoft.com/office/drawing/2014/main" id="{07AB1610-5FB7-4809-8307-264978A2CD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8482" y="1246606"/>
            <a:ext cx="8807283" cy="440364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7ADAFA4-9E45-466E-A35F-8015DCCA3A12}"/>
              </a:ext>
            </a:extLst>
          </p:cNvPr>
          <p:cNvSpPr txBox="1"/>
          <p:nvPr/>
        </p:nvSpPr>
        <p:spPr>
          <a:xfrm>
            <a:off x="3910820" y="0"/>
            <a:ext cx="4107766" cy="769441"/>
          </a:xfrm>
          <a:prstGeom prst="rect">
            <a:avLst/>
          </a:prstGeom>
          <a:noFill/>
        </p:spPr>
        <p:txBody>
          <a:bodyPr wrap="square" rtlCol="0">
            <a:spAutoFit/>
          </a:bodyPr>
          <a:lstStyle/>
          <a:p>
            <a:r>
              <a:rPr lang="en-GB" sz="4400" dirty="0"/>
              <a:t>Comparing Mass</a:t>
            </a:r>
          </a:p>
        </p:txBody>
      </p:sp>
      <p:sp>
        <p:nvSpPr>
          <p:cNvPr id="4" name="TextBox 3">
            <a:extLst>
              <a:ext uri="{FF2B5EF4-FFF2-40B4-BE49-F238E27FC236}">
                <a16:creationId xmlns:a16="http://schemas.microsoft.com/office/drawing/2014/main" id="{915F6F6A-E641-427D-8A3C-F7C3D7FAB770}"/>
              </a:ext>
            </a:extLst>
          </p:cNvPr>
          <p:cNvSpPr txBox="1"/>
          <p:nvPr/>
        </p:nvSpPr>
        <p:spPr>
          <a:xfrm>
            <a:off x="100234" y="767069"/>
            <a:ext cx="10378554" cy="830997"/>
          </a:xfrm>
          <a:prstGeom prst="rect">
            <a:avLst/>
          </a:prstGeom>
          <a:noFill/>
        </p:spPr>
        <p:txBody>
          <a:bodyPr wrap="square" rtlCol="0">
            <a:spAutoFit/>
          </a:bodyPr>
          <a:lstStyle/>
          <a:p>
            <a:r>
              <a:rPr lang="en-GB" sz="2400" b="1" dirty="0"/>
              <a:t>Task 5: </a:t>
            </a:r>
            <a:r>
              <a:rPr lang="en-GB" sz="2400" dirty="0"/>
              <a:t>Can you complete the sentence using the </a:t>
            </a:r>
            <a:r>
              <a:rPr lang="en-GB" sz="2400" b="1" dirty="0"/>
              <a:t>correct symbol </a:t>
            </a:r>
            <a:r>
              <a:rPr lang="en-GB" sz="2400" dirty="0"/>
              <a:t>to compare the mass of the object and the cubes?</a:t>
            </a:r>
            <a:endParaRPr lang="en-GB" sz="2400" b="1" dirty="0"/>
          </a:p>
        </p:txBody>
      </p:sp>
      <p:pic>
        <p:nvPicPr>
          <p:cNvPr id="1026" name="Picture 2" descr="Unifix Block Illustration - Twinkl">
            <a:extLst>
              <a:ext uri="{FF2B5EF4-FFF2-40B4-BE49-F238E27FC236}">
                <a16:creationId xmlns:a16="http://schemas.microsoft.com/office/drawing/2014/main" id="{D33CA772-2A42-466D-9085-99F135D285F3}"/>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29760" r="30386"/>
          <a:stretch/>
        </p:blipFill>
        <p:spPr bwMode="auto">
          <a:xfrm>
            <a:off x="6766556" y="3181910"/>
            <a:ext cx="393896" cy="49418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Unifix Block Illustration - Twinkl">
            <a:extLst>
              <a:ext uri="{FF2B5EF4-FFF2-40B4-BE49-F238E27FC236}">
                <a16:creationId xmlns:a16="http://schemas.microsoft.com/office/drawing/2014/main" id="{BC0F6B37-5E42-462A-A4D1-577F5DFECE01}"/>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29760" r="30386"/>
          <a:stretch/>
        </p:blipFill>
        <p:spPr bwMode="auto">
          <a:xfrm>
            <a:off x="7188587" y="3206952"/>
            <a:ext cx="393896" cy="4941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Unifix Block Illustration - Twinkl">
            <a:extLst>
              <a:ext uri="{FF2B5EF4-FFF2-40B4-BE49-F238E27FC236}">
                <a16:creationId xmlns:a16="http://schemas.microsoft.com/office/drawing/2014/main" id="{6566A74F-2B66-4436-BB66-08F78A987E8A}"/>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29760" r="30386"/>
          <a:stretch/>
        </p:blipFill>
        <p:spPr bwMode="auto">
          <a:xfrm>
            <a:off x="7624690" y="3181910"/>
            <a:ext cx="393896" cy="49418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Unifix Block Illustration - Twinkl">
            <a:extLst>
              <a:ext uri="{FF2B5EF4-FFF2-40B4-BE49-F238E27FC236}">
                <a16:creationId xmlns:a16="http://schemas.microsoft.com/office/drawing/2014/main" id="{6754616B-A827-45A2-B0DE-624FBA3EA514}"/>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29760" r="30386"/>
          <a:stretch/>
        </p:blipFill>
        <p:spPr bwMode="auto">
          <a:xfrm>
            <a:off x="8074855" y="3181910"/>
            <a:ext cx="393896" cy="49418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827D6C7-AF61-4115-B3DA-F145B4B91D7F}"/>
              </a:ext>
            </a:extLst>
          </p:cNvPr>
          <p:cNvSpPr txBox="1"/>
          <p:nvPr/>
        </p:nvSpPr>
        <p:spPr>
          <a:xfrm>
            <a:off x="2751632" y="6339970"/>
            <a:ext cx="6575798" cy="461665"/>
          </a:xfrm>
          <a:prstGeom prst="rect">
            <a:avLst/>
          </a:prstGeom>
          <a:noFill/>
        </p:spPr>
        <p:txBody>
          <a:bodyPr wrap="square" rtlCol="0">
            <a:spAutoFit/>
          </a:bodyPr>
          <a:lstStyle/>
          <a:p>
            <a:r>
              <a:rPr lang="en-GB" sz="2400" dirty="0"/>
              <a:t>The teddy bear is </a:t>
            </a:r>
            <a:r>
              <a:rPr lang="en-GB" sz="2400" b="1" dirty="0"/>
              <a:t>______</a:t>
            </a:r>
            <a:r>
              <a:rPr lang="en-GB" sz="2400" dirty="0"/>
              <a:t> the cubes.</a:t>
            </a:r>
          </a:p>
        </p:txBody>
      </p:sp>
      <p:pic>
        <p:nvPicPr>
          <p:cNvPr id="15" name="Picture 2" descr="Unifix Block Illustration - Twinkl">
            <a:extLst>
              <a:ext uri="{FF2B5EF4-FFF2-40B4-BE49-F238E27FC236}">
                <a16:creationId xmlns:a16="http://schemas.microsoft.com/office/drawing/2014/main" id="{54057204-0800-4117-AC9A-5D3CDC0219BE}"/>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29760" r="30386"/>
          <a:stretch/>
        </p:blipFill>
        <p:spPr bwMode="auto">
          <a:xfrm>
            <a:off x="7371472" y="2792228"/>
            <a:ext cx="393896" cy="4941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Unifix Block Illustration - Twinkl">
            <a:extLst>
              <a:ext uri="{FF2B5EF4-FFF2-40B4-BE49-F238E27FC236}">
                <a16:creationId xmlns:a16="http://schemas.microsoft.com/office/drawing/2014/main" id="{32E8682C-9D58-4500-80CF-90EBD467DBEA}"/>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29760" r="30386"/>
          <a:stretch/>
        </p:blipFill>
        <p:spPr bwMode="auto">
          <a:xfrm>
            <a:off x="7804973" y="2792228"/>
            <a:ext cx="393896" cy="49418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Unifix Block Illustration - Twinkl">
            <a:extLst>
              <a:ext uri="{FF2B5EF4-FFF2-40B4-BE49-F238E27FC236}">
                <a16:creationId xmlns:a16="http://schemas.microsoft.com/office/drawing/2014/main" id="{E8439231-E98A-482C-85BE-9BE766E9DE84}"/>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29760" r="30386"/>
          <a:stretch/>
        </p:blipFill>
        <p:spPr bwMode="auto">
          <a:xfrm>
            <a:off x="6976645" y="2792228"/>
            <a:ext cx="393896" cy="49418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2E48E6D9-CC48-4D43-992C-B1DAA2220E65}"/>
              </a:ext>
            </a:extLst>
          </p:cNvPr>
          <p:cNvSpPr txBox="1"/>
          <p:nvPr/>
        </p:nvSpPr>
        <p:spPr>
          <a:xfrm>
            <a:off x="9744898" y="2935986"/>
            <a:ext cx="2415911" cy="461665"/>
          </a:xfrm>
          <a:prstGeom prst="rect">
            <a:avLst/>
          </a:prstGeom>
          <a:noFill/>
        </p:spPr>
        <p:txBody>
          <a:bodyPr wrap="square" rtlCol="0">
            <a:spAutoFit/>
          </a:bodyPr>
          <a:lstStyle/>
          <a:p>
            <a:r>
              <a:rPr lang="en-GB" sz="2400" b="1" dirty="0"/>
              <a:t>Choose from:</a:t>
            </a:r>
          </a:p>
        </p:txBody>
      </p:sp>
      <p:sp>
        <p:nvSpPr>
          <p:cNvPr id="22" name="TextBox 21">
            <a:extLst>
              <a:ext uri="{FF2B5EF4-FFF2-40B4-BE49-F238E27FC236}">
                <a16:creationId xmlns:a16="http://schemas.microsoft.com/office/drawing/2014/main" id="{E6CFFC3E-AE64-4519-BD4D-0905377D1C7F}"/>
              </a:ext>
            </a:extLst>
          </p:cNvPr>
          <p:cNvSpPr txBox="1"/>
          <p:nvPr/>
        </p:nvSpPr>
        <p:spPr>
          <a:xfrm>
            <a:off x="10326699" y="3248625"/>
            <a:ext cx="1207956" cy="769441"/>
          </a:xfrm>
          <a:prstGeom prst="rect">
            <a:avLst/>
          </a:prstGeom>
          <a:noFill/>
        </p:spPr>
        <p:txBody>
          <a:bodyPr wrap="square" rtlCol="0">
            <a:spAutoFit/>
          </a:bodyPr>
          <a:lstStyle/>
          <a:p>
            <a:r>
              <a:rPr lang="en-GB" sz="4400" dirty="0"/>
              <a:t>&lt;</a:t>
            </a:r>
          </a:p>
        </p:txBody>
      </p:sp>
      <p:pic>
        <p:nvPicPr>
          <p:cNvPr id="24" name="Picture 2" descr="Teddy Mountain: The Leading Stuff-Your-Own Teddy Bear Franchise">
            <a:extLst>
              <a:ext uri="{FF2B5EF4-FFF2-40B4-BE49-F238E27FC236}">
                <a16:creationId xmlns:a16="http://schemas.microsoft.com/office/drawing/2014/main" id="{7F977128-1A97-4BCC-B745-DDA4FFB057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5379" y="2178661"/>
            <a:ext cx="1511642" cy="174420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67F35D07-4481-4013-B7ED-9F5E70E39B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62686" y="89665"/>
            <a:ext cx="1529080" cy="1135456"/>
          </a:xfrm>
          <a:prstGeom prst="rect">
            <a:avLst/>
          </a:prstGeom>
        </p:spPr>
      </p:pic>
      <p:sp>
        <p:nvSpPr>
          <p:cNvPr id="29" name="TextBox 28">
            <a:extLst>
              <a:ext uri="{FF2B5EF4-FFF2-40B4-BE49-F238E27FC236}">
                <a16:creationId xmlns:a16="http://schemas.microsoft.com/office/drawing/2014/main" id="{33A9DF1E-FD23-4B9A-8713-746808AE9D5C}"/>
              </a:ext>
            </a:extLst>
          </p:cNvPr>
          <p:cNvSpPr txBox="1"/>
          <p:nvPr/>
        </p:nvSpPr>
        <p:spPr>
          <a:xfrm>
            <a:off x="9932807" y="3838285"/>
            <a:ext cx="545981" cy="769441"/>
          </a:xfrm>
          <a:prstGeom prst="rect">
            <a:avLst/>
          </a:prstGeom>
          <a:noFill/>
        </p:spPr>
        <p:txBody>
          <a:bodyPr wrap="square" rtlCol="0">
            <a:spAutoFit/>
          </a:bodyPr>
          <a:lstStyle/>
          <a:p>
            <a:r>
              <a:rPr lang="en-GB" sz="4400" dirty="0"/>
              <a:t>&gt;</a:t>
            </a:r>
          </a:p>
        </p:txBody>
      </p:sp>
      <p:sp>
        <p:nvSpPr>
          <p:cNvPr id="30" name="TextBox 29">
            <a:extLst>
              <a:ext uri="{FF2B5EF4-FFF2-40B4-BE49-F238E27FC236}">
                <a16:creationId xmlns:a16="http://schemas.microsoft.com/office/drawing/2014/main" id="{44086D0A-633A-4E4C-905C-7A0D44FFAB3F}"/>
              </a:ext>
            </a:extLst>
          </p:cNvPr>
          <p:cNvSpPr txBox="1"/>
          <p:nvPr/>
        </p:nvSpPr>
        <p:spPr>
          <a:xfrm>
            <a:off x="10850296" y="3838284"/>
            <a:ext cx="545981" cy="769441"/>
          </a:xfrm>
          <a:prstGeom prst="rect">
            <a:avLst/>
          </a:prstGeom>
          <a:noFill/>
        </p:spPr>
        <p:txBody>
          <a:bodyPr wrap="square" rtlCol="0">
            <a:spAutoFit/>
          </a:bodyPr>
          <a:lstStyle/>
          <a:p>
            <a:r>
              <a:rPr lang="en-GB" sz="4400" dirty="0"/>
              <a:t>=</a:t>
            </a:r>
          </a:p>
        </p:txBody>
      </p:sp>
      <p:sp>
        <p:nvSpPr>
          <p:cNvPr id="31" name="TextBox 30">
            <a:extLst>
              <a:ext uri="{FF2B5EF4-FFF2-40B4-BE49-F238E27FC236}">
                <a16:creationId xmlns:a16="http://schemas.microsoft.com/office/drawing/2014/main" id="{8A167BFB-2762-4DC2-ACD6-695147D7A8EA}"/>
              </a:ext>
            </a:extLst>
          </p:cNvPr>
          <p:cNvSpPr txBox="1"/>
          <p:nvPr/>
        </p:nvSpPr>
        <p:spPr>
          <a:xfrm>
            <a:off x="164989" y="2520960"/>
            <a:ext cx="2208548" cy="2308324"/>
          </a:xfrm>
          <a:prstGeom prst="rect">
            <a:avLst/>
          </a:prstGeom>
          <a:noFill/>
        </p:spPr>
        <p:txBody>
          <a:bodyPr wrap="square" rtlCol="0">
            <a:spAutoFit/>
          </a:bodyPr>
          <a:lstStyle/>
          <a:p>
            <a:r>
              <a:rPr lang="en-GB" sz="2400" dirty="0"/>
              <a:t>The scales are balanced so the weight of the teddy bear and the cubes must be the same!</a:t>
            </a:r>
          </a:p>
        </p:txBody>
      </p:sp>
    </p:spTree>
    <p:extLst>
      <p:ext uri="{BB962C8B-B14F-4D97-AF65-F5344CB8AC3E}">
        <p14:creationId xmlns:p14="http://schemas.microsoft.com/office/powerpoint/2010/main" val="2618024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ppt_x"/>
                                          </p:val>
                                        </p:tav>
                                        <p:tav tm="100000">
                                          <p:val>
                                            <p:strVal val="#ppt_x"/>
                                          </p:val>
                                        </p:tav>
                                      </p:tavLst>
                                    </p:anim>
                                    <p:anim calcmode="lin" valueType="num">
                                      <p:cBhvr additive="base">
                                        <p:cTn id="14" dur="500" fill="hold"/>
                                        <p:tgtEl>
                                          <p:spTgt spid="24"/>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additive="base">
                                        <p:cTn id="17" dur="500" fill="hold"/>
                                        <p:tgtEl>
                                          <p:spTgt spid="25"/>
                                        </p:tgtEl>
                                        <p:attrNameLst>
                                          <p:attrName>ppt_x</p:attrName>
                                        </p:attrNameLst>
                                      </p:cBhvr>
                                      <p:tavLst>
                                        <p:tav tm="0">
                                          <p:val>
                                            <p:strVal val="#ppt_x"/>
                                          </p:val>
                                        </p:tav>
                                        <p:tav tm="100000">
                                          <p:val>
                                            <p:strVal val="#ppt_x"/>
                                          </p:val>
                                        </p:tav>
                                      </p:tavLst>
                                    </p:anim>
                                    <p:anim calcmode="lin" valueType="num">
                                      <p:cBhvr additive="base">
                                        <p:cTn id="18" dur="500" fill="hold"/>
                                        <p:tgtEl>
                                          <p:spTgt spid="25"/>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026"/>
                                        </p:tgtEl>
                                        <p:attrNameLst>
                                          <p:attrName>style.visibility</p:attrName>
                                        </p:attrNameLst>
                                      </p:cBhvr>
                                      <p:to>
                                        <p:strVal val="visible"/>
                                      </p:to>
                                    </p:set>
                                    <p:anim calcmode="lin" valueType="num">
                                      <p:cBhvr additive="base">
                                        <p:cTn id="41" dur="500" fill="hold"/>
                                        <p:tgtEl>
                                          <p:spTgt spid="1026"/>
                                        </p:tgtEl>
                                        <p:attrNameLst>
                                          <p:attrName>ppt_x</p:attrName>
                                        </p:attrNameLst>
                                      </p:cBhvr>
                                      <p:tavLst>
                                        <p:tav tm="0">
                                          <p:val>
                                            <p:strVal val="#ppt_x"/>
                                          </p:val>
                                        </p:tav>
                                        <p:tav tm="100000">
                                          <p:val>
                                            <p:strVal val="#ppt_x"/>
                                          </p:val>
                                        </p:tav>
                                      </p:tavLst>
                                    </p:anim>
                                    <p:anim calcmode="lin" valueType="num">
                                      <p:cBhvr additive="base">
                                        <p:cTn id="42" dur="500" fill="hold"/>
                                        <p:tgtEl>
                                          <p:spTgt spid="1026"/>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additive="base">
                                        <p:cTn id="45" dur="500" fill="hold"/>
                                        <p:tgtEl>
                                          <p:spTgt spid="17"/>
                                        </p:tgtEl>
                                        <p:attrNameLst>
                                          <p:attrName>ppt_x</p:attrName>
                                        </p:attrNameLst>
                                      </p:cBhvr>
                                      <p:tavLst>
                                        <p:tav tm="0">
                                          <p:val>
                                            <p:strVal val="#ppt_x"/>
                                          </p:val>
                                        </p:tav>
                                        <p:tav tm="100000">
                                          <p:val>
                                            <p:strVal val="#ppt_x"/>
                                          </p:val>
                                        </p:tav>
                                      </p:tavLst>
                                    </p:anim>
                                    <p:anim calcmode="lin" valueType="num">
                                      <p:cBhvr additive="base">
                                        <p:cTn id="4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31"/>
                                        </p:tgtEl>
                                        <p:attrNameLst>
                                          <p:attrName>style.visibility</p:attrName>
                                        </p:attrNameLst>
                                      </p:cBhvr>
                                      <p:to>
                                        <p:strVal val="visible"/>
                                      </p:to>
                                    </p:set>
                                    <p:anim calcmode="lin" valueType="num">
                                      <p:cBhvr additive="base">
                                        <p:cTn id="51" dur="500" fill="hold"/>
                                        <p:tgtEl>
                                          <p:spTgt spid="31"/>
                                        </p:tgtEl>
                                        <p:attrNameLst>
                                          <p:attrName>ppt_x</p:attrName>
                                        </p:attrNameLst>
                                      </p:cBhvr>
                                      <p:tavLst>
                                        <p:tav tm="0">
                                          <p:val>
                                            <p:strVal val="#ppt_x"/>
                                          </p:val>
                                        </p:tav>
                                        <p:tav tm="100000">
                                          <p:val>
                                            <p:strVal val="#ppt_x"/>
                                          </p:val>
                                        </p:tav>
                                      </p:tavLst>
                                    </p:anim>
                                    <p:anim calcmode="lin" valueType="num">
                                      <p:cBhvr additive="base">
                                        <p:cTn id="5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anim calcmode="lin" valueType="num">
                                      <p:cBhvr additive="base">
                                        <p:cTn id="57" dur="500" fill="hold"/>
                                        <p:tgtEl>
                                          <p:spTgt spid="20"/>
                                        </p:tgtEl>
                                        <p:attrNameLst>
                                          <p:attrName>ppt_x</p:attrName>
                                        </p:attrNameLst>
                                      </p:cBhvr>
                                      <p:tavLst>
                                        <p:tav tm="0">
                                          <p:val>
                                            <p:strVal val="#ppt_x"/>
                                          </p:val>
                                        </p:tav>
                                        <p:tav tm="100000">
                                          <p:val>
                                            <p:strVal val="#ppt_x"/>
                                          </p:val>
                                        </p:tav>
                                      </p:tavLst>
                                    </p:anim>
                                    <p:anim calcmode="lin" valueType="num">
                                      <p:cBhvr additive="base">
                                        <p:cTn id="58" dur="500" fill="hold"/>
                                        <p:tgtEl>
                                          <p:spTgt spid="20"/>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22"/>
                                        </p:tgtEl>
                                        <p:attrNameLst>
                                          <p:attrName>style.visibility</p:attrName>
                                        </p:attrNameLst>
                                      </p:cBhvr>
                                      <p:to>
                                        <p:strVal val="visible"/>
                                      </p:to>
                                    </p:set>
                                    <p:anim calcmode="lin" valueType="num">
                                      <p:cBhvr additive="base">
                                        <p:cTn id="61" dur="500" fill="hold"/>
                                        <p:tgtEl>
                                          <p:spTgt spid="22"/>
                                        </p:tgtEl>
                                        <p:attrNameLst>
                                          <p:attrName>ppt_x</p:attrName>
                                        </p:attrNameLst>
                                      </p:cBhvr>
                                      <p:tavLst>
                                        <p:tav tm="0">
                                          <p:val>
                                            <p:strVal val="#ppt_x"/>
                                          </p:val>
                                        </p:tav>
                                        <p:tav tm="100000">
                                          <p:val>
                                            <p:strVal val="#ppt_x"/>
                                          </p:val>
                                        </p:tav>
                                      </p:tavLst>
                                    </p:anim>
                                    <p:anim calcmode="lin" valueType="num">
                                      <p:cBhvr additive="base">
                                        <p:cTn id="62" dur="500" fill="hold"/>
                                        <p:tgtEl>
                                          <p:spTgt spid="22"/>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29"/>
                                        </p:tgtEl>
                                        <p:attrNameLst>
                                          <p:attrName>style.visibility</p:attrName>
                                        </p:attrNameLst>
                                      </p:cBhvr>
                                      <p:to>
                                        <p:strVal val="visible"/>
                                      </p:to>
                                    </p:set>
                                    <p:anim calcmode="lin" valueType="num">
                                      <p:cBhvr additive="base">
                                        <p:cTn id="65" dur="500" fill="hold"/>
                                        <p:tgtEl>
                                          <p:spTgt spid="29"/>
                                        </p:tgtEl>
                                        <p:attrNameLst>
                                          <p:attrName>ppt_x</p:attrName>
                                        </p:attrNameLst>
                                      </p:cBhvr>
                                      <p:tavLst>
                                        <p:tav tm="0">
                                          <p:val>
                                            <p:strVal val="#ppt_x"/>
                                          </p:val>
                                        </p:tav>
                                        <p:tav tm="100000">
                                          <p:val>
                                            <p:strVal val="#ppt_x"/>
                                          </p:val>
                                        </p:tav>
                                      </p:tavLst>
                                    </p:anim>
                                    <p:anim calcmode="lin" valueType="num">
                                      <p:cBhvr additive="base">
                                        <p:cTn id="66" dur="500" fill="hold"/>
                                        <p:tgtEl>
                                          <p:spTgt spid="29"/>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30"/>
                                        </p:tgtEl>
                                        <p:attrNameLst>
                                          <p:attrName>style.visibility</p:attrName>
                                        </p:attrNameLst>
                                      </p:cBhvr>
                                      <p:to>
                                        <p:strVal val="visible"/>
                                      </p:to>
                                    </p:set>
                                    <p:anim calcmode="lin" valueType="num">
                                      <p:cBhvr additive="base">
                                        <p:cTn id="69" dur="500" fill="hold"/>
                                        <p:tgtEl>
                                          <p:spTgt spid="30"/>
                                        </p:tgtEl>
                                        <p:attrNameLst>
                                          <p:attrName>ppt_x</p:attrName>
                                        </p:attrNameLst>
                                      </p:cBhvr>
                                      <p:tavLst>
                                        <p:tav tm="0">
                                          <p:val>
                                            <p:strVal val="#ppt_x"/>
                                          </p:val>
                                        </p:tav>
                                        <p:tav tm="100000">
                                          <p:val>
                                            <p:strVal val="#ppt_x"/>
                                          </p:val>
                                        </p:tav>
                                      </p:tavLst>
                                    </p:anim>
                                    <p:anim calcmode="lin" valueType="num">
                                      <p:cBhvr additive="base">
                                        <p:cTn id="7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10"/>
                                        </p:tgtEl>
                                        <p:attrNameLst>
                                          <p:attrName>style.visibility</p:attrName>
                                        </p:attrNameLst>
                                      </p:cBhvr>
                                      <p:to>
                                        <p:strVal val="visible"/>
                                      </p:to>
                                    </p:set>
                                    <p:anim calcmode="lin" valueType="num">
                                      <p:cBhvr additive="base">
                                        <p:cTn id="75" dur="500" fill="hold"/>
                                        <p:tgtEl>
                                          <p:spTgt spid="10"/>
                                        </p:tgtEl>
                                        <p:attrNameLst>
                                          <p:attrName>ppt_x</p:attrName>
                                        </p:attrNameLst>
                                      </p:cBhvr>
                                      <p:tavLst>
                                        <p:tav tm="0">
                                          <p:val>
                                            <p:strVal val="#ppt_x"/>
                                          </p:val>
                                        </p:tav>
                                        <p:tav tm="100000">
                                          <p:val>
                                            <p:strVal val="#ppt_x"/>
                                          </p:val>
                                        </p:tav>
                                      </p:tavLst>
                                    </p:anim>
                                    <p:anim calcmode="lin" valueType="num">
                                      <p:cBhvr additive="base">
                                        <p:cTn id="7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20" grpId="0"/>
      <p:bldP spid="22" grpId="0"/>
      <p:bldP spid="29" grpId="0"/>
      <p:bldP spid="30" grpId="0"/>
      <p:bldP spid="3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9570" y="200025"/>
            <a:ext cx="11696700" cy="64579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52425" y="271459"/>
            <a:ext cx="771525" cy="771525"/>
          </a:xfrm>
          <a:prstGeom prst="rect">
            <a:avLst/>
          </a:prstGeom>
        </p:spPr>
      </p:pic>
      <p:sp>
        <p:nvSpPr>
          <p:cNvPr id="7" name="Rectangle 6"/>
          <p:cNvSpPr/>
          <p:nvPr/>
        </p:nvSpPr>
        <p:spPr>
          <a:xfrm>
            <a:off x="2864320" y="100310"/>
            <a:ext cx="6482417" cy="923330"/>
          </a:xfrm>
          <a:prstGeom prst="rect">
            <a:avLst/>
          </a:prstGeom>
          <a:noFill/>
        </p:spPr>
        <p:txBody>
          <a:bodyPr wrap="none" lIns="91440" tIns="45720" rIns="91440" bIns="45720">
            <a:spAutoFit/>
          </a:bodyPr>
          <a:lstStyle/>
          <a:p>
            <a:pPr algn="ctr"/>
            <a:r>
              <a:rPr lang="en-US" sz="5400" b="0" cap="none" spc="0" dirty="0">
                <a:ln w="0"/>
                <a:solidFill>
                  <a:sysClr val="windowText" lastClr="000000"/>
                </a:solidFill>
                <a:effectLst>
                  <a:outerShdw blurRad="38100" dist="19050" dir="2700000" algn="tl" rotWithShape="0">
                    <a:schemeClr val="dk1">
                      <a:alpha val="40000"/>
                    </a:schemeClr>
                  </a:outerShdw>
                </a:effectLst>
              </a:rPr>
              <a:t>Pre-recorded Teaching</a:t>
            </a:r>
          </a:p>
        </p:txBody>
      </p:sp>
      <p:pic>
        <p:nvPicPr>
          <p:cNvPr id="2" name="Picture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14862" y="3318918"/>
            <a:ext cx="4098916" cy="2224735"/>
          </a:xfrm>
          <a:prstGeom prst="rect">
            <a:avLst/>
          </a:prstGeom>
        </p:spPr>
      </p:pic>
      <p:sp>
        <p:nvSpPr>
          <p:cNvPr id="3" name="TextBox 2"/>
          <p:cNvSpPr txBox="1"/>
          <p:nvPr/>
        </p:nvSpPr>
        <p:spPr>
          <a:xfrm>
            <a:off x="1123950" y="1201783"/>
            <a:ext cx="9953353" cy="1938992"/>
          </a:xfrm>
          <a:prstGeom prst="rect">
            <a:avLst/>
          </a:prstGeom>
          <a:noFill/>
        </p:spPr>
        <p:txBody>
          <a:bodyPr wrap="square" rtlCol="0">
            <a:spAutoFit/>
          </a:bodyPr>
          <a:lstStyle/>
          <a:p>
            <a:r>
              <a:rPr lang="en-US" sz="2400" dirty="0">
                <a:solidFill>
                  <a:sysClr val="windowText" lastClr="000000"/>
                </a:solidFill>
              </a:rPr>
              <a:t>Access the online teaching video below that will support you to complete the work in this lesson. This video will act as a support but all of the work can still be successfully understood &amp; completed using paper-based versions of this pack. If you need further support to understand / complete work then please contact school via e-mail or telephone.</a:t>
            </a:r>
            <a:endParaRPr lang="en-GB" sz="2400" dirty="0">
              <a:solidFill>
                <a:sysClr val="windowText" lastClr="000000"/>
              </a:solidFill>
            </a:endParaRPr>
          </a:p>
        </p:txBody>
      </p:sp>
      <p:sp>
        <p:nvSpPr>
          <p:cNvPr id="5" name="Rectangle 4">
            <a:hlinkClick r:id="rId4"/>
          </p:cNvPr>
          <p:cNvSpPr/>
          <p:nvPr/>
        </p:nvSpPr>
        <p:spPr>
          <a:xfrm>
            <a:off x="6100626" y="3318918"/>
            <a:ext cx="4415246" cy="1410789"/>
          </a:xfrm>
          <a:prstGeom prst="rect">
            <a:avLst/>
          </a:prstGeom>
          <a:solidFill>
            <a:schemeClr val="accent1">
              <a:lumMod val="50000"/>
            </a:schemeClr>
          </a:solidFill>
          <a:ln>
            <a:solidFill>
              <a:schemeClr val="accent1">
                <a:lumMod val="60000"/>
                <a:lumOff val="40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a:t>Play Video</a:t>
            </a:r>
            <a:endParaRPr lang="en-GB" dirty="0"/>
          </a:p>
        </p:txBody>
      </p:sp>
      <p:sp>
        <p:nvSpPr>
          <p:cNvPr id="8" name="Rectangle 7"/>
          <p:cNvSpPr/>
          <p:nvPr/>
        </p:nvSpPr>
        <p:spPr>
          <a:xfrm>
            <a:off x="5377543" y="5638333"/>
            <a:ext cx="6096000" cy="646331"/>
          </a:xfrm>
          <a:prstGeom prst="rect">
            <a:avLst/>
          </a:prstGeom>
        </p:spPr>
        <p:txBody>
          <a:bodyPr>
            <a:spAutoFit/>
          </a:bodyPr>
          <a:lstStyle/>
          <a:p>
            <a:r>
              <a:rPr lang="en-GB" b="1" dirty="0"/>
              <a:t>https://classroom.thenational.academy/lessons/to-compare-the-mass-of-two-objects-68ukgc?step=2&amp;activity=video</a:t>
            </a:r>
          </a:p>
        </p:txBody>
      </p:sp>
      <p:sp>
        <p:nvSpPr>
          <p:cNvPr id="9" name="TextBox 8"/>
          <p:cNvSpPr txBox="1"/>
          <p:nvPr/>
        </p:nvSpPr>
        <p:spPr>
          <a:xfrm>
            <a:off x="6650322" y="5034478"/>
            <a:ext cx="3315854" cy="369332"/>
          </a:xfrm>
          <a:prstGeom prst="rect">
            <a:avLst/>
          </a:prstGeom>
          <a:noFill/>
        </p:spPr>
        <p:txBody>
          <a:bodyPr wrap="square" rtlCol="0">
            <a:spAutoFit/>
          </a:bodyPr>
          <a:lstStyle/>
          <a:p>
            <a:r>
              <a:rPr lang="en-GB" dirty="0"/>
              <a:t>Or copy and paste the below link</a:t>
            </a:r>
          </a:p>
        </p:txBody>
      </p:sp>
    </p:spTree>
    <p:extLst>
      <p:ext uri="{BB962C8B-B14F-4D97-AF65-F5344CB8AC3E}">
        <p14:creationId xmlns:p14="http://schemas.microsoft.com/office/powerpoint/2010/main" val="12386502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Balance Scales Illustration - Twinkl">
            <a:extLst>
              <a:ext uri="{FF2B5EF4-FFF2-40B4-BE49-F238E27FC236}">
                <a16:creationId xmlns:a16="http://schemas.microsoft.com/office/drawing/2014/main" id="{AE383E70-44B0-4876-9F01-51C5EA6F99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8417" y="1189683"/>
            <a:ext cx="9524268" cy="476213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7ADAFA4-9E45-466E-A35F-8015DCCA3A12}"/>
              </a:ext>
            </a:extLst>
          </p:cNvPr>
          <p:cNvSpPr txBox="1"/>
          <p:nvPr/>
        </p:nvSpPr>
        <p:spPr>
          <a:xfrm>
            <a:off x="3910820" y="0"/>
            <a:ext cx="4107766" cy="769441"/>
          </a:xfrm>
          <a:prstGeom prst="rect">
            <a:avLst/>
          </a:prstGeom>
          <a:noFill/>
        </p:spPr>
        <p:txBody>
          <a:bodyPr wrap="square" rtlCol="0">
            <a:spAutoFit/>
          </a:bodyPr>
          <a:lstStyle/>
          <a:p>
            <a:r>
              <a:rPr lang="en-GB" sz="4400" dirty="0"/>
              <a:t>Comparing Mass</a:t>
            </a:r>
          </a:p>
        </p:txBody>
      </p:sp>
      <p:sp>
        <p:nvSpPr>
          <p:cNvPr id="4" name="TextBox 3">
            <a:extLst>
              <a:ext uri="{FF2B5EF4-FFF2-40B4-BE49-F238E27FC236}">
                <a16:creationId xmlns:a16="http://schemas.microsoft.com/office/drawing/2014/main" id="{915F6F6A-E641-427D-8A3C-F7C3D7FAB770}"/>
              </a:ext>
            </a:extLst>
          </p:cNvPr>
          <p:cNvSpPr txBox="1"/>
          <p:nvPr/>
        </p:nvSpPr>
        <p:spPr>
          <a:xfrm>
            <a:off x="-2591" y="622871"/>
            <a:ext cx="10378554" cy="830997"/>
          </a:xfrm>
          <a:prstGeom prst="rect">
            <a:avLst/>
          </a:prstGeom>
          <a:noFill/>
        </p:spPr>
        <p:txBody>
          <a:bodyPr wrap="square" rtlCol="0">
            <a:spAutoFit/>
          </a:bodyPr>
          <a:lstStyle/>
          <a:p>
            <a:r>
              <a:rPr lang="en-GB" sz="2400" b="1" dirty="0"/>
              <a:t>Task 6: </a:t>
            </a:r>
            <a:r>
              <a:rPr lang="en-GB" sz="2400" dirty="0"/>
              <a:t>Can you complete the sentence using the </a:t>
            </a:r>
            <a:r>
              <a:rPr lang="en-GB" sz="2400" b="1" dirty="0"/>
              <a:t>correct symbol </a:t>
            </a:r>
            <a:r>
              <a:rPr lang="en-GB" sz="2400" dirty="0"/>
              <a:t>to compare the mass of the object and the cubes?</a:t>
            </a:r>
            <a:endParaRPr lang="en-GB" sz="2400" b="1" dirty="0"/>
          </a:p>
        </p:txBody>
      </p:sp>
      <p:pic>
        <p:nvPicPr>
          <p:cNvPr id="1026" name="Picture 2" descr="Unifix Block Illustration - Twinkl">
            <a:extLst>
              <a:ext uri="{FF2B5EF4-FFF2-40B4-BE49-F238E27FC236}">
                <a16:creationId xmlns:a16="http://schemas.microsoft.com/office/drawing/2014/main" id="{D33CA772-2A42-466D-9085-99F135D285F3}"/>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29760" r="30386"/>
          <a:stretch/>
        </p:blipFill>
        <p:spPr bwMode="auto">
          <a:xfrm>
            <a:off x="7005712" y="2647597"/>
            <a:ext cx="393896" cy="49418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Unifix Block Illustration - Twinkl">
            <a:extLst>
              <a:ext uri="{FF2B5EF4-FFF2-40B4-BE49-F238E27FC236}">
                <a16:creationId xmlns:a16="http://schemas.microsoft.com/office/drawing/2014/main" id="{BC0F6B37-5E42-462A-A4D1-577F5DFECE01}"/>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29760" r="30386"/>
          <a:stretch/>
        </p:blipFill>
        <p:spPr bwMode="auto">
          <a:xfrm>
            <a:off x="7427743" y="2672639"/>
            <a:ext cx="393896" cy="4941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Unifix Block Illustration - Twinkl">
            <a:extLst>
              <a:ext uri="{FF2B5EF4-FFF2-40B4-BE49-F238E27FC236}">
                <a16:creationId xmlns:a16="http://schemas.microsoft.com/office/drawing/2014/main" id="{6566A74F-2B66-4436-BB66-08F78A987E8A}"/>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29760" r="30386"/>
          <a:stretch/>
        </p:blipFill>
        <p:spPr bwMode="auto">
          <a:xfrm>
            <a:off x="7863846" y="2647597"/>
            <a:ext cx="393896" cy="49418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Unifix Block Illustration - Twinkl">
            <a:extLst>
              <a:ext uri="{FF2B5EF4-FFF2-40B4-BE49-F238E27FC236}">
                <a16:creationId xmlns:a16="http://schemas.microsoft.com/office/drawing/2014/main" id="{6754616B-A827-45A2-B0DE-624FBA3EA514}"/>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29760" r="30386"/>
          <a:stretch/>
        </p:blipFill>
        <p:spPr bwMode="auto">
          <a:xfrm>
            <a:off x="8314011" y="2647597"/>
            <a:ext cx="393896" cy="49418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Unifix Block Illustration - Twinkl">
            <a:extLst>
              <a:ext uri="{FF2B5EF4-FFF2-40B4-BE49-F238E27FC236}">
                <a16:creationId xmlns:a16="http://schemas.microsoft.com/office/drawing/2014/main" id="{54057204-0800-4117-AC9A-5D3CDC0219BE}"/>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29760" r="30386"/>
          <a:stretch/>
        </p:blipFill>
        <p:spPr bwMode="auto">
          <a:xfrm>
            <a:off x="7610628" y="2257915"/>
            <a:ext cx="393896" cy="4941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Unifix Block Illustration - Twinkl">
            <a:extLst>
              <a:ext uri="{FF2B5EF4-FFF2-40B4-BE49-F238E27FC236}">
                <a16:creationId xmlns:a16="http://schemas.microsoft.com/office/drawing/2014/main" id="{32E8682C-9D58-4500-80CF-90EBD467DBEA}"/>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29760" r="30386"/>
          <a:stretch/>
        </p:blipFill>
        <p:spPr bwMode="auto">
          <a:xfrm>
            <a:off x="8044129" y="2257915"/>
            <a:ext cx="393896" cy="49418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Unifix Block Illustration - Twinkl">
            <a:extLst>
              <a:ext uri="{FF2B5EF4-FFF2-40B4-BE49-F238E27FC236}">
                <a16:creationId xmlns:a16="http://schemas.microsoft.com/office/drawing/2014/main" id="{E8439231-E98A-482C-85BE-9BE766E9DE84}"/>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29760" r="30386"/>
          <a:stretch/>
        </p:blipFill>
        <p:spPr bwMode="auto">
          <a:xfrm>
            <a:off x="7215801" y="2257915"/>
            <a:ext cx="393896" cy="494180"/>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6FC4BAE3-C08B-47EC-B6CD-43D6D819C6A9}"/>
              </a:ext>
            </a:extLst>
          </p:cNvPr>
          <p:cNvSpPr txBox="1"/>
          <p:nvPr/>
        </p:nvSpPr>
        <p:spPr>
          <a:xfrm>
            <a:off x="3800165" y="6294199"/>
            <a:ext cx="6575798" cy="461665"/>
          </a:xfrm>
          <a:prstGeom prst="rect">
            <a:avLst/>
          </a:prstGeom>
          <a:noFill/>
        </p:spPr>
        <p:txBody>
          <a:bodyPr wrap="square" rtlCol="0">
            <a:spAutoFit/>
          </a:bodyPr>
          <a:lstStyle/>
          <a:p>
            <a:r>
              <a:rPr lang="en-GB" sz="2400" dirty="0"/>
              <a:t>The coke is </a:t>
            </a:r>
            <a:r>
              <a:rPr lang="en-GB" sz="2400" b="1" dirty="0"/>
              <a:t>______ </a:t>
            </a:r>
            <a:r>
              <a:rPr lang="en-GB" sz="2400" dirty="0"/>
              <a:t> the cubes.</a:t>
            </a:r>
          </a:p>
        </p:txBody>
      </p:sp>
      <p:sp>
        <p:nvSpPr>
          <p:cNvPr id="25" name="TextBox 24">
            <a:extLst>
              <a:ext uri="{FF2B5EF4-FFF2-40B4-BE49-F238E27FC236}">
                <a16:creationId xmlns:a16="http://schemas.microsoft.com/office/drawing/2014/main" id="{BA9F648A-47BB-4C79-AA54-0085A78F7356}"/>
              </a:ext>
            </a:extLst>
          </p:cNvPr>
          <p:cNvSpPr txBox="1"/>
          <p:nvPr/>
        </p:nvSpPr>
        <p:spPr>
          <a:xfrm>
            <a:off x="9744898" y="2935986"/>
            <a:ext cx="2415911" cy="461665"/>
          </a:xfrm>
          <a:prstGeom prst="rect">
            <a:avLst/>
          </a:prstGeom>
          <a:noFill/>
        </p:spPr>
        <p:txBody>
          <a:bodyPr wrap="square" rtlCol="0">
            <a:spAutoFit/>
          </a:bodyPr>
          <a:lstStyle/>
          <a:p>
            <a:r>
              <a:rPr lang="en-GB" sz="2400" b="1" dirty="0"/>
              <a:t>Choose from:</a:t>
            </a:r>
          </a:p>
        </p:txBody>
      </p:sp>
      <p:sp>
        <p:nvSpPr>
          <p:cNvPr id="26" name="TextBox 25">
            <a:extLst>
              <a:ext uri="{FF2B5EF4-FFF2-40B4-BE49-F238E27FC236}">
                <a16:creationId xmlns:a16="http://schemas.microsoft.com/office/drawing/2014/main" id="{6DF56767-358A-48F6-89D2-23E4330CE066}"/>
              </a:ext>
            </a:extLst>
          </p:cNvPr>
          <p:cNvSpPr txBox="1"/>
          <p:nvPr/>
        </p:nvSpPr>
        <p:spPr>
          <a:xfrm>
            <a:off x="10326699" y="3248625"/>
            <a:ext cx="1207956" cy="769441"/>
          </a:xfrm>
          <a:prstGeom prst="rect">
            <a:avLst/>
          </a:prstGeom>
          <a:noFill/>
        </p:spPr>
        <p:txBody>
          <a:bodyPr wrap="square" rtlCol="0">
            <a:spAutoFit/>
          </a:bodyPr>
          <a:lstStyle/>
          <a:p>
            <a:r>
              <a:rPr lang="en-GB" sz="4400" dirty="0"/>
              <a:t>&lt;</a:t>
            </a:r>
          </a:p>
        </p:txBody>
      </p:sp>
      <p:sp>
        <p:nvSpPr>
          <p:cNvPr id="27" name="TextBox 26">
            <a:extLst>
              <a:ext uri="{FF2B5EF4-FFF2-40B4-BE49-F238E27FC236}">
                <a16:creationId xmlns:a16="http://schemas.microsoft.com/office/drawing/2014/main" id="{0D0F33D8-EAAC-4BE5-9D6C-C4160C341B94}"/>
              </a:ext>
            </a:extLst>
          </p:cNvPr>
          <p:cNvSpPr txBox="1"/>
          <p:nvPr/>
        </p:nvSpPr>
        <p:spPr>
          <a:xfrm>
            <a:off x="9932807" y="3838285"/>
            <a:ext cx="545981" cy="769441"/>
          </a:xfrm>
          <a:prstGeom prst="rect">
            <a:avLst/>
          </a:prstGeom>
          <a:noFill/>
        </p:spPr>
        <p:txBody>
          <a:bodyPr wrap="square" rtlCol="0">
            <a:spAutoFit/>
          </a:bodyPr>
          <a:lstStyle/>
          <a:p>
            <a:r>
              <a:rPr lang="en-GB" sz="4400" dirty="0"/>
              <a:t>&gt;</a:t>
            </a:r>
          </a:p>
        </p:txBody>
      </p:sp>
      <p:sp>
        <p:nvSpPr>
          <p:cNvPr id="28" name="TextBox 27">
            <a:extLst>
              <a:ext uri="{FF2B5EF4-FFF2-40B4-BE49-F238E27FC236}">
                <a16:creationId xmlns:a16="http://schemas.microsoft.com/office/drawing/2014/main" id="{4C85737D-CAAE-473E-B453-41930D7E49CC}"/>
              </a:ext>
            </a:extLst>
          </p:cNvPr>
          <p:cNvSpPr txBox="1"/>
          <p:nvPr/>
        </p:nvSpPr>
        <p:spPr>
          <a:xfrm>
            <a:off x="10850296" y="3838284"/>
            <a:ext cx="545981" cy="769441"/>
          </a:xfrm>
          <a:prstGeom prst="rect">
            <a:avLst/>
          </a:prstGeom>
          <a:noFill/>
        </p:spPr>
        <p:txBody>
          <a:bodyPr wrap="square" rtlCol="0">
            <a:spAutoFit/>
          </a:bodyPr>
          <a:lstStyle/>
          <a:p>
            <a:r>
              <a:rPr lang="en-GB" sz="4400" dirty="0"/>
              <a:t>=</a:t>
            </a:r>
          </a:p>
        </p:txBody>
      </p:sp>
      <p:pic>
        <p:nvPicPr>
          <p:cNvPr id="29" name="Picture 28">
            <a:extLst>
              <a:ext uri="{FF2B5EF4-FFF2-40B4-BE49-F238E27FC236}">
                <a16:creationId xmlns:a16="http://schemas.microsoft.com/office/drawing/2014/main" id="{B0495E4E-1A26-408E-B5DB-C0E491E8AB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0650" y="70209"/>
            <a:ext cx="1531912" cy="1137558"/>
          </a:xfrm>
          <a:prstGeom prst="rect">
            <a:avLst/>
          </a:prstGeom>
        </p:spPr>
      </p:pic>
      <p:pic>
        <p:nvPicPr>
          <p:cNvPr id="8194" name="Picture 2" descr="Coke - Wenzel's the Bakers">
            <a:extLst>
              <a:ext uri="{FF2B5EF4-FFF2-40B4-BE49-F238E27FC236}">
                <a16:creationId xmlns:a16="http://schemas.microsoft.com/office/drawing/2014/main" id="{0F0335F3-6027-45E9-B723-F007065224C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60288" y="2076739"/>
            <a:ext cx="2415912" cy="2415912"/>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852E71E7-2478-4A33-8832-79E6E7BD99F1}"/>
              </a:ext>
            </a:extLst>
          </p:cNvPr>
          <p:cNvSpPr txBox="1"/>
          <p:nvPr/>
        </p:nvSpPr>
        <p:spPr>
          <a:xfrm>
            <a:off x="164989" y="2520960"/>
            <a:ext cx="2208548" cy="1569660"/>
          </a:xfrm>
          <a:prstGeom prst="rect">
            <a:avLst/>
          </a:prstGeom>
          <a:noFill/>
        </p:spPr>
        <p:txBody>
          <a:bodyPr wrap="square" rtlCol="0">
            <a:spAutoFit/>
          </a:bodyPr>
          <a:lstStyle/>
          <a:p>
            <a:r>
              <a:rPr lang="en-GB" sz="2400" dirty="0"/>
              <a:t>Remember, the crocodile eats the </a:t>
            </a:r>
            <a:r>
              <a:rPr lang="en-GB" sz="2400" b="1" dirty="0"/>
              <a:t>heavier</a:t>
            </a:r>
            <a:r>
              <a:rPr lang="en-GB" sz="2400" dirty="0"/>
              <a:t> object.</a:t>
            </a:r>
          </a:p>
        </p:txBody>
      </p:sp>
    </p:spTree>
    <p:extLst>
      <p:ext uri="{BB962C8B-B14F-4D97-AF65-F5344CB8AC3E}">
        <p14:creationId xmlns:p14="http://schemas.microsoft.com/office/powerpoint/2010/main" val="2024754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8194"/>
                                        </p:tgtEl>
                                        <p:attrNameLst>
                                          <p:attrName>style.visibility</p:attrName>
                                        </p:attrNameLst>
                                      </p:cBhvr>
                                      <p:to>
                                        <p:strVal val="visible"/>
                                      </p:to>
                                    </p:set>
                                    <p:anim calcmode="lin" valueType="num">
                                      <p:cBhvr additive="base">
                                        <p:cTn id="17" dur="500" fill="hold"/>
                                        <p:tgtEl>
                                          <p:spTgt spid="8194"/>
                                        </p:tgtEl>
                                        <p:attrNameLst>
                                          <p:attrName>ppt_x</p:attrName>
                                        </p:attrNameLst>
                                      </p:cBhvr>
                                      <p:tavLst>
                                        <p:tav tm="0">
                                          <p:val>
                                            <p:strVal val="#ppt_x"/>
                                          </p:val>
                                        </p:tav>
                                        <p:tav tm="100000">
                                          <p:val>
                                            <p:strVal val="#ppt_x"/>
                                          </p:val>
                                        </p:tav>
                                      </p:tavLst>
                                    </p:anim>
                                    <p:anim calcmode="lin" valueType="num">
                                      <p:cBhvr additive="base">
                                        <p:cTn id="18" dur="500" fill="hold"/>
                                        <p:tgtEl>
                                          <p:spTgt spid="8194"/>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additive="base">
                                        <p:cTn id="41" dur="500" fill="hold"/>
                                        <p:tgtEl>
                                          <p:spTgt spid="17"/>
                                        </p:tgtEl>
                                        <p:attrNameLst>
                                          <p:attrName>ppt_x</p:attrName>
                                        </p:attrNameLst>
                                      </p:cBhvr>
                                      <p:tavLst>
                                        <p:tav tm="0">
                                          <p:val>
                                            <p:strVal val="#ppt_x"/>
                                          </p:val>
                                        </p:tav>
                                        <p:tav tm="100000">
                                          <p:val>
                                            <p:strVal val="#ppt_x"/>
                                          </p:val>
                                        </p:tav>
                                      </p:tavLst>
                                    </p:anim>
                                    <p:anim calcmode="lin" valueType="num">
                                      <p:cBhvr additive="base">
                                        <p:cTn id="42" dur="500" fill="hold"/>
                                        <p:tgtEl>
                                          <p:spTgt spid="17"/>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026"/>
                                        </p:tgtEl>
                                        <p:attrNameLst>
                                          <p:attrName>style.visibility</p:attrName>
                                        </p:attrNameLst>
                                      </p:cBhvr>
                                      <p:to>
                                        <p:strVal val="visible"/>
                                      </p:to>
                                    </p:set>
                                    <p:anim calcmode="lin" valueType="num">
                                      <p:cBhvr additive="base">
                                        <p:cTn id="45" dur="500" fill="hold"/>
                                        <p:tgtEl>
                                          <p:spTgt spid="1026"/>
                                        </p:tgtEl>
                                        <p:attrNameLst>
                                          <p:attrName>ppt_x</p:attrName>
                                        </p:attrNameLst>
                                      </p:cBhvr>
                                      <p:tavLst>
                                        <p:tav tm="0">
                                          <p:val>
                                            <p:strVal val="#ppt_x"/>
                                          </p:val>
                                        </p:tav>
                                        <p:tav tm="100000">
                                          <p:val>
                                            <p:strVal val="#ppt_x"/>
                                          </p:val>
                                        </p:tav>
                                      </p:tavLst>
                                    </p:anim>
                                    <p:anim calcmode="lin" valueType="num">
                                      <p:cBhvr additive="base">
                                        <p:cTn id="46"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30"/>
                                        </p:tgtEl>
                                        <p:attrNameLst>
                                          <p:attrName>style.visibility</p:attrName>
                                        </p:attrNameLst>
                                      </p:cBhvr>
                                      <p:to>
                                        <p:strVal val="visible"/>
                                      </p:to>
                                    </p:set>
                                    <p:anim calcmode="lin" valueType="num">
                                      <p:cBhvr additive="base">
                                        <p:cTn id="51" dur="500" fill="hold"/>
                                        <p:tgtEl>
                                          <p:spTgt spid="30"/>
                                        </p:tgtEl>
                                        <p:attrNameLst>
                                          <p:attrName>ppt_x</p:attrName>
                                        </p:attrNameLst>
                                      </p:cBhvr>
                                      <p:tavLst>
                                        <p:tav tm="0">
                                          <p:val>
                                            <p:strVal val="#ppt_x"/>
                                          </p:val>
                                        </p:tav>
                                        <p:tav tm="100000">
                                          <p:val>
                                            <p:strVal val="#ppt_x"/>
                                          </p:val>
                                        </p:tav>
                                      </p:tavLst>
                                    </p:anim>
                                    <p:anim calcmode="lin" valueType="num">
                                      <p:cBhvr additive="base">
                                        <p:cTn id="5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25"/>
                                        </p:tgtEl>
                                        <p:attrNameLst>
                                          <p:attrName>style.visibility</p:attrName>
                                        </p:attrNameLst>
                                      </p:cBhvr>
                                      <p:to>
                                        <p:strVal val="visible"/>
                                      </p:to>
                                    </p:set>
                                    <p:anim calcmode="lin" valueType="num">
                                      <p:cBhvr additive="base">
                                        <p:cTn id="57" dur="500" fill="hold"/>
                                        <p:tgtEl>
                                          <p:spTgt spid="25"/>
                                        </p:tgtEl>
                                        <p:attrNameLst>
                                          <p:attrName>ppt_x</p:attrName>
                                        </p:attrNameLst>
                                      </p:cBhvr>
                                      <p:tavLst>
                                        <p:tav tm="0">
                                          <p:val>
                                            <p:strVal val="#ppt_x"/>
                                          </p:val>
                                        </p:tav>
                                        <p:tav tm="100000">
                                          <p:val>
                                            <p:strVal val="#ppt_x"/>
                                          </p:val>
                                        </p:tav>
                                      </p:tavLst>
                                    </p:anim>
                                    <p:anim calcmode="lin" valueType="num">
                                      <p:cBhvr additive="base">
                                        <p:cTn id="58" dur="500" fill="hold"/>
                                        <p:tgtEl>
                                          <p:spTgt spid="25"/>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anim calcmode="lin" valueType="num">
                                      <p:cBhvr additive="base">
                                        <p:cTn id="61" dur="500" fill="hold"/>
                                        <p:tgtEl>
                                          <p:spTgt spid="26"/>
                                        </p:tgtEl>
                                        <p:attrNameLst>
                                          <p:attrName>ppt_x</p:attrName>
                                        </p:attrNameLst>
                                      </p:cBhvr>
                                      <p:tavLst>
                                        <p:tav tm="0">
                                          <p:val>
                                            <p:strVal val="#ppt_x"/>
                                          </p:val>
                                        </p:tav>
                                        <p:tav tm="100000">
                                          <p:val>
                                            <p:strVal val="#ppt_x"/>
                                          </p:val>
                                        </p:tav>
                                      </p:tavLst>
                                    </p:anim>
                                    <p:anim calcmode="lin" valueType="num">
                                      <p:cBhvr additive="base">
                                        <p:cTn id="62" dur="500" fill="hold"/>
                                        <p:tgtEl>
                                          <p:spTgt spid="26"/>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28"/>
                                        </p:tgtEl>
                                        <p:attrNameLst>
                                          <p:attrName>style.visibility</p:attrName>
                                        </p:attrNameLst>
                                      </p:cBhvr>
                                      <p:to>
                                        <p:strVal val="visible"/>
                                      </p:to>
                                    </p:set>
                                    <p:anim calcmode="lin" valueType="num">
                                      <p:cBhvr additive="base">
                                        <p:cTn id="65" dur="500" fill="hold"/>
                                        <p:tgtEl>
                                          <p:spTgt spid="28"/>
                                        </p:tgtEl>
                                        <p:attrNameLst>
                                          <p:attrName>ppt_x</p:attrName>
                                        </p:attrNameLst>
                                      </p:cBhvr>
                                      <p:tavLst>
                                        <p:tav tm="0">
                                          <p:val>
                                            <p:strVal val="#ppt_x"/>
                                          </p:val>
                                        </p:tav>
                                        <p:tav tm="100000">
                                          <p:val>
                                            <p:strVal val="#ppt_x"/>
                                          </p:val>
                                        </p:tav>
                                      </p:tavLst>
                                    </p:anim>
                                    <p:anim calcmode="lin" valueType="num">
                                      <p:cBhvr additive="base">
                                        <p:cTn id="66" dur="500" fill="hold"/>
                                        <p:tgtEl>
                                          <p:spTgt spid="28"/>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27"/>
                                        </p:tgtEl>
                                        <p:attrNameLst>
                                          <p:attrName>style.visibility</p:attrName>
                                        </p:attrNameLst>
                                      </p:cBhvr>
                                      <p:to>
                                        <p:strVal val="visible"/>
                                      </p:to>
                                    </p:set>
                                    <p:anim calcmode="lin" valueType="num">
                                      <p:cBhvr additive="base">
                                        <p:cTn id="69" dur="500" fill="hold"/>
                                        <p:tgtEl>
                                          <p:spTgt spid="27"/>
                                        </p:tgtEl>
                                        <p:attrNameLst>
                                          <p:attrName>ppt_x</p:attrName>
                                        </p:attrNameLst>
                                      </p:cBhvr>
                                      <p:tavLst>
                                        <p:tav tm="0">
                                          <p:val>
                                            <p:strVal val="#ppt_x"/>
                                          </p:val>
                                        </p:tav>
                                        <p:tav tm="100000">
                                          <p:val>
                                            <p:strVal val="#ppt_x"/>
                                          </p:val>
                                        </p:tav>
                                      </p:tavLst>
                                    </p:anim>
                                    <p:anim calcmode="lin" valueType="num">
                                      <p:cBhvr additive="base">
                                        <p:cTn id="7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24"/>
                                        </p:tgtEl>
                                        <p:attrNameLst>
                                          <p:attrName>style.visibility</p:attrName>
                                        </p:attrNameLst>
                                      </p:cBhvr>
                                      <p:to>
                                        <p:strVal val="visible"/>
                                      </p:to>
                                    </p:set>
                                    <p:anim calcmode="lin" valueType="num">
                                      <p:cBhvr additive="base">
                                        <p:cTn id="75" dur="500" fill="hold"/>
                                        <p:tgtEl>
                                          <p:spTgt spid="24"/>
                                        </p:tgtEl>
                                        <p:attrNameLst>
                                          <p:attrName>ppt_x</p:attrName>
                                        </p:attrNameLst>
                                      </p:cBhvr>
                                      <p:tavLst>
                                        <p:tav tm="0">
                                          <p:val>
                                            <p:strVal val="#ppt_x"/>
                                          </p:val>
                                        </p:tav>
                                        <p:tav tm="100000">
                                          <p:val>
                                            <p:strVal val="#ppt_x"/>
                                          </p:val>
                                        </p:tav>
                                      </p:tavLst>
                                    </p:anim>
                                    <p:anim calcmode="lin" valueType="num">
                                      <p:cBhvr additive="base">
                                        <p:cTn id="7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4" grpId="0"/>
      <p:bldP spid="25" grpId="0"/>
      <p:bldP spid="26" grpId="0"/>
      <p:bldP spid="27" grpId="0"/>
      <p:bldP spid="28" grpId="0"/>
      <p:bldP spid="3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descr="Balance Scales Variety 3 KS2 Illustration - Twinkl">
            <a:extLst>
              <a:ext uri="{FF2B5EF4-FFF2-40B4-BE49-F238E27FC236}">
                <a16:creationId xmlns:a16="http://schemas.microsoft.com/office/drawing/2014/main" id="{277D4CAE-FF6E-4CA8-B1DE-87E9B52E11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458" y="1352277"/>
            <a:ext cx="9762192" cy="486529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7ADAFA4-9E45-466E-A35F-8015DCCA3A12}"/>
              </a:ext>
            </a:extLst>
          </p:cNvPr>
          <p:cNvSpPr txBox="1"/>
          <p:nvPr/>
        </p:nvSpPr>
        <p:spPr>
          <a:xfrm>
            <a:off x="3910820" y="0"/>
            <a:ext cx="4107766" cy="769441"/>
          </a:xfrm>
          <a:prstGeom prst="rect">
            <a:avLst/>
          </a:prstGeom>
          <a:noFill/>
        </p:spPr>
        <p:txBody>
          <a:bodyPr wrap="square" rtlCol="0">
            <a:spAutoFit/>
          </a:bodyPr>
          <a:lstStyle/>
          <a:p>
            <a:r>
              <a:rPr lang="en-GB" sz="4400" dirty="0"/>
              <a:t>Comparing Mass</a:t>
            </a:r>
          </a:p>
        </p:txBody>
      </p:sp>
      <p:sp>
        <p:nvSpPr>
          <p:cNvPr id="4" name="TextBox 3">
            <a:extLst>
              <a:ext uri="{FF2B5EF4-FFF2-40B4-BE49-F238E27FC236}">
                <a16:creationId xmlns:a16="http://schemas.microsoft.com/office/drawing/2014/main" id="{915F6F6A-E641-427D-8A3C-F7C3D7FAB770}"/>
              </a:ext>
            </a:extLst>
          </p:cNvPr>
          <p:cNvSpPr txBox="1"/>
          <p:nvPr/>
        </p:nvSpPr>
        <p:spPr>
          <a:xfrm>
            <a:off x="-2591" y="622871"/>
            <a:ext cx="10378554" cy="830997"/>
          </a:xfrm>
          <a:prstGeom prst="rect">
            <a:avLst/>
          </a:prstGeom>
          <a:noFill/>
        </p:spPr>
        <p:txBody>
          <a:bodyPr wrap="square" rtlCol="0">
            <a:spAutoFit/>
          </a:bodyPr>
          <a:lstStyle/>
          <a:p>
            <a:r>
              <a:rPr lang="en-GB" sz="2400" b="1" dirty="0"/>
              <a:t>Task 7: </a:t>
            </a:r>
            <a:r>
              <a:rPr lang="en-GB" sz="2400" dirty="0"/>
              <a:t>Can you complete the sentence using the </a:t>
            </a:r>
            <a:r>
              <a:rPr lang="en-GB" sz="2400" b="1" dirty="0"/>
              <a:t>correct symbol </a:t>
            </a:r>
            <a:r>
              <a:rPr lang="en-GB" sz="2400" dirty="0"/>
              <a:t>to compare the mass of the object and the cubes?</a:t>
            </a:r>
            <a:endParaRPr lang="en-GB" sz="2400" b="1" dirty="0"/>
          </a:p>
        </p:txBody>
      </p:sp>
      <p:pic>
        <p:nvPicPr>
          <p:cNvPr id="1026" name="Picture 2" descr="Unifix Block Illustration - Twinkl">
            <a:extLst>
              <a:ext uri="{FF2B5EF4-FFF2-40B4-BE49-F238E27FC236}">
                <a16:creationId xmlns:a16="http://schemas.microsoft.com/office/drawing/2014/main" id="{D33CA772-2A42-466D-9085-99F135D285F3}"/>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29760" r="30386"/>
          <a:stretch/>
        </p:blipFill>
        <p:spPr bwMode="auto">
          <a:xfrm>
            <a:off x="7069801" y="4186426"/>
            <a:ext cx="393896" cy="49418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Unifix Block Illustration - Twinkl">
            <a:extLst>
              <a:ext uri="{FF2B5EF4-FFF2-40B4-BE49-F238E27FC236}">
                <a16:creationId xmlns:a16="http://schemas.microsoft.com/office/drawing/2014/main" id="{BC0F6B37-5E42-462A-A4D1-577F5DFECE01}"/>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29760" r="30386"/>
          <a:stretch/>
        </p:blipFill>
        <p:spPr bwMode="auto">
          <a:xfrm>
            <a:off x="7491832" y="4239599"/>
            <a:ext cx="393896" cy="4941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Unifix Block Illustration - Twinkl">
            <a:extLst>
              <a:ext uri="{FF2B5EF4-FFF2-40B4-BE49-F238E27FC236}">
                <a16:creationId xmlns:a16="http://schemas.microsoft.com/office/drawing/2014/main" id="{6566A74F-2B66-4436-BB66-08F78A987E8A}"/>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29760" r="30386"/>
          <a:stretch/>
        </p:blipFill>
        <p:spPr bwMode="auto">
          <a:xfrm>
            <a:off x="7927935" y="4214557"/>
            <a:ext cx="393896" cy="49418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Unifix Block Illustration - Twinkl">
            <a:extLst>
              <a:ext uri="{FF2B5EF4-FFF2-40B4-BE49-F238E27FC236}">
                <a16:creationId xmlns:a16="http://schemas.microsoft.com/office/drawing/2014/main" id="{6754616B-A827-45A2-B0DE-624FBA3EA514}"/>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29760" r="30386"/>
          <a:stretch/>
        </p:blipFill>
        <p:spPr bwMode="auto">
          <a:xfrm>
            <a:off x="8378100" y="4186426"/>
            <a:ext cx="393896" cy="49418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Unifix Block Illustration - Twinkl">
            <a:extLst>
              <a:ext uri="{FF2B5EF4-FFF2-40B4-BE49-F238E27FC236}">
                <a16:creationId xmlns:a16="http://schemas.microsoft.com/office/drawing/2014/main" id="{54057204-0800-4117-AC9A-5D3CDC0219BE}"/>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29760" r="30386"/>
          <a:stretch/>
        </p:blipFill>
        <p:spPr bwMode="auto">
          <a:xfrm>
            <a:off x="7674717" y="3796744"/>
            <a:ext cx="393896" cy="4941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Unifix Block Illustration - Twinkl">
            <a:extLst>
              <a:ext uri="{FF2B5EF4-FFF2-40B4-BE49-F238E27FC236}">
                <a16:creationId xmlns:a16="http://schemas.microsoft.com/office/drawing/2014/main" id="{32E8682C-9D58-4500-80CF-90EBD467DBEA}"/>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29760" r="30386"/>
          <a:stretch/>
        </p:blipFill>
        <p:spPr bwMode="auto">
          <a:xfrm>
            <a:off x="8108218" y="3796744"/>
            <a:ext cx="393896" cy="49418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Unifix Block Illustration - Twinkl">
            <a:extLst>
              <a:ext uri="{FF2B5EF4-FFF2-40B4-BE49-F238E27FC236}">
                <a16:creationId xmlns:a16="http://schemas.microsoft.com/office/drawing/2014/main" id="{E8439231-E98A-482C-85BE-9BE766E9DE84}"/>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29760" r="30386"/>
          <a:stretch/>
        </p:blipFill>
        <p:spPr bwMode="auto">
          <a:xfrm>
            <a:off x="7279890" y="3796744"/>
            <a:ext cx="393896" cy="49418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7A8C0A8F-56B5-4A2F-934B-E426CA5FFC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0650" y="70209"/>
            <a:ext cx="1531912" cy="1137558"/>
          </a:xfrm>
          <a:prstGeom prst="rect">
            <a:avLst/>
          </a:prstGeom>
        </p:spPr>
      </p:pic>
      <p:sp>
        <p:nvSpPr>
          <p:cNvPr id="19" name="TextBox 18">
            <a:extLst>
              <a:ext uri="{FF2B5EF4-FFF2-40B4-BE49-F238E27FC236}">
                <a16:creationId xmlns:a16="http://schemas.microsoft.com/office/drawing/2014/main" id="{E53A345D-A7BB-4341-A46F-5066FED94A87}"/>
              </a:ext>
            </a:extLst>
          </p:cNvPr>
          <p:cNvSpPr txBox="1"/>
          <p:nvPr/>
        </p:nvSpPr>
        <p:spPr>
          <a:xfrm>
            <a:off x="3800165" y="6340901"/>
            <a:ext cx="6575798" cy="461665"/>
          </a:xfrm>
          <a:prstGeom prst="rect">
            <a:avLst/>
          </a:prstGeom>
          <a:noFill/>
        </p:spPr>
        <p:txBody>
          <a:bodyPr wrap="square" rtlCol="0">
            <a:spAutoFit/>
          </a:bodyPr>
          <a:lstStyle/>
          <a:p>
            <a:r>
              <a:rPr lang="en-GB" sz="2400" dirty="0"/>
              <a:t>The feather is </a:t>
            </a:r>
            <a:r>
              <a:rPr lang="en-GB" sz="2400" b="1" dirty="0"/>
              <a:t>______</a:t>
            </a:r>
            <a:r>
              <a:rPr lang="en-GB" sz="2400" dirty="0"/>
              <a:t> the cubes.</a:t>
            </a:r>
          </a:p>
        </p:txBody>
      </p:sp>
      <p:sp>
        <p:nvSpPr>
          <p:cNvPr id="25" name="TextBox 24">
            <a:extLst>
              <a:ext uri="{FF2B5EF4-FFF2-40B4-BE49-F238E27FC236}">
                <a16:creationId xmlns:a16="http://schemas.microsoft.com/office/drawing/2014/main" id="{3B78A852-7A6B-461B-9F9C-EF705E5E8A4A}"/>
              </a:ext>
            </a:extLst>
          </p:cNvPr>
          <p:cNvSpPr txBox="1"/>
          <p:nvPr/>
        </p:nvSpPr>
        <p:spPr>
          <a:xfrm>
            <a:off x="9744898" y="2935986"/>
            <a:ext cx="2415911" cy="461665"/>
          </a:xfrm>
          <a:prstGeom prst="rect">
            <a:avLst/>
          </a:prstGeom>
          <a:noFill/>
        </p:spPr>
        <p:txBody>
          <a:bodyPr wrap="square" rtlCol="0">
            <a:spAutoFit/>
          </a:bodyPr>
          <a:lstStyle/>
          <a:p>
            <a:r>
              <a:rPr lang="en-GB" sz="2400" b="1" dirty="0"/>
              <a:t>Choose from:</a:t>
            </a:r>
          </a:p>
        </p:txBody>
      </p:sp>
      <p:sp>
        <p:nvSpPr>
          <p:cNvPr id="26" name="TextBox 25">
            <a:extLst>
              <a:ext uri="{FF2B5EF4-FFF2-40B4-BE49-F238E27FC236}">
                <a16:creationId xmlns:a16="http://schemas.microsoft.com/office/drawing/2014/main" id="{6B2AD16B-3111-43FE-B5E0-E7E0A714090C}"/>
              </a:ext>
            </a:extLst>
          </p:cNvPr>
          <p:cNvSpPr txBox="1"/>
          <p:nvPr/>
        </p:nvSpPr>
        <p:spPr>
          <a:xfrm>
            <a:off x="10326699" y="3248625"/>
            <a:ext cx="1207956" cy="769441"/>
          </a:xfrm>
          <a:prstGeom prst="rect">
            <a:avLst/>
          </a:prstGeom>
          <a:noFill/>
        </p:spPr>
        <p:txBody>
          <a:bodyPr wrap="square" rtlCol="0">
            <a:spAutoFit/>
          </a:bodyPr>
          <a:lstStyle/>
          <a:p>
            <a:r>
              <a:rPr lang="en-GB" sz="4400" dirty="0"/>
              <a:t>&lt;</a:t>
            </a:r>
          </a:p>
        </p:txBody>
      </p:sp>
      <p:sp>
        <p:nvSpPr>
          <p:cNvPr id="28" name="TextBox 27">
            <a:extLst>
              <a:ext uri="{FF2B5EF4-FFF2-40B4-BE49-F238E27FC236}">
                <a16:creationId xmlns:a16="http://schemas.microsoft.com/office/drawing/2014/main" id="{C9FE1EDD-2B42-4E02-9BDC-A462E873709A}"/>
              </a:ext>
            </a:extLst>
          </p:cNvPr>
          <p:cNvSpPr txBox="1"/>
          <p:nvPr/>
        </p:nvSpPr>
        <p:spPr>
          <a:xfrm>
            <a:off x="9932807" y="3838285"/>
            <a:ext cx="545981" cy="769441"/>
          </a:xfrm>
          <a:prstGeom prst="rect">
            <a:avLst/>
          </a:prstGeom>
          <a:noFill/>
        </p:spPr>
        <p:txBody>
          <a:bodyPr wrap="square" rtlCol="0">
            <a:spAutoFit/>
          </a:bodyPr>
          <a:lstStyle/>
          <a:p>
            <a:r>
              <a:rPr lang="en-GB" sz="4400" dirty="0"/>
              <a:t>&gt;</a:t>
            </a:r>
          </a:p>
        </p:txBody>
      </p:sp>
      <p:sp>
        <p:nvSpPr>
          <p:cNvPr id="29" name="TextBox 28">
            <a:extLst>
              <a:ext uri="{FF2B5EF4-FFF2-40B4-BE49-F238E27FC236}">
                <a16:creationId xmlns:a16="http://schemas.microsoft.com/office/drawing/2014/main" id="{E01438C6-B711-4A95-A0B8-38B390DC5BE7}"/>
              </a:ext>
            </a:extLst>
          </p:cNvPr>
          <p:cNvSpPr txBox="1"/>
          <p:nvPr/>
        </p:nvSpPr>
        <p:spPr>
          <a:xfrm>
            <a:off x="10850296" y="3838284"/>
            <a:ext cx="545981" cy="769441"/>
          </a:xfrm>
          <a:prstGeom prst="rect">
            <a:avLst/>
          </a:prstGeom>
          <a:noFill/>
        </p:spPr>
        <p:txBody>
          <a:bodyPr wrap="square" rtlCol="0">
            <a:spAutoFit/>
          </a:bodyPr>
          <a:lstStyle/>
          <a:p>
            <a:r>
              <a:rPr lang="en-GB" sz="4400" dirty="0"/>
              <a:t>=</a:t>
            </a:r>
          </a:p>
        </p:txBody>
      </p:sp>
      <p:pic>
        <p:nvPicPr>
          <p:cNvPr id="30" name="Picture 2" descr="Feather - Official The Forest Wiki">
            <a:extLst>
              <a:ext uri="{FF2B5EF4-FFF2-40B4-BE49-F238E27FC236}">
                <a16:creationId xmlns:a16="http://schemas.microsoft.com/office/drawing/2014/main" id="{AF30A9A8-17D7-404D-AA30-42A06F08062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3809584">
            <a:off x="2523252" y="1950897"/>
            <a:ext cx="2080404" cy="2080404"/>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D4F7DE2D-C6BE-412B-AC38-9D37301007C8}"/>
              </a:ext>
            </a:extLst>
          </p:cNvPr>
          <p:cNvSpPr txBox="1"/>
          <p:nvPr/>
        </p:nvSpPr>
        <p:spPr>
          <a:xfrm>
            <a:off x="0" y="2577203"/>
            <a:ext cx="2208548" cy="1569660"/>
          </a:xfrm>
          <a:prstGeom prst="rect">
            <a:avLst/>
          </a:prstGeom>
          <a:noFill/>
        </p:spPr>
        <p:txBody>
          <a:bodyPr wrap="square" rtlCol="0">
            <a:spAutoFit/>
          </a:bodyPr>
          <a:lstStyle/>
          <a:p>
            <a:r>
              <a:rPr lang="en-GB" sz="2400" dirty="0"/>
              <a:t>Remember, the crocodile eats the </a:t>
            </a:r>
            <a:r>
              <a:rPr lang="en-GB" sz="2400" b="1" dirty="0"/>
              <a:t>heavier</a:t>
            </a:r>
            <a:r>
              <a:rPr lang="en-GB" sz="2400" dirty="0"/>
              <a:t> object.</a:t>
            </a:r>
          </a:p>
        </p:txBody>
      </p:sp>
    </p:spTree>
    <p:extLst>
      <p:ext uri="{BB962C8B-B14F-4D97-AF65-F5344CB8AC3E}">
        <p14:creationId xmlns:p14="http://schemas.microsoft.com/office/powerpoint/2010/main" val="961732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additive="base">
                                        <p:cTn id="13" dur="500" fill="hold"/>
                                        <p:tgtEl>
                                          <p:spTgt spid="30"/>
                                        </p:tgtEl>
                                        <p:attrNameLst>
                                          <p:attrName>ppt_x</p:attrName>
                                        </p:attrNameLst>
                                      </p:cBhvr>
                                      <p:tavLst>
                                        <p:tav tm="0">
                                          <p:val>
                                            <p:strVal val="#ppt_x"/>
                                          </p:val>
                                        </p:tav>
                                        <p:tav tm="100000">
                                          <p:val>
                                            <p:strVal val="#ppt_x"/>
                                          </p:val>
                                        </p:tav>
                                      </p:tavLst>
                                    </p:anim>
                                    <p:anim calcmode="lin" valueType="num">
                                      <p:cBhvr additive="base">
                                        <p:cTn id="14" dur="500" fill="hold"/>
                                        <p:tgtEl>
                                          <p:spTgt spid="30"/>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500" fill="hold"/>
                                        <p:tgtEl>
                                          <p:spTgt spid="24"/>
                                        </p:tgtEl>
                                        <p:attrNameLst>
                                          <p:attrName>ppt_x</p:attrName>
                                        </p:attrNameLst>
                                      </p:cBhvr>
                                      <p:tavLst>
                                        <p:tav tm="0">
                                          <p:val>
                                            <p:strVal val="#ppt_x"/>
                                          </p:val>
                                        </p:tav>
                                        <p:tav tm="100000">
                                          <p:val>
                                            <p:strVal val="#ppt_x"/>
                                          </p:val>
                                        </p:tav>
                                      </p:tavLst>
                                    </p:anim>
                                    <p:anim calcmode="lin" valueType="num">
                                      <p:cBhvr additive="base">
                                        <p:cTn id="18" dur="500" fill="hold"/>
                                        <p:tgtEl>
                                          <p:spTgt spid="24"/>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026"/>
                                        </p:tgtEl>
                                        <p:attrNameLst>
                                          <p:attrName>style.visibility</p:attrName>
                                        </p:attrNameLst>
                                      </p:cBhvr>
                                      <p:to>
                                        <p:strVal val="visible"/>
                                      </p:to>
                                    </p:set>
                                    <p:anim calcmode="lin" valueType="num">
                                      <p:cBhvr additive="base">
                                        <p:cTn id="33" dur="500" fill="hold"/>
                                        <p:tgtEl>
                                          <p:spTgt spid="1026"/>
                                        </p:tgtEl>
                                        <p:attrNameLst>
                                          <p:attrName>ppt_x</p:attrName>
                                        </p:attrNameLst>
                                      </p:cBhvr>
                                      <p:tavLst>
                                        <p:tav tm="0">
                                          <p:val>
                                            <p:strVal val="#ppt_x"/>
                                          </p:val>
                                        </p:tav>
                                        <p:tav tm="100000">
                                          <p:val>
                                            <p:strVal val="#ppt_x"/>
                                          </p:val>
                                        </p:tav>
                                      </p:tavLst>
                                    </p:anim>
                                    <p:anim calcmode="lin" valueType="num">
                                      <p:cBhvr additive="base">
                                        <p:cTn id="34" dur="500" fill="hold"/>
                                        <p:tgtEl>
                                          <p:spTgt spid="1026"/>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fill="hold"/>
                                        <p:tgtEl>
                                          <p:spTgt spid="15"/>
                                        </p:tgtEl>
                                        <p:attrNameLst>
                                          <p:attrName>ppt_x</p:attrName>
                                        </p:attrNameLst>
                                      </p:cBhvr>
                                      <p:tavLst>
                                        <p:tav tm="0">
                                          <p:val>
                                            <p:strVal val="#ppt_x"/>
                                          </p:val>
                                        </p:tav>
                                        <p:tav tm="100000">
                                          <p:val>
                                            <p:strVal val="#ppt_x"/>
                                          </p:val>
                                        </p:tav>
                                      </p:tavLst>
                                    </p:anim>
                                    <p:anim calcmode="lin" valueType="num">
                                      <p:cBhvr additive="base">
                                        <p:cTn id="42" dur="500" fill="hold"/>
                                        <p:tgtEl>
                                          <p:spTgt spid="15"/>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additive="base">
                                        <p:cTn id="45" dur="500" fill="hold"/>
                                        <p:tgtEl>
                                          <p:spTgt spid="16"/>
                                        </p:tgtEl>
                                        <p:attrNameLst>
                                          <p:attrName>ppt_x</p:attrName>
                                        </p:attrNameLst>
                                      </p:cBhvr>
                                      <p:tavLst>
                                        <p:tav tm="0">
                                          <p:val>
                                            <p:strVal val="#ppt_x"/>
                                          </p:val>
                                        </p:tav>
                                        <p:tav tm="100000">
                                          <p:val>
                                            <p:strVal val="#ppt_x"/>
                                          </p:val>
                                        </p:tav>
                                      </p:tavLst>
                                    </p:anim>
                                    <p:anim calcmode="lin" valueType="num">
                                      <p:cBhvr additive="base">
                                        <p:cTn id="4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36"/>
                                        </p:tgtEl>
                                        <p:attrNameLst>
                                          <p:attrName>style.visibility</p:attrName>
                                        </p:attrNameLst>
                                      </p:cBhvr>
                                      <p:to>
                                        <p:strVal val="visible"/>
                                      </p:to>
                                    </p:set>
                                    <p:anim calcmode="lin" valueType="num">
                                      <p:cBhvr additive="base">
                                        <p:cTn id="51" dur="500" fill="hold"/>
                                        <p:tgtEl>
                                          <p:spTgt spid="36"/>
                                        </p:tgtEl>
                                        <p:attrNameLst>
                                          <p:attrName>ppt_x</p:attrName>
                                        </p:attrNameLst>
                                      </p:cBhvr>
                                      <p:tavLst>
                                        <p:tav tm="0">
                                          <p:val>
                                            <p:strVal val="#ppt_x"/>
                                          </p:val>
                                        </p:tav>
                                        <p:tav tm="100000">
                                          <p:val>
                                            <p:strVal val="#ppt_x"/>
                                          </p:val>
                                        </p:tav>
                                      </p:tavLst>
                                    </p:anim>
                                    <p:anim calcmode="lin" valueType="num">
                                      <p:cBhvr additive="base">
                                        <p:cTn id="52"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anim calcmode="lin" valueType="num">
                                      <p:cBhvr additive="base">
                                        <p:cTn id="57" dur="500" fill="hold"/>
                                        <p:tgtEl>
                                          <p:spTgt spid="26"/>
                                        </p:tgtEl>
                                        <p:attrNameLst>
                                          <p:attrName>ppt_x</p:attrName>
                                        </p:attrNameLst>
                                      </p:cBhvr>
                                      <p:tavLst>
                                        <p:tav tm="0">
                                          <p:val>
                                            <p:strVal val="#ppt_x"/>
                                          </p:val>
                                        </p:tav>
                                        <p:tav tm="100000">
                                          <p:val>
                                            <p:strVal val="#ppt_x"/>
                                          </p:val>
                                        </p:tav>
                                      </p:tavLst>
                                    </p:anim>
                                    <p:anim calcmode="lin" valueType="num">
                                      <p:cBhvr additive="base">
                                        <p:cTn id="58" dur="500" fill="hold"/>
                                        <p:tgtEl>
                                          <p:spTgt spid="26"/>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25"/>
                                        </p:tgtEl>
                                        <p:attrNameLst>
                                          <p:attrName>style.visibility</p:attrName>
                                        </p:attrNameLst>
                                      </p:cBhvr>
                                      <p:to>
                                        <p:strVal val="visible"/>
                                      </p:to>
                                    </p:set>
                                    <p:anim calcmode="lin" valueType="num">
                                      <p:cBhvr additive="base">
                                        <p:cTn id="61" dur="500" fill="hold"/>
                                        <p:tgtEl>
                                          <p:spTgt spid="25"/>
                                        </p:tgtEl>
                                        <p:attrNameLst>
                                          <p:attrName>ppt_x</p:attrName>
                                        </p:attrNameLst>
                                      </p:cBhvr>
                                      <p:tavLst>
                                        <p:tav tm="0">
                                          <p:val>
                                            <p:strVal val="#ppt_x"/>
                                          </p:val>
                                        </p:tav>
                                        <p:tav tm="100000">
                                          <p:val>
                                            <p:strVal val="#ppt_x"/>
                                          </p:val>
                                        </p:tav>
                                      </p:tavLst>
                                    </p:anim>
                                    <p:anim calcmode="lin" valueType="num">
                                      <p:cBhvr additive="base">
                                        <p:cTn id="62" dur="500" fill="hold"/>
                                        <p:tgtEl>
                                          <p:spTgt spid="25"/>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28"/>
                                        </p:tgtEl>
                                        <p:attrNameLst>
                                          <p:attrName>style.visibility</p:attrName>
                                        </p:attrNameLst>
                                      </p:cBhvr>
                                      <p:to>
                                        <p:strVal val="visible"/>
                                      </p:to>
                                    </p:set>
                                    <p:anim calcmode="lin" valueType="num">
                                      <p:cBhvr additive="base">
                                        <p:cTn id="65" dur="500" fill="hold"/>
                                        <p:tgtEl>
                                          <p:spTgt spid="28"/>
                                        </p:tgtEl>
                                        <p:attrNameLst>
                                          <p:attrName>ppt_x</p:attrName>
                                        </p:attrNameLst>
                                      </p:cBhvr>
                                      <p:tavLst>
                                        <p:tav tm="0">
                                          <p:val>
                                            <p:strVal val="#ppt_x"/>
                                          </p:val>
                                        </p:tav>
                                        <p:tav tm="100000">
                                          <p:val>
                                            <p:strVal val="#ppt_x"/>
                                          </p:val>
                                        </p:tav>
                                      </p:tavLst>
                                    </p:anim>
                                    <p:anim calcmode="lin" valueType="num">
                                      <p:cBhvr additive="base">
                                        <p:cTn id="66" dur="500" fill="hold"/>
                                        <p:tgtEl>
                                          <p:spTgt spid="28"/>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29"/>
                                        </p:tgtEl>
                                        <p:attrNameLst>
                                          <p:attrName>style.visibility</p:attrName>
                                        </p:attrNameLst>
                                      </p:cBhvr>
                                      <p:to>
                                        <p:strVal val="visible"/>
                                      </p:to>
                                    </p:set>
                                    <p:anim calcmode="lin" valueType="num">
                                      <p:cBhvr additive="base">
                                        <p:cTn id="69" dur="500" fill="hold"/>
                                        <p:tgtEl>
                                          <p:spTgt spid="29"/>
                                        </p:tgtEl>
                                        <p:attrNameLst>
                                          <p:attrName>ppt_x</p:attrName>
                                        </p:attrNameLst>
                                      </p:cBhvr>
                                      <p:tavLst>
                                        <p:tav tm="0">
                                          <p:val>
                                            <p:strVal val="#ppt_x"/>
                                          </p:val>
                                        </p:tav>
                                        <p:tav tm="100000">
                                          <p:val>
                                            <p:strVal val="#ppt_x"/>
                                          </p:val>
                                        </p:tav>
                                      </p:tavLst>
                                    </p:anim>
                                    <p:anim calcmode="lin" valueType="num">
                                      <p:cBhvr additive="base">
                                        <p:cTn id="7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19"/>
                                        </p:tgtEl>
                                        <p:attrNameLst>
                                          <p:attrName>style.visibility</p:attrName>
                                        </p:attrNameLst>
                                      </p:cBhvr>
                                      <p:to>
                                        <p:strVal val="visible"/>
                                      </p:to>
                                    </p:set>
                                    <p:anim calcmode="lin" valueType="num">
                                      <p:cBhvr additive="base">
                                        <p:cTn id="75" dur="500" fill="hold"/>
                                        <p:tgtEl>
                                          <p:spTgt spid="19"/>
                                        </p:tgtEl>
                                        <p:attrNameLst>
                                          <p:attrName>ppt_x</p:attrName>
                                        </p:attrNameLst>
                                      </p:cBhvr>
                                      <p:tavLst>
                                        <p:tav tm="0">
                                          <p:val>
                                            <p:strVal val="#ppt_x"/>
                                          </p:val>
                                        </p:tav>
                                        <p:tav tm="100000">
                                          <p:val>
                                            <p:strVal val="#ppt_x"/>
                                          </p:val>
                                        </p:tav>
                                      </p:tavLst>
                                    </p:anim>
                                    <p:anim calcmode="lin" valueType="num">
                                      <p:cBhvr additive="base">
                                        <p:cTn id="7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9" grpId="0"/>
      <p:bldP spid="25" grpId="0"/>
      <p:bldP spid="26" grpId="0"/>
      <p:bldP spid="28" grpId="0"/>
      <p:bldP spid="29" grpId="0"/>
      <p:bldP spid="3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A5D847F-5F0F-4869-B7AC-49C3953088A6}"/>
              </a:ext>
            </a:extLst>
          </p:cNvPr>
          <p:cNvSpPr txBox="1"/>
          <p:nvPr/>
        </p:nvSpPr>
        <p:spPr>
          <a:xfrm>
            <a:off x="0" y="0"/>
            <a:ext cx="3615397" cy="923330"/>
          </a:xfrm>
          <a:prstGeom prst="rect">
            <a:avLst/>
          </a:prstGeom>
          <a:noFill/>
        </p:spPr>
        <p:txBody>
          <a:bodyPr wrap="square" rtlCol="0">
            <a:spAutoFit/>
          </a:bodyPr>
          <a:lstStyle/>
          <a:p>
            <a:pPr algn="ctr"/>
            <a:r>
              <a:rPr lang="en-GB" sz="5400" dirty="0"/>
              <a:t>Challenge!</a:t>
            </a:r>
          </a:p>
        </p:txBody>
      </p:sp>
      <p:pic>
        <p:nvPicPr>
          <p:cNvPr id="7" name="Picture 2" descr="Trophy Store Gold Well Done Medal award, 5 cm, Free Ribbon, Free engraving  up to 45 letters AM1182.01: Amazon.co.uk: Sports &amp; Outdoors">
            <a:extLst>
              <a:ext uri="{FF2B5EF4-FFF2-40B4-BE49-F238E27FC236}">
                <a16:creationId xmlns:a16="http://schemas.microsoft.com/office/drawing/2014/main" id="{671E78DA-444E-4A61-9926-B13B1E87DA3A}"/>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l="10828" r="1175" b="3"/>
          <a:stretch/>
        </p:blipFill>
        <p:spPr bwMode="auto">
          <a:xfrm>
            <a:off x="0" y="2310078"/>
            <a:ext cx="1944687" cy="2237843"/>
          </a:xfrm>
          <a:custGeom>
            <a:avLst/>
            <a:gdLst/>
            <a:ahLst/>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cxnSp>
        <p:nvCxnSpPr>
          <p:cNvPr id="4" name="Straight Connector 3"/>
          <p:cNvCxnSpPr/>
          <p:nvPr/>
        </p:nvCxnSpPr>
        <p:spPr>
          <a:xfrm>
            <a:off x="759963" y="6289464"/>
            <a:ext cx="11212946" cy="776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3454" y="70209"/>
            <a:ext cx="1299108" cy="964684"/>
          </a:xfrm>
          <a:prstGeom prst="rect">
            <a:avLst/>
          </a:prstGeom>
        </p:spPr>
      </p:pic>
      <p:pic>
        <p:nvPicPr>
          <p:cNvPr id="3" name="Picture 2">
            <a:extLst>
              <a:ext uri="{FF2B5EF4-FFF2-40B4-BE49-F238E27FC236}">
                <a16:creationId xmlns:a16="http://schemas.microsoft.com/office/drawing/2014/main" id="{2E6D2855-B7FC-44DA-BEDF-D8BA2B56A1C3}"/>
              </a:ext>
            </a:extLst>
          </p:cNvPr>
          <p:cNvPicPr>
            <a:picLocks noChangeAspect="1"/>
          </p:cNvPicPr>
          <p:nvPr/>
        </p:nvPicPr>
        <p:blipFill>
          <a:blip r:embed="rId4"/>
          <a:stretch>
            <a:fillRect/>
          </a:stretch>
        </p:blipFill>
        <p:spPr>
          <a:xfrm>
            <a:off x="2210238" y="1034892"/>
            <a:ext cx="8312396" cy="4398307"/>
          </a:xfrm>
          <a:prstGeom prst="rect">
            <a:avLst/>
          </a:prstGeom>
        </p:spPr>
      </p:pic>
      <p:sp>
        <p:nvSpPr>
          <p:cNvPr id="6" name="TextBox 5">
            <a:extLst>
              <a:ext uri="{FF2B5EF4-FFF2-40B4-BE49-F238E27FC236}">
                <a16:creationId xmlns:a16="http://schemas.microsoft.com/office/drawing/2014/main" id="{18677928-A972-4D4E-ACE8-81101428C6BA}"/>
              </a:ext>
            </a:extLst>
          </p:cNvPr>
          <p:cNvSpPr txBox="1"/>
          <p:nvPr/>
        </p:nvSpPr>
        <p:spPr>
          <a:xfrm>
            <a:off x="3615397" y="5460418"/>
            <a:ext cx="5936566" cy="461665"/>
          </a:xfrm>
          <a:prstGeom prst="rect">
            <a:avLst/>
          </a:prstGeom>
          <a:noFill/>
        </p:spPr>
        <p:txBody>
          <a:bodyPr wrap="square" rtlCol="0">
            <a:spAutoFit/>
          </a:bodyPr>
          <a:lstStyle/>
          <a:p>
            <a:r>
              <a:rPr lang="en-GB" sz="2400" dirty="0"/>
              <a:t>Or write how many blocks there would be.</a:t>
            </a:r>
          </a:p>
        </p:txBody>
      </p:sp>
    </p:spTree>
    <p:extLst>
      <p:ext uri="{BB962C8B-B14F-4D97-AF65-F5344CB8AC3E}">
        <p14:creationId xmlns:p14="http://schemas.microsoft.com/office/powerpoint/2010/main" val="23255211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47A6C7-372F-40F1-B98F-29ED30462BA9}"/>
              </a:ext>
            </a:extLst>
          </p:cNvPr>
          <p:cNvSpPr/>
          <p:nvPr/>
        </p:nvSpPr>
        <p:spPr>
          <a:xfrm>
            <a:off x="1141122" y="556591"/>
            <a:ext cx="10186124" cy="1569660"/>
          </a:xfrm>
          <a:prstGeom prst="rect">
            <a:avLst/>
          </a:prstGeom>
          <a:noFill/>
        </p:spPr>
        <p:txBody>
          <a:bodyPr wrap="square" lIns="91440" tIns="45720" rIns="91440" bIns="45720">
            <a:spAutoFit/>
          </a:bodyPr>
          <a:lstStyle/>
          <a:p>
            <a:pPr algn="ctr"/>
            <a:r>
              <a:rPr lang="en-US" sz="4800" dirty="0">
                <a:ln w="0"/>
                <a:effectLst>
                  <a:outerShdw blurRad="38100" dist="19050" dir="2700000" algn="tl" rotWithShape="0">
                    <a:schemeClr val="dk1">
                      <a:alpha val="40000"/>
                    </a:schemeClr>
                  </a:outerShdw>
                </a:effectLst>
              </a:rPr>
              <a:t>Well done for your hard work today!</a:t>
            </a:r>
          </a:p>
          <a:p>
            <a:pPr algn="ctr"/>
            <a:endParaRPr lang="en-US" sz="4800" dirty="0">
              <a:ln w="0"/>
              <a:effectLst>
                <a:outerShdw blurRad="38100" dist="19050" dir="2700000" algn="tl" rotWithShape="0">
                  <a:schemeClr val="dk1">
                    <a:alpha val="40000"/>
                  </a:schemeClr>
                </a:outerShdw>
              </a:effectLst>
            </a:endParaRPr>
          </a:p>
        </p:txBody>
      </p:sp>
      <p:pic>
        <p:nvPicPr>
          <p:cNvPr id="18434" name="Picture 2">
            <a:extLst>
              <a:ext uri="{FF2B5EF4-FFF2-40B4-BE49-F238E27FC236}">
                <a16:creationId xmlns:a16="http://schemas.microsoft.com/office/drawing/2014/main" id="{824485AA-765F-45AF-9367-E143BBEF4AA4}"/>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5176630" y="1922827"/>
            <a:ext cx="1838739" cy="183873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1DA034D-D00C-4536-8B51-C6434F7FE87D}"/>
              </a:ext>
            </a:extLst>
          </p:cNvPr>
          <p:cNvSpPr txBox="1"/>
          <p:nvPr/>
        </p:nvSpPr>
        <p:spPr>
          <a:xfrm>
            <a:off x="1141122" y="4498609"/>
            <a:ext cx="9674087" cy="1938992"/>
          </a:xfrm>
          <a:prstGeom prst="rect">
            <a:avLst/>
          </a:prstGeom>
          <a:noFill/>
        </p:spPr>
        <p:txBody>
          <a:bodyPr wrap="square" rtlCol="0">
            <a:spAutoFit/>
          </a:bodyPr>
          <a:lstStyle/>
          <a:p>
            <a:pPr algn="ctr"/>
            <a:r>
              <a:rPr lang="en-GB" sz="2400" dirty="0"/>
              <a:t>Could any completed work / photographic evidence of completed work please be sent to </a:t>
            </a:r>
            <a:r>
              <a:rPr lang="en-GB" sz="2400" dirty="0">
                <a:hlinkClick r:id="rId3"/>
              </a:rPr>
              <a:t>Pioneerspupils@gmail.com</a:t>
            </a:r>
            <a:r>
              <a:rPr lang="en-GB" sz="2400" dirty="0"/>
              <a:t> or submitted into the drop box at school.</a:t>
            </a:r>
          </a:p>
          <a:p>
            <a:pPr algn="ctr"/>
            <a:endParaRPr lang="en-GB" sz="2400" dirty="0"/>
          </a:p>
          <a:p>
            <a:pPr algn="ctr"/>
            <a:r>
              <a:rPr lang="en-GB" sz="2400" dirty="0"/>
              <a:t>Thank you</a:t>
            </a:r>
          </a:p>
        </p:txBody>
      </p:sp>
    </p:spTree>
    <p:extLst>
      <p:ext uri="{BB962C8B-B14F-4D97-AF65-F5344CB8AC3E}">
        <p14:creationId xmlns:p14="http://schemas.microsoft.com/office/powerpoint/2010/main" val="16810526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092" y="90616"/>
            <a:ext cx="11977816" cy="6647935"/>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5676" y="5987219"/>
            <a:ext cx="588390" cy="588390"/>
          </a:xfrm>
          <a:prstGeom prst="rect">
            <a:avLst/>
          </a:prstGeom>
        </p:spPr>
      </p:pic>
      <p:sp>
        <p:nvSpPr>
          <p:cNvPr id="6" name="Rectangle 5"/>
          <p:cNvSpPr/>
          <p:nvPr/>
        </p:nvSpPr>
        <p:spPr>
          <a:xfrm>
            <a:off x="189471" y="5905850"/>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864066" y="6033803"/>
            <a:ext cx="4028302" cy="461665"/>
          </a:xfrm>
          <a:prstGeom prst="rect">
            <a:avLst/>
          </a:prstGeom>
          <a:noFill/>
        </p:spPr>
        <p:txBody>
          <a:bodyPr wrap="square" rtlCol="0">
            <a:spAutoFit/>
          </a:bodyPr>
          <a:lstStyle/>
          <a:p>
            <a:r>
              <a:rPr lang="en-GB" sz="2400" dirty="0"/>
              <a:t>Subject</a:t>
            </a:r>
            <a:r>
              <a:rPr lang="en-GB" dirty="0"/>
              <a:t>: </a:t>
            </a:r>
            <a:r>
              <a:rPr lang="en-GB" sz="2400" dirty="0"/>
              <a:t>Maths </a:t>
            </a:r>
            <a:endParaRPr lang="en-GB" dirty="0"/>
          </a:p>
        </p:txBody>
      </p:sp>
      <p:sp>
        <p:nvSpPr>
          <p:cNvPr id="8" name="Rectangle 7"/>
          <p:cNvSpPr/>
          <p:nvPr/>
        </p:nvSpPr>
        <p:spPr>
          <a:xfrm>
            <a:off x="189471" y="164755"/>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273361" y="222475"/>
            <a:ext cx="7426334" cy="584775"/>
          </a:xfrm>
          <a:prstGeom prst="rect">
            <a:avLst/>
          </a:prstGeom>
          <a:noFill/>
        </p:spPr>
        <p:txBody>
          <a:bodyPr wrap="square" rtlCol="0">
            <a:spAutoFit/>
          </a:bodyPr>
          <a:lstStyle/>
          <a:p>
            <a:r>
              <a:rPr lang="en-GB" sz="3200" dirty="0"/>
              <a:t>Date</a:t>
            </a:r>
            <a:r>
              <a:rPr lang="en-GB" dirty="0"/>
              <a:t>: </a:t>
            </a:r>
            <a:r>
              <a:rPr lang="en-GB" sz="3200" dirty="0"/>
              <a:t>10.02.21</a:t>
            </a:r>
            <a:r>
              <a:rPr lang="en-GB" dirty="0"/>
              <a:t> </a:t>
            </a:r>
          </a:p>
        </p:txBody>
      </p:sp>
      <p:pic>
        <p:nvPicPr>
          <p:cNvPr id="10" name="Picture 9"/>
          <p:cNvPicPr>
            <a:picLocks noChangeAspect="1"/>
          </p:cNvPicPr>
          <p:nvPr/>
        </p:nvPicPr>
        <p:blipFill>
          <a:blip r:embed="rId3"/>
          <a:stretch>
            <a:fillRect/>
          </a:stretch>
        </p:blipFill>
        <p:spPr>
          <a:xfrm>
            <a:off x="553093" y="1728060"/>
            <a:ext cx="2219325" cy="1104900"/>
          </a:xfrm>
          <a:prstGeom prst="rect">
            <a:avLst/>
          </a:prstGeom>
        </p:spPr>
      </p:pic>
      <p:sp>
        <p:nvSpPr>
          <p:cNvPr id="11" name="Rectangle 10"/>
          <p:cNvSpPr/>
          <p:nvPr/>
        </p:nvSpPr>
        <p:spPr>
          <a:xfrm>
            <a:off x="569871" y="2835982"/>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635485" y="2832960"/>
            <a:ext cx="10429593" cy="1323439"/>
          </a:xfrm>
          <a:prstGeom prst="rect">
            <a:avLst/>
          </a:prstGeom>
          <a:noFill/>
        </p:spPr>
        <p:txBody>
          <a:bodyPr wrap="square" rtlCol="0">
            <a:spAutoFit/>
          </a:bodyPr>
          <a:lstStyle/>
          <a:p>
            <a:r>
              <a:rPr lang="en-GB" sz="4000" dirty="0"/>
              <a:t>L.O. To be able to find the mass of objects in units. </a:t>
            </a:r>
          </a:p>
        </p:txBody>
      </p:sp>
      <p:pic>
        <p:nvPicPr>
          <p:cNvPr id="2" name="Picture 1"/>
          <p:cNvPicPr>
            <a:picLocks noChangeAspect="1"/>
          </p:cNvPicPr>
          <p:nvPr/>
        </p:nvPicPr>
        <p:blipFill>
          <a:blip r:embed="rId4"/>
          <a:stretch>
            <a:fillRect/>
          </a:stretch>
        </p:blipFill>
        <p:spPr>
          <a:xfrm>
            <a:off x="4721657" y="5940593"/>
            <a:ext cx="759101" cy="681642"/>
          </a:xfrm>
          <a:prstGeom prst="rect">
            <a:avLst/>
          </a:prstGeom>
        </p:spPr>
      </p:pic>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8898" y="5980303"/>
            <a:ext cx="588390" cy="588390"/>
          </a:xfrm>
          <a:prstGeom prst="rect">
            <a:avLst/>
          </a:prstGeom>
        </p:spPr>
      </p:pic>
    </p:spTree>
    <p:extLst>
      <p:ext uri="{BB962C8B-B14F-4D97-AF65-F5344CB8AC3E}">
        <p14:creationId xmlns:p14="http://schemas.microsoft.com/office/powerpoint/2010/main" val="31858279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7175" y="180975"/>
            <a:ext cx="11696700" cy="64579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52425" y="271459"/>
            <a:ext cx="771525" cy="771525"/>
          </a:xfrm>
          <a:prstGeom prst="rect">
            <a:avLst/>
          </a:prstGeom>
        </p:spPr>
      </p:pic>
      <p:sp>
        <p:nvSpPr>
          <p:cNvPr id="7" name="Rectangle 6"/>
          <p:cNvSpPr/>
          <p:nvPr/>
        </p:nvSpPr>
        <p:spPr>
          <a:xfrm>
            <a:off x="2864320" y="100310"/>
            <a:ext cx="6482417"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ysClr val="windowText" lastClr="000000"/>
                </a:solidFill>
                <a:effectLst>
                  <a:outerShdw blurRad="38100" dist="19050" dir="2700000" algn="tl" rotWithShape="0">
                    <a:prstClr val="black">
                      <a:alpha val="40000"/>
                    </a:prstClr>
                  </a:outerShdw>
                </a:effectLst>
                <a:uLnTx/>
                <a:uFillTx/>
                <a:latin typeface="Calibri" panose="020F0502020204030204"/>
                <a:ea typeface="+mn-ea"/>
                <a:cs typeface="+mn-cs"/>
              </a:rPr>
              <a:t>Pre-recorded Teaching</a:t>
            </a:r>
          </a:p>
        </p:txBody>
      </p:sp>
      <p:pic>
        <p:nvPicPr>
          <p:cNvPr id="2" name="Picture 1"/>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14862" y="3318918"/>
            <a:ext cx="4098916" cy="2224735"/>
          </a:xfrm>
          <a:prstGeom prst="rect">
            <a:avLst/>
          </a:prstGeom>
        </p:spPr>
      </p:pic>
      <p:sp>
        <p:nvSpPr>
          <p:cNvPr id="3" name="TextBox 2"/>
          <p:cNvSpPr txBox="1"/>
          <p:nvPr/>
        </p:nvSpPr>
        <p:spPr>
          <a:xfrm>
            <a:off x="1123950" y="1201783"/>
            <a:ext cx="9953353"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Access the online teaching video below that will support you to complete the work in this lesson. This video will act as a support but all of the work can still be successfully understood &amp; completed using paper-based versions of this pack. If you need further support to understand / complete work then please contact school via e-mail or telephone.</a:t>
            </a:r>
            <a:endParaRPr kumimoji="0" lang="en-GB"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5" name="Rectangle 4">
            <a:hlinkClick r:id="rId5"/>
          </p:cNvPr>
          <p:cNvSpPr/>
          <p:nvPr/>
        </p:nvSpPr>
        <p:spPr>
          <a:xfrm>
            <a:off x="6226203" y="3020496"/>
            <a:ext cx="4415246" cy="1410789"/>
          </a:xfrm>
          <a:prstGeom prst="rect">
            <a:avLst/>
          </a:prstGeom>
          <a:solidFill>
            <a:schemeClr val="accent1">
              <a:lumMod val="50000"/>
            </a:schemeClr>
          </a:solidFill>
          <a:ln>
            <a:solidFill>
              <a:schemeClr val="accent1">
                <a:lumMod val="60000"/>
                <a:lumOff val="40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Play Video</a:t>
            </a: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p:cNvSpPr/>
          <p:nvPr/>
        </p:nvSpPr>
        <p:spPr>
          <a:xfrm>
            <a:off x="5689600" y="5497883"/>
            <a:ext cx="5994400" cy="646331"/>
          </a:xfrm>
          <a:prstGeom prst="rect">
            <a:avLst/>
          </a:prstGeom>
        </p:spPr>
        <p:txBody>
          <a:bodyPr wrap="square">
            <a:spAutoFit/>
          </a:bodyPr>
          <a:lstStyle/>
          <a:p>
            <a:r>
              <a:rPr lang="en-GB" b="1" dirty="0"/>
              <a:t>https://classroom.thenational.academy/lessons/to-find-the-mass-of-objects-in-units-6mukae?step=1&amp;activity=video</a:t>
            </a:r>
          </a:p>
        </p:txBody>
      </p:sp>
      <p:sp>
        <p:nvSpPr>
          <p:cNvPr id="9" name="TextBox 8"/>
          <p:cNvSpPr txBox="1"/>
          <p:nvPr/>
        </p:nvSpPr>
        <p:spPr>
          <a:xfrm>
            <a:off x="6650322" y="5034478"/>
            <a:ext cx="3315854" cy="369332"/>
          </a:xfrm>
          <a:prstGeom prst="rect">
            <a:avLst/>
          </a:prstGeom>
          <a:noFill/>
        </p:spPr>
        <p:txBody>
          <a:bodyPr wrap="square" rtlCol="0">
            <a:spAutoFit/>
          </a:bodyPr>
          <a:lstStyle/>
          <a:p>
            <a:r>
              <a:rPr lang="en-GB" dirty="0"/>
              <a:t>Or copy and paste the below link</a:t>
            </a:r>
          </a:p>
        </p:txBody>
      </p:sp>
    </p:spTree>
    <p:extLst>
      <p:ext uri="{BB962C8B-B14F-4D97-AF65-F5344CB8AC3E}">
        <p14:creationId xmlns:p14="http://schemas.microsoft.com/office/powerpoint/2010/main" val="40845680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Balance Scales Illustration - Twinkl">
            <a:extLst>
              <a:ext uri="{FF2B5EF4-FFF2-40B4-BE49-F238E27FC236}">
                <a16:creationId xmlns:a16="http://schemas.microsoft.com/office/drawing/2014/main" id="{AE383E70-44B0-4876-9F01-51C5EA6F99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8417" y="1189683"/>
            <a:ext cx="9524268" cy="476213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7ADAFA4-9E45-466E-A35F-8015DCCA3A12}"/>
              </a:ext>
            </a:extLst>
          </p:cNvPr>
          <p:cNvSpPr txBox="1"/>
          <p:nvPr/>
        </p:nvSpPr>
        <p:spPr>
          <a:xfrm>
            <a:off x="3194671" y="-107070"/>
            <a:ext cx="6202549" cy="769441"/>
          </a:xfrm>
          <a:prstGeom prst="rect">
            <a:avLst/>
          </a:prstGeom>
          <a:noFill/>
        </p:spPr>
        <p:txBody>
          <a:bodyPr wrap="square" rtlCol="0">
            <a:spAutoFit/>
          </a:bodyPr>
          <a:lstStyle/>
          <a:p>
            <a:r>
              <a:rPr lang="en-GB" sz="4400" dirty="0"/>
              <a:t>Recap: Comparing Mass</a:t>
            </a:r>
          </a:p>
        </p:txBody>
      </p:sp>
      <p:sp>
        <p:nvSpPr>
          <p:cNvPr id="4" name="TextBox 3">
            <a:extLst>
              <a:ext uri="{FF2B5EF4-FFF2-40B4-BE49-F238E27FC236}">
                <a16:creationId xmlns:a16="http://schemas.microsoft.com/office/drawing/2014/main" id="{915F6F6A-E641-427D-8A3C-F7C3D7FAB770}"/>
              </a:ext>
            </a:extLst>
          </p:cNvPr>
          <p:cNvSpPr txBox="1"/>
          <p:nvPr/>
        </p:nvSpPr>
        <p:spPr>
          <a:xfrm>
            <a:off x="-2591" y="622871"/>
            <a:ext cx="10378554" cy="830997"/>
          </a:xfrm>
          <a:prstGeom prst="rect">
            <a:avLst/>
          </a:prstGeom>
          <a:noFill/>
        </p:spPr>
        <p:txBody>
          <a:bodyPr wrap="square" rtlCol="0">
            <a:spAutoFit/>
          </a:bodyPr>
          <a:lstStyle/>
          <a:p>
            <a:r>
              <a:rPr lang="en-GB" sz="2400" b="1" dirty="0"/>
              <a:t>Task 1: </a:t>
            </a:r>
            <a:r>
              <a:rPr lang="en-GB" sz="2400" dirty="0"/>
              <a:t>Can you complete the sentence using the </a:t>
            </a:r>
            <a:r>
              <a:rPr lang="en-GB" sz="2400" b="1" dirty="0"/>
              <a:t>correct symbol </a:t>
            </a:r>
            <a:r>
              <a:rPr lang="en-GB" sz="2400" dirty="0"/>
              <a:t>to compare the mass of the object and the cubes?</a:t>
            </a:r>
            <a:endParaRPr lang="en-GB" sz="2400" b="1" dirty="0"/>
          </a:p>
        </p:txBody>
      </p:sp>
      <p:pic>
        <p:nvPicPr>
          <p:cNvPr id="1026" name="Picture 2" descr="Unifix Block Illustration - Twinkl">
            <a:extLst>
              <a:ext uri="{FF2B5EF4-FFF2-40B4-BE49-F238E27FC236}">
                <a16:creationId xmlns:a16="http://schemas.microsoft.com/office/drawing/2014/main" id="{D33CA772-2A42-466D-9085-99F135D285F3}"/>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29760" r="30386"/>
          <a:stretch/>
        </p:blipFill>
        <p:spPr bwMode="auto">
          <a:xfrm>
            <a:off x="7005712" y="2647597"/>
            <a:ext cx="393896" cy="49418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Unifix Block Illustration - Twinkl">
            <a:extLst>
              <a:ext uri="{FF2B5EF4-FFF2-40B4-BE49-F238E27FC236}">
                <a16:creationId xmlns:a16="http://schemas.microsoft.com/office/drawing/2014/main" id="{BC0F6B37-5E42-462A-A4D1-577F5DFECE01}"/>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29760" r="30386"/>
          <a:stretch/>
        </p:blipFill>
        <p:spPr bwMode="auto">
          <a:xfrm>
            <a:off x="7427743" y="2672639"/>
            <a:ext cx="393896" cy="4941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Unifix Block Illustration - Twinkl">
            <a:extLst>
              <a:ext uri="{FF2B5EF4-FFF2-40B4-BE49-F238E27FC236}">
                <a16:creationId xmlns:a16="http://schemas.microsoft.com/office/drawing/2014/main" id="{6566A74F-2B66-4436-BB66-08F78A987E8A}"/>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29760" r="30386"/>
          <a:stretch/>
        </p:blipFill>
        <p:spPr bwMode="auto">
          <a:xfrm>
            <a:off x="7863846" y="2647597"/>
            <a:ext cx="393896" cy="49418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Unifix Block Illustration - Twinkl">
            <a:extLst>
              <a:ext uri="{FF2B5EF4-FFF2-40B4-BE49-F238E27FC236}">
                <a16:creationId xmlns:a16="http://schemas.microsoft.com/office/drawing/2014/main" id="{6754616B-A827-45A2-B0DE-624FBA3EA514}"/>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29760" r="30386"/>
          <a:stretch/>
        </p:blipFill>
        <p:spPr bwMode="auto">
          <a:xfrm>
            <a:off x="8314011" y="2647597"/>
            <a:ext cx="393896" cy="49418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Unifix Block Illustration - Twinkl">
            <a:extLst>
              <a:ext uri="{FF2B5EF4-FFF2-40B4-BE49-F238E27FC236}">
                <a16:creationId xmlns:a16="http://schemas.microsoft.com/office/drawing/2014/main" id="{54057204-0800-4117-AC9A-5D3CDC0219BE}"/>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29760" r="30386"/>
          <a:stretch/>
        </p:blipFill>
        <p:spPr bwMode="auto">
          <a:xfrm>
            <a:off x="7610628" y="2257915"/>
            <a:ext cx="393896" cy="4941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Unifix Block Illustration - Twinkl">
            <a:extLst>
              <a:ext uri="{FF2B5EF4-FFF2-40B4-BE49-F238E27FC236}">
                <a16:creationId xmlns:a16="http://schemas.microsoft.com/office/drawing/2014/main" id="{32E8682C-9D58-4500-80CF-90EBD467DBEA}"/>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29760" r="30386"/>
          <a:stretch/>
        </p:blipFill>
        <p:spPr bwMode="auto">
          <a:xfrm>
            <a:off x="8044129" y="2257915"/>
            <a:ext cx="393896" cy="49418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Unifix Block Illustration - Twinkl">
            <a:extLst>
              <a:ext uri="{FF2B5EF4-FFF2-40B4-BE49-F238E27FC236}">
                <a16:creationId xmlns:a16="http://schemas.microsoft.com/office/drawing/2014/main" id="{E8439231-E98A-482C-85BE-9BE766E9DE84}"/>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29760" r="30386"/>
          <a:stretch/>
        </p:blipFill>
        <p:spPr bwMode="auto">
          <a:xfrm>
            <a:off x="7215801" y="2257915"/>
            <a:ext cx="393896" cy="494180"/>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6FC4BAE3-C08B-47EC-B6CD-43D6D819C6A9}"/>
              </a:ext>
            </a:extLst>
          </p:cNvPr>
          <p:cNvSpPr txBox="1"/>
          <p:nvPr/>
        </p:nvSpPr>
        <p:spPr>
          <a:xfrm>
            <a:off x="3800165" y="6294199"/>
            <a:ext cx="6575798" cy="461665"/>
          </a:xfrm>
          <a:prstGeom prst="rect">
            <a:avLst/>
          </a:prstGeom>
          <a:noFill/>
        </p:spPr>
        <p:txBody>
          <a:bodyPr wrap="square" rtlCol="0">
            <a:spAutoFit/>
          </a:bodyPr>
          <a:lstStyle/>
          <a:p>
            <a:r>
              <a:rPr lang="en-GB" sz="2400" dirty="0"/>
              <a:t>The Ribena is </a:t>
            </a:r>
            <a:r>
              <a:rPr lang="en-GB" sz="2400" b="1" dirty="0"/>
              <a:t>______ </a:t>
            </a:r>
            <a:r>
              <a:rPr lang="en-GB" sz="2400" dirty="0"/>
              <a:t> the cubes.</a:t>
            </a:r>
          </a:p>
        </p:txBody>
      </p:sp>
      <p:sp>
        <p:nvSpPr>
          <p:cNvPr id="25" name="TextBox 24">
            <a:extLst>
              <a:ext uri="{FF2B5EF4-FFF2-40B4-BE49-F238E27FC236}">
                <a16:creationId xmlns:a16="http://schemas.microsoft.com/office/drawing/2014/main" id="{BA9F648A-47BB-4C79-AA54-0085A78F7356}"/>
              </a:ext>
            </a:extLst>
          </p:cNvPr>
          <p:cNvSpPr txBox="1"/>
          <p:nvPr/>
        </p:nvSpPr>
        <p:spPr>
          <a:xfrm>
            <a:off x="9744898" y="2935986"/>
            <a:ext cx="2415911" cy="461665"/>
          </a:xfrm>
          <a:prstGeom prst="rect">
            <a:avLst/>
          </a:prstGeom>
          <a:noFill/>
        </p:spPr>
        <p:txBody>
          <a:bodyPr wrap="square" rtlCol="0">
            <a:spAutoFit/>
          </a:bodyPr>
          <a:lstStyle/>
          <a:p>
            <a:r>
              <a:rPr lang="en-GB" sz="2400" b="1" dirty="0"/>
              <a:t>Choose from:</a:t>
            </a:r>
          </a:p>
        </p:txBody>
      </p:sp>
      <p:sp>
        <p:nvSpPr>
          <p:cNvPr id="26" name="TextBox 25">
            <a:extLst>
              <a:ext uri="{FF2B5EF4-FFF2-40B4-BE49-F238E27FC236}">
                <a16:creationId xmlns:a16="http://schemas.microsoft.com/office/drawing/2014/main" id="{6DF56767-358A-48F6-89D2-23E4330CE066}"/>
              </a:ext>
            </a:extLst>
          </p:cNvPr>
          <p:cNvSpPr txBox="1"/>
          <p:nvPr/>
        </p:nvSpPr>
        <p:spPr>
          <a:xfrm>
            <a:off x="10326699" y="3248625"/>
            <a:ext cx="1207956" cy="769441"/>
          </a:xfrm>
          <a:prstGeom prst="rect">
            <a:avLst/>
          </a:prstGeom>
          <a:noFill/>
        </p:spPr>
        <p:txBody>
          <a:bodyPr wrap="square" rtlCol="0">
            <a:spAutoFit/>
          </a:bodyPr>
          <a:lstStyle/>
          <a:p>
            <a:r>
              <a:rPr lang="en-GB" sz="4400" dirty="0"/>
              <a:t>&lt;</a:t>
            </a:r>
          </a:p>
        </p:txBody>
      </p:sp>
      <p:sp>
        <p:nvSpPr>
          <p:cNvPr id="27" name="TextBox 26">
            <a:extLst>
              <a:ext uri="{FF2B5EF4-FFF2-40B4-BE49-F238E27FC236}">
                <a16:creationId xmlns:a16="http://schemas.microsoft.com/office/drawing/2014/main" id="{0D0F33D8-EAAC-4BE5-9D6C-C4160C341B94}"/>
              </a:ext>
            </a:extLst>
          </p:cNvPr>
          <p:cNvSpPr txBox="1"/>
          <p:nvPr/>
        </p:nvSpPr>
        <p:spPr>
          <a:xfrm>
            <a:off x="9932807" y="3838285"/>
            <a:ext cx="545981" cy="769441"/>
          </a:xfrm>
          <a:prstGeom prst="rect">
            <a:avLst/>
          </a:prstGeom>
          <a:noFill/>
        </p:spPr>
        <p:txBody>
          <a:bodyPr wrap="square" rtlCol="0">
            <a:spAutoFit/>
          </a:bodyPr>
          <a:lstStyle/>
          <a:p>
            <a:r>
              <a:rPr lang="en-GB" sz="4400" dirty="0"/>
              <a:t>&gt;</a:t>
            </a:r>
          </a:p>
        </p:txBody>
      </p:sp>
      <p:sp>
        <p:nvSpPr>
          <p:cNvPr id="28" name="TextBox 27">
            <a:extLst>
              <a:ext uri="{FF2B5EF4-FFF2-40B4-BE49-F238E27FC236}">
                <a16:creationId xmlns:a16="http://schemas.microsoft.com/office/drawing/2014/main" id="{4C85737D-CAAE-473E-B453-41930D7E49CC}"/>
              </a:ext>
            </a:extLst>
          </p:cNvPr>
          <p:cNvSpPr txBox="1"/>
          <p:nvPr/>
        </p:nvSpPr>
        <p:spPr>
          <a:xfrm>
            <a:off x="10850296" y="3838284"/>
            <a:ext cx="545981" cy="769441"/>
          </a:xfrm>
          <a:prstGeom prst="rect">
            <a:avLst/>
          </a:prstGeom>
          <a:noFill/>
        </p:spPr>
        <p:txBody>
          <a:bodyPr wrap="square" rtlCol="0">
            <a:spAutoFit/>
          </a:bodyPr>
          <a:lstStyle/>
          <a:p>
            <a:r>
              <a:rPr lang="en-GB" sz="4400" dirty="0"/>
              <a:t>=</a:t>
            </a:r>
          </a:p>
        </p:txBody>
      </p:sp>
      <p:pic>
        <p:nvPicPr>
          <p:cNvPr id="29" name="Picture 28">
            <a:extLst>
              <a:ext uri="{FF2B5EF4-FFF2-40B4-BE49-F238E27FC236}">
                <a16:creationId xmlns:a16="http://schemas.microsoft.com/office/drawing/2014/main" id="{B0495E4E-1A26-408E-B5DB-C0E491E8AB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0650" y="70209"/>
            <a:ext cx="1531912" cy="1137558"/>
          </a:xfrm>
          <a:prstGeom prst="rect">
            <a:avLst/>
          </a:prstGeom>
        </p:spPr>
      </p:pic>
      <p:sp>
        <p:nvSpPr>
          <p:cNvPr id="30" name="TextBox 29">
            <a:extLst>
              <a:ext uri="{FF2B5EF4-FFF2-40B4-BE49-F238E27FC236}">
                <a16:creationId xmlns:a16="http://schemas.microsoft.com/office/drawing/2014/main" id="{852E71E7-2478-4A33-8832-79E6E7BD99F1}"/>
              </a:ext>
            </a:extLst>
          </p:cNvPr>
          <p:cNvSpPr txBox="1"/>
          <p:nvPr/>
        </p:nvSpPr>
        <p:spPr>
          <a:xfrm>
            <a:off x="164989" y="2520960"/>
            <a:ext cx="2208548" cy="1569660"/>
          </a:xfrm>
          <a:prstGeom prst="rect">
            <a:avLst/>
          </a:prstGeom>
          <a:noFill/>
        </p:spPr>
        <p:txBody>
          <a:bodyPr wrap="square" rtlCol="0">
            <a:spAutoFit/>
          </a:bodyPr>
          <a:lstStyle/>
          <a:p>
            <a:r>
              <a:rPr lang="en-GB" sz="2400" dirty="0"/>
              <a:t>Remember, the crocodile eats the </a:t>
            </a:r>
            <a:r>
              <a:rPr lang="en-GB" sz="2400" b="1" dirty="0"/>
              <a:t>heavier</a:t>
            </a:r>
            <a:r>
              <a:rPr lang="en-GB" sz="2400" dirty="0"/>
              <a:t> object.</a:t>
            </a:r>
          </a:p>
        </p:txBody>
      </p:sp>
      <p:pic>
        <p:nvPicPr>
          <p:cNvPr id="20" name="Picture 2" descr="Unifix Block Illustration - Twinkl">
            <a:extLst>
              <a:ext uri="{FF2B5EF4-FFF2-40B4-BE49-F238E27FC236}">
                <a16:creationId xmlns:a16="http://schemas.microsoft.com/office/drawing/2014/main" id="{E375A369-2FA1-4B86-B9F0-0DDC0F2855E6}"/>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29760" r="30386"/>
          <a:stretch/>
        </p:blipFill>
        <p:spPr bwMode="auto">
          <a:xfrm>
            <a:off x="7469950" y="1870011"/>
            <a:ext cx="393896" cy="49418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Unifix Block Illustration - Twinkl">
            <a:extLst>
              <a:ext uri="{FF2B5EF4-FFF2-40B4-BE49-F238E27FC236}">
                <a16:creationId xmlns:a16="http://schemas.microsoft.com/office/drawing/2014/main" id="{64B94C26-88EC-471E-ACD2-53EB7AEA312F}"/>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29760" r="30386"/>
          <a:stretch/>
        </p:blipFill>
        <p:spPr bwMode="auto">
          <a:xfrm>
            <a:off x="7863846" y="1868233"/>
            <a:ext cx="393896" cy="494180"/>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Blackcurrant | Ready To Drink | Ribena">
            <a:extLst>
              <a:ext uri="{FF2B5EF4-FFF2-40B4-BE49-F238E27FC236}">
                <a16:creationId xmlns:a16="http://schemas.microsoft.com/office/drawing/2014/main" id="{6C183534-F325-4B02-8871-026B882AA32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73858" y="1737473"/>
            <a:ext cx="852613" cy="2808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308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338"/>
                                        </p:tgtEl>
                                        <p:attrNameLst>
                                          <p:attrName>style.visibility</p:attrName>
                                        </p:attrNameLst>
                                      </p:cBhvr>
                                      <p:to>
                                        <p:strVal val="visible"/>
                                      </p:to>
                                    </p:set>
                                    <p:anim calcmode="lin" valueType="num">
                                      <p:cBhvr additive="base">
                                        <p:cTn id="13" dur="500" fill="hold"/>
                                        <p:tgtEl>
                                          <p:spTgt spid="14338"/>
                                        </p:tgtEl>
                                        <p:attrNameLst>
                                          <p:attrName>ppt_x</p:attrName>
                                        </p:attrNameLst>
                                      </p:cBhvr>
                                      <p:tavLst>
                                        <p:tav tm="0">
                                          <p:val>
                                            <p:strVal val="#ppt_x"/>
                                          </p:val>
                                        </p:tav>
                                        <p:tav tm="100000">
                                          <p:val>
                                            <p:strVal val="#ppt_x"/>
                                          </p:val>
                                        </p:tav>
                                      </p:tavLst>
                                    </p:anim>
                                    <p:anim calcmode="lin" valueType="num">
                                      <p:cBhvr additive="base">
                                        <p:cTn id="14" dur="500" fill="hold"/>
                                        <p:tgtEl>
                                          <p:spTgt spid="14338"/>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026"/>
                                        </p:tgtEl>
                                        <p:attrNameLst>
                                          <p:attrName>style.visibility</p:attrName>
                                        </p:attrNameLst>
                                      </p:cBhvr>
                                      <p:to>
                                        <p:strVal val="visible"/>
                                      </p:to>
                                    </p:set>
                                    <p:anim calcmode="lin" valueType="num">
                                      <p:cBhvr additive="base">
                                        <p:cTn id="33" dur="500" fill="hold"/>
                                        <p:tgtEl>
                                          <p:spTgt spid="1026"/>
                                        </p:tgtEl>
                                        <p:attrNameLst>
                                          <p:attrName>ppt_x</p:attrName>
                                        </p:attrNameLst>
                                      </p:cBhvr>
                                      <p:tavLst>
                                        <p:tav tm="0">
                                          <p:val>
                                            <p:strVal val="#ppt_x"/>
                                          </p:val>
                                        </p:tav>
                                        <p:tav tm="100000">
                                          <p:val>
                                            <p:strVal val="#ppt_x"/>
                                          </p:val>
                                        </p:tav>
                                      </p:tavLst>
                                    </p:anim>
                                    <p:anim calcmode="lin" valueType="num">
                                      <p:cBhvr additive="base">
                                        <p:cTn id="34" dur="500" fill="hold"/>
                                        <p:tgtEl>
                                          <p:spTgt spid="1026"/>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fill="hold"/>
                                        <p:tgtEl>
                                          <p:spTgt spid="15"/>
                                        </p:tgtEl>
                                        <p:attrNameLst>
                                          <p:attrName>ppt_x</p:attrName>
                                        </p:attrNameLst>
                                      </p:cBhvr>
                                      <p:tavLst>
                                        <p:tav tm="0">
                                          <p:val>
                                            <p:strVal val="#ppt_x"/>
                                          </p:val>
                                        </p:tav>
                                        <p:tav tm="100000">
                                          <p:val>
                                            <p:strVal val="#ppt_x"/>
                                          </p:val>
                                        </p:tav>
                                      </p:tavLst>
                                    </p:anim>
                                    <p:anim calcmode="lin" valueType="num">
                                      <p:cBhvr additive="base">
                                        <p:cTn id="42" dur="500" fill="hold"/>
                                        <p:tgtEl>
                                          <p:spTgt spid="15"/>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additive="base">
                                        <p:cTn id="45" dur="500" fill="hold"/>
                                        <p:tgtEl>
                                          <p:spTgt spid="16"/>
                                        </p:tgtEl>
                                        <p:attrNameLst>
                                          <p:attrName>ppt_x</p:attrName>
                                        </p:attrNameLst>
                                      </p:cBhvr>
                                      <p:tavLst>
                                        <p:tav tm="0">
                                          <p:val>
                                            <p:strVal val="#ppt_x"/>
                                          </p:val>
                                        </p:tav>
                                        <p:tav tm="100000">
                                          <p:val>
                                            <p:strVal val="#ppt_x"/>
                                          </p:val>
                                        </p:tav>
                                      </p:tavLst>
                                    </p:anim>
                                    <p:anim calcmode="lin" valueType="num">
                                      <p:cBhvr additive="base">
                                        <p:cTn id="46" dur="500" fill="hold"/>
                                        <p:tgtEl>
                                          <p:spTgt spid="16"/>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additive="base">
                                        <p:cTn id="49" dur="500" fill="hold"/>
                                        <p:tgtEl>
                                          <p:spTgt spid="21"/>
                                        </p:tgtEl>
                                        <p:attrNameLst>
                                          <p:attrName>ppt_x</p:attrName>
                                        </p:attrNameLst>
                                      </p:cBhvr>
                                      <p:tavLst>
                                        <p:tav tm="0">
                                          <p:val>
                                            <p:strVal val="#ppt_x"/>
                                          </p:val>
                                        </p:tav>
                                        <p:tav tm="100000">
                                          <p:val>
                                            <p:strVal val="#ppt_x"/>
                                          </p:val>
                                        </p:tav>
                                      </p:tavLst>
                                    </p:anim>
                                    <p:anim calcmode="lin" valueType="num">
                                      <p:cBhvr additive="base">
                                        <p:cTn id="50" dur="500" fill="hold"/>
                                        <p:tgtEl>
                                          <p:spTgt spid="21"/>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20"/>
                                        </p:tgtEl>
                                        <p:attrNameLst>
                                          <p:attrName>style.visibility</p:attrName>
                                        </p:attrNameLst>
                                      </p:cBhvr>
                                      <p:to>
                                        <p:strVal val="visible"/>
                                      </p:to>
                                    </p:set>
                                    <p:anim calcmode="lin" valueType="num">
                                      <p:cBhvr additive="base">
                                        <p:cTn id="53" dur="500" fill="hold"/>
                                        <p:tgtEl>
                                          <p:spTgt spid="20"/>
                                        </p:tgtEl>
                                        <p:attrNameLst>
                                          <p:attrName>ppt_x</p:attrName>
                                        </p:attrNameLst>
                                      </p:cBhvr>
                                      <p:tavLst>
                                        <p:tav tm="0">
                                          <p:val>
                                            <p:strVal val="#ppt_x"/>
                                          </p:val>
                                        </p:tav>
                                        <p:tav tm="100000">
                                          <p:val>
                                            <p:strVal val="#ppt_x"/>
                                          </p:val>
                                        </p:tav>
                                      </p:tavLst>
                                    </p:anim>
                                    <p:anim calcmode="lin" valueType="num">
                                      <p:cBhvr additive="base">
                                        <p:cTn id="5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30"/>
                                        </p:tgtEl>
                                        <p:attrNameLst>
                                          <p:attrName>style.visibility</p:attrName>
                                        </p:attrNameLst>
                                      </p:cBhvr>
                                      <p:to>
                                        <p:strVal val="visible"/>
                                      </p:to>
                                    </p:set>
                                    <p:anim calcmode="lin" valueType="num">
                                      <p:cBhvr additive="base">
                                        <p:cTn id="59" dur="500" fill="hold"/>
                                        <p:tgtEl>
                                          <p:spTgt spid="30"/>
                                        </p:tgtEl>
                                        <p:attrNameLst>
                                          <p:attrName>ppt_x</p:attrName>
                                        </p:attrNameLst>
                                      </p:cBhvr>
                                      <p:tavLst>
                                        <p:tav tm="0">
                                          <p:val>
                                            <p:strVal val="#ppt_x"/>
                                          </p:val>
                                        </p:tav>
                                        <p:tav tm="100000">
                                          <p:val>
                                            <p:strVal val="#ppt_x"/>
                                          </p:val>
                                        </p:tav>
                                      </p:tavLst>
                                    </p:anim>
                                    <p:anim calcmode="lin" valueType="num">
                                      <p:cBhvr additive="base">
                                        <p:cTn id="6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25"/>
                                        </p:tgtEl>
                                        <p:attrNameLst>
                                          <p:attrName>style.visibility</p:attrName>
                                        </p:attrNameLst>
                                      </p:cBhvr>
                                      <p:to>
                                        <p:strVal val="visible"/>
                                      </p:to>
                                    </p:set>
                                    <p:anim calcmode="lin" valueType="num">
                                      <p:cBhvr additive="base">
                                        <p:cTn id="65" dur="500" fill="hold"/>
                                        <p:tgtEl>
                                          <p:spTgt spid="25"/>
                                        </p:tgtEl>
                                        <p:attrNameLst>
                                          <p:attrName>ppt_x</p:attrName>
                                        </p:attrNameLst>
                                      </p:cBhvr>
                                      <p:tavLst>
                                        <p:tav tm="0">
                                          <p:val>
                                            <p:strVal val="#ppt_x"/>
                                          </p:val>
                                        </p:tav>
                                        <p:tav tm="100000">
                                          <p:val>
                                            <p:strVal val="#ppt_x"/>
                                          </p:val>
                                        </p:tav>
                                      </p:tavLst>
                                    </p:anim>
                                    <p:anim calcmode="lin" valueType="num">
                                      <p:cBhvr additive="base">
                                        <p:cTn id="66" dur="500" fill="hold"/>
                                        <p:tgtEl>
                                          <p:spTgt spid="25"/>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26"/>
                                        </p:tgtEl>
                                        <p:attrNameLst>
                                          <p:attrName>style.visibility</p:attrName>
                                        </p:attrNameLst>
                                      </p:cBhvr>
                                      <p:to>
                                        <p:strVal val="visible"/>
                                      </p:to>
                                    </p:set>
                                    <p:anim calcmode="lin" valueType="num">
                                      <p:cBhvr additive="base">
                                        <p:cTn id="69" dur="500" fill="hold"/>
                                        <p:tgtEl>
                                          <p:spTgt spid="26"/>
                                        </p:tgtEl>
                                        <p:attrNameLst>
                                          <p:attrName>ppt_x</p:attrName>
                                        </p:attrNameLst>
                                      </p:cBhvr>
                                      <p:tavLst>
                                        <p:tav tm="0">
                                          <p:val>
                                            <p:strVal val="#ppt_x"/>
                                          </p:val>
                                        </p:tav>
                                        <p:tav tm="100000">
                                          <p:val>
                                            <p:strVal val="#ppt_x"/>
                                          </p:val>
                                        </p:tav>
                                      </p:tavLst>
                                    </p:anim>
                                    <p:anim calcmode="lin" valueType="num">
                                      <p:cBhvr additive="base">
                                        <p:cTn id="70" dur="500" fill="hold"/>
                                        <p:tgtEl>
                                          <p:spTgt spid="26"/>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28"/>
                                        </p:tgtEl>
                                        <p:attrNameLst>
                                          <p:attrName>style.visibility</p:attrName>
                                        </p:attrNameLst>
                                      </p:cBhvr>
                                      <p:to>
                                        <p:strVal val="visible"/>
                                      </p:to>
                                    </p:set>
                                    <p:anim calcmode="lin" valueType="num">
                                      <p:cBhvr additive="base">
                                        <p:cTn id="73" dur="500" fill="hold"/>
                                        <p:tgtEl>
                                          <p:spTgt spid="28"/>
                                        </p:tgtEl>
                                        <p:attrNameLst>
                                          <p:attrName>ppt_x</p:attrName>
                                        </p:attrNameLst>
                                      </p:cBhvr>
                                      <p:tavLst>
                                        <p:tav tm="0">
                                          <p:val>
                                            <p:strVal val="#ppt_x"/>
                                          </p:val>
                                        </p:tav>
                                        <p:tav tm="100000">
                                          <p:val>
                                            <p:strVal val="#ppt_x"/>
                                          </p:val>
                                        </p:tav>
                                      </p:tavLst>
                                    </p:anim>
                                    <p:anim calcmode="lin" valueType="num">
                                      <p:cBhvr additive="base">
                                        <p:cTn id="74" dur="500" fill="hold"/>
                                        <p:tgtEl>
                                          <p:spTgt spid="28"/>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27"/>
                                        </p:tgtEl>
                                        <p:attrNameLst>
                                          <p:attrName>style.visibility</p:attrName>
                                        </p:attrNameLst>
                                      </p:cBhvr>
                                      <p:to>
                                        <p:strVal val="visible"/>
                                      </p:to>
                                    </p:set>
                                    <p:anim calcmode="lin" valueType="num">
                                      <p:cBhvr additive="base">
                                        <p:cTn id="77" dur="500" fill="hold"/>
                                        <p:tgtEl>
                                          <p:spTgt spid="27"/>
                                        </p:tgtEl>
                                        <p:attrNameLst>
                                          <p:attrName>ppt_x</p:attrName>
                                        </p:attrNameLst>
                                      </p:cBhvr>
                                      <p:tavLst>
                                        <p:tav tm="0">
                                          <p:val>
                                            <p:strVal val="#ppt_x"/>
                                          </p:val>
                                        </p:tav>
                                        <p:tav tm="100000">
                                          <p:val>
                                            <p:strVal val="#ppt_x"/>
                                          </p:val>
                                        </p:tav>
                                      </p:tavLst>
                                    </p:anim>
                                    <p:anim calcmode="lin" valueType="num">
                                      <p:cBhvr additive="base">
                                        <p:cTn id="7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24"/>
                                        </p:tgtEl>
                                        <p:attrNameLst>
                                          <p:attrName>style.visibility</p:attrName>
                                        </p:attrNameLst>
                                      </p:cBhvr>
                                      <p:to>
                                        <p:strVal val="visible"/>
                                      </p:to>
                                    </p:set>
                                    <p:anim calcmode="lin" valueType="num">
                                      <p:cBhvr additive="base">
                                        <p:cTn id="83" dur="500" fill="hold"/>
                                        <p:tgtEl>
                                          <p:spTgt spid="24"/>
                                        </p:tgtEl>
                                        <p:attrNameLst>
                                          <p:attrName>ppt_x</p:attrName>
                                        </p:attrNameLst>
                                      </p:cBhvr>
                                      <p:tavLst>
                                        <p:tav tm="0">
                                          <p:val>
                                            <p:strVal val="#ppt_x"/>
                                          </p:val>
                                        </p:tav>
                                        <p:tav tm="100000">
                                          <p:val>
                                            <p:strVal val="#ppt_x"/>
                                          </p:val>
                                        </p:tav>
                                      </p:tavLst>
                                    </p:anim>
                                    <p:anim calcmode="lin" valueType="num">
                                      <p:cBhvr additive="base">
                                        <p:cTn id="8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4" grpId="0"/>
      <p:bldP spid="25" grpId="0"/>
      <p:bldP spid="26" grpId="0"/>
      <p:bldP spid="27" grpId="0"/>
      <p:bldP spid="28" grpId="0"/>
      <p:bldP spid="3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alance Scales Equilibrium Balanced Science Secondary Illustration - Twinkl">
            <a:extLst>
              <a:ext uri="{FF2B5EF4-FFF2-40B4-BE49-F238E27FC236}">
                <a16:creationId xmlns:a16="http://schemas.microsoft.com/office/drawing/2014/main" id="{A6E20C10-6D39-4746-963C-14BEF709B5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5263" y="2057400"/>
            <a:ext cx="9601199" cy="4800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516E9D9-7D73-4EAB-8079-00B722743B54}"/>
              </a:ext>
            </a:extLst>
          </p:cNvPr>
          <p:cNvSpPr txBox="1"/>
          <p:nvPr/>
        </p:nvSpPr>
        <p:spPr>
          <a:xfrm>
            <a:off x="2574389" y="0"/>
            <a:ext cx="7568420" cy="769441"/>
          </a:xfrm>
          <a:prstGeom prst="rect">
            <a:avLst/>
          </a:prstGeom>
          <a:noFill/>
        </p:spPr>
        <p:txBody>
          <a:bodyPr wrap="square" rtlCol="0">
            <a:spAutoFit/>
          </a:bodyPr>
          <a:lstStyle/>
          <a:p>
            <a:r>
              <a:rPr lang="en-GB" sz="4400" dirty="0"/>
              <a:t>Finding the mass of an object</a:t>
            </a:r>
          </a:p>
        </p:txBody>
      </p:sp>
      <p:sp>
        <p:nvSpPr>
          <p:cNvPr id="5" name="TextBox 4">
            <a:extLst>
              <a:ext uri="{FF2B5EF4-FFF2-40B4-BE49-F238E27FC236}">
                <a16:creationId xmlns:a16="http://schemas.microsoft.com/office/drawing/2014/main" id="{31E7E18C-488D-4EA7-9AE2-32877F475782}"/>
              </a:ext>
            </a:extLst>
          </p:cNvPr>
          <p:cNvSpPr txBox="1"/>
          <p:nvPr/>
        </p:nvSpPr>
        <p:spPr>
          <a:xfrm>
            <a:off x="-2591" y="622871"/>
            <a:ext cx="10378554" cy="830997"/>
          </a:xfrm>
          <a:prstGeom prst="rect">
            <a:avLst/>
          </a:prstGeom>
          <a:noFill/>
        </p:spPr>
        <p:txBody>
          <a:bodyPr wrap="square" rtlCol="0">
            <a:spAutoFit/>
          </a:bodyPr>
          <a:lstStyle/>
          <a:p>
            <a:r>
              <a:rPr lang="en-GB" sz="2400" dirty="0"/>
              <a:t>Today we are going to find out the mass (the weight) of objects. To do this we need to try make the scales balance, just like this!</a:t>
            </a:r>
          </a:p>
        </p:txBody>
      </p:sp>
      <p:pic>
        <p:nvPicPr>
          <p:cNvPr id="6" name="Picture 5">
            <a:extLst>
              <a:ext uri="{FF2B5EF4-FFF2-40B4-BE49-F238E27FC236}">
                <a16:creationId xmlns:a16="http://schemas.microsoft.com/office/drawing/2014/main" id="{E386F025-20AF-4356-AB82-AD30FDA2FE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62685" y="17927"/>
            <a:ext cx="1629315" cy="1209888"/>
          </a:xfrm>
          <a:prstGeom prst="rect">
            <a:avLst/>
          </a:prstGeom>
        </p:spPr>
      </p:pic>
      <p:cxnSp>
        <p:nvCxnSpPr>
          <p:cNvPr id="9" name="Straight Arrow Connector 8">
            <a:extLst>
              <a:ext uri="{FF2B5EF4-FFF2-40B4-BE49-F238E27FC236}">
                <a16:creationId xmlns:a16="http://schemas.microsoft.com/office/drawing/2014/main" id="{601465EF-C172-4F37-AD5C-3E50C314C165}"/>
              </a:ext>
            </a:extLst>
          </p:cNvPr>
          <p:cNvCxnSpPr>
            <a:endCxn id="2" idx="0"/>
          </p:cNvCxnSpPr>
          <p:nvPr/>
        </p:nvCxnSpPr>
        <p:spPr>
          <a:xfrm>
            <a:off x="5825862" y="1453868"/>
            <a:ext cx="1" cy="6035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4704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7206F74-2AD6-404C-9D86-E0E64A94243B}"/>
              </a:ext>
            </a:extLst>
          </p:cNvPr>
          <p:cNvSpPr txBox="1"/>
          <p:nvPr/>
        </p:nvSpPr>
        <p:spPr>
          <a:xfrm>
            <a:off x="2574389" y="0"/>
            <a:ext cx="7568420" cy="769441"/>
          </a:xfrm>
          <a:prstGeom prst="rect">
            <a:avLst/>
          </a:prstGeom>
          <a:noFill/>
        </p:spPr>
        <p:txBody>
          <a:bodyPr wrap="square" rtlCol="0">
            <a:spAutoFit/>
          </a:bodyPr>
          <a:lstStyle/>
          <a:p>
            <a:r>
              <a:rPr lang="en-GB" sz="4400" dirty="0"/>
              <a:t>Finding the mass of an object</a:t>
            </a:r>
          </a:p>
        </p:txBody>
      </p:sp>
      <p:pic>
        <p:nvPicPr>
          <p:cNvPr id="5" name="Picture 4">
            <a:extLst>
              <a:ext uri="{FF2B5EF4-FFF2-40B4-BE49-F238E27FC236}">
                <a16:creationId xmlns:a16="http://schemas.microsoft.com/office/drawing/2014/main" id="{6F1DD5EF-857D-4EC9-9765-640C8E586C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62685" y="17927"/>
            <a:ext cx="1629315" cy="1209888"/>
          </a:xfrm>
          <a:prstGeom prst="rect">
            <a:avLst/>
          </a:prstGeom>
        </p:spPr>
      </p:pic>
      <p:pic>
        <p:nvPicPr>
          <p:cNvPr id="6" name="Picture 2" descr="Balance Scales Illustration - Twinkl">
            <a:extLst>
              <a:ext uri="{FF2B5EF4-FFF2-40B4-BE49-F238E27FC236}">
                <a16:creationId xmlns:a16="http://schemas.microsoft.com/office/drawing/2014/main" id="{5DCB0700-D7FC-44EC-A9DD-2DE9E4FC51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3679" y="2196496"/>
            <a:ext cx="4796037" cy="2398019"/>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descr="Balance Scales Variety 2 KS2 Illustration - Twinkl">
            <a:extLst>
              <a:ext uri="{FF2B5EF4-FFF2-40B4-BE49-F238E27FC236}">
                <a16:creationId xmlns:a16="http://schemas.microsoft.com/office/drawing/2014/main" id="{905A04DD-C64F-49D5-A8BF-748584D7BA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0616" y="2264796"/>
            <a:ext cx="4659438" cy="232971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Balance Scales Illustration - Twinkl">
            <a:extLst>
              <a:ext uri="{FF2B5EF4-FFF2-40B4-BE49-F238E27FC236}">
                <a16:creationId xmlns:a16="http://schemas.microsoft.com/office/drawing/2014/main" id="{2A95FA7C-8E4B-4894-8B75-3790CC271A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651" y="2264796"/>
            <a:ext cx="4796037" cy="239801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Teddy Mountain: The Leading Stuff-Your-Own Teddy Bear Franchise">
            <a:extLst>
              <a:ext uri="{FF2B5EF4-FFF2-40B4-BE49-F238E27FC236}">
                <a16:creationId xmlns:a16="http://schemas.microsoft.com/office/drawing/2014/main" id="{A85685D5-17A5-4FC2-861F-560D6840B98D}"/>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314450" y="2819396"/>
            <a:ext cx="1043605" cy="120415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Unifix Block Illustration - Twinkl">
            <a:extLst>
              <a:ext uri="{FF2B5EF4-FFF2-40B4-BE49-F238E27FC236}">
                <a16:creationId xmlns:a16="http://schemas.microsoft.com/office/drawing/2014/main" id="{2F79141E-222F-43F9-9C0E-4F629FBF8CC1}"/>
              </a:ext>
            </a:extLst>
          </p:cNvPr>
          <p:cNvPicPr>
            <a:picLocks noChangeAspect="1" noChangeArrowheads="1"/>
          </p:cNvPicPr>
          <p:nvPr/>
        </p:nvPicPr>
        <p:blipFill rotWithShape="1">
          <a:blip r:embed="rId6" cstate="hqprint">
            <a:extLst>
              <a:ext uri="{28A0092B-C50C-407E-A947-70E740481C1C}">
                <a14:useLocalDpi xmlns:a14="http://schemas.microsoft.com/office/drawing/2010/main" val="0"/>
              </a:ext>
            </a:extLst>
          </a:blip>
          <a:srcRect l="29760" r="30386"/>
          <a:stretch/>
        </p:blipFill>
        <p:spPr bwMode="auto">
          <a:xfrm>
            <a:off x="6700099" y="2819396"/>
            <a:ext cx="340126" cy="4267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Unifix Block Illustration - Twinkl">
            <a:extLst>
              <a:ext uri="{FF2B5EF4-FFF2-40B4-BE49-F238E27FC236}">
                <a16:creationId xmlns:a16="http://schemas.microsoft.com/office/drawing/2014/main" id="{6C0F9B59-D054-4E57-8E23-05A51F282F95}"/>
              </a:ext>
            </a:extLst>
          </p:cNvPr>
          <p:cNvPicPr>
            <a:picLocks noChangeAspect="1" noChangeArrowheads="1"/>
          </p:cNvPicPr>
          <p:nvPr/>
        </p:nvPicPr>
        <p:blipFill rotWithShape="1">
          <a:blip r:embed="rId6" cstate="hqprint">
            <a:extLst>
              <a:ext uri="{28A0092B-C50C-407E-A947-70E740481C1C}">
                <a14:useLocalDpi xmlns:a14="http://schemas.microsoft.com/office/drawing/2010/main" val="0"/>
              </a:ext>
            </a:extLst>
          </a:blip>
          <a:srcRect l="29760" r="30386"/>
          <a:stretch/>
        </p:blipFill>
        <p:spPr bwMode="auto">
          <a:xfrm>
            <a:off x="7100082" y="2819396"/>
            <a:ext cx="340126" cy="4267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Teddy Mountain: The Leading Stuff-Your-Own Teddy Bear Franchise">
            <a:extLst>
              <a:ext uri="{FF2B5EF4-FFF2-40B4-BE49-F238E27FC236}">
                <a16:creationId xmlns:a16="http://schemas.microsoft.com/office/drawing/2014/main" id="{3CFDAD33-8B07-4478-A14C-9593F5F059D3}"/>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4508682" y="2793425"/>
            <a:ext cx="1043605" cy="120415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Teddy Mountain: The Leading Stuff-Your-Own Teddy Bear Franchise">
            <a:extLst>
              <a:ext uri="{FF2B5EF4-FFF2-40B4-BE49-F238E27FC236}">
                <a16:creationId xmlns:a16="http://schemas.microsoft.com/office/drawing/2014/main" id="{2B4E91CA-0DEA-47C3-895D-52219FB6954A}"/>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8785260" y="2430676"/>
            <a:ext cx="1043605" cy="120415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Unifix Block Illustration - Twinkl">
            <a:extLst>
              <a:ext uri="{FF2B5EF4-FFF2-40B4-BE49-F238E27FC236}">
                <a16:creationId xmlns:a16="http://schemas.microsoft.com/office/drawing/2014/main" id="{91BE4752-2D27-4B1F-BC8C-5A9C4E7D7367}"/>
              </a:ext>
            </a:extLst>
          </p:cNvPr>
          <p:cNvPicPr>
            <a:picLocks noChangeAspect="1" noChangeArrowheads="1"/>
          </p:cNvPicPr>
          <p:nvPr/>
        </p:nvPicPr>
        <p:blipFill rotWithShape="1">
          <a:blip r:embed="rId6" cstate="hqprint">
            <a:extLst>
              <a:ext uri="{28A0092B-C50C-407E-A947-70E740481C1C}">
                <a14:useLocalDpi xmlns:a14="http://schemas.microsoft.com/office/drawing/2010/main" val="0"/>
              </a:ext>
            </a:extLst>
          </a:blip>
          <a:srcRect l="29760" r="30386"/>
          <a:stretch/>
        </p:blipFill>
        <p:spPr bwMode="auto">
          <a:xfrm>
            <a:off x="10976814" y="3208115"/>
            <a:ext cx="340126" cy="42672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Unifix Block Illustration - Twinkl">
            <a:extLst>
              <a:ext uri="{FF2B5EF4-FFF2-40B4-BE49-F238E27FC236}">
                <a16:creationId xmlns:a16="http://schemas.microsoft.com/office/drawing/2014/main" id="{C1BC7D77-2536-4E0F-A122-FD168B058A63}"/>
              </a:ext>
            </a:extLst>
          </p:cNvPr>
          <p:cNvPicPr>
            <a:picLocks noChangeAspect="1" noChangeArrowheads="1"/>
          </p:cNvPicPr>
          <p:nvPr/>
        </p:nvPicPr>
        <p:blipFill rotWithShape="1">
          <a:blip r:embed="rId6" cstate="hqprint">
            <a:extLst>
              <a:ext uri="{28A0092B-C50C-407E-A947-70E740481C1C}">
                <a14:useLocalDpi xmlns:a14="http://schemas.microsoft.com/office/drawing/2010/main" val="0"/>
              </a:ext>
            </a:extLst>
          </a:blip>
          <a:srcRect l="29760" r="30386"/>
          <a:stretch/>
        </p:blipFill>
        <p:spPr bwMode="auto">
          <a:xfrm>
            <a:off x="11376797" y="3208115"/>
            <a:ext cx="340126" cy="42672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Unifix Block Illustration - Twinkl">
            <a:extLst>
              <a:ext uri="{FF2B5EF4-FFF2-40B4-BE49-F238E27FC236}">
                <a16:creationId xmlns:a16="http://schemas.microsoft.com/office/drawing/2014/main" id="{A57E8F29-8F3A-49FF-A12E-AA20762E7665}"/>
              </a:ext>
            </a:extLst>
          </p:cNvPr>
          <p:cNvPicPr>
            <a:picLocks noChangeAspect="1" noChangeArrowheads="1"/>
          </p:cNvPicPr>
          <p:nvPr/>
        </p:nvPicPr>
        <p:blipFill rotWithShape="1">
          <a:blip r:embed="rId6" cstate="hqprint">
            <a:extLst>
              <a:ext uri="{28A0092B-C50C-407E-A947-70E740481C1C}">
                <a14:useLocalDpi xmlns:a14="http://schemas.microsoft.com/office/drawing/2010/main" val="0"/>
              </a:ext>
            </a:extLst>
          </a:blip>
          <a:srcRect l="29760" r="30386"/>
          <a:stretch/>
        </p:blipFill>
        <p:spPr bwMode="auto">
          <a:xfrm>
            <a:off x="10976814" y="2793425"/>
            <a:ext cx="340126" cy="42672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Unifix Block Illustration - Twinkl">
            <a:extLst>
              <a:ext uri="{FF2B5EF4-FFF2-40B4-BE49-F238E27FC236}">
                <a16:creationId xmlns:a16="http://schemas.microsoft.com/office/drawing/2014/main" id="{E7FE4A60-9EEF-4544-94FD-42CBEF6FB343}"/>
              </a:ext>
            </a:extLst>
          </p:cNvPr>
          <p:cNvPicPr>
            <a:picLocks noChangeAspect="1" noChangeArrowheads="1"/>
          </p:cNvPicPr>
          <p:nvPr/>
        </p:nvPicPr>
        <p:blipFill rotWithShape="1">
          <a:blip r:embed="rId6" cstate="hqprint">
            <a:extLst>
              <a:ext uri="{28A0092B-C50C-407E-A947-70E740481C1C}">
                <a14:useLocalDpi xmlns:a14="http://schemas.microsoft.com/office/drawing/2010/main" val="0"/>
              </a:ext>
            </a:extLst>
          </a:blip>
          <a:srcRect l="29760" r="30386"/>
          <a:stretch/>
        </p:blipFill>
        <p:spPr bwMode="auto">
          <a:xfrm>
            <a:off x="11376797" y="2793425"/>
            <a:ext cx="340126" cy="426720"/>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Straight Arrow Connector 19">
            <a:extLst>
              <a:ext uri="{FF2B5EF4-FFF2-40B4-BE49-F238E27FC236}">
                <a16:creationId xmlns:a16="http://schemas.microsoft.com/office/drawing/2014/main" id="{69E8258C-2BA3-4C3A-8D0F-F232A2E063D8}"/>
              </a:ext>
            </a:extLst>
          </p:cNvPr>
          <p:cNvCxnSpPr/>
          <p:nvPr/>
        </p:nvCxnSpPr>
        <p:spPr>
          <a:xfrm>
            <a:off x="3305908" y="2430676"/>
            <a:ext cx="1202774"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A0E98DE7-B444-4C7B-A52C-3F780D9EA483}"/>
              </a:ext>
            </a:extLst>
          </p:cNvPr>
          <p:cNvCxnSpPr/>
          <p:nvPr/>
        </p:nvCxnSpPr>
        <p:spPr>
          <a:xfrm>
            <a:off x="7582486" y="2430676"/>
            <a:ext cx="1202774"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225EC0E4-9BD6-42A0-B9D4-FDCE125F8676}"/>
              </a:ext>
            </a:extLst>
          </p:cNvPr>
          <p:cNvSpPr txBox="1"/>
          <p:nvPr/>
        </p:nvSpPr>
        <p:spPr>
          <a:xfrm>
            <a:off x="836252" y="4845695"/>
            <a:ext cx="2208548" cy="1015663"/>
          </a:xfrm>
          <a:prstGeom prst="rect">
            <a:avLst/>
          </a:prstGeom>
          <a:noFill/>
        </p:spPr>
        <p:txBody>
          <a:bodyPr wrap="square" rtlCol="0">
            <a:spAutoFit/>
          </a:bodyPr>
          <a:lstStyle/>
          <a:p>
            <a:r>
              <a:rPr lang="en-GB" sz="2000" dirty="0"/>
              <a:t>I need to add cubes to try and balance the scales.</a:t>
            </a:r>
          </a:p>
        </p:txBody>
      </p:sp>
      <p:sp>
        <p:nvSpPr>
          <p:cNvPr id="24" name="TextBox 23">
            <a:extLst>
              <a:ext uri="{FF2B5EF4-FFF2-40B4-BE49-F238E27FC236}">
                <a16:creationId xmlns:a16="http://schemas.microsoft.com/office/drawing/2014/main" id="{0651C316-DBE6-4CF4-8B09-A3A3EAAA1287}"/>
              </a:ext>
            </a:extLst>
          </p:cNvPr>
          <p:cNvSpPr txBox="1"/>
          <p:nvPr/>
        </p:nvSpPr>
        <p:spPr>
          <a:xfrm>
            <a:off x="4891534" y="4845694"/>
            <a:ext cx="2208548" cy="1015663"/>
          </a:xfrm>
          <a:prstGeom prst="rect">
            <a:avLst/>
          </a:prstGeom>
          <a:noFill/>
        </p:spPr>
        <p:txBody>
          <a:bodyPr wrap="square" rtlCol="0">
            <a:spAutoFit/>
          </a:bodyPr>
          <a:lstStyle/>
          <a:p>
            <a:r>
              <a:rPr lang="en-GB" sz="2000" dirty="0"/>
              <a:t>It still isn’t balanced. I need to keep adding cubes.</a:t>
            </a:r>
          </a:p>
        </p:txBody>
      </p:sp>
      <p:sp>
        <p:nvSpPr>
          <p:cNvPr id="25" name="TextBox 24">
            <a:extLst>
              <a:ext uri="{FF2B5EF4-FFF2-40B4-BE49-F238E27FC236}">
                <a16:creationId xmlns:a16="http://schemas.microsoft.com/office/drawing/2014/main" id="{98E3639E-933D-41D3-B208-A064EB09E1DC}"/>
              </a:ext>
            </a:extLst>
          </p:cNvPr>
          <p:cNvSpPr txBox="1"/>
          <p:nvPr/>
        </p:nvSpPr>
        <p:spPr>
          <a:xfrm>
            <a:off x="9307062" y="4760395"/>
            <a:ext cx="2208548" cy="1015663"/>
          </a:xfrm>
          <a:prstGeom prst="rect">
            <a:avLst/>
          </a:prstGeom>
          <a:noFill/>
        </p:spPr>
        <p:txBody>
          <a:bodyPr wrap="square" rtlCol="0">
            <a:spAutoFit/>
          </a:bodyPr>
          <a:lstStyle/>
          <a:p>
            <a:r>
              <a:rPr lang="en-GB" sz="2000" dirty="0"/>
              <a:t>The scales balanced once I had added 4 cubes.</a:t>
            </a:r>
          </a:p>
        </p:txBody>
      </p:sp>
      <p:sp>
        <p:nvSpPr>
          <p:cNvPr id="26" name="TextBox 25">
            <a:extLst>
              <a:ext uri="{FF2B5EF4-FFF2-40B4-BE49-F238E27FC236}">
                <a16:creationId xmlns:a16="http://schemas.microsoft.com/office/drawing/2014/main" id="{F06A9C78-4561-496C-BBAB-44E6354A5096}"/>
              </a:ext>
            </a:extLst>
          </p:cNvPr>
          <p:cNvSpPr txBox="1"/>
          <p:nvPr/>
        </p:nvSpPr>
        <p:spPr>
          <a:xfrm>
            <a:off x="1018832" y="6009076"/>
            <a:ext cx="10378554" cy="830997"/>
          </a:xfrm>
          <a:prstGeom prst="rect">
            <a:avLst/>
          </a:prstGeom>
          <a:noFill/>
        </p:spPr>
        <p:txBody>
          <a:bodyPr wrap="square" rtlCol="0">
            <a:spAutoFit/>
          </a:bodyPr>
          <a:lstStyle/>
          <a:p>
            <a:pPr algn="ctr"/>
            <a:r>
              <a:rPr lang="en-GB" sz="2400" b="1" dirty="0"/>
              <a:t>This means the teddy bear weighs the same as 4 cubes (units).</a:t>
            </a:r>
          </a:p>
          <a:p>
            <a:pPr algn="ctr"/>
            <a:r>
              <a:rPr lang="en-GB" sz="2400" b="1" dirty="0"/>
              <a:t>The teddy bear weighs 4 units.</a:t>
            </a:r>
          </a:p>
        </p:txBody>
      </p:sp>
      <p:sp>
        <p:nvSpPr>
          <p:cNvPr id="27" name="TextBox 26">
            <a:extLst>
              <a:ext uri="{FF2B5EF4-FFF2-40B4-BE49-F238E27FC236}">
                <a16:creationId xmlns:a16="http://schemas.microsoft.com/office/drawing/2014/main" id="{B204F74A-7095-4F1A-93B4-344700AD7349}"/>
              </a:ext>
            </a:extLst>
          </p:cNvPr>
          <p:cNvSpPr txBox="1"/>
          <p:nvPr/>
        </p:nvSpPr>
        <p:spPr>
          <a:xfrm>
            <a:off x="-1" y="789987"/>
            <a:ext cx="13026683" cy="1061829"/>
          </a:xfrm>
          <a:prstGeom prst="rect">
            <a:avLst/>
          </a:prstGeom>
          <a:noFill/>
        </p:spPr>
        <p:txBody>
          <a:bodyPr wrap="square" rtlCol="0">
            <a:spAutoFit/>
          </a:bodyPr>
          <a:lstStyle/>
          <a:p>
            <a:r>
              <a:rPr lang="en-GB" sz="2100" dirty="0"/>
              <a:t>We are going to measure the weight by using cubes.</a:t>
            </a:r>
          </a:p>
          <a:p>
            <a:r>
              <a:rPr lang="en-GB" sz="2100" dirty="0"/>
              <a:t>The cubes are our units.</a:t>
            </a:r>
          </a:p>
          <a:p>
            <a:r>
              <a:rPr lang="en-GB" sz="2100" dirty="0"/>
              <a:t>The number of cubes which are used to balance the scales is the number of units which the objects weighs.</a:t>
            </a:r>
          </a:p>
        </p:txBody>
      </p:sp>
    </p:spTree>
    <p:extLst>
      <p:ext uri="{BB962C8B-B14F-4D97-AF65-F5344CB8AC3E}">
        <p14:creationId xmlns:p14="http://schemas.microsoft.com/office/powerpoint/2010/main" val="2515631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638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2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22E4C78-6A7E-479D-93A4-0178429E0D64}"/>
              </a:ext>
            </a:extLst>
          </p:cNvPr>
          <p:cNvSpPr txBox="1"/>
          <p:nvPr/>
        </p:nvSpPr>
        <p:spPr>
          <a:xfrm>
            <a:off x="2574389" y="0"/>
            <a:ext cx="7568420" cy="769441"/>
          </a:xfrm>
          <a:prstGeom prst="rect">
            <a:avLst/>
          </a:prstGeom>
          <a:noFill/>
        </p:spPr>
        <p:txBody>
          <a:bodyPr wrap="square" rtlCol="0">
            <a:spAutoFit/>
          </a:bodyPr>
          <a:lstStyle/>
          <a:p>
            <a:r>
              <a:rPr lang="en-GB" sz="4400" dirty="0"/>
              <a:t>Finding the mass of an object</a:t>
            </a:r>
          </a:p>
        </p:txBody>
      </p:sp>
      <p:pic>
        <p:nvPicPr>
          <p:cNvPr id="4" name="Picture 3">
            <a:extLst>
              <a:ext uri="{FF2B5EF4-FFF2-40B4-BE49-F238E27FC236}">
                <a16:creationId xmlns:a16="http://schemas.microsoft.com/office/drawing/2014/main" id="{66558613-42DC-4834-880B-214A15259C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62685" y="17927"/>
            <a:ext cx="1629315" cy="1209888"/>
          </a:xfrm>
          <a:prstGeom prst="rect">
            <a:avLst/>
          </a:prstGeom>
        </p:spPr>
      </p:pic>
      <p:pic>
        <p:nvPicPr>
          <p:cNvPr id="5" name="Picture 2" descr="Balance Scales Variety 2 KS2 Illustration - Twinkl">
            <a:extLst>
              <a:ext uri="{FF2B5EF4-FFF2-40B4-BE49-F238E27FC236}">
                <a16:creationId xmlns:a16="http://schemas.microsoft.com/office/drawing/2014/main" id="{F50DD997-A7E3-4359-81B1-3282838A87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5808" y="1639821"/>
            <a:ext cx="6786983" cy="339349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Unifix Block Illustration - Twinkl">
            <a:extLst>
              <a:ext uri="{FF2B5EF4-FFF2-40B4-BE49-F238E27FC236}">
                <a16:creationId xmlns:a16="http://schemas.microsoft.com/office/drawing/2014/main" id="{306AE9A8-8617-4286-B300-65D0F962A8BC}"/>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29760" r="30386"/>
          <a:stretch/>
        </p:blipFill>
        <p:spPr bwMode="auto">
          <a:xfrm>
            <a:off x="6764889" y="3025887"/>
            <a:ext cx="390809" cy="49030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Galaxy Smooth Milk Chocolate Bar 42g (24 pack) - Irish Bar Supplies">
            <a:extLst>
              <a:ext uri="{FF2B5EF4-FFF2-40B4-BE49-F238E27FC236}">
                <a16:creationId xmlns:a16="http://schemas.microsoft.com/office/drawing/2014/main" id="{82C41614-E893-4F43-9F0F-89F2ABC24231}"/>
              </a:ext>
            </a:extLst>
          </p:cNvPr>
          <p:cNvPicPr>
            <a:picLocks noChangeAspect="1" noChangeArrowheads="1"/>
          </p:cNvPicPr>
          <p:nvPr/>
        </p:nvPicPr>
        <p:blipFill rotWithShape="1">
          <a:blip r:embed="rId5" cstate="hqprint">
            <a:extLst>
              <a:ext uri="{28A0092B-C50C-407E-A947-70E740481C1C}">
                <a14:useLocalDpi xmlns:a14="http://schemas.microsoft.com/office/drawing/2010/main" val="0"/>
              </a:ext>
            </a:extLst>
          </a:blip>
          <a:srcRect t="32549" b="33744"/>
          <a:stretch/>
        </p:blipFill>
        <p:spPr bwMode="auto">
          <a:xfrm>
            <a:off x="3445474" y="3025887"/>
            <a:ext cx="1728587" cy="58265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Unifix Block Illustration - Twinkl">
            <a:extLst>
              <a:ext uri="{FF2B5EF4-FFF2-40B4-BE49-F238E27FC236}">
                <a16:creationId xmlns:a16="http://schemas.microsoft.com/office/drawing/2014/main" id="{CAD64CD9-6891-4C57-804A-59BC9D5A3933}"/>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29760" r="30386"/>
          <a:stretch/>
        </p:blipFill>
        <p:spPr bwMode="auto">
          <a:xfrm>
            <a:off x="7133356" y="3025886"/>
            <a:ext cx="390809" cy="49030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Unifix Block Illustration - Twinkl">
            <a:extLst>
              <a:ext uri="{FF2B5EF4-FFF2-40B4-BE49-F238E27FC236}">
                <a16:creationId xmlns:a16="http://schemas.microsoft.com/office/drawing/2014/main" id="{7C508FC5-81B9-44B1-AFED-C13896648520}"/>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29760" r="30386"/>
          <a:stretch/>
        </p:blipFill>
        <p:spPr bwMode="auto">
          <a:xfrm>
            <a:off x="7524165" y="3025886"/>
            <a:ext cx="390809" cy="49030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Unifix Block Illustration - Twinkl">
            <a:extLst>
              <a:ext uri="{FF2B5EF4-FFF2-40B4-BE49-F238E27FC236}">
                <a16:creationId xmlns:a16="http://schemas.microsoft.com/office/drawing/2014/main" id="{D8D81BF7-0398-44F7-AED8-D7D91AD07864}"/>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29760" r="30386"/>
          <a:stretch/>
        </p:blipFill>
        <p:spPr bwMode="auto">
          <a:xfrm>
            <a:off x="6742547" y="2611778"/>
            <a:ext cx="390809" cy="49030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Unifix Block Illustration - Twinkl">
            <a:extLst>
              <a:ext uri="{FF2B5EF4-FFF2-40B4-BE49-F238E27FC236}">
                <a16:creationId xmlns:a16="http://schemas.microsoft.com/office/drawing/2014/main" id="{6AD1D47A-8E31-42A0-9E96-9A325EFC2544}"/>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29760" r="30386"/>
          <a:stretch/>
        </p:blipFill>
        <p:spPr bwMode="auto">
          <a:xfrm>
            <a:off x="7111014" y="2611777"/>
            <a:ext cx="390809" cy="49030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Unifix Block Illustration - Twinkl">
            <a:extLst>
              <a:ext uri="{FF2B5EF4-FFF2-40B4-BE49-F238E27FC236}">
                <a16:creationId xmlns:a16="http://schemas.microsoft.com/office/drawing/2014/main" id="{73A9B69F-13C5-40E4-BED2-4A5CCE871B3C}"/>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29760" r="30386"/>
          <a:stretch/>
        </p:blipFill>
        <p:spPr bwMode="auto">
          <a:xfrm>
            <a:off x="7501823" y="2611777"/>
            <a:ext cx="390809" cy="490307"/>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F5F28947-DCDD-4CE7-BECB-38CF281A56AB}"/>
              </a:ext>
            </a:extLst>
          </p:cNvPr>
          <p:cNvSpPr txBox="1"/>
          <p:nvPr/>
        </p:nvSpPr>
        <p:spPr>
          <a:xfrm>
            <a:off x="351692" y="872197"/>
            <a:ext cx="9791117" cy="830997"/>
          </a:xfrm>
          <a:prstGeom prst="rect">
            <a:avLst/>
          </a:prstGeom>
          <a:noFill/>
        </p:spPr>
        <p:txBody>
          <a:bodyPr wrap="square" rtlCol="0">
            <a:spAutoFit/>
          </a:bodyPr>
          <a:lstStyle/>
          <a:p>
            <a:r>
              <a:rPr lang="en-GB" sz="2400" dirty="0"/>
              <a:t>I added cubes until the scales balanced. This shows the chocolate bar weighs the same as 6 cubes. </a:t>
            </a:r>
          </a:p>
        </p:txBody>
      </p:sp>
      <p:sp>
        <p:nvSpPr>
          <p:cNvPr id="19" name="TextBox 18">
            <a:extLst>
              <a:ext uri="{FF2B5EF4-FFF2-40B4-BE49-F238E27FC236}">
                <a16:creationId xmlns:a16="http://schemas.microsoft.com/office/drawing/2014/main" id="{C7008B7D-E80D-47D3-9B46-4EBB02F3A304}"/>
              </a:ext>
            </a:extLst>
          </p:cNvPr>
          <p:cNvSpPr txBox="1"/>
          <p:nvPr/>
        </p:nvSpPr>
        <p:spPr>
          <a:xfrm>
            <a:off x="3877991" y="5768094"/>
            <a:ext cx="4756723" cy="461665"/>
          </a:xfrm>
          <a:prstGeom prst="rect">
            <a:avLst/>
          </a:prstGeom>
          <a:noFill/>
        </p:spPr>
        <p:txBody>
          <a:bodyPr wrap="square" rtlCol="0">
            <a:spAutoFit/>
          </a:bodyPr>
          <a:lstStyle/>
          <a:p>
            <a:r>
              <a:rPr lang="en-GB" sz="2400" dirty="0"/>
              <a:t>The chocolate bar weighs </a:t>
            </a:r>
            <a:r>
              <a:rPr lang="en-GB" sz="2400" b="1" dirty="0"/>
              <a:t>6 units.</a:t>
            </a:r>
          </a:p>
        </p:txBody>
      </p:sp>
      <p:sp>
        <p:nvSpPr>
          <p:cNvPr id="20" name="TextBox 19">
            <a:extLst>
              <a:ext uri="{FF2B5EF4-FFF2-40B4-BE49-F238E27FC236}">
                <a16:creationId xmlns:a16="http://schemas.microsoft.com/office/drawing/2014/main" id="{C29C1D54-B7C2-40B0-B4A1-2739AEB25C92}"/>
              </a:ext>
            </a:extLst>
          </p:cNvPr>
          <p:cNvSpPr txBox="1"/>
          <p:nvPr/>
        </p:nvSpPr>
        <p:spPr>
          <a:xfrm>
            <a:off x="9069095" y="2492216"/>
            <a:ext cx="2987180" cy="1938992"/>
          </a:xfrm>
          <a:prstGeom prst="rect">
            <a:avLst/>
          </a:prstGeom>
          <a:noFill/>
        </p:spPr>
        <p:txBody>
          <a:bodyPr wrap="square" rtlCol="0">
            <a:spAutoFit/>
          </a:bodyPr>
          <a:lstStyle/>
          <a:p>
            <a:r>
              <a:rPr lang="en-GB" sz="2400" dirty="0"/>
              <a:t>Count how many cubes have made the scales balance. This is the amount of units the object weighs.</a:t>
            </a:r>
          </a:p>
        </p:txBody>
      </p:sp>
    </p:spTree>
    <p:extLst>
      <p:ext uri="{BB962C8B-B14F-4D97-AF65-F5344CB8AC3E}">
        <p14:creationId xmlns:p14="http://schemas.microsoft.com/office/powerpoint/2010/main" val="1661670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fill="hold"/>
                                        <p:tgtEl>
                                          <p:spTgt spid="17"/>
                                        </p:tgtEl>
                                        <p:attrNameLst>
                                          <p:attrName>ppt_x</p:attrName>
                                        </p:attrNameLst>
                                      </p:cBhvr>
                                      <p:tavLst>
                                        <p:tav tm="0">
                                          <p:val>
                                            <p:strVal val="#ppt_x"/>
                                          </p:val>
                                        </p:tav>
                                        <p:tav tm="100000">
                                          <p:val>
                                            <p:strVal val="#ppt_x"/>
                                          </p:val>
                                        </p:tav>
                                      </p:tavLst>
                                    </p:anim>
                                    <p:anim calcmode="lin" valueType="num">
                                      <p:cBhvr additive="base">
                                        <p:cTn id="36" dur="500" fill="hold"/>
                                        <p:tgtEl>
                                          <p:spTgt spid="17"/>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500" fill="hold"/>
                                        <p:tgtEl>
                                          <p:spTgt spid="18"/>
                                        </p:tgtEl>
                                        <p:attrNameLst>
                                          <p:attrName>ppt_x</p:attrName>
                                        </p:attrNameLst>
                                      </p:cBhvr>
                                      <p:tavLst>
                                        <p:tav tm="0">
                                          <p:val>
                                            <p:strVal val="#ppt_x"/>
                                          </p:val>
                                        </p:tav>
                                        <p:tav tm="100000">
                                          <p:val>
                                            <p:strVal val="#ppt_x"/>
                                          </p:val>
                                        </p:tav>
                                      </p:tavLst>
                                    </p:anim>
                                    <p:anim calcmode="lin" valueType="num">
                                      <p:cBhvr additive="base">
                                        <p:cTn id="4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anim calcmode="lin" valueType="num">
                                      <p:cBhvr additive="base">
                                        <p:cTn id="45" dur="500" fill="hold"/>
                                        <p:tgtEl>
                                          <p:spTgt spid="20"/>
                                        </p:tgtEl>
                                        <p:attrNameLst>
                                          <p:attrName>ppt_x</p:attrName>
                                        </p:attrNameLst>
                                      </p:cBhvr>
                                      <p:tavLst>
                                        <p:tav tm="0">
                                          <p:val>
                                            <p:strVal val="#ppt_x"/>
                                          </p:val>
                                        </p:tav>
                                        <p:tav tm="100000">
                                          <p:val>
                                            <p:strVal val="#ppt_x"/>
                                          </p:val>
                                        </p:tav>
                                      </p:tavLst>
                                    </p:anim>
                                    <p:anim calcmode="lin" valueType="num">
                                      <p:cBhvr additive="base">
                                        <p:cTn id="4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anim calcmode="lin" valueType="num">
                                      <p:cBhvr additive="base">
                                        <p:cTn id="51" dur="500" fill="hold"/>
                                        <p:tgtEl>
                                          <p:spTgt spid="19"/>
                                        </p:tgtEl>
                                        <p:attrNameLst>
                                          <p:attrName>ppt_x</p:attrName>
                                        </p:attrNameLst>
                                      </p:cBhvr>
                                      <p:tavLst>
                                        <p:tav tm="0">
                                          <p:val>
                                            <p:strVal val="#ppt_x"/>
                                          </p:val>
                                        </p:tav>
                                        <p:tav tm="100000">
                                          <p:val>
                                            <p:strVal val="#ppt_x"/>
                                          </p:val>
                                        </p:tav>
                                      </p:tavLst>
                                    </p:anim>
                                    <p:anim calcmode="lin" valueType="num">
                                      <p:cBhvr additive="base">
                                        <p:cTn id="5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9E937D8-B36E-4A2E-8D03-75553310D9A2}"/>
              </a:ext>
            </a:extLst>
          </p:cNvPr>
          <p:cNvSpPr txBox="1"/>
          <p:nvPr/>
        </p:nvSpPr>
        <p:spPr>
          <a:xfrm>
            <a:off x="3598984" y="0"/>
            <a:ext cx="4994031" cy="769441"/>
          </a:xfrm>
          <a:prstGeom prst="rect">
            <a:avLst/>
          </a:prstGeom>
          <a:noFill/>
        </p:spPr>
        <p:txBody>
          <a:bodyPr wrap="square" rtlCol="0">
            <a:spAutoFit/>
          </a:bodyPr>
          <a:lstStyle/>
          <a:p>
            <a:r>
              <a:rPr lang="en-GB" sz="4400" dirty="0"/>
              <a:t>Comparing Mass</a:t>
            </a:r>
          </a:p>
        </p:txBody>
      </p:sp>
      <p:sp>
        <p:nvSpPr>
          <p:cNvPr id="3" name="TextBox 2">
            <a:extLst>
              <a:ext uri="{FF2B5EF4-FFF2-40B4-BE49-F238E27FC236}">
                <a16:creationId xmlns:a16="http://schemas.microsoft.com/office/drawing/2014/main" id="{DACDB118-903C-4CA9-B578-DB88FE496E3D}"/>
              </a:ext>
            </a:extLst>
          </p:cNvPr>
          <p:cNvSpPr txBox="1"/>
          <p:nvPr/>
        </p:nvSpPr>
        <p:spPr>
          <a:xfrm>
            <a:off x="2616589" y="679894"/>
            <a:ext cx="6654019" cy="461665"/>
          </a:xfrm>
          <a:prstGeom prst="rect">
            <a:avLst/>
          </a:prstGeom>
          <a:noFill/>
        </p:spPr>
        <p:txBody>
          <a:bodyPr wrap="square" rtlCol="0">
            <a:spAutoFit/>
          </a:bodyPr>
          <a:lstStyle/>
          <a:p>
            <a:r>
              <a:rPr lang="en-GB" sz="2400" dirty="0"/>
              <a:t>Mass is another word for how heavy something is. </a:t>
            </a:r>
          </a:p>
        </p:txBody>
      </p:sp>
      <p:sp>
        <p:nvSpPr>
          <p:cNvPr id="4" name="TextBox 3">
            <a:extLst>
              <a:ext uri="{FF2B5EF4-FFF2-40B4-BE49-F238E27FC236}">
                <a16:creationId xmlns:a16="http://schemas.microsoft.com/office/drawing/2014/main" id="{6F0DD931-F671-4D94-8531-C5FCEF4A723C}"/>
              </a:ext>
            </a:extLst>
          </p:cNvPr>
          <p:cNvSpPr txBox="1"/>
          <p:nvPr/>
        </p:nvSpPr>
        <p:spPr>
          <a:xfrm>
            <a:off x="2980005" y="1233818"/>
            <a:ext cx="6654019" cy="461665"/>
          </a:xfrm>
          <a:prstGeom prst="rect">
            <a:avLst/>
          </a:prstGeom>
          <a:noFill/>
        </p:spPr>
        <p:txBody>
          <a:bodyPr wrap="square" rtlCol="0">
            <a:spAutoFit/>
          </a:bodyPr>
          <a:lstStyle/>
          <a:p>
            <a:r>
              <a:rPr lang="en-GB" sz="2400" b="1" dirty="0"/>
              <a:t>I have picked two objects from my house:</a:t>
            </a:r>
          </a:p>
        </p:txBody>
      </p:sp>
      <p:pic>
        <p:nvPicPr>
          <p:cNvPr id="1026" name="Picture 2" descr="Cool Milk and helping the Environment">
            <a:extLst>
              <a:ext uri="{FF2B5EF4-FFF2-40B4-BE49-F238E27FC236}">
                <a16:creationId xmlns:a16="http://schemas.microsoft.com/office/drawing/2014/main" id="{6B585B6B-D870-4F63-B1B1-83D4133B14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1253" y="1635731"/>
            <a:ext cx="2468881" cy="301266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itronella Soap Sponge – Bathtime Bliss">
            <a:extLst>
              <a:ext uri="{FF2B5EF4-FFF2-40B4-BE49-F238E27FC236}">
                <a16:creationId xmlns:a16="http://schemas.microsoft.com/office/drawing/2014/main" id="{86DD38C2-8A4F-4529-B9A4-F69EC8AD8841}"/>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305905" y="2606427"/>
            <a:ext cx="2014026" cy="201402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A79598E-32AA-4BB9-BE01-D607A556056D}"/>
              </a:ext>
            </a:extLst>
          </p:cNvPr>
          <p:cNvSpPr txBox="1"/>
          <p:nvPr/>
        </p:nvSpPr>
        <p:spPr>
          <a:xfrm>
            <a:off x="4092522" y="4389620"/>
            <a:ext cx="1226236" cy="461665"/>
          </a:xfrm>
          <a:prstGeom prst="rect">
            <a:avLst/>
          </a:prstGeom>
          <a:noFill/>
        </p:spPr>
        <p:txBody>
          <a:bodyPr wrap="square" rtlCol="0">
            <a:spAutoFit/>
          </a:bodyPr>
          <a:lstStyle/>
          <a:p>
            <a:r>
              <a:rPr lang="en-GB" sz="2400" dirty="0"/>
              <a:t>sponge</a:t>
            </a:r>
          </a:p>
        </p:txBody>
      </p:sp>
      <p:sp>
        <p:nvSpPr>
          <p:cNvPr id="10" name="TextBox 9">
            <a:extLst>
              <a:ext uri="{FF2B5EF4-FFF2-40B4-BE49-F238E27FC236}">
                <a16:creationId xmlns:a16="http://schemas.microsoft.com/office/drawing/2014/main" id="{60801390-B501-431A-BE29-BF6B271884E3}"/>
              </a:ext>
            </a:extLst>
          </p:cNvPr>
          <p:cNvSpPr txBox="1"/>
          <p:nvPr/>
        </p:nvSpPr>
        <p:spPr>
          <a:xfrm>
            <a:off x="6663395" y="4417567"/>
            <a:ext cx="1226236" cy="461665"/>
          </a:xfrm>
          <a:prstGeom prst="rect">
            <a:avLst/>
          </a:prstGeom>
          <a:noFill/>
        </p:spPr>
        <p:txBody>
          <a:bodyPr wrap="square" rtlCol="0">
            <a:spAutoFit/>
          </a:bodyPr>
          <a:lstStyle/>
          <a:p>
            <a:r>
              <a:rPr lang="en-GB" sz="2400" dirty="0"/>
              <a:t>milk</a:t>
            </a:r>
          </a:p>
        </p:txBody>
      </p:sp>
      <p:pic>
        <p:nvPicPr>
          <p:cNvPr id="11" name="Picture 10">
            <a:extLst>
              <a:ext uri="{FF2B5EF4-FFF2-40B4-BE49-F238E27FC236}">
                <a16:creationId xmlns:a16="http://schemas.microsoft.com/office/drawing/2014/main" id="{7117287C-1B9A-432B-BF45-082F3421B0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22008" y="163793"/>
            <a:ext cx="1629315" cy="1209888"/>
          </a:xfrm>
          <a:prstGeom prst="rect">
            <a:avLst/>
          </a:prstGeom>
        </p:spPr>
      </p:pic>
      <p:sp>
        <p:nvSpPr>
          <p:cNvPr id="12" name="TextBox 11">
            <a:extLst>
              <a:ext uri="{FF2B5EF4-FFF2-40B4-BE49-F238E27FC236}">
                <a16:creationId xmlns:a16="http://schemas.microsoft.com/office/drawing/2014/main" id="{CB8ABDF6-CAD3-4A60-8DAA-5504BD0CE8EE}"/>
              </a:ext>
            </a:extLst>
          </p:cNvPr>
          <p:cNvSpPr txBox="1"/>
          <p:nvPr/>
        </p:nvSpPr>
        <p:spPr>
          <a:xfrm>
            <a:off x="175844" y="5507281"/>
            <a:ext cx="4881489" cy="1200329"/>
          </a:xfrm>
          <a:prstGeom prst="rect">
            <a:avLst/>
          </a:prstGeom>
          <a:noFill/>
        </p:spPr>
        <p:txBody>
          <a:bodyPr wrap="square" rtlCol="0">
            <a:spAutoFit/>
          </a:bodyPr>
          <a:lstStyle/>
          <a:p>
            <a:r>
              <a:rPr lang="en-GB" sz="2400" dirty="0"/>
              <a:t>The milk is </a:t>
            </a:r>
            <a:r>
              <a:rPr lang="en-GB" sz="2400" b="1" dirty="0"/>
              <a:t>heavier</a:t>
            </a:r>
            <a:r>
              <a:rPr lang="en-GB" sz="2400" dirty="0"/>
              <a:t> than the sponge.</a:t>
            </a:r>
          </a:p>
          <a:p>
            <a:endParaRPr lang="en-GB" sz="2400" dirty="0"/>
          </a:p>
          <a:p>
            <a:r>
              <a:rPr lang="en-GB" sz="2400" dirty="0"/>
              <a:t>The sponge is </a:t>
            </a:r>
            <a:r>
              <a:rPr lang="en-GB" sz="2400" b="1" dirty="0"/>
              <a:t>lighter</a:t>
            </a:r>
            <a:r>
              <a:rPr lang="en-GB" sz="2400" dirty="0"/>
              <a:t> than the milk. </a:t>
            </a:r>
          </a:p>
        </p:txBody>
      </p:sp>
    </p:spTree>
    <p:extLst>
      <p:ext uri="{BB962C8B-B14F-4D97-AF65-F5344CB8AC3E}">
        <p14:creationId xmlns:p14="http://schemas.microsoft.com/office/powerpoint/2010/main" val="3033215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032"/>
                                        </p:tgtEl>
                                        <p:attrNameLst>
                                          <p:attrName>style.visibility</p:attrName>
                                        </p:attrNameLst>
                                      </p:cBhvr>
                                      <p:to>
                                        <p:strVal val="visible"/>
                                      </p:to>
                                    </p:set>
                                    <p:anim calcmode="lin" valueType="num">
                                      <p:cBhvr additive="base">
                                        <p:cTn id="17" dur="500" fill="hold"/>
                                        <p:tgtEl>
                                          <p:spTgt spid="1032"/>
                                        </p:tgtEl>
                                        <p:attrNameLst>
                                          <p:attrName>ppt_x</p:attrName>
                                        </p:attrNameLst>
                                      </p:cBhvr>
                                      <p:tavLst>
                                        <p:tav tm="0">
                                          <p:val>
                                            <p:strVal val="#ppt_x"/>
                                          </p:val>
                                        </p:tav>
                                        <p:tav tm="100000">
                                          <p:val>
                                            <p:strVal val="#ppt_x"/>
                                          </p:val>
                                        </p:tav>
                                      </p:tavLst>
                                    </p:anim>
                                    <p:anim calcmode="lin" valueType="num">
                                      <p:cBhvr additive="base">
                                        <p:cTn id="18" dur="500" fill="hold"/>
                                        <p:tgtEl>
                                          <p:spTgt spid="103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026"/>
                                        </p:tgtEl>
                                        <p:attrNameLst>
                                          <p:attrName>style.visibility</p:attrName>
                                        </p:attrNameLst>
                                      </p:cBhvr>
                                      <p:to>
                                        <p:strVal val="visible"/>
                                      </p:to>
                                    </p:set>
                                    <p:anim calcmode="lin" valueType="num">
                                      <p:cBhvr additive="base">
                                        <p:cTn id="25" dur="500" fill="hold"/>
                                        <p:tgtEl>
                                          <p:spTgt spid="1026"/>
                                        </p:tgtEl>
                                        <p:attrNameLst>
                                          <p:attrName>ppt_x</p:attrName>
                                        </p:attrNameLst>
                                      </p:cBhvr>
                                      <p:tavLst>
                                        <p:tav tm="0">
                                          <p:val>
                                            <p:strVal val="#ppt_x"/>
                                          </p:val>
                                        </p:tav>
                                        <p:tav tm="100000">
                                          <p:val>
                                            <p:strVal val="#ppt_x"/>
                                          </p:val>
                                        </p:tav>
                                      </p:tavLst>
                                    </p:anim>
                                    <p:anim calcmode="lin" valueType="num">
                                      <p:cBhvr additive="base">
                                        <p:cTn id="26" dur="500" fill="hold"/>
                                        <p:tgtEl>
                                          <p:spTgt spid="1026"/>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9" grpId="0"/>
      <p:bldP spid="10" grpId="0"/>
      <p:bldP spid="1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22E4C78-6A7E-479D-93A4-0178429E0D64}"/>
              </a:ext>
            </a:extLst>
          </p:cNvPr>
          <p:cNvSpPr txBox="1"/>
          <p:nvPr/>
        </p:nvSpPr>
        <p:spPr>
          <a:xfrm>
            <a:off x="2574389" y="0"/>
            <a:ext cx="7568420" cy="769441"/>
          </a:xfrm>
          <a:prstGeom prst="rect">
            <a:avLst/>
          </a:prstGeom>
          <a:noFill/>
        </p:spPr>
        <p:txBody>
          <a:bodyPr wrap="square" rtlCol="0">
            <a:spAutoFit/>
          </a:bodyPr>
          <a:lstStyle/>
          <a:p>
            <a:r>
              <a:rPr lang="en-GB" sz="4400" dirty="0"/>
              <a:t>Finding the mass of an object</a:t>
            </a:r>
          </a:p>
        </p:txBody>
      </p:sp>
      <p:pic>
        <p:nvPicPr>
          <p:cNvPr id="5" name="Picture 2" descr="Balance Scales Variety 2 KS2 Illustration - Twinkl">
            <a:extLst>
              <a:ext uri="{FF2B5EF4-FFF2-40B4-BE49-F238E27FC236}">
                <a16:creationId xmlns:a16="http://schemas.microsoft.com/office/drawing/2014/main" id="{F50DD997-A7E3-4359-81B1-3282838A87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5808" y="1639821"/>
            <a:ext cx="6786983" cy="339349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Unifix Block Illustration - Twinkl">
            <a:extLst>
              <a:ext uri="{FF2B5EF4-FFF2-40B4-BE49-F238E27FC236}">
                <a16:creationId xmlns:a16="http://schemas.microsoft.com/office/drawing/2014/main" id="{306AE9A8-8617-4286-B300-65D0F962A8BC}"/>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29760" r="30386"/>
          <a:stretch/>
        </p:blipFill>
        <p:spPr bwMode="auto">
          <a:xfrm>
            <a:off x="6764889" y="3025887"/>
            <a:ext cx="390809" cy="49030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Unifix Block Illustration - Twinkl">
            <a:extLst>
              <a:ext uri="{FF2B5EF4-FFF2-40B4-BE49-F238E27FC236}">
                <a16:creationId xmlns:a16="http://schemas.microsoft.com/office/drawing/2014/main" id="{CAD64CD9-6891-4C57-804A-59BC9D5A3933}"/>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29760" r="30386"/>
          <a:stretch/>
        </p:blipFill>
        <p:spPr bwMode="auto">
          <a:xfrm>
            <a:off x="7133356" y="3025886"/>
            <a:ext cx="390809" cy="49030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Unifix Block Illustration - Twinkl">
            <a:extLst>
              <a:ext uri="{FF2B5EF4-FFF2-40B4-BE49-F238E27FC236}">
                <a16:creationId xmlns:a16="http://schemas.microsoft.com/office/drawing/2014/main" id="{D8D81BF7-0398-44F7-AED8-D7D91AD07864}"/>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29760" r="30386"/>
          <a:stretch/>
        </p:blipFill>
        <p:spPr bwMode="auto">
          <a:xfrm>
            <a:off x="7144527" y="2585919"/>
            <a:ext cx="390809" cy="49030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Unifix Block Illustration - Twinkl">
            <a:extLst>
              <a:ext uri="{FF2B5EF4-FFF2-40B4-BE49-F238E27FC236}">
                <a16:creationId xmlns:a16="http://schemas.microsoft.com/office/drawing/2014/main" id="{6AD1D47A-8E31-42A0-9E96-9A325EFC2544}"/>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29760" r="30386"/>
          <a:stretch/>
        </p:blipFill>
        <p:spPr bwMode="auto">
          <a:xfrm>
            <a:off x="7546507" y="3025885"/>
            <a:ext cx="390809" cy="490307"/>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F5F28947-DCDD-4CE7-BECB-38CF281A56AB}"/>
              </a:ext>
            </a:extLst>
          </p:cNvPr>
          <p:cNvSpPr txBox="1"/>
          <p:nvPr/>
        </p:nvSpPr>
        <p:spPr>
          <a:xfrm>
            <a:off x="351692" y="872197"/>
            <a:ext cx="9791117" cy="830997"/>
          </a:xfrm>
          <a:prstGeom prst="rect">
            <a:avLst/>
          </a:prstGeom>
          <a:noFill/>
        </p:spPr>
        <p:txBody>
          <a:bodyPr wrap="square" rtlCol="0">
            <a:spAutoFit/>
          </a:bodyPr>
          <a:lstStyle/>
          <a:p>
            <a:r>
              <a:rPr lang="en-GB" sz="2400" b="1" dirty="0"/>
              <a:t>Task 2: </a:t>
            </a:r>
            <a:r>
              <a:rPr lang="en-GB" sz="2400" dirty="0"/>
              <a:t>I added cubes until the scales balanced. Can you complete the sentence to tell me how many units the sweets weigh? </a:t>
            </a:r>
          </a:p>
        </p:txBody>
      </p:sp>
      <p:sp>
        <p:nvSpPr>
          <p:cNvPr id="19" name="TextBox 18">
            <a:extLst>
              <a:ext uri="{FF2B5EF4-FFF2-40B4-BE49-F238E27FC236}">
                <a16:creationId xmlns:a16="http://schemas.microsoft.com/office/drawing/2014/main" id="{C7008B7D-E80D-47D3-9B46-4EBB02F3A304}"/>
              </a:ext>
            </a:extLst>
          </p:cNvPr>
          <p:cNvSpPr txBox="1"/>
          <p:nvPr/>
        </p:nvSpPr>
        <p:spPr>
          <a:xfrm>
            <a:off x="3877991" y="5768094"/>
            <a:ext cx="4756723" cy="461665"/>
          </a:xfrm>
          <a:prstGeom prst="rect">
            <a:avLst/>
          </a:prstGeom>
          <a:noFill/>
        </p:spPr>
        <p:txBody>
          <a:bodyPr wrap="square" rtlCol="0">
            <a:spAutoFit/>
          </a:bodyPr>
          <a:lstStyle/>
          <a:p>
            <a:r>
              <a:rPr lang="en-GB" sz="2400" dirty="0"/>
              <a:t>The sweets weigh </a:t>
            </a:r>
            <a:r>
              <a:rPr lang="en-GB" sz="2400" b="1" dirty="0"/>
              <a:t>_________ units.</a:t>
            </a:r>
          </a:p>
        </p:txBody>
      </p:sp>
      <p:sp>
        <p:nvSpPr>
          <p:cNvPr id="20" name="TextBox 19">
            <a:extLst>
              <a:ext uri="{FF2B5EF4-FFF2-40B4-BE49-F238E27FC236}">
                <a16:creationId xmlns:a16="http://schemas.microsoft.com/office/drawing/2014/main" id="{C29C1D54-B7C2-40B0-B4A1-2739AEB25C92}"/>
              </a:ext>
            </a:extLst>
          </p:cNvPr>
          <p:cNvSpPr txBox="1"/>
          <p:nvPr/>
        </p:nvSpPr>
        <p:spPr>
          <a:xfrm>
            <a:off x="9104586" y="2745935"/>
            <a:ext cx="2987180" cy="830997"/>
          </a:xfrm>
          <a:prstGeom prst="rect">
            <a:avLst/>
          </a:prstGeom>
          <a:noFill/>
        </p:spPr>
        <p:txBody>
          <a:bodyPr wrap="square" rtlCol="0">
            <a:spAutoFit/>
          </a:bodyPr>
          <a:lstStyle/>
          <a:p>
            <a:r>
              <a:rPr lang="en-GB" sz="2400" dirty="0"/>
              <a:t>4 cubes made the scales balance.</a:t>
            </a:r>
          </a:p>
        </p:txBody>
      </p:sp>
      <p:pic>
        <p:nvPicPr>
          <p:cNvPr id="21" name="Picture 4" descr="Haribo candies">
            <a:extLst>
              <a:ext uri="{FF2B5EF4-FFF2-40B4-BE49-F238E27FC236}">
                <a16:creationId xmlns:a16="http://schemas.microsoft.com/office/drawing/2014/main" id="{9069F3E9-D873-40DF-91C4-3B42746A5247}"/>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15675" r="12941"/>
          <a:stretch/>
        </p:blipFill>
        <p:spPr bwMode="auto">
          <a:xfrm>
            <a:off x="4001028" y="2390773"/>
            <a:ext cx="784048" cy="109834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3479C436-56A5-4F17-8DA4-64B26B8031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12789" y="89665"/>
            <a:ext cx="1678977" cy="1246766"/>
          </a:xfrm>
          <a:prstGeom prst="rect">
            <a:avLst/>
          </a:prstGeom>
        </p:spPr>
      </p:pic>
    </p:spTree>
    <p:extLst>
      <p:ext uri="{BB962C8B-B14F-4D97-AF65-F5344CB8AC3E}">
        <p14:creationId xmlns:p14="http://schemas.microsoft.com/office/powerpoint/2010/main" val="3550932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ppt_x"/>
                                          </p:val>
                                        </p:tav>
                                        <p:tav tm="100000">
                                          <p:val>
                                            <p:strVal val="#ppt_x"/>
                                          </p:val>
                                        </p:tav>
                                      </p:tavLst>
                                    </p:anim>
                                    <p:anim calcmode="lin" valueType="num">
                                      <p:cBhvr additive="base">
                                        <p:cTn id="3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500" fill="hold"/>
                                        <p:tgtEl>
                                          <p:spTgt spid="19"/>
                                        </p:tgtEl>
                                        <p:attrNameLst>
                                          <p:attrName>ppt_x</p:attrName>
                                        </p:attrNameLst>
                                      </p:cBhvr>
                                      <p:tavLst>
                                        <p:tav tm="0">
                                          <p:val>
                                            <p:strVal val="#ppt_x"/>
                                          </p:val>
                                        </p:tav>
                                        <p:tav tm="100000">
                                          <p:val>
                                            <p:strVal val="#ppt_x"/>
                                          </p:val>
                                        </p:tav>
                                      </p:tavLst>
                                    </p:anim>
                                    <p:anim calcmode="lin" valueType="num">
                                      <p:cBhvr additive="base">
                                        <p:cTn id="4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0D2EE77-2B54-4EDC-9DDA-820ACE117493}"/>
              </a:ext>
            </a:extLst>
          </p:cNvPr>
          <p:cNvSpPr txBox="1"/>
          <p:nvPr/>
        </p:nvSpPr>
        <p:spPr>
          <a:xfrm>
            <a:off x="2574389" y="0"/>
            <a:ext cx="7568420" cy="769441"/>
          </a:xfrm>
          <a:prstGeom prst="rect">
            <a:avLst/>
          </a:prstGeom>
          <a:noFill/>
        </p:spPr>
        <p:txBody>
          <a:bodyPr wrap="square" rtlCol="0">
            <a:spAutoFit/>
          </a:bodyPr>
          <a:lstStyle/>
          <a:p>
            <a:r>
              <a:rPr lang="en-GB" sz="4400" dirty="0"/>
              <a:t>Finding the mass of an object</a:t>
            </a:r>
          </a:p>
        </p:txBody>
      </p:sp>
      <p:pic>
        <p:nvPicPr>
          <p:cNvPr id="4" name="Picture 3">
            <a:extLst>
              <a:ext uri="{FF2B5EF4-FFF2-40B4-BE49-F238E27FC236}">
                <a16:creationId xmlns:a16="http://schemas.microsoft.com/office/drawing/2014/main" id="{75944A36-2077-49D2-B5DD-3F2012B637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00650" y="70209"/>
            <a:ext cx="1531912" cy="1137558"/>
          </a:xfrm>
          <a:prstGeom prst="rect">
            <a:avLst/>
          </a:prstGeom>
        </p:spPr>
      </p:pic>
      <p:pic>
        <p:nvPicPr>
          <p:cNvPr id="5" name="Picture 2" descr="Balance Scales Variety 2 KS2 Illustration - Twinkl">
            <a:extLst>
              <a:ext uri="{FF2B5EF4-FFF2-40B4-BE49-F238E27FC236}">
                <a16:creationId xmlns:a16="http://schemas.microsoft.com/office/drawing/2014/main" id="{E99F6F4A-9999-4524-81DA-A00FB3A942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5808" y="1639821"/>
            <a:ext cx="6786983" cy="339349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3345332-2C3A-4043-B22F-707DD164F09D}"/>
              </a:ext>
            </a:extLst>
          </p:cNvPr>
          <p:cNvSpPr txBox="1"/>
          <p:nvPr/>
        </p:nvSpPr>
        <p:spPr>
          <a:xfrm>
            <a:off x="351692" y="872197"/>
            <a:ext cx="9791117" cy="830997"/>
          </a:xfrm>
          <a:prstGeom prst="rect">
            <a:avLst/>
          </a:prstGeom>
          <a:noFill/>
        </p:spPr>
        <p:txBody>
          <a:bodyPr wrap="square" rtlCol="0">
            <a:spAutoFit/>
          </a:bodyPr>
          <a:lstStyle/>
          <a:p>
            <a:r>
              <a:rPr lang="en-GB" sz="2400" b="1" dirty="0"/>
              <a:t>Task 3: </a:t>
            </a:r>
            <a:r>
              <a:rPr lang="en-GB" sz="2400" dirty="0"/>
              <a:t>I added cubes until the scales balanced. Can you complete the sentence to tell me how many units the toy car weighs? </a:t>
            </a:r>
          </a:p>
        </p:txBody>
      </p:sp>
      <p:pic>
        <p:nvPicPr>
          <p:cNvPr id="7" name="Picture 2" descr="Unifix Block Illustration - Twinkl">
            <a:extLst>
              <a:ext uri="{FF2B5EF4-FFF2-40B4-BE49-F238E27FC236}">
                <a16:creationId xmlns:a16="http://schemas.microsoft.com/office/drawing/2014/main" id="{063AAA8D-4896-4DDB-8617-11EB60A85EF5}"/>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29760" r="30386"/>
          <a:stretch/>
        </p:blipFill>
        <p:spPr bwMode="auto">
          <a:xfrm>
            <a:off x="6551495" y="3025885"/>
            <a:ext cx="390809" cy="49030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Unifix Block Illustration - Twinkl">
            <a:extLst>
              <a:ext uri="{FF2B5EF4-FFF2-40B4-BE49-F238E27FC236}">
                <a16:creationId xmlns:a16="http://schemas.microsoft.com/office/drawing/2014/main" id="{D753818A-50ED-4C73-BB87-63283B64D056}"/>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29760" r="30386"/>
          <a:stretch/>
        </p:blipFill>
        <p:spPr bwMode="auto">
          <a:xfrm>
            <a:off x="6942304" y="3025885"/>
            <a:ext cx="390809" cy="49030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Unifix Block Illustration - Twinkl">
            <a:extLst>
              <a:ext uri="{FF2B5EF4-FFF2-40B4-BE49-F238E27FC236}">
                <a16:creationId xmlns:a16="http://schemas.microsoft.com/office/drawing/2014/main" id="{7D13E6C1-C337-4FD8-A7D3-059D9936C83D}"/>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29760" r="30386"/>
          <a:stretch/>
        </p:blipFill>
        <p:spPr bwMode="auto">
          <a:xfrm>
            <a:off x="7333113" y="3025884"/>
            <a:ext cx="390809" cy="49030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Unifix Block Illustration - Twinkl">
            <a:extLst>
              <a:ext uri="{FF2B5EF4-FFF2-40B4-BE49-F238E27FC236}">
                <a16:creationId xmlns:a16="http://schemas.microsoft.com/office/drawing/2014/main" id="{A4315C0D-FBF5-44E5-9795-A06ED9850EF9}"/>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29760" r="30386"/>
          <a:stretch/>
        </p:blipFill>
        <p:spPr bwMode="auto">
          <a:xfrm>
            <a:off x="7723922" y="3025883"/>
            <a:ext cx="390809" cy="49030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Unifix Block Illustration - Twinkl">
            <a:extLst>
              <a:ext uri="{FF2B5EF4-FFF2-40B4-BE49-F238E27FC236}">
                <a16:creationId xmlns:a16="http://schemas.microsoft.com/office/drawing/2014/main" id="{5B9FB8A3-8DC0-4A00-B6D2-D6D9C20EFF03}"/>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29760" r="30386"/>
          <a:stretch/>
        </p:blipFill>
        <p:spPr bwMode="auto">
          <a:xfrm>
            <a:off x="6551495" y="2632794"/>
            <a:ext cx="390809" cy="49030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Unifix Block Illustration - Twinkl">
            <a:extLst>
              <a:ext uri="{FF2B5EF4-FFF2-40B4-BE49-F238E27FC236}">
                <a16:creationId xmlns:a16="http://schemas.microsoft.com/office/drawing/2014/main" id="{F640D91A-837F-4082-ADF8-AC4CC63BC38C}"/>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29760" r="30386"/>
          <a:stretch/>
        </p:blipFill>
        <p:spPr bwMode="auto">
          <a:xfrm>
            <a:off x="6942304" y="2632794"/>
            <a:ext cx="390809" cy="49030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Unifix Block Illustration - Twinkl">
            <a:extLst>
              <a:ext uri="{FF2B5EF4-FFF2-40B4-BE49-F238E27FC236}">
                <a16:creationId xmlns:a16="http://schemas.microsoft.com/office/drawing/2014/main" id="{14DBCAD5-E335-4F04-9B6D-91ED849DB629}"/>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29760" r="30386"/>
          <a:stretch/>
        </p:blipFill>
        <p:spPr bwMode="auto">
          <a:xfrm>
            <a:off x="7333113" y="2632793"/>
            <a:ext cx="390809" cy="49030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Unifix Block Illustration - Twinkl">
            <a:extLst>
              <a:ext uri="{FF2B5EF4-FFF2-40B4-BE49-F238E27FC236}">
                <a16:creationId xmlns:a16="http://schemas.microsoft.com/office/drawing/2014/main" id="{666B8912-111A-41C8-95E4-E3DD0C13FE84}"/>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29760" r="30386"/>
          <a:stretch/>
        </p:blipFill>
        <p:spPr bwMode="auto">
          <a:xfrm>
            <a:off x="7723922" y="2632792"/>
            <a:ext cx="390809" cy="49030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Newest arrival Disney Pixar cars 3 Toy Car McQueen 1:55 Cast Metal Alloy Toy  Car Model Children's Birthday Christmas Gift|Diecasts &amp; Toy Vehicles| -  AliExpress">
            <a:extLst>
              <a:ext uri="{FF2B5EF4-FFF2-40B4-BE49-F238E27FC236}">
                <a16:creationId xmlns:a16="http://schemas.microsoft.com/office/drawing/2014/main" id="{0B0DB4BB-A50B-497B-9BA8-4DA53B3EAD7E}"/>
              </a:ext>
            </a:extLst>
          </p:cNvPr>
          <p:cNvPicPr>
            <a:picLocks noChangeAspect="1" noChangeArrowheads="1"/>
          </p:cNvPicPr>
          <p:nvPr/>
        </p:nvPicPr>
        <p:blipFill rotWithShape="1">
          <a:blip r:embed="rId5" cstate="hqprint">
            <a:extLst>
              <a:ext uri="{28A0092B-C50C-407E-A947-70E740481C1C}">
                <a14:useLocalDpi xmlns:a14="http://schemas.microsoft.com/office/drawing/2010/main" val="0"/>
              </a:ext>
            </a:extLst>
          </a:blip>
          <a:srcRect l="12564" t="38289" r="13487" b="20189"/>
          <a:stretch/>
        </p:blipFill>
        <p:spPr bwMode="auto">
          <a:xfrm>
            <a:off x="3692826" y="2943610"/>
            <a:ext cx="1166062" cy="654751"/>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B90B2816-0165-4BAD-8005-2E9D0DFD6EF1}"/>
              </a:ext>
            </a:extLst>
          </p:cNvPr>
          <p:cNvSpPr txBox="1"/>
          <p:nvPr/>
        </p:nvSpPr>
        <p:spPr>
          <a:xfrm>
            <a:off x="3692826" y="5866544"/>
            <a:ext cx="9791117" cy="461665"/>
          </a:xfrm>
          <a:prstGeom prst="rect">
            <a:avLst/>
          </a:prstGeom>
          <a:noFill/>
        </p:spPr>
        <p:txBody>
          <a:bodyPr wrap="square" rtlCol="0">
            <a:spAutoFit/>
          </a:bodyPr>
          <a:lstStyle/>
          <a:p>
            <a:r>
              <a:rPr lang="en-GB" sz="2400" dirty="0"/>
              <a:t>The toy car weighs ______ </a:t>
            </a:r>
            <a:r>
              <a:rPr lang="en-GB" sz="2400" b="1" dirty="0"/>
              <a:t>units.</a:t>
            </a:r>
            <a:endParaRPr lang="en-GB" sz="2400" dirty="0"/>
          </a:p>
        </p:txBody>
      </p:sp>
    </p:spTree>
    <p:extLst>
      <p:ext uri="{BB962C8B-B14F-4D97-AF65-F5344CB8AC3E}">
        <p14:creationId xmlns:p14="http://schemas.microsoft.com/office/powerpoint/2010/main" val="3544504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ppt_x"/>
                                          </p:val>
                                        </p:tav>
                                        <p:tav tm="100000">
                                          <p:val>
                                            <p:strVal val="#ppt_x"/>
                                          </p:val>
                                        </p:tav>
                                      </p:tavLst>
                                    </p:anim>
                                    <p:anim calcmode="lin" valueType="num">
                                      <p:cBhvr additive="base">
                                        <p:cTn id="28" dur="500" fill="hold"/>
                                        <p:tgtEl>
                                          <p:spTgt spid="16"/>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500" fill="hold"/>
                                        <p:tgtEl>
                                          <p:spTgt spid="19"/>
                                        </p:tgtEl>
                                        <p:attrNameLst>
                                          <p:attrName>ppt_x</p:attrName>
                                        </p:attrNameLst>
                                      </p:cBhvr>
                                      <p:tavLst>
                                        <p:tav tm="0">
                                          <p:val>
                                            <p:strVal val="#ppt_x"/>
                                          </p:val>
                                        </p:tav>
                                        <p:tav tm="100000">
                                          <p:val>
                                            <p:strVal val="#ppt_x"/>
                                          </p:val>
                                        </p:tav>
                                      </p:tavLst>
                                    </p:anim>
                                    <p:anim calcmode="lin" valueType="num">
                                      <p:cBhvr additive="base">
                                        <p:cTn id="40" dur="500" fill="hold"/>
                                        <p:tgtEl>
                                          <p:spTgt spid="19"/>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fill="hold"/>
                                        <p:tgtEl>
                                          <p:spTgt spid="5"/>
                                        </p:tgtEl>
                                        <p:attrNameLst>
                                          <p:attrName>ppt_x</p:attrName>
                                        </p:attrNameLst>
                                      </p:cBhvr>
                                      <p:tavLst>
                                        <p:tav tm="0">
                                          <p:val>
                                            <p:strVal val="#ppt_x"/>
                                          </p:val>
                                        </p:tav>
                                        <p:tav tm="100000">
                                          <p:val>
                                            <p:strVal val="#ppt_x"/>
                                          </p:val>
                                        </p:tav>
                                      </p:tavLst>
                                    </p:anim>
                                    <p:anim calcmode="lin" valueType="num">
                                      <p:cBhvr additive="base">
                                        <p:cTn id="44" dur="500" fill="hold"/>
                                        <p:tgtEl>
                                          <p:spTgt spid="5"/>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additive="base">
                                        <p:cTn id="47" dur="500" fill="hold"/>
                                        <p:tgtEl>
                                          <p:spTgt spid="6"/>
                                        </p:tgtEl>
                                        <p:attrNameLst>
                                          <p:attrName>ppt_x</p:attrName>
                                        </p:attrNameLst>
                                      </p:cBhvr>
                                      <p:tavLst>
                                        <p:tav tm="0">
                                          <p:val>
                                            <p:strVal val="#ppt_x"/>
                                          </p:val>
                                        </p:tav>
                                        <p:tav tm="100000">
                                          <p:val>
                                            <p:strVal val="#ppt_x"/>
                                          </p:val>
                                        </p:tav>
                                      </p:tavLst>
                                    </p:anim>
                                    <p:anim calcmode="lin" valueType="num">
                                      <p:cBhvr additive="base">
                                        <p:cTn id="4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20"/>
                                        </p:tgtEl>
                                        <p:attrNameLst>
                                          <p:attrName>style.visibility</p:attrName>
                                        </p:attrNameLst>
                                      </p:cBhvr>
                                      <p:to>
                                        <p:strVal val="visible"/>
                                      </p:to>
                                    </p:set>
                                    <p:anim calcmode="lin" valueType="num">
                                      <p:cBhvr additive="base">
                                        <p:cTn id="53" dur="500" fill="hold"/>
                                        <p:tgtEl>
                                          <p:spTgt spid="20"/>
                                        </p:tgtEl>
                                        <p:attrNameLst>
                                          <p:attrName>ppt_x</p:attrName>
                                        </p:attrNameLst>
                                      </p:cBhvr>
                                      <p:tavLst>
                                        <p:tav tm="0">
                                          <p:val>
                                            <p:strVal val="#ppt_x"/>
                                          </p:val>
                                        </p:tav>
                                        <p:tav tm="100000">
                                          <p:val>
                                            <p:strVal val="#ppt_x"/>
                                          </p:val>
                                        </p:tav>
                                      </p:tavLst>
                                    </p:anim>
                                    <p:anim calcmode="lin" valueType="num">
                                      <p:cBhvr additive="base">
                                        <p:cTn id="5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Balance Scales Illustration - Twinkl">
            <a:extLst>
              <a:ext uri="{FF2B5EF4-FFF2-40B4-BE49-F238E27FC236}">
                <a16:creationId xmlns:a16="http://schemas.microsoft.com/office/drawing/2014/main" id="{418584CA-AF64-4B2C-8B68-E3DDC15394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2645" y="2525027"/>
            <a:ext cx="6684746" cy="334237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187A9CA-E60D-48C0-B04F-D6EF656B62A8}"/>
              </a:ext>
            </a:extLst>
          </p:cNvPr>
          <p:cNvSpPr txBox="1"/>
          <p:nvPr/>
        </p:nvSpPr>
        <p:spPr>
          <a:xfrm>
            <a:off x="2574389" y="0"/>
            <a:ext cx="7568420" cy="769441"/>
          </a:xfrm>
          <a:prstGeom prst="rect">
            <a:avLst/>
          </a:prstGeom>
          <a:noFill/>
        </p:spPr>
        <p:txBody>
          <a:bodyPr wrap="square" rtlCol="0">
            <a:spAutoFit/>
          </a:bodyPr>
          <a:lstStyle/>
          <a:p>
            <a:r>
              <a:rPr lang="en-GB" sz="4400" dirty="0"/>
              <a:t>Finding the mass of an object</a:t>
            </a:r>
          </a:p>
        </p:txBody>
      </p:sp>
      <p:pic>
        <p:nvPicPr>
          <p:cNvPr id="4" name="Picture 3">
            <a:extLst>
              <a:ext uri="{FF2B5EF4-FFF2-40B4-BE49-F238E27FC236}">
                <a16:creationId xmlns:a16="http://schemas.microsoft.com/office/drawing/2014/main" id="{B64834AA-7BAA-43C1-A825-26CFD6C1DD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62685" y="17927"/>
            <a:ext cx="1629315" cy="1209888"/>
          </a:xfrm>
          <a:prstGeom prst="rect">
            <a:avLst/>
          </a:prstGeom>
        </p:spPr>
      </p:pic>
      <p:sp>
        <p:nvSpPr>
          <p:cNvPr id="5" name="TextBox 4">
            <a:extLst>
              <a:ext uri="{FF2B5EF4-FFF2-40B4-BE49-F238E27FC236}">
                <a16:creationId xmlns:a16="http://schemas.microsoft.com/office/drawing/2014/main" id="{A630E114-584D-4BC9-A097-1BF7B833EDE0}"/>
              </a:ext>
            </a:extLst>
          </p:cNvPr>
          <p:cNvSpPr txBox="1"/>
          <p:nvPr/>
        </p:nvSpPr>
        <p:spPr>
          <a:xfrm>
            <a:off x="-1" y="990600"/>
            <a:ext cx="10562685" cy="461665"/>
          </a:xfrm>
          <a:prstGeom prst="rect">
            <a:avLst/>
          </a:prstGeom>
          <a:noFill/>
        </p:spPr>
        <p:txBody>
          <a:bodyPr wrap="square" rtlCol="0">
            <a:spAutoFit/>
          </a:bodyPr>
          <a:lstStyle/>
          <a:p>
            <a:r>
              <a:rPr lang="en-GB" sz="2400" dirty="0"/>
              <a:t>Now we need to estimate how many units an object weighs before we find out.</a:t>
            </a:r>
          </a:p>
        </p:txBody>
      </p:sp>
      <p:sp>
        <p:nvSpPr>
          <p:cNvPr id="6" name="TextBox 5">
            <a:extLst>
              <a:ext uri="{FF2B5EF4-FFF2-40B4-BE49-F238E27FC236}">
                <a16:creationId xmlns:a16="http://schemas.microsoft.com/office/drawing/2014/main" id="{D7CC3D50-93DF-4049-BB68-695A5F23B210}"/>
              </a:ext>
            </a:extLst>
          </p:cNvPr>
          <p:cNvSpPr txBox="1"/>
          <p:nvPr/>
        </p:nvSpPr>
        <p:spPr>
          <a:xfrm>
            <a:off x="0" y="1511281"/>
            <a:ext cx="10562685" cy="461665"/>
          </a:xfrm>
          <a:prstGeom prst="rect">
            <a:avLst/>
          </a:prstGeom>
          <a:noFill/>
        </p:spPr>
        <p:txBody>
          <a:bodyPr wrap="square" rtlCol="0">
            <a:spAutoFit/>
          </a:bodyPr>
          <a:lstStyle/>
          <a:p>
            <a:r>
              <a:rPr lang="en-GB" sz="2400" dirty="0"/>
              <a:t>Remember, estimate means think and guess!</a:t>
            </a:r>
          </a:p>
        </p:txBody>
      </p:sp>
      <p:pic>
        <p:nvPicPr>
          <p:cNvPr id="8" name="Picture 4" descr="Mini Promotional Printed Pencils with Eraser | Hotline">
            <a:extLst>
              <a:ext uri="{FF2B5EF4-FFF2-40B4-BE49-F238E27FC236}">
                <a16:creationId xmlns:a16="http://schemas.microsoft.com/office/drawing/2014/main" id="{11ACD4D3-9FFA-4AC3-B7F4-5A21CA77BA38}"/>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rot="10800000">
            <a:off x="3767275" y="3543237"/>
            <a:ext cx="1305951" cy="130595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D722990-84B4-4499-9472-9C3173546736}"/>
              </a:ext>
            </a:extLst>
          </p:cNvPr>
          <p:cNvSpPr txBox="1"/>
          <p:nvPr/>
        </p:nvSpPr>
        <p:spPr>
          <a:xfrm>
            <a:off x="3131056" y="2039843"/>
            <a:ext cx="5182950" cy="461665"/>
          </a:xfrm>
          <a:prstGeom prst="rect">
            <a:avLst/>
          </a:prstGeom>
          <a:noFill/>
        </p:spPr>
        <p:txBody>
          <a:bodyPr wrap="square" rtlCol="0">
            <a:spAutoFit/>
          </a:bodyPr>
          <a:lstStyle/>
          <a:p>
            <a:r>
              <a:rPr lang="en-GB" sz="2400" b="1" dirty="0"/>
              <a:t>I estimate the pencil weighs 4 units.</a:t>
            </a:r>
          </a:p>
        </p:txBody>
      </p:sp>
      <p:sp>
        <p:nvSpPr>
          <p:cNvPr id="10" name="TextBox 9">
            <a:extLst>
              <a:ext uri="{FF2B5EF4-FFF2-40B4-BE49-F238E27FC236}">
                <a16:creationId xmlns:a16="http://schemas.microsoft.com/office/drawing/2014/main" id="{0A546582-1E18-4D1A-9D1C-C9F708AF062A}"/>
              </a:ext>
            </a:extLst>
          </p:cNvPr>
          <p:cNvSpPr txBox="1"/>
          <p:nvPr/>
        </p:nvSpPr>
        <p:spPr>
          <a:xfrm>
            <a:off x="2972810" y="6352985"/>
            <a:ext cx="7589874" cy="461665"/>
          </a:xfrm>
          <a:prstGeom prst="rect">
            <a:avLst/>
          </a:prstGeom>
          <a:noFill/>
        </p:spPr>
        <p:txBody>
          <a:bodyPr wrap="square" rtlCol="0">
            <a:spAutoFit/>
          </a:bodyPr>
          <a:lstStyle/>
          <a:p>
            <a:r>
              <a:rPr lang="en-GB" sz="2400" dirty="0"/>
              <a:t>Let’s find out. I will begin to add the cubes…</a:t>
            </a:r>
          </a:p>
        </p:txBody>
      </p:sp>
    </p:spTree>
    <p:extLst>
      <p:ext uri="{BB962C8B-B14F-4D97-AF65-F5344CB8AC3E}">
        <p14:creationId xmlns:p14="http://schemas.microsoft.com/office/powerpoint/2010/main" val="2225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P spid="1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alance Scales Variety 2 KS2 Illustration - Twinkl">
            <a:extLst>
              <a:ext uri="{FF2B5EF4-FFF2-40B4-BE49-F238E27FC236}">
                <a16:creationId xmlns:a16="http://schemas.microsoft.com/office/drawing/2014/main" id="{F71F0C3E-7C68-4229-80D5-A7A2EA91BC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5808" y="1639821"/>
            <a:ext cx="6786983" cy="339349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Mini Promotional Printed Pencils with Eraser | Hotline">
            <a:extLst>
              <a:ext uri="{FF2B5EF4-FFF2-40B4-BE49-F238E27FC236}">
                <a16:creationId xmlns:a16="http://schemas.microsoft.com/office/drawing/2014/main" id="{A7DC4902-3DB2-405D-839C-3C2E8573B6A2}"/>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rot="10800000">
            <a:off x="3893884" y="2234942"/>
            <a:ext cx="1305951" cy="130595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Unifix Block Illustration - Twinkl">
            <a:extLst>
              <a:ext uri="{FF2B5EF4-FFF2-40B4-BE49-F238E27FC236}">
                <a16:creationId xmlns:a16="http://schemas.microsoft.com/office/drawing/2014/main" id="{481CFA0F-0C3A-43D5-9C6B-24DD74227668}"/>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29760" r="30386"/>
          <a:stretch/>
        </p:blipFill>
        <p:spPr bwMode="auto">
          <a:xfrm>
            <a:off x="6942304" y="3025885"/>
            <a:ext cx="390809" cy="49030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Unifix Block Illustration - Twinkl">
            <a:extLst>
              <a:ext uri="{FF2B5EF4-FFF2-40B4-BE49-F238E27FC236}">
                <a16:creationId xmlns:a16="http://schemas.microsoft.com/office/drawing/2014/main" id="{D226C903-03F1-4822-ACEF-285DF94A9CAD}"/>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29760" r="30386"/>
          <a:stretch/>
        </p:blipFill>
        <p:spPr bwMode="auto">
          <a:xfrm>
            <a:off x="7333113" y="3025884"/>
            <a:ext cx="390809" cy="49030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6B1A1FD-510A-4A9E-A743-A55FE5423D2C}"/>
              </a:ext>
            </a:extLst>
          </p:cNvPr>
          <p:cNvSpPr txBox="1"/>
          <p:nvPr/>
        </p:nvSpPr>
        <p:spPr>
          <a:xfrm>
            <a:off x="2574389" y="0"/>
            <a:ext cx="7568420" cy="769441"/>
          </a:xfrm>
          <a:prstGeom prst="rect">
            <a:avLst/>
          </a:prstGeom>
          <a:noFill/>
        </p:spPr>
        <p:txBody>
          <a:bodyPr wrap="square" rtlCol="0">
            <a:spAutoFit/>
          </a:bodyPr>
          <a:lstStyle/>
          <a:p>
            <a:r>
              <a:rPr lang="en-GB" sz="4400" dirty="0"/>
              <a:t>Finding the mass of an object</a:t>
            </a:r>
          </a:p>
        </p:txBody>
      </p:sp>
      <p:pic>
        <p:nvPicPr>
          <p:cNvPr id="7" name="Picture 6">
            <a:extLst>
              <a:ext uri="{FF2B5EF4-FFF2-40B4-BE49-F238E27FC236}">
                <a16:creationId xmlns:a16="http://schemas.microsoft.com/office/drawing/2014/main" id="{513AB1A7-D057-489D-B288-D5AE1CB6CF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62685" y="17927"/>
            <a:ext cx="1629315" cy="1209888"/>
          </a:xfrm>
          <a:prstGeom prst="rect">
            <a:avLst/>
          </a:prstGeom>
        </p:spPr>
      </p:pic>
      <p:sp>
        <p:nvSpPr>
          <p:cNvPr id="8" name="TextBox 7">
            <a:extLst>
              <a:ext uri="{FF2B5EF4-FFF2-40B4-BE49-F238E27FC236}">
                <a16:creationId xmlns:a16="http://schemas.microsoft.com/office/drawing/2014/main" id="{632773F1-DB08-4525-90BE-177DE2F2EEEC}"/>
              </a:ext>
            </a:extLst>
          </p:cNvPr>
          <p:cNvSpPr txBox="1"/>
          <p:nvPr/>
        </p:nvSpPr>
        <p:spPr>
          <a:xfrm>
            <a:off x="3362179" y="978977"/>
            <a:ext cx="5120640" cy="461665"/>
          </a:xfrm>
          <a:prstGeom prst="rect">
            <a:avLst/>
          </a:prstGeom>
          <a:noFill/>
        </p:spPr>
        <p:txBody>
          <a:bodyPr wrap="square" rtlCol="0">
            <a:spAutoFit/>
          </a:bodyPr>
          <a:lstStyle/>
          <a:p>
            <a:r>
              <a:rPr lang="en-GB" sz="2400" dirty="0"/>
              <a:t>I added cubes until the scales balanced.</a:t>
            </a:r>
          </a:p>
        </p:txBody>
      </p:sp>
      <p:sp>
        <p:nvSpPr>
          <p:cNvPr id="9" name="TextBox 8">
            <a:extLst>
              <a:ext uri="{FF2B5EF4-FFF2-40B4-BE49-F238E27FC236}">
                <a16:creationId xmlns:a16="http://schemas.microsoft.com/office/drawing/2014/main" id="{7F5B6369-3A3D-405F-A8DA-440D776A9B67}"/>
              </a:ext>
            </a:extLst>
          </p:cNvPr>
          <p:cNvSpPr txBox="1"/>
          <p:nvPr/>
        </p:nvSpPr>
        <p:spPr>
          <a:xfrm>
            <a:off x="4315916" y="5628434"/>
            <a:ext cx="3633466" cy="461665"/>
          </a:xfrm>
          <a:prstGeom prst="rect">
            <a:avLst/>
          </a:prstGeom>
          <a:noFill/>
        </p:spPr>
        <p:txBody>
          <a:bodyPr wrap="square" rtlCol="0">
            <a:spAutoFit/>
          </a:bodyPr>
          <a:lstStyle/>
          <a:p>
            <a:r>
              <a:rPr lang="en-GB" sz="2400" dirty="0"/>
              <a:t>The pencil weighs 2 units!</a:t>
            </a:r>
          </a:p>
        </p:txBody>
      </p:sp>
    </p:spTree>
    <p:extLst>
      <p:ext uri="{BB962C8B-B14F-4D97-AF65-F5344CB8AC3E}">
        <p14:creationId xmlns:p14="http://schemas.microsoft.com/office/powerpoint/2010/main" val="4011290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Balance Scales Illustration - Twinkl">
            <a:extLst>
              <a:ext uri="{FF2B5EF4-FFF2-40B4-BE49-F238E27FC236}">
                <a16:creationId xmlns:a16="http://schemas.microsoft.com/office/drawing/2014/main" id="{C5499AA1-B273-4601-943B-A3A50EA41B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9540" y="1940045"/>
            <a:ext cx="7861836" cy="393091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BA3E972-DD85-4EE2-AF22-AF643AFE4CC5}"/>
              </a:ext>
            </a:extLst>
          </p:cNvPr>
          <p:cNvSpPr txBox="1"/>
          <p:nvPr/>
        </p:nvSpPr>
        <p:spPr>
          <a:xfrm>
            <a:off x="2574389" y="0"/>
            <a:ext cx="7568420" cy="769441"/>
          </a:xfrm>
          <a:prstGeom prst="rect">
            <a:avLst/>
          </a:prstGeom>
          <a:noFill/>
        </p:spPr>
        <p:txBody>
          <a:bodyPr wrap="square" rtlCol="0">
            <a:spAutoFit/>
          </a:bodyPr>
          <a:lstStyle/>
          <a:p>
            <a:r>
              <a:rPr lang="en-GB" sz="4400" dirty="0"/>
              <a:t>Finding the mass of an object</a:t>
            </a:r>
          </a:p>
        </p:txBody>
      </p:sp>
      <p:sp>
        <p:nvSpPr>
          <p:cNvPr id="3" name="TextBox 2">
            <a:extLst>
              <a:ext uri="{FF2B5EF4-FFF2-40B4-BE49-F238E27FC236}">
                <a16:creationId xmlns:a16="http://schemas.microsoft.com/office/drawing/2014/main" id="{B3999A36-0957-443A-8663-811A3266A66C}"/>
              </a:ext>
            </a:extLst>
          </p:cNvPr>
          <p:cNvSpPr txBox="1"/>
          <p:nvPr/>
        </p:nvSpPr>
        <p:spPr>
          <a:xfrm>
            <a:off x="3173439" y="987037"/>
            <a:ext cx="6969370" cy="461665"/>
          </a:xfrm>
          <a:prstGeom prst="rect">
            <a:avLst/>
          </a:prstGeom>
          <a:noFill/>
        </p:spPr>
        <p:txBody>
          <a:bodyPr wrap="square" rtlCol="0">
            <a:spAutoFit/>
          </a:bodyPr>
          <a:lstStyle/>
          <a:p>
            <a:r>
              <a:rPr lang="en-GB" sz="2400" dirty="0"/>
              <a:t>I estimate that the scissors weigh 6 units…</a:t>
            </a:r>
          </a:p>
        </p:txBody>
      </p:sp>
      <p:pic>
        <p:nvPicPr>
          <p:cNvPr id="4" name="Picture 3">
            <a:extLst>
              <a:ext uri="{FF2B5EF4-FFF2-40B4-BE49-F238E27FC236}">
                <a16:creationId xmlns:a16="http://schemas.microsoft.com/office/drawing/2014/main" id="{74CE8827-2795-42D4-A628-1EBD497642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2789" y="89665"/>
            <a:ext cx="1678977" cy="1246766"/>
          </a:xfrm>
          <a:prstGeom prst="rect">
            <a:avLst/>
          </a:prstGeom>
        </p:spPr>
      </p:pic>
      <p:pic>
        <p:nvPicPr>
          <p:cNvPr id="18434" name="Picture 2" descr="Clipart scissors school, Clipart scissors school Transparent FREE for  download on WebStockReview 2021">
            <a:extLst>
              <a:ext uri="{FF2B5EF4-FFF2-40B4-BE49-F238E27FC236}">
                <a16:creationId xmlns:a16="http://schemas.microsoft.com/office/drawing/2014/main" id="{A0AD26CB-5B7E-42A0-A63E-C284A19F7F50}"/>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rot="2111818">
            <a:off x="3508400" y="3474897"/>
            <a:ext cx="1702193" cy="1702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1539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8434"/>
                                        </p:tgtEl>
                                        <p:attrNameLst>
                                          <p:attrName>style.visibility</p:attrName>
                                        </p:attrNameLst>
                                      </p:cBhvr>
                                      <p:to>
                                        <p:strVal val="visible"/>
                                      </p:to>
                                    </p:set>
                                    <p:anim calcmode="lin" valueType="num">
                                      <p:cBhvr additive="base">
                                        <p:cTn id="17" dur="500" fill="hold"/>
                                        <p:tgtEl>
                                          <p:spTgt spid="18434"/>
                                        </p:tgtEl>
                                        <p:attrNameLst>
                                          <p:attrName>ppt_x</p:attrName>
                                        </p:attrNameLst>
                                      </p:cBhvr>
                                      <p:tavLst>
                                        <p:tav tm="0">
                                          <p:val>
                                            <p:strVal val="#ppt_x"/>
                                          </p:val>
                                        </p:tav>
                                        <p:tav tm="100000">
                                          <p:val>
                                            <p:strVal val="#ppt_x"/>
                                          </p:val>
                                        </p:tav>
                                      </p:tavLst>
                                    </p:anim>
                                    <p:anim calcmode="lin" valueType="num">
                                      <p:cBhvr additive="base">
                                        <p:cTn id="18" dur="500" fill="hold"/>
                                        <p:tgtEl>
                                          <p:spTgt spid="184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Balance Scales Variety 2 KS2 Illustration - Twinkl">
            <a:extLst>
              <a:ext uri="{FF2B5EF4-FFF2-40B4-BE49-F238E27FC236}">
                <a16:creationId xmlns:a16="http://schemas.microsoft.com/office/drawing/2014/main" id="{79E7010C-4C53-44F3-8170-DE15D58680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7506" y="1982005"/>
            <a:ext cx="7335306" cy="366765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BA3E972-DD85-4EE2-AF22-AF643AFE4CC5}"/>
              </a:ext>
            </a:extLst>
          </p:cNvPr>
          <p:cNvSpPr txBox="1"/>
          <p:nvPr/>
        </p:nvSpPr>
        <p:spPr>
          <a:xfrm>
            <a:off x="2574389" y="0"/>
            <a:ext cx="7568420" cy="769441"/>
          </a:xfrm>
          <a:prstGeom prst="rect">
            <a:avLst/>
          </a:prstGeom>
          <a:noFill/>
        </p:spPr>
        <p:txBody>
          <a:bodyPr wrap="square" rtlCol="0">
            <a:spAutoFit/>
          </a:bodyPr>
          <a:lstStyle/>
          <a:p>
            <a:r>
              <a:rPr lang="en-GB" sz="4400" dirty="0"/>
              <a:t>Finding the mass of an object</a:t>
            </a:r>
          </a:p>
        </p:txBody>
      </p:sp>
      <p:sp>
        <p:nvSpPr>
          <p:cNvPr id="3" name="TextBox 2">
            <a:extLst>
              <a:ext uri="{FF2B5EF4-FFF2-40B4-BE49-F238E27FC236}">
                <a16:creationId xmlns:a16="http://schemas.microsoft.com/office/drawing/2014/main" id="{B3999A36-0957-443A-8663-811A3266A66C}"/>
              </a:ext>
            </a:extLst>
          </p:cNvPr>
          <p:cNvSpPr txBox="1"/>
          <p:nvPr/>
        </p:nvSpPr>
        <p:spPr>
          <a:xfrm>
            <a:off x="100235" y="987037"/>
            <a:ext cx="9325120" cy="830997"/>
          </a:xfrm>
          <a:prstGeom prst="rect">
            <a:avLst/>
          </a:prstGeom>
          <a:noFill/>
        </p:spPr>
        <p:txBody>
          <a:bodyPr wrap="square" rtlCol="0">
            <a:spAutoFit/>
          </a:bodyPr>
          <a:lstStyle/>
          <a:p>
            <a:r>
              <a:rPr lang="en-GB" sz="2400" b="1" dirty="0"/>
              <a:t>Task 4: </a:t>
            </a:r>
            <a:r>
              <a:rPr lang="en-GB" sz="2400" dirty="0"/>
              <a:t>Can you count how many units the scissors weigh to see if my estimation was correct?</a:t>
            </a:r>
          </a:p>
        </p:txBody>
      </p:sp>
      <p:pic>
        <p:nvPicPr>
          <p:cNvPr id="4" name="Picture 3">
            <a:extLst>
              <a:ext uri="{FF2B5EF4-FFF2-40B4-BE49-F238E27FC236}">
                <a16:creationId xmlns:a16="http://schemas.microsoft.com/office/drawing/2014/main" id="{74CE8827-2795-42D4-A628-1EBD497642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2789" y="89665"/>
            <a:ext cx="1678977" cy="1246766"/>
          </a:xfrm>
          <a:prstGeom prst="rect">
            <a:avLst/>
          </a:prstGeom>
        </p:spPr>
      </p:pic>
      <p:pic>
        <p:nvPicPr>
          <p:cNvPr id="18434" name="Picture 2" descr="Clipart scissors school, Clipart scissors school Transparent FREE for  download on WebStockReview 2021">
            <a:extLst>
              <a:ext uri="{FF2B5EF4-FFF2-40B4-BE49-F238E27FC236}">
                <a16:creationId xmlns:a16="http://schemas.microsoft.com/office/drawing/2014/main" id="{A0AD26CB-5B7E-42A0-A63E-C284A19F7F50}"/>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rot="2111818">
            <a:off x="3214150" y="2813717"/>
            <a:ext cx="1702193" cy="170219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Unifix Block Illustration - Twinkl">
            <a:extLst>
              <a:ext uri="{FF2B5EF4-FFF2-40B4-BE49-F238E27FC236}">
                <a16:creationId xmlns:a16="http://schemas.microsoft.com/office/drawing/2014/main" id="{7AC8EF67-7CD8-48C5-BA5C-141D65241884}"/>
              </a:ext>
            </a:extLst>
          </p:cNvPr>
          <p:cNvPicPr>
            <a:picLocks noChangeAspect="1" noChangeArrowheads="1"/>
          </p:cNvPicPr>
          <p:nvPr/>
        </p:nvPicPr>
        <p:blipFill rotWithShape="1">
          <a:blip r:embed="rId5" cstate="hqprint">
            <a:extLst>
              <a:ext uri="{28A0092B-C50C-407E-A947-70E740481C1C}">
                <a14:useLocalDpi xmlns:a14="http://schemas.microsoft.com/office/drawing/2010/main" val="0"/>
              </a:ext>
            </a:extLst>
          </a:blip>
          <a:srcRect l="29760" r="30386"/>
          <a:stretch/>
        </p:blipFill>
        <p:spPr bwMode="auto">
          <a:xfrm>
            <a:off x="6549888" y="3570678"/>
            <a:ext cx="390809" cy="49030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Unifix Block Illustration - Twinkl">
            <a:extLst>
              <a:ext uri="{FF2B5EF4-FFF2-40B4-BE49-F238E27FC236}">
                <a16:creationId xmlns:a16="http://schemas.microsoft.com/office/drawing/2014/main" id="{AB3A3DAC-431C-4B7B-895F-5631E1895F75}"/>
              </a:ext>
            </a:extLst>
          </p:cNvPr>
          <p:cNvPicPr>
            <a:picLocks noChangeAspect="1" noChangeArrowheads="1"/>
          </p:cNvPicPr>
          <p:nvPr/>
        </p:nvPicPr>
        <p:blipFill rotWithShape="1">
          <a:blip r:embed="rId5" cstate="hqprint">
            <a:extLst>
              <a:ext uri="{28A0092B-C50C-407E-A947-70E740481C1C}">
                <a14:useLocalDpi xmlns:a14="http://schemas.microsoft.com/office/drawing/2010/main" val="0"/>
              </a:ext>
            </a:extLst>
          </a:blip>
          <a:srcRect l="29760" r="30386"/>
          <a:stretch/>
        </p:blipFill>
        <p:spPr bwMode="auto">
          <a:xfrm>
            <a:off x="6940697" y="3570678"/>
            <a:ext cx="390809" cy="49030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Unifix Block Illustration - Twinkl">
            <a:extLst>
              <a:ext uri="{FF2B5EF4-FFF2-40B4-BE49-F238E27FC236}">
                <a16:creationId xmlns:a16="http://schemas.microsoft.com/office/drawing/2014/main" id="{F8529EE0-1972-4069-87C5-663CEC71E1A9}"/>
              </a:ext>
            </a:extLst>
          </p:cNvPr>
          <p:cNvPicPr>
            <a:picLocks noChangeAspect="1" noChangeArrowheads="1"/>
          </p:cNvPicPr>
          <p:nvPr/>
        </p:nvPicPr>
        <p:blipFill rotWithShape="1">
          <a:blip r:embed="rId5" cstate="hqprint">
            <a:extLst>
              <a:ext uri="{28A0092B-C50C-407E-A947-70E740481C1C}">
                <a14:useLocalDpi xmlns:a14="http://schemas.microsoft.com/office/drawing/2010/main" val="0"/>
              </a:ext>
            </a:extLst>
          </a:blip>
          <a:srcRect l="29760" r="30386"/>
          <a:stretch/>
        </p:blipFill>
        <p:spPr bwMode="auto">
          <a:xfrm>
            <a:off x="7345136" y="3570677"/>
            <a:ext cx="390809" cy="49030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Unifix Block Illustration - Twinkl">
            <a:extLst>
              <a:ext uri="{FF2B5EF4-FFF2-40B4-BE49-F238E27FC236}">
                <a16:creationId xmlns:a16="http://schemas.microsoft.com/office/drawing/2014/main" id="{903A2087-B1D8-4C08-9773-CD2CFB405797}"/>
              </a:ext>
            </a:extLst>
          </p:cNvPr>
          <p:cNvPicPr>
            <a:picLocks noChangeAspect="1" noChangeArrowheads="1"/>
          </p:cNvPicPr>
          <p:nvPr/>
        </p:nvPicPr>
        <p:blipFill rotWithShape="1">
          <a:blip r:embed="rId5" cstate="hqprint">
            <a:extLst>
              <a:ext uri="{28A0092B-C50C-407E-A947-70E740481C1C}">
                <a14:useLocalDpi xmlns:a14="http://schemas.microsoft.com/office/drawing/2010/main" val="0"/>
              </a:ext>
            </a:extLst>
          </a:blip>
          <a:srcRect l="29760" r="30386"/>
          <a:stretch/>
        </p:blipFill>
        <p:spPr bwMode="auto">
          <a:xfrm>
            <a:off x="6549887" y="3140096"/>
            <a:ext cx="390809" cy="49030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Unifix Block Illustration - Twinkl">
            <a:extLst>
              <a:ext uri="{FF2B5EF4-FFF2-40B4-BE49-F238E27FC236}">
                <a16:creationId xmlns:a16="http://schemas.microsoft.com/office/drawing/2014/main" id="{F36106BC-FE6A-467F-848D-5255198B85CE}"/>
              </a:ext>
            </a:extLst>
          </p:cNvPr>
          <p:cNvPicPr>
            <a:picLocks noChangeAspect="1" noChangeArrowheads="1"/>
          </p:cNvPicPr>
          <p:nvPr/>
        </p:nvPicPr>
        <p:blipFill rotWithShape="1">
          <a:blip r:embed="rId5" cstate="hqprint">
            <a:extLst>
              <a:ext uri="{28A0092B-C50C-407E-A947-70E740481C1C}">
                <a14:useLocalDpi xmlns:a14="http://schemas.microsoft.com/office/drawing/2010/main" val="0"/>
              </a:ext>
            </a:extLst>
          </a:blip>
          <a:srcRect l="29760" r="30386"/>
          <a:stretch/>
        </p:blipFill>
        <p:spPr bwMode="auto">
          <a:xfrm>
            <a:off x="6984701" y="3171748"/>
            <a:ext cx="390809" cy="49030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Unifix Block Illustration - Twinkl">
            <a:extLst>
              <a:ext uri="{FF2B5EF4-FFF2-40B4-BE49-F238E27FC236}">
                <a16:creationId xmlns:a16="http://schemas.microsoft.com/office/drawing/2014/main" id="{F997226C-507A-458C-875F-2BBD57775EF8}"/>
              </a:ext>
            </a:extLst>
          </p:cNvPr>
          <p:cNvPicPr>
            <a:picLocks noChangeAspect="1" noChangeArrowheads="1"/>
          </p:cNvPicPr>
          <p:nvPr/>
        </p:nvPicPr>
        <p:blipFill rotWithShape="1">
          <a:blip r:embed="rId5" cstate="hqprint">
            <a:extLst>
              <a:ext uri="{28A0092B-C50C-407E-A947-70E740481C1C}">
                <a14:useLocalDpi xmlns:a14="http://schemas.microsoft.com/office/drawing/2010/main" val="0"/>
              </a:ext>
            </a:extLst>
          </a:blip>
          <a:srcRect l="29760" r="30386"/>
          <a:stretch/>
        </p:blipFill>
        <p:spPr bwMode="auto">
          <a:xfrm>
            <a:off x="7375510" y="3171748"/>
            <a:ext cx="390809" cy="49030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87EBA6A6-1165-4195-A0A8-1A622DD9BED2}"/>
              </a:ext>
            </a:extLst>
          </p:cNvPr>
          <p:cNvSpPr txBox="1"/>
          <p:nvPr/>
        </p:nvSpPr>
        <p:spPr>
          <a:xfrm>
            <a:off x="3769311" y="6040615"/>
            <a:ext cx="4271751" cy="461665"/>
          </a:xfrm>
          <a:prstGeom prst="rect">
            <a:avLst/>
          </a:prstGeom>
          <a:noFill/>
        </p:spPr>
        <p:txBody>
          <a:bodyPr wrap="square" rtlCol="0">
            <a:spAutoFit/>
          </a:bodyPr>
          <a:lstStyle/>
          <a:p>
            <a:r>
              <a:rPr lang="en-GB" sz="2400" dirty="0"/>
              <a:t>The scissors weigh _____ units. </a:t>
            </a:r>
          </a:p>
        </p:txBody>
      </p:sp>
    </p:spTree>
    <p:extLst>
      <p:ext uri="{BB962C8B-B14F-4D97-AF65-F5344CB8AC3E}">
        <p14:creationId xmlns:p14="http://schemas.microsoft.com/office/powerpoint/2010/main" val="2199462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8434"/>
                                        </p:tgtEl>
                                        <p:attrNameLst>
                                          <p:attrName>style.visibility</p:attrName>
                                        </p:attrNameLst>
                                      </p:cBhvr>
                                      <p:to>
                                        <p:strVal val="visible"/>
                                      </p:to>
                                    </p:set>
                                    <p:anim calcmode="lin" valueType="num">
                                      <p:cBhvr additive="base">
                                        <p:cTn id="17" dur="500" fill="hold"/>
                                        <p:tgtEl>
                                          <p:spTgt spid="18434"/>
                                        </p:tgtEl>
                                        <p:attrNameLst>
                                          <p:attrName>ppt_x</p:attrName>
                                        </p:attrNameLst>
                                      </p:cBhvr>
                                      <p:tavLst>
                                        <p:tav tm="0">
                                          <p:val>
                                            <p:strVal val="#ppt_x"/>
                                          </p:val>
                                        </p:tav>
                                        <p:tav tm="100000">
                                          <p:val>
                                            <p:strVal val="#ppt_x"/>
                                          </p:val>
                                        </p:tav>
                                      </p:tavLst>
                                    </p:anim>
                                    <p:anim calcmode="lin" valueType="num">
                                      <p:cBhvr additive="base">
                                        <p:cTn id="18" dur="500" fill="hold"/>
                                        <p:tgtEl>
                                          <p:spTgt spid="18434"/>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500" fill="hold"/>
                                        <p:tgtEl>
                                          <p:spTgt spid="8"/>
                                        </p:tgtEl>
                                        <p:attrNameLst>
                                          <p:attrName>ppt_x</p:attrName>
                                        </p:attrNameLst>
                                      </p:cBhvr>
                                      <p:tavLst>
                                        <p:tav tm="0">
                                          <p:val>
                                            <p:strVal val="#ppt_x"/>
                                          </p:val>
                                        </p:tav>
                                        <p:tav tm="100000">
                                          <p:val>
                                            <p:strVal val="#ppt_x"/>
                                          </p:val>
                                        </p:tav>
                                      </p:tavLst>
                                    </p:anim>
                                    <p:anim calcmode="lin" valueType="num">
                                      <p:cBhvr additive="base">
                                        <p:cTn id="4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500" fill="hold"/>
                                        <p:tgtEl>
                                          <p:spTgt spid="15"/>
                                        </p:tgtEl>
                                        <p:attrNameLst>
                                          <p:attrName>ppt_x</p:attrName>
                                        </p:attrNameLst>
                                      </p:cBhvr>
                                      <p:tavLst>
                                        <p:tav tm="0">
                                          <p:val>
                                            <p:strVal val="#ppt_x"/>
                                          </p:val>
                                        </p:tav>
                                        <p:tav tm="100000">
                                          <p:val>
                                            <p:strVal val="#ppt_x"/>
                                          </p:val>
                                        </p:tav>
                                      </p:tavLst>
                                    </p:anim>
                                    <p:anim calcmode="lin" valueType="num">
                                      <p:cBhvr additive="base">
                                        <p:cTn id="4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Balance Scales Illustration - Twinkl">
            <a:extLst>
              <a:ext uri="{FF2B5EF4-FFF2-40B4-BE49-F238E27FC236}">
                <a16:creationId xmlns:a16="http://schemas.microsoft.com/office/drawing/2014/main" id="{C5499AA1-B273-4601-943B-A3A50EA41B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9540" y="1940045"/>
            <a:ext cx="7861836" cy="393091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BA3E972-DD85-4EE2-AF22-AF643AFE4CC5}"/>
              </a:ext>
            </a:extLst>
          </p:cNvPr>
          <p:cNvSpPr txBox="1"/>
          <p:nvPr/>
        </p:nvSpPr>
        <p:spPr>
          <a:xfrm>
            <a:off x="2574389" y="0"/>
            <a:ext cx="7568420" cy="769441"/>
          </a:xfrm>
          <a:prstGeom prst="rect">
            <a:avLst/>
          </a:prstGeom>
          <a:noFill/>
        </p:spPr>
        <p:txBody>
          <a:bodyPr wrap="square" rtlCol="0">
            <a:spAutoFit/>
          </a:bodyPr>
          <a:lstStyle/>
          <a:p>
            <a:r>
              <a:rPr lang="en-GB" sz="4400" dirty="0"/>
              <a:t>Finding the mass of an object</a:t>
            </a:r>
          </a:p>
        </p:txBody>
      </p:sp>
      <p:sp>
        <p:nvSpPr>
          <p:cNvPr id="3" name="TextBox 2">
            <a:extLst>
              <a:ext uri="{FF2B5EF4-FFF2-40B4-BE49-F238E27FC236}">
                <a16:creationId xmlns:a16="http://schemas.microsoft.com/office/drawing/2014/main" id="{B3999A36-0957-443A-8663-811A3266A66C}"/>
              </a:ext>
            </a:extLst>
          </p:cNvPr>
          <p:cNvSpPr txBox="1"/>
          <p:nvPr/>
        </p:nvSpPr>
        <p:spPr>
          <a:xfrm>
            <a:off x="59438" y="987037"/>
            <a:ext cx="10083371" cy="461665"/>
          </a:xfrm>
          <a:prstGeom prst="rect">
            <a:avLst/>
          </a:prstGeom>
          <a:noFill/>
        </p:spPr>
        <p:txBody>
          <a:bodyPr wrap="square" rtlCol="0">
            <a:spAutoFit/>
          </a:bodyPr>
          <a:lstStyle/>
          <a:p>
            <a:r>
              <a:rPr lang="en-GB" sz="2400" b="1" dirty="0"/>
              <a:t>Task 5: </a:t>
            </a:r>
            <a:r>
              <a:rPr lang="en-GB" sz="2400" dirty="0"/>
              <a:t>Can you estimate how many units the crisps weigh?</a:t>
            </a:r>
            <a:endParaRPr lang="en-GB" sz="2400" b="1" dirty="0"/>
          </a:p>
        </p:txBody>
      </p:sp>
      <p:pic>
        <p:nvPicPr>
          <p:cNvPr id="7" name="Picture 6">
            <a:extLst>
              <a:ext uri="{FF2B5EF4-FFF2-40B4-BE49-F238E27FC236}">
                <a16:creationId xmlns:a16="http://schemas.microsoft.com/office/drawing/2014/main" id="{EE20470E-B1BD-4467-9634-13A7492B29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00650" y="70209"/>
            <a:ext cx="1531912" cy="1137558"/>
          </a:xfrm>
          <a:prstGeom prst="rect">
            <a:avLst/>
          </a:prstGeom>
        </p:spPr>
      </p:pic>
      <p:sp>
        <p:nvSpPr>
          <p:cNvPr id="8" name="TextBox 7">
            <a:extLst>
              <a:ext uri="{FF2B5EF4-FFF2-40B4-BE49-F238E27FC236}">
                <a16:creationId xmlns:a16="http://schemas.microsoft.com/office/drawing/2014/main" id="{7694D647-FB26-4373-B5AB-5B6D9C72BF9E}"/>
              </a:ext>
            </a:extLst>
          </p:cNvPr>
          <p:cNvSpPr txBox="1"/>
          <p:nvPr/>
        </p:nvSpPr>
        <p:spPr>
          <a:xfrm>
            <a:off x="3306731" y="6131473"/>
            <a:ext cx="10083371" cy="461665"/>
          </a:xfrm>
          <a:prstGeom prst="rect">
            <a:avLst/>
          </a:prstGeom>
          <a:noFill/>
        </p:spPr>
        <p:txBody>
          <a:bodyPr wrap="square" rtlCol="0">
            <a:spAutoFit/>
          </a:bodyPr>
          <a:lstStyle/>
          <a:p>
            <a:r>
              <a:rPr lang="en-GB" sz="2400" dirty="0"/>
              <a:t>I estimate the crisps weigh _______ units.</a:t>
            </a:r>
          </a:p>
        </p:txBody>
      </p:sp>
      <p:pic>
        <p:nvPicPr>
          <p:cNvPr id="24578" name="Picture 2" descr="Walkers Crisps &amp; Family Snacks | Walkers Snacks">
            <a:extLst>
              <a:ext uri="{FF2B5EF4-FFF2-40B4-BE49-F238E27FC236}">
                <a16:creationId xmlns:a16="http://schemas.microsoft.com/office/drawing/2014/main" id="{9211FADD-71F5-4296-9B8E-202457DEF6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06731" y="2757268"/>
            <a:ext cx="1509540" cy="2128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9667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4578"/>
                                        </p:tgtEl>
                                        <p:attrNameLst>
                                          <p:attrName>style.visibility</p:attrName>
                                        </p:attrNameLst>
                                      </p:cBhvr>
                                      <p:to>
                                        <p:strVal val="visible"/>
                                      </p:to>
                                    </p:set>
                                    <p:anim calcmode="lin" valueType="num">
                                      <p:cBhvr additive="base">
                                        <p:cTn id="13" dur="500" fill="hold"/>
                                        <p:tgtEl>
                                          <p:spTgt spid="24578"/>
                                        </p:tgtEl>
                                        <p:attrNameLst>
                                          <p:attrName>ppt_x</p:attrName>
                                        </p:attrNameLst>
                                      </p:cBhvr>
                                      <p:tavLst>
                                        <p:tav tm="0">
                                          <p:val>
                                            <p:strVal val="#ppt_x"/>
                                          </p:val>
                                        </p:tav>
                                        <p:tav tm="100000">
                                          <p:val>
                                            <p:strVal val="#ppt_x"/>
                                          </p:val>
                                        </p:tav>
                                      </p:tavLst>
                                    </p:anim>
                                    <p:anim calcmode="lin" valueType="num">
                                      <p:cBhvr additive="base">
                                        <p:cTn id="14" dur="500" fill="hold"/>
                                        <p:tgtEl>
                                          <p:spTgt spid="24578"/>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Balance Scales Variety 2 KS2 Illustration - Twinkl">
            <a:extLst>
              <a:ext uri="{FF2B5EF4-FFF2-40B4-BE49-F238E27FC236}">
                <a16:creationId xmlns:a16="http://schemas.microsoft.com/office/drawing/2014/main" id="{79E7010C-4C53-44F3-8170-DE15D58680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7506" y="1982005"/>
            <a:ext cx="7335306" cy="366765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BA3E972-DD85-4EE2-AF22-AF643AFE4CC5}"/>
              </a:ext>
            </a:extLst>
          </p:cNvPr>
          <p:cNvSpPr txBox="1"/>
          <p:nvPr/>
        </p:nvSpPr>
        <p:spPr>
          <a:xfrm>
            <a:off x="2574389" y="0"/>
            <a:ext cx="7568420" cy="769441"/>
          </a:xfrm>
          <a:prstGeom prst="rect">
            <a:avLst/>
          </a:prstGeom>
          <a:noFill/>
        </p:spPr>
        <p:txBody>
          <a:bodyPr wrap="square" rtlCol="0">
            <a:spAutoFit/>
          </a:bodyPr>
          <a:lstStyle/>
          <a:p>
            <a:r>
              <a:rPr lang="en-GB" sz="4400" dirty="0"/>
              <a:t>Finding the mass of an object</a:t>
            </a:r>
          </a:p>
        </p:txBody>
      </p:sp>
      <p:sp>
        <p:nvSpPr>
          <p:cNvPr id="3" name="TextBox 2">
            <a:extLst>
              <a:ext uri="{FF2B5EF4-FFF2-40B4-BE49-F238E27FC236}">
                <a16:creationId xmlns:a16="http://schemas.microsoft.com/office/drawing/2014/main" id="{B3999A36-0957-443A-8663-811A3266A66C}"/>
              </a:ext>
            </a:extLst>
          </p:cNvPr>
          <p:cNvSpPr txBox="1"/>
          <p:nvPr/>
        </p:nvSpPr>
        <p:spPr>
          <a:xfrm>
            <a:off x="100235" y="987037"/>
            <a:ext cx="9325120" cy="830997"/>
          </a:xfrm>
          <a:prstGeom prst="rect">
            <a:avLst/>
          </a:prstGeom>
          <a:noFill/>
        </p:spPr>
        <p:txBody>
          <a:bodyPr wrap="square" rtlCol="0">
            <a:spAutoFit/>
          </a:bodyPr>
          <a:lstStyle/>
          <a:p>
            <a:r>
              <a:rPr lang="en-GB" sz="2400" b="1" dirty="0"/>
              <a:t>Task 6: </a:t>
            </a:r>
            <a:r>
              <a:rPr lang="en-GB" sz="2400" dirty="0"/>
              <a:t>Can you count how many units the crisps weigh? Was your estimation correct? </a:t>
            </a:r>
          </a:p>
        </p:txBody>
      </p:sp>
      <p:pic>
        <p:nvPicPr>
          <p:cNvPr id="8" name="Picture 2" descr="Unifix Block Illustration - Twinkl">
            <a:extLst>
              <a:ext uri="{FF2B5EF4-FFF2-40B4-BE49-F238E27FC236}">
                <a16:creationId xmlns:a16="http://schemas.microsoft.com/office/drawing/2014/main" id="{7AC8EF67-7CD8-48C5-BA5C-141D65241884}"/>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29760" r="30386"/>
          <a:stretch/>
        </p:blipFill>
        <p:spPr bwMode="auto">
          <a:xfrm>
            <a:off x="6549888" y="3570678"/>
            <a:ext cx="390809" cy="49030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Unifix Block Illustration - Twinkl">
            <a:extLst>
              <a:ext uri="{FF2B5EF4-FFF2-40B4-BE49-F238E27FC236}">
                <a16:creationId xmlns:a16="http://schemas.microsoft.com/office/drawing/2014/main" id="{AB3A3DAC-431C-4B7B-895F-5631E1895F75}"/>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29760" r="30386"/>
          <a:stretch/>
        </p:blipFill>
        <p:spPr bwMode="auto">
          <a:xfrm>
            <a:off x="6940697" y="3570678"/>
            <a:ext cx="390809" cy="49030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Unifix Block Illustration - Twinkl">
            <a:extLst>
              <a:ext uri="{FF2B5EF4-FFF2-40B4-BE49-F238E27FC236}">
                <a16:creationId xmlns:a16="http://schemas.microsoft.com/office/drawing/2014/main" id="{903A2087-B1D8-4C08-9773-CD2CFB405797}"/>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29760" r="30386"/>
          <a:stretch/>
        </p:blipFill>
        <p:spPr bwMode="auto">
          <a:xfrm>
            <a:off x="6745292" y="3130047"/>
            <a:ext cx="390809" cy="49030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Unifix Block Illustration - Twinkl">
            <a:extLst>
              <a:ext uri="{FF2B5EF4-FFF2-40B4-BE49-F238E27FC236}">
                <a16:creationId xmlns:a16="http://schemas.microsoft.com/office/drawing/2014/main" id="{F36106BC-FE6A-467F-848D-5255198B85CE}"/>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29760" r="30386"/>
          <a:stretch/>
        </p:blipFill>
        <p:spPr bwMode="auto">
          <a:xfrm>
            <a:off x="7361441" y="3570677"/>
            <a:ext cx="390809" cy="49030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87EBA6A6-1165-4195-A0A8-1A622DD9BED2}"/>
              </a:ext>
            </a:extLst>
          </p:cNvPr>
          <p:cNvSpPr txBox="1"/>
          <p:nvPr/>
        </p:nvSpPr>
        <p:spPr>
          <a:xfrm>
            <a:off x="3769311" y="6040615"/>
            <a:ext cx="4271751" cy="461665"/>
          </a:xfrm>
          <a:prstGeom prst="rect">
            <a:avLst/>
          </a:prstGeom>
          <a:noFill/>
        </p:spPr>
        <p:txBody>
          <a:bodyPr wrap="square" rtlCol="0">
            <a:spAutoFit/>
          </a:bodyPr>
          <a:lstStyle/>
          <a:p>
            <a:r>
              <a:rPr lang="en-GB" sz="2400" dirty="0"/>
              <a:t>The crisps weigh _____ units. </a:t>
            </a:r>
          </a:p>
        </p:txBody>
      </p:sp>
      <p:pic>
        <p:nvPicPr>
          <p:cNvPr id="14" name="Picture 13">
            <a:extLst>
              <a:ext uri="{FF2B5EF4-FFF2-40B4-BE49-F238E27FC236}">
                <a16:creationId xmlns:a16="http://schemas.microsoft.com/office/drawing/2014/main" id="{2E8FE6FE-88D6-40E1-AD18-93185EF7F0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00650" y="70209"/>
            <a:ext cx="1531912" cy="1137558"/>
          </a:xfrm>
          <a:prstGeom prst="rect">
            <a:avLst/>
          </a:prstGeom>
        </p:spPr>
      </p:pic>
      <p:pic>
        <p:nvPicPr>
          <p:cNvPr id="16" name="Picture 2" descr="Walkers Crisps &amp; Family Snacks | Walkers Snacks">
            <a:extLst>
              <a:ext uri="{FF2B5EF4-FFF2-40B4-BE49-F238E27FC236}">
                <a16:creationId xmlns:a16="http://schemas.microsoft.com/office/drawing/2014/main" id="{E0F0AF63-F990-47AC-813C-1ADB6752A8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44904" y="2211991"/>
            <a:ext cx="1380118" cy="194632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Unifix Block Illustration - Twinkl">
            <a:extLst>
              <a:ext uri="{FF2B5EF4-FFF2-40B4-BE49-F238E27FC236}">
                <a16:creationId xmlns:a16="http://schemas.microsoft.com/office/drawing/2014/main" id="{6F585511-8CF9-41FF-BDEC-58CFBA6EEAF4}"/>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29760" r="30386"/>
          <a:stretch/>
        </p:blipFill>
        <p:spPr bwMode="auto">
          <a:xfrm>
            <a:off x="7171489" y="3130046"/>
            <a:ext cx="390809" cy="490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0454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Balance Scales Illustration - Twinkl">
            <a:extLst>
              <a:ext uri="{FF2B5EF4-FFF2-40B4-BE49-F238E27FC236}">
                <a16:creationId xmlns:a16="http://schemas.microsoft.com/office/drawing/2014/main" id="{C5499AA1-B273-4601-943B-A3A50EA41B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9540" y="1940045"/>
            <a:ext cx="7861836" cy="393091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BA3E972-DD85-4EE2-AF22-AF643AFE4CC5}"/>
              </a:ext>
            </a:extLst>
          </p:cNvPr>
          <p:cNvSpPr txBox="1"/>
          <p:nvPr/>
        </p:nvSpPr>
        <p:spPr>
          <a:xfrm>
            <a:off x="2574389" y="0"/>
            <a:ext cx="7568420" cy="769441"/>
          </a:xfrm>
          <a:prstGeom prst="rect">
            <a:avLst/>
          </a:prstGeom>
          <a:noFill/>
        </p:spPr>
        <p:txBody>
          <a:bodyPr wrap="square" rtlCol="0">
            <a:spAutoFit/>
          </a:bodyPr>
          <a:lstStyle/>
          <a:p>
            <a:r>
              <a:rPr lang="en-GB" sz="4400" dirty="0"/>
              <a:t>Finding the mass of an object</a:t>
            </a:r>
          </a:p>
        </p:txBody>
      </p:sp>
      <p:sp>
        <p:nvSpPr>
          <p:cNvPr id="3" name="TextBox 2">
            <a:extLst>
              <a:ext uri="{FF2B5EF4-FFF2-40B4-BE49-F238E27FC236}">
                <a16:creationId xmlns:a16="http://schemas.microsoft.com/office/drawing/2014/main" id="{B3999A36-0957-443A-8663-811A3266A66C}"/>
              </a:ext>
            </a:extLst>
          </p:cNvPr>
          <p:cNvSpPr txBox="1"/>
          <p:nvPr/>
        </p:nvSpPr>
        <p:spPr>
          <a:xfrm>
            <a:off x="59438" y="987037"/>
            <a:ext cx="10083371" cy="461665"/>
          </a:xfrm>
          <a:prstGeom prst="rect">
            <a:avLst/>
          </a:prstGeom>
          <a:noFill/>
        </p:spPr>
        <p:txBody>
          <a:bodyPr wrap="square" rtlCol="0">
            <a:spAutoFit/>
          </a:bodyPr>
          <a:lstStyle/>
          <a:p>
            <a:r>
              <a:rPr lang="en-GB" sz="2400" b="1" dirty="0"/>
              <a:t>Task 7: </a:t>
            </a:r>
            <a:r>
              <a:rPr lang="en-GB" sz="2400" dirty="0"/>
              <a:t>Can you estimate how many units the Kit Kat weighs?</a:t>
            </a:r>
            <a:endParaRPr lang="en-GB" sz="2400" b="1" dirty="0"/>
          </a:p>
        </p:txBody>
      </p:sp>
      <p:pic>
        <p:nvPicPr>
          <p:cNvPr id="7" name="Picture 6">
            <a:extLst>
              <a:ext uri="{FF2B5EF4-FFF2-40B4-BE49-F238E27FC236}">
                <a16:creationId xmlns:a16="http://schemas.microsoft.com/office/drawing/2014/main" id="{EE20470E-B1BD-4467-9634-13A7492B29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00650" y="70209"/>
            <a:ext cx="1531912" cy="1137558"/>
          </a:xfrm>
          <a:prstGeom prst="rect">
            <a:avLst/>
          </a:prstGeom>
        </p:spPr>
      </p:pic>
      <p:sp>
        <p:nvSpPr>
          <p:cNvPr id="8" name="TextBox 7">
            <a:extLst>
              <a:ext uri="{FF2B5EF4-FFF2-40B4-BE49-F238E27FC236}">
                <a16:creationId xmlns:a16="http://schemas.microsoft.com/office/drawing/2014/main" id="{7694D647-FB26-4373-B5AB-5B6D9C72BF9E}"/>
              </a:ext>
            </a:extLst>
          </p:cNvPr>
          <p:cNvSpPr txBox="1"/>
          <p:nvPr/>
        </p:nvSpPr>
        <p:spPr>
          <a:xfrm>
            <a:off x="2420467" y="6131473"/>
            <a:ext cx="10083371" cy="461665"/>
          </a:xfrm>
          <a:prstGeom prst="rect">
            <a:avLst/>
          </a:prstGeom>
          <a:noFill/>
        </p:spPr>
        <p:txBody>
          <a:bodyPr wrap="square" rtlCol="0">
            <a:spAutoFit/>
          </a:bodyPr>
          <a:lstStyle/>
          <a:p>
            <a:r>
              <a:rPr lang="en-GB" sz="2400" dirty="0"/>
              <a:t>I estimate the Kit Kat weighs _______ units.</a:t>
            </a:r>
          </a:p>
        </p:txBody>
      </p:sp>
      <p:pic>
        <p:nvPicPr>
          <p:cNvPr id="9" name="Picture 4" descr="Chocolate bar Kit Kat Nestle 41,5 grs. - Confitelia.com">
            <a:extLst>
              <a:ext uri="{FF2B5EF4-FFF2-40B4-BE49-F238E27FC236}">
                <a16:creationId xmlns:a16="http://schemas.microsoft.com/office/drawing/2014/main" id="{81BE2E49-6678-42F0-A3AB-7B1EB997BA70}"/>
              </a:ext>
            </a:extLst>
          </p:cNvPr>
          <p:cNvPicPr>
            <a:picLocks noChangeAspect="1" noChangeArrowheads="1"/>
          </p:cNvPicPr>
          <p:nvPr/>
        </p:nvPicPr>
        <p:blipFill rotWithShape="1">
          <a:blip r:embed="rId4" cstate="hqprint">
            <a:clrChange>
              <a:clrFrom>
                <a:srgbClr val="FEFEFE"/>
              </a:clrFrom>
              <a:clrTo>
                <a:srgbClr val="FEFEFE">
                  <a:alpha val="0"/>
                </a:srgbClr>
              </a:clrTo>
            </a:clrChange>
            <a:extLst>
              <a:ext uri="{28A0092B-C50C-407E-A947-70E740481C1C}">
                <a14:useLocalDpi xmlns:a14="http://schemas.microsoft.com/office/drawing/2010/main" val="0"/>
              </a:ext>
            </a:extLst>
          </a:blip>
          <a:srcRect t="26051" b="24308"/>
          <a:stretch/>
        </p:blipFill>
        <p:spPr bwMode="auto">
          <a:xfrm>
            <a:off x="3345764" y="3769755"/>
            <a:ext cx="1451318" cy="823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418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Balance Scales Variety 2 KS2 Illustration - Twinkl">
            <a:extLst>
              <a:ext uri="{FF2B5EF4-FFF2-40B4-BE49-F238E27FC236}">
                <a16:creationId xmlns:a16="http://schemas.microsoft.com/office/drawing/2014/main" id="{79E7010C-4C53-44F3-8170-DE15D58680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7506" y="1982005"/>
            <a:ext cx="7335306" cy="366765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BA3E972-DD85-4EE2-AF22-AF643AFE4CC5}"/>
              </a:ext>
            </a:extLst>
          </p:cNvPr>
          <p:cNvSpPr txBox="1"/>
          <p:nvPr/>
        </p:nvSpPr>
        <p:spPr>
          <a:xfrm>
            <a:off x="2574389" y="0"/>
            <a:ext cx="7568420" cy="769441"/>
          </a:xfrm>
          <a:prstGeom prst="rect">
            <a:avLst/>
          </a:prstGeom>
          <a:noFill/>
        </p:spPr>
        <p:txBody>
          <a:bodyPr wrap="square" rtlCol="0">
            <a:spAutoFit/>
          </a:bodyPr>
          <a:lstStyle/>
          <a:p>
            <a:r>
              <a:rPr lang="en-GB" sz="4400" dirty="0"/>
              <a:t>Finding the mass of an object</a:t>
            </a:r>
          </a:p>
        </p:txBody>
      </p:sp>
      <p:sp>
        <p:nvSpPr>
          <p:cNvPr id="3" name="TextBox 2">
            <a:extLst>
              <a:ext uri="{FF2B5EF4-FFF2-40B4-BE49-F238E27FC236}">
                <a16:creationId xmlns:a16="http://schemas.microsoft.com/office/drawing/2014/main" id="{B3999A36-0957-443A-8663-811A3266A66C}"/>
              </a:ext>
            </a:extLst>
          </p:cNvPr>
          <p:cNvSpPr txBox="1"/>
          <p:nvPr/>
        </p:nvSpPr>
        <p:spPr>
          <a:xfrm>
            <a:off x="100235" y="987037"/>
            <a:ext cx="9325120" cy="830997"/>
          </a:xfrm>
          <a:prstGeom prst="rect">
            <a:avLst/>
          </a:prstGeom>
          <a:noFill/>
        </p:spPr>
        <p:txBody>
          <a:bodyPr wrap="square" rtlCol="0">
            <a:spAutoFit/>
          </a:bodyPr>
          <a:lstStyle/>
          <a:p>
            <a:r>
              <a:rPr lang="en-GB" sz="2400" b="1" dirty="0"/>
              <a:t>Task 8: </a:t>
            </a:r>
            <a:r>
              <a:rPr lang="en-GB" sz="2400" dirty="0"/>
              <a:t>Can you count how many units the Kit Kat weighs? Was your estimation correct? </a:t>
            </a:r>
          </a:p>
        </p:txBody>
      </p:sp>
      <p:pic>
        <p:nvPicPr>
          <p:cNvPr id="8" name="Picture 2" descr="Unifix Block Illustration - Twinkl">
            <a:extLst>
              <a:ext uri="{FF2B5EF4-FFF2-40B4-BE49-F238E27FC236}">
                <a16:creationId xmlns:a16="http://schemas.microsoft.com/office/drawing/2014/main" id="{7AC8EF67-7CD8-48C5-BA5C-141D65241884}"/>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29760" r="30386"/>
          <a:stretch/>
        </p:blipFill>
        <p:spPr bwMode="auto">
          <a:xfrm>
            <a:off x="6439944" y="3521002"/>
            <a:ext cx="390809" cy="49030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Unifix Block Illustration - Twinkl">
            <a:extLst>
              <a:ext uri="{FF2B5EF4-FFF2-40B4-BE49-F238E27FC236}">
                <a16:creationId xmlns:a16="http://schemas.microsoft.com/office/drawing/2014/main" id="{AB3A3DAC-431C-4B7B-895F-5631E1895F75}"/>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29760" r="30386"/>
          <a:stretch/>
        </p:blipFill>
        <p:spPr bwMode="auto">
          <a:xfrm>
            <a:off x="6840268" y="3539170"/>
            <a:ext cx="390809" cy="49030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Unifix Block Illustration - Twinkl">
            <a:extLst>
              <a:ext uri="{FF2B5EF4-FFF2-40B4-BE49-F238E27FC236}">
                <a16:creationId xmlns:a16="http://schemas.microsoft.com/office/drawing/2014/main" id="{903A2087-B1D8-4C08-9773-CD2CFB405797}"/>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29760" r="30386"/>
          <a:stretch/>
        </p:blipFill>
        <p:spPr bwMode="auto">
          <a:xfrm>
            <a:off x="7203223" y="3130045"/>
            <a:ext cx="390809" cy="49030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Unifix Block Illustration - Twinkl">
            <a:extLst>
              <a:ext uri="{FF2B5EF4-FFF2-40B4-BE49-F238E27FC236}">
                <a16:creationId xmlns:a16="http://schemas.microsoft.com/office/drawing/2014/main" id="{F36106BC-FE6A-467F-848D-5255198B85CE}"/>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29760" r="30386"/>
          <a:stretch/>
        </p:blipFill>
        <p:spPr bwMode="auto">
          <a:xfrm>
            <a:off x="7246044" y="3531958"/>
            <a:ext cx="390809" cy="49030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87EBA6A6-1165-4195-A0A8-1A622DD9BED2}"/>
              </a:ext>
            </a:extLst>
          </p:cNvPr>
          <p:cNvSpPr txBox="1"/>
          <p:nvPr/>
        </p:nvSpPr>
        <p:spPr>
          <a:xfrm>
            <a:off x="3769311" y="6040615"/>
            <a:ext cx="4271751" cy="461665"/>
          </a:xfrm>
          <a:prstGeom prst="rect">
            <a:avLst/>
          </a:prstGeom>
          <a:noFill/>
        </p:spPr>
        <p:txBody>
          <a:bodyPr wrap="square" rtlCol="0">
            <a:spAutoFit/>
          </a:bodyPr>
          <a:lstStyle/>
          <a:p>
            <a:r>
              <a:rPr lang="en-GB" sz="2400" dirty="0"/>
              <a:t>The Kit Kat weighs _____ units. </a:t>
            </a:r>
          </a:p>
        </p:txBody>
      </p:sp>
      <p:pic>
        <p:nvPicPr>
          <p:cNvPr id="14" name="Picture 13">
            <a:extLst>
              <a:ext uri="{FF2B5EF4-FFF2-40B4-BE49-F238E27FC236}">
                <a16:creationId xmlns:a16="http://schemas.microsoft.com/office/drawing/2014/main" id="{2E8FE6FE-88D6-40E1-AD18-93185EF7F0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00650" y="70209"/>
            <a:ext cx="1531912" cy="1137558"/>
          </a:xfrm>
          <a:prstGeom prst="rect">
            <a:avLst/>
          </a:prstGeom>
        </p:spPr>
      </p:pic>
      <p:pic>
        <p:nvPicPr>
          <p:cNvPr id="17" name="Picture 2" descr="Unifix Block Illustration - Twinkl">
            <a:extLst>
              <a:ext uri="{FF2B5EF4-FFF2-40B4-BE49-F238E27FC236}">
                <a16:creationId xmlns:a16="http://schemas.microsoft.com/office/drawing/2014/main" id="{6F585511-8CF9-41FF-BDEC-58CFBA6EEAF4}"/>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29760" r="30386"/>
          <a:stretch/>
        </p:blipFill>
        <p:spPr bwMode="auto">
          <a:xfrm>
            <a:off x="7636853" y="3111877"/>
            <a:ext cx="390809" cy="49030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hocolate bar Kit Kat Nestle 41,5 grs. - Confitelia.com">
            <a:extLst>
              <a:ext uri="{FF2B5EF4-FFF2-40B4-BE49-F238E27FC236}">
                <a16:creationId xmlns:a16="http://schemas.microsoft.com/office/drawing/2014/main" id="{E9647A70-E7CC-4CC6-BCAA-54D7E12851D4}"/>
              </a:ext>
            </a:extLst>
          </p:cNvPr>
          <p:cNvPicPr>
            <a:picLocks noChangeAspect="1" noChangeArrowheads="1"/>
          </p:cNvPicPr>
          <p:nvPr/>
        </p:nvPicPr>
        <p:blipFill rotWithShape="1">
          <a:blip r:embed="rId5" cstate="hqprint">
            <a:clrChange>
              <a:clrFrom>
                <a:srgbClr val="FEFEFE"/>
              </a:clrFrom>
              <a:clrTo>
                <a:srgbClr val="FEFEFE">
                  <a:alpha val="0"/>
                </a:srgbClr>
              </a:clrTo>
            </a:clrChange>
            <a:extLst>
              <a:ext uri="{28A0092B-C50C-407E-A947-70E740481C1C}">
                <a14:useLocalDpi xmlns:a14="http://schemas.microsoft.com/office/drawing/2010/main" val="0"/>
              </a:ext>
            </a:extLst>
          </a:blip>
          <a:srcRect t="26051" b="24308"/>
          <a:stretch/>
        </p:blipFill>
        <p:spPr bwMode="auto">
          <a:xfrm>
            <a:off x="3123180" y="3158991"/>
            <a:ext cx="1451318" cy="82337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Unifix Block Illustration - Twinkl">
            <a:extLst>
              <a:ext uri="{FF2B5EF4-FFF2-40B4-BE49-F238E27FC236}">
                <a16:creationId xmlns:a16="http://schemas.microsoft.com/office/drawing/2014/main" id="{4C72F80D-FC53-458E-8D3A-03819909578A}"/>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29760" r="30386"/>
          <a:stretch/>
        </p:blipFill>
        <p:spPr bwMode="auto">
          <a:xfrm>
            <a:off x="7676216" y="3521002"/>
            <a:ext cx="390809" cy="49030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Unifix Block Illustration - Twinkl">
            <a:extLst>
              <a:ext uri="{FF2B5EF4-FFF2-40B4-BE49-F238E27FC236}">
                <a16:creationId xmlns:a16="http://schemas.microsoft.com/office/drawing/2014/main" id="{2587BCD0-0C01-4754-A26B-15036F72AE15}"/>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29760" r="30386"/>
          <a:stretch/>
        </p:blipFill>
        <p:spPr bwMode="auto">
          <a:xfrm>
            <a:off x="6804930" y="3113271"/>
            <a:ext cx="390809" cy="49030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Unifix Block Illustration - Twinkl">
            <a:extLst>
              <a:ext uri="{FF2B5EF4-FFF2-40B4-BE49-F238E27FC236}">
                <a16:creationId xmlns:a16="http://schemas.microsoft.com/office/drawing/2014/main" id="{1C007147-EDE8-4518-BD23-2615CBE181BE}"/>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29760" r="30386"/>
          <a:stretch/>
        </p:blipFill>
        <p:spPr bwMode="auto">
          <a:xfrm>
            <a:off x="6438603" y="3098393"/>
            <a:ext cx="390809" cy="49030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Unifix Block Illustration - Twinkl">
            <a:extLst>
              <a:ext uri="{FF2B5EF4-FFF2-40B4-BE49-F238E27FC236}">
                <a16:creationId xmlns:a16="http://schemas.microsoft.com/office/drawing/2014/main" id="{5070796A-35D3-49F0-9B80-79B057C6D189}"/>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29760" r="30386"/>
          <a:stretch/>
        </p:blipFill>
        <p:spPr bwMode="auto">
          <a:xfrm>
            <a:off x="7210707" y="2671829"/>
            <a:ext cx="390809" cy="490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1902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ppt_x"/>
                                          </p:val>
                                        </p:tav>
                                        <p:tav tm="100000">
                                          <p:val>
                                            <p:strVal val="#ppt_x"/>
                                          </p:val>
                                        </p:tav>
                                      </p:tavLst>
                                    </p:anim>
                                    <p:anim calcmode="lin" valueType="num">
                                      <p:cBhvr additive="base">
                                        <p:cTn id="22" dur="500" fill="hold"/>
                                        <p:tgtEl>
                                          <p:spTgt spid="17"/>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ppt_x"/>
                                          </p:val>
                                        </p:tav>
                                        <p:tav tm="100000">
                                          <p:val>
                                            <p:strVal val="#ppt_x"/>
                                          </p:val>
                                        </p:tav>
                                      </p:tavLst>
                                    </p:anim>
                                    <p:anim calcmode="lin" valueType="num">
                                      <p:cBhvr additive="base">
                                        <p:cTn id="30" dur="500" fill="hold"/>
                                        <p:tgtEl>
                                          <p:spTgt spid="20"/>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fill="hold"/>
                                        <p:tgtEl>
                                          <p:spTgt spid="12"/>
                                        </p:tgtEl>
                                        <p:attrNameLst>
                                          <p:attrName>ppt_x</p:attrName>
                                        </p:attrNameLst>
                                      </p:cBhvr>
                                      <p:tavLst>
                                        <p:tav tm="0">
                                          <p:val>
                                            <p:strVal val="#ppt_x"/>
                                          </p:val>
                                        </p:tav>
                                        <p:tav tm="100000">
                                          <p:val>
                                            <p:strVal val="#ppt_x"/>
                                          </p:val>
                                        </p:tav>
                                      </p:tavLst>
                                    </p:anim>
                                    <p:anim calcmode="lin" valueType="num">
                                      <p:cBhvr additive="base">
                                        <p:cTn id="42" dur="500" fill="hold"/>
                                        <p:tgtEl>
                                          <p:spTgt spid="1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additive="base">
                                        <p:cTn id="45" dur="500" fill="hold"/>
                                        <p:tgtEl>
                                          <p:spTgt spid="11"/>
                                        </p:tgtEl>
                                        <p:attrNameLst>
                                          <p:attrName>ppt_x</p:attrName>
                                        </p:attrNameLst>
                                      </p:cBhvr>
                                      <p:tavLst>
                                        <p:tav tm="0">
                                          <p:val>
                                            <p:strVal val="#ppt_x"/>
                                          </p:val>
                                        </p:tav>
                                        <p:tav tm="100000">
                                          <p:val>
                                            <p:strVal val="#ppt_x"/>
                                          </p:val>
                                        </p:tav>
                                      </p:tavLst>
                                    </p:anim>
                                    <p:anim calcmode="lin" valueType="num">
                                      <p:cBhvr additive="base">
                                        <p:cTn id="46" dur="500" fill="hold"/>
                                        <p:tgtEl>
                                          <p:spTgt spid="11"/>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additive="base">
                                        <p:cTn id="49" dur="500" fill="hold"/>
                                        <p:tgtEl>
                                          <p:spTgt spid="21"/>
                                        </p:tgtEl>
                                        <p:attrNameLst>
                                          <p:attrName>ppt_x</p:attrName>
                                        </p:attrNameLst>
                                      </p:cBhvr>
                                      <p:tavLst>
                                        <p:tav tm="0">
                                          <p:val>
                                            <p:strVal val="#ppt_x"/>
                                          </p:val>
                                        </p:tav>
                                        <p:tav tm="100000">
                                          <p:val>
                                            <p:strVal val="#ppt_x"/>
                                          </p:val>
                                        </p:tav>
                                      </p:tavLst>
                                    </p:anim>
                                    <p:anim calcmode="lin" valueType="num">
                                      <p:cBhvr additive="base">
                                        <p:cTn id="50" dur="500" fill="hold"/>
                                        <p:tgtEl>
                                          <p:spTgt spid="21"/>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18"/>
                                        </p:tgtEl>
                                        <p:attrNameLst>
                                          <p:attrName>style.visibility</p:attrName>
                                        </p:attrNameLst>
                                      </p:cBhvr>
                                      <p:to>
                                        <p:strVal val="visible"/>
                                      </p:to>
                                    </p:set>
                                    <p:anim calcmode="lin" valueType="num">
                                      <p:cBhvr additive="base">
                                        <p:cTn id="53" dur="500" fill="hold"/>
                                        <p:tgtEl>
                                          <p:spTgt spid="18"/>
                                        </p:tgtEl>
                                        <p:attrNameLst>
                                          <p:attrName>ppt_x</p:attrName>
                                        </p:attrNameLst>
                                      </p:cBhvr>
                                      <p:tavLst>
                                        <p:tav tm="0">
                                          <p:val>
                                            <p:strVal val="#ppt_x"/>
                                          </p:val>
                                        </p:tav>
                                        <p:tav tm="100000">
                                          <p:val>
                                            <p:strVal val="#ppt_x"/>
                                          </p:val>
                                        </p:tav>
                                      </p:tavLst>
                                    </p:anim>
                                    <p:anim calcmode="lin" valueType="num">
                                      <p:cBhvr additive="base">
                                        <p:cTn id="5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anim calcmode="lin" valueType="num">
                                      <p:cBhvr additive="base">
                                        <p:cTn id="59" dur="500" fill="hold"/>
                                        <p:tgtEl>
                                          <p:spTgt spid="15"/>
                                        </p:tgtEl>
                                        <p:attrNameLst>
                                          <p:attrName>ppt_x</p:attrName>
                                        </p:attrNameLst>
                                      </p:cBhvr>
                                      <p:tavLst>
                                        <p:tav tm="0">
                                          <p:val>
                                            <p:strVal val="#ppt_x"/>
                                          </p:val>
                                        </p:tav>
                                        <p:tav tm="100000">
                                          <p:val>
                                            <p:strVal val="#ppt_x"/>
                                          </p:val>
                                        </p:tav>
                                      </p:tavLst>
                                    </p:anim>
                                    <p:anim calcmode="lin" valueType="num">
                                      <p:cBhvr additive="base">
                                        <p:cTn id="6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9E937D8-B36E-4A2E-8D03-75553310D9A2}"/>
              </a:ext>
            </a:extLst>
          </p:cNvPr>
          <p:cNvSpPr txBox="1"/>
          <p:nvPr/>
        </p:nvSpPr>
        <p:spPr>
          <a:xfrm>
            <a:off x="3598984" y="0"/>
            <a:ext cx="4994031" cy="769441"/>
          </a:xfrm>
          <a:prstGeom prst="rect">
            <a:avLst/>
          </a:prstGeom>
          <a:noFill/>
        </p:spPr>
        <p:txBody>
          <a:bodyPr wrap="square" rtlCol="0">
            <a:spAutoFit/>
          </a:bodyPr>
          <a:lstStyle/>
          <a:p>
            <a:r>
              <a:rPr lang="en-GB" sz="4400" dirty="0"/>
              <a:t>Comparing Mass</a:t>
            </a:r>
          </a:p>
        </p:txBody>
      </p:sp>
      <p:sp>
        <p:nvSpPr>
          <p:cNvPr id="3" name="TextBox 2">
            <a:extLst>
              <a:ext uri="{FF2B5EF4-FFF2-40B4-BE49-F238E27FC236}">
                <a16:creationId xmlns:a16="http://schemas.microsoft.com/office/drawing/2014/main" id="{DACDB118-903C-4CA9-B578-DB88FE496E3D}"/>
              </a:ext>
            </a:extLst>
          </p:cNvPr>
          <p:cNvSpPr txBox="1"/>
          <p:nvPr/>
        </p:nvSpPr>
        <p:spPr>
          <a:xfrm>
            <a:off x="2616589" y="679894"/>
            <a:ext cx="6654019" cy="461665"/>
          </a:xfrm>
          <a:prstGeom prst="rect">
            <a:avLst/>
          </a:prstGeom>
          <a:noFill/>
        </p:spPr>
        <p:txBody>
          <a:bodyPr wrap="square" rtlCol="0">
            <a:spAutoFit/>
          </a:bodyPr>
          <a:lstStyle/>
          <a:p>
            <a:r>
              <a:rPr lang="en-GB" sz="2400" dirty="0"/>
              <a:t>Mass is another word for how heavy something is. </a:t>
            </a:r>
          </a:p>
        </p:txBody>
      </p:sp>
      <p:sp>
        <p:nvSpPr>
          <p:cNvPr id="14" name="TextBox 13">
            <a:extLst>
              <a:ext uri="{FF2B5EF4-FFF2-40B4-BE49-F238E27FC236}">
                <a16:creationId xmlns:a16="http://schemas.microsoft.com/office/drawing/2014/main" id="{BFB1FE61-9AA5-4794-81F6-C4246A2C55A7}"/>
              </a:ext>
            </a:extLst>
          </p:cNvPr>
          <p:cNvSpPr txBox="1"/>
          <p:nvPr/>
        </p:nvSpPr>
        <p:spPr>
          <a:xfrm>
            <a:off x="349348" y="1590620"/>
            <a:ext cx="10961077" cy="1569660"/>
          </a:xfrm>
          <a:prstGeom prst="rect">
            <a:avLst/>
          </a:prstGeom>
          <a:noFill/>
        </p:spPr>
        <p:txBody>
          <a:bodyPr wrap="square" rtlCol="0">
            <a:spAutoFit/>
          </a:bodyPr>
          <a:lstStyle/>
          <a:p>
            <a:r>
              <a:rPr lang="en-GB" sz="2400" b="1" dirty="0"/>
              <a:t>Task 1: Can you find two objects from your house? Feel the weight of the two objects. Which one is heavier? Which one is lighter?</a:t>
            </a:r>
          </a:p>
          <a:p>
            <a:endParaRPr lang="en-GB" sz="2400" b="1" dirty="0"/>
          </a:p>
          <a:p>
            <a:r>
              <a:rPr lang="en-GB" sz="2400" b="1" dirty="0"/>
              <a:t>Use my sentences below to compare the weight of your two objects. </a:t>
            </a:r>
          </a:p>
        </p:txBody>
      </p:sp>
      <p:sp>
        <p:nvSpPr>
          <p:cNvPr id="15" name="TextBox 14">
            <a:extLst>
              <a:ext uri="{FF2B5EF4-FFF2-40B4-BE49-F238E27FC236}">
                <a16:creationId xmlns:a16="http://schemas.microsoft.com/office/drawing/2014/main" id="{09E56E2A-955F-4BF0-8187-384FFA3B38BD}"/>
              </a:ext>
            </a:extLst>
          </p:cNvPr>
          <p:cNvSpPr txBox="1"/>
          <p:nvPr/>
        </p:nvSpPr>
        <p:spPr>
          <a:xfrm>
            <a:off x="327074" y="3870915"/>
            <a:ext cx="6654019" cy="1200329"/>
          </a:xfrm>
          <a:prstGeom prst="rect">
            <a:avLst/>
          </a:prstGeom>
          <a:noFill/>
        </p:spPr>
        <p:txBody>
          <a:bodyPr wrap="square" rtlCol="0">
            <a:spAutoFit/>
          </a:bodyPr>
          <a:lstStyle/>
          <a:p>
            <a:r>
              <a:rPr lang="en-GB" sz="2400" dirty="0"/>
              <a:t>The (object) is </a:t>
            </a:r>
            <a:r>
              <a:rPr lang="en-GB" sz="2400" b="1" dirty="0"/>
              <a:t>heavier </a:t>
            </a:r>
            <a:r>
              <a:rPr lang="en-GB" sz="2400" dirty="0"/>
              <a:t>than the (object).</a:t>
            </a:r>
          </a:p>
          <a:p>
            <a:endParaRPr lang="en-GB" sz="2400" dirty="0"/>
          </a:p>
          <a:p>
            <a:r>
              <a:rPr lang="en-GB" sz="2400" dirty="0"/>
              <a:t>The (object) is </a:t>
            </a:r>
            <a:r>
              <a:rPr lang="en-GB" sz="2400" b="1" dirty="0"/>
              <a:t>lighter</a:t>
            </a:r>
            <a:r>
              <a:rPr lang="en-GB" sz="2400" dirty="0"/>
              <a:t> than the (object).</a:t>
            </a:r>
          </a:p>
        </p:txBody>
      </p:sp>
      <p:pic>
        <p:nvPicPr>
          <p:cNvPr id="17" name="Picture 16">
            <a:extLst>
              <a:ext uri="{FF2B5EF4-FFF2-40B4-BE49-F238E27FC236}">
                <a16:creationId xmlns:a16="http://schemas.microsoft.com/office/drawing/2014/main" id="{11DC97A8-0D87-4277-9225-979E22A896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64838" y="164690"/>
            <a:ext cx="1412818" cy="1049123"/>
          </a:xfrm>
          <a:prstGeom prst="rect">
            <a:avLst/>
          </a:prstGeom>
        </p:spPr>
      </p:pic>
    </p:spTree>
    <p:extLst>
      <p:ext uri="{BB962C8B-B14F-4D97-AF65-F5344CB8AC3E}">
        <p14:creationId xmlns:p14="http://schemas.microsoft.com/office/powerpoint/2010/main" val="2310501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A5D847F-5F0F-4869-B7AC-49C3953088A6}"/>
              </a:ext>
            </a:extLst>
          </p:cNvPr>
          <p:cNvSpPr txBox="1"/>
          <p:nvPr/>
        </p:nvSpPr>
        <p:spPr>
          <a:xfrm>
            <a:off x="0" y="0"/>
            <a:ext cx="3841700" cy="1107996"/>
          </a:xfrm>
          <a:prstGeom prst="rect">
            <a:avLst/>
          </a:prstGeom>
          <a:noFill/>
        </p:spPr>
        <p:txBody>
          <a:bodyPr wrap="square" rtlCol="0">
            <a:spAutoFit/>
          </a:bodyPr>
          <a:lstStyle/>
          <a:p>
            <a:pPr algn="ctr"/>
            <a:r>
              <a:rPr lang="en-GB" sz="6600" dirty="0"/>
              <a:t>Challenge!</a:t>
            </a:r>
          </a:p>
        </p:txBody>
      </p:sp>
      <p:cxnSp>
        <p:nvCxnSpPr>
          <p:cNvPr id="4" name="Straight Connector 3"/>
          <p:cNvCxnSpPr>
            <a:cxnSpLocks/>
          </p:cNvCxnSpPr>
          <p:nvPr/>
        </p:nvCxnSpPr>
        <p:spPr>
          <a:xfrm>
            <a:off x="703693" y="5854843"/>
            <a:ext cx="112116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33454" y="70209"/>
            <a:ext cx="1299108" cy="964684"/>
          </a:xfrm>
          <a:prstGeom prst="rect">
            <a:avLst/>
          </a:prstGeom>
        </p:spPr>
      </p:pic>
      <p:pic>
        <p:nvPicPr>
          <p:cNvPr id="8" name="Picture 7">
            <a:extLst>
              <a:ext uri="{FF2B5EF4-FFF2-40B4-BE49-F238E27FC236}">
                <a16:creationId xmlns:a16="http://schemas.microsoft.com/office/drawing/2014/main" id="{A82CEC17-46B4-4100-A945-63C03AEA1D41}"/>
              </a:ext>
            </a:extLst>
          </p:cNvPr>
          <p:cNvPicPr>
            <a:picLocks noChangeAspect="1"/>
          </p:cNvPicPr>
          <p:nvPr/>
        </p:nvPicPr>
        <p:blipFill>
          <a:blip r:embed="rId3"/>
          <a:stretch>
            <a:fillRect/>
          </a:stretch>
        </p:blipFill>
        <p:spPr>
          <a:xfrm>
            <a:off x="3841700" y="923330"/>
            <a:ext cx="4661169" cy="4370753"/>
          </a:xfrm>
          <a:prstGeom prst="rect">
            <a:avLst/>
          </a:prstGeom>
        </p:spPr>
      </p:pic>
      <p:cxnSp>
        <p:nvCxnSpPr>
          <p:cNvPr id="11" name="Straight Connector 10">
            <a:extLst>
              <a:ext uri="{FF2B5EF4-FFF2-40B4-BE49-F238E27FC236}">
                <a16:creationId xmlns:a16="http://schemas.microsoft.com/office/drawing/2014/main" id="{11F77799-A1EB-4429-8416-CA55843374BB}"/>
              </a:ext>
            </a:extLst>
          </p:cNvPr>
          <p:cNvCxnSpPr>
            <a:cxnSpLocks/>
          </p:cNvCxnSpPr>
          <p:nvPr/>
        </p:nvCxnSpPr>
        <p:spPr>
          <a:xfrm>
            <a:off x="703693" y="6401138"/>
            <a:ext cx="112116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2" descr="Trophy Store Gold Well Done Medal award, 5 cm, Free Ribbon, Free engraving  up to 45 letters AM1182.01: Amazon.co.uk: Sports &amp; Outdoors">
            <a:extLst>
              <a:ext uri="{FF2B5EF4-FFF2-40B4-BE49-F238E27FC236}">
                <a16:creationId xmlns:a16="http://schemas.microsoft.com/office/drawing/2014/main" id="{01A3FE26-0166-46D3-83E5-085878B4384F}"/>
              </a:ext>
            </a:extLst>
          </p:cNvPr>
          <p:cNvPicPr>
            <a:picLocks noChangeAspect="1" noChangeArrowheads="1"/>
          </p:cNvPicPr>
          <p:nvPr/>
        </p:nvPicPr>
        <p:blipFill rotWithShape="1">
          <a:blip r:embed="rId4">
            <a:alphaModFix/>
            <a:extLst>
              <a:ext uri="{28A0092B-C50C-407E-A947-70E740481C1C}">
                <a14:useLocalDpi xmlns:a14="http://schemas.microsoft.com/office/drawing/2010/main" val="0"/>
              </a:ext>
            </a:extLst>
          </a:blip>
          <a:srcRect l="10828" r="1175" b="3"/>
          <a:stretch/>
        </p:blipFill>
        <p:spPr bwMode="auto">
          <a:xfrm>
            <a:off x="0" y="1515544"/>
            <a:ext cx="3305906" cy="3789848"/>
          </a:xfrm>
          <a:custGeom>
            <a:avLst/>
            <a:gdLst/>
            <a:ahLst/>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34500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47A6C7-372F-40F1-B98F-29ED30462BA9}"/>
              </a:ext>
            </a:extLst>
          </p:cNvPr>
          <p:cNvSpPr/>
          <p:nvPr/>
        </p:nvSpPr>
        <p:spPr>
          <a:xfrm>
            <a:off x="1141122" y="556591"/>
            <a:ext cx="10186124" cy="1569660"/>
          </a:xfrm>
          <a:prstGeom prst="rect">
            <a:avLst/>
          </a:prstGeom>
          <a:noFill/>
        </p:spPr>
        <p:txBody>
          <a:bodyPr wrap="square" lIns="91440" tIns="45720" rIns="91440" bIns="45720">
            <a:spAutoFit/>
          </a:bodyPr>
          <a:lstStyle/>
          <a:p>
            <a:pPr algn="ctr"/>
            <a:r>
              <a:rPr lang="en-US" sz="4800" dirty="0">
                <a:ln w="0"/>
                <a:effectLst>
                  <a:outerShdw blurRad="38100" dist="19050" dir="2700000" algn="tl" rotWithShape="0">
                    <a:schemeClr val="dk1">
                      <a:alpha val="40000"/>
                    </a:schemeClr>
                  </a:outerShdw>
                </a:effectLst>
              </a:rPr>
              <a:t>Well done for your hard work today!</a:t>
            </a:r>
          </a:p>
          <a:p>
            <a:pPr algn="ctr"/>
            <a:endParaRPr lang="en-US" sz="4800" dirty="0">
              <a:ln w="0"/>
              <a:effectLst>
                <a:outerShdw blurRad="38100" dist="19050" dir="2700000" algn="tl" rotWithShape="0">
                  <a:schemeClr val="dk1">
                    <a:alpha val="40000"/>
                  </a:schemeClr>
                </a:outerShdw>
              </a:effectLst>
            </a:endParaRPr>
          </a:p>
        </p:txBody>
      </p:sp>
      <p:pic>
        <p:nvPicPr>
          <p:cNvPr id="18434" name="Picture 2">
            <a:extLst>
              <a:ext uri="{FF2B5EF4-FFF2-40B4-BE49-F238E27FC236}">
                <a16:creationId xmlns:a16="http://schemas.microsoft.com/office/drawing/2014/main" id="{824485AA-765F-45AF-9367-E143BBEF4AA4}"/>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5176630" y="1922827"/>
            <a:ext cx="1838739" cy="183873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1DA034D-D00C-4536-8B51-C6434F7FE87D}"/>
              </a:ext>
            </a:extLst>
          </p:cNvPr>
          <p:cNvSpPr txBox="1"/>
          <p:nvPr/>
        </p:nvSpPr>
        <p:spPr>
          <a:xfrm>
            <a:off x="1141122" y="4498609"/>
            <a:ext cx="9674087" cy="1938992"/>
          </a:xfrm>
          <a:prstGeom prst="rect">
            <a:avLst/>
          </a:prstGeom>
          <a:noFill/>
        </p:spPr>
        <p:txBody>
          <a:bodyPr wrap="square" rtlCol="0">
            <a:spAutoFit/>
          </a:bodyPr>
          <a:lstStyle/>
          <a:p>
            <a:pPr algn="ctr"/>
            <a:r>
              <a:rPr lang="en-GB" sz="2400" dirty="0"/>
              <a:t>Could any completed work / photographic evidence of completed work please be sent to </a:t>
            </a:r>
            <a:r>
              <a:rPr lang="en-GB" sz="2400" dirty="0">
                <a:hlinkClick r:id="rId3"/>
              </a:rPr>
              <a:t>Pioneerspupils@gmail.com</a:t>
            </a:r>
            <a:r>
              <a:rPr lang="en-GB" sz="2400" dirty="0"/>
              <a:t> or submitted into the drop box at school.</a:t>
            </a:r>
          </a:p>
          <a:p>
            <a:pPr algn="ctr"/>
            <a:endParaRPr lang="en-GB" sz="2400" dirty="0"/>
          </a:p>
          <a:p>
            <a:pPr algn="ctr"/>
            <a:r>
              <a:rPr lang="en-GB" sz="2400" dirty="0"/>
              <a:t>Thank you</a:t>
            </a:r>
          </a:p>
        </p:txBody>
      </p:sp>
    </p:spTree>
    <p:extLst>
      <p:ext uri="{BB962C8B-B14F-4D97-AF65-F5344CB8AC3E}">
        <p14:creationId xmlns:p14="http://schemas.microsoft.com/office/powerpoint/2010/main" val="9306300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092" y="90616"/>
            <a:ext cx="11977816" cy="6647935"/>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5676" y="5987219"/>
            <a:ext cx="588390" cy="588390"/>
          </a:xfrm>
          <a:prstGeom prst="rect">
            <a:avLst/>
          </a:prstGeom>
        </p:spPr>
      </p:pic>
      <p:sp>
        <p:nvSpPr>
          <p:cNvPr id="6" name="Rectangle 5"/>
          <p:cNvSpPr/>
          <p:nvPr/>
        </p:nvSpPr>
        <p:spPr>
          <a:xfrm>
            <a:off x="189471" y="5905850"/>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864066" y="6033803"/>
            <a:ext cx="4028302" cy="461665"/>
          </a:xfrm>
          <a:prstGeom prst="rect">
            <a:avLst/>
          </a:prstGeom>
          <a:noFill/>
        </p:spPr>
        <p:txBody>
          <a:bodyPr wrap="square" rtlCol="0">
            <a:spAutoFit/>
          </a:bodyPr>
          <a:lstStyle/>
          <a:p>
            <a:r>
              <a:rPr lang="en-GB" sz="2400" dirty="0"/>
              <a:t>Subject</a:t>
            </a:r>
            <a:r>
              <a:rPr lang="en-GB" dirty="0"/>
              <a:t>: </a:t>
            </a:r>
            <a:r>
              <a:rPr lang="en-GB" sz="2400" dirty="0"/>
              <a:t>Maths </a:t>
            </a:r>
            <a:endParaRPr lang="en-GB" dirty="0"/>
          </a:p>
        </p:txBody>
      </p:sp>
      <p:sp>
        <p:nvSpPr>
          <p:cNvPr id="8" name="Rectangle 7"/>
          <p:cNvSpPr/>
          <p:nvPr/>
        </p:nvSpPr>
        <p:spPr>
          <a:xfrm>
            <a:off x="189471" y="164755"/>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273361" y="222475"/>
            <a:ext cx="7426334" cy="584775"/>
          </a:xfrm>
          <a:prstGeom prst="rect">
            <a:avLst/>
          </a:prstGeom>
          <a:noFill/>
        </p:spPr>
        <p:txBody>
          <a:bodyPr wrap="square" rtlCol="0">
            <a:spAutoFit/>
          </a:bodyPr>
          <a:lstStyle/>
          <a:p>
            <a:r>
              <a:rPr lang="en-GB" sz="3200" dirty="0"/>
              <a:t>Date: 11.02.21</a:t>
            </a:r>
            <a:r>
              <a:rPr lang="en-GB" dirty="0"/>
              <a:t> </a:t>
            </a:r>
          </a:p>
        </p:txBody>
      </p:sp>
      <p:pic>
        <p:nvPicPr>
          <p:cNvPr id="10" name="Picture 9"/>
          <p:cNvPicPr>
            <a:picLocks noChangeAspect="1"/>
          </p:cNvPicPr>
          <p:nvPr/>
        </p:nvPicPr>
        <p:blipFill>
          <a:blip r:embed="rId3"/>
          <a:stretch>
            <a:fillRect/>
          </a:stretch>
        </p:blipFill>
        <p:spPr>
          <a:xfrm>
            <a:off x="553093" y="1728060"/>
            <a:ext cx="2219325" cy="1104900"/>
          </a:xfrm>
          <a:prstGeom prst="rect">
            <a:avLst/>
          </a:prstGeom>
        </p:spPr>
      </p:pic>
      <p:sp>
        <p:nvSpPr>
          <p:cNvPr id="11" name="Rectangle 10"/>
          <p:cNvSpPr/>
          <p:nvPr/>
        </p:nvSpPr>
        <p:spPr>
          <a:xfrm>
            <a:off x="569871" y="2835982"/>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635485" y="2832960"/>
            <a:ext cx="10429593" cy="1323439"/>
          </a:xfrm>
          <a:prstGeom prst="rect">
            <a:avLst/>
          </a:prstGeom>
          <a:noFill/>
        </p:spPr>
        <p:txBody>
          <a:bodyPr wrap="square" rtlCol="0">
            <a:spAutoFit/>
          </a:bodyPr>
          <a:lstStyle/>
          <a:p>
            <a:r>
              <a:rPr lang="en-GB" sz="4000" dirty="0"/>
              <a:t>L.O. To be able to experience standard units of mass. </a:t>
            </a:r>
          </a:p>
        </p:txBody>
      </p:sp>
      <p:pic>
        <p:nvPicPr>
          <p:cNvPr id="2" name="Picture 1"/>
          <p:cNvPicPr>
            <a:picLocks noChangeAspect="1"/>
          </p:cNvPicPr>
          <p:nvPr/>
        </p:nvPicPr>
        <p:blipFill>
          <a:blip r:embed="rId4"/>
          <a:stretch>
            <a:fillRect/>
          </a:stretch>
        </p:blipFill>
        <p:spPr>
          <a:xfrm>
            <a:off x="4721657" y="5940593"/>
            <a:ext cx="759101" cy="681642"/>
          </a:xfrm>
          <a:prstGeom prst="rect">
            <a:avLst/>
          </a:prstGeom>
        </p:spPr>
      </p:pic>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8898" y="5980303"/>
            <a:ext cx="588390" cy="588390"/>
          </a:xfrm>
          <a:prstGeom prst="rect">
            <a:avLst/>
          </a:prstGeom>
        </p:spPr>
      </p:pic>
    </p:spTree>
    <p:extLst>
      <p:ext uri="{BB962C8B-B14F-4D97-AF65-F5344CB8AC3E}">
        <p14:creationId xmlns:p14="http://schemas.microsoft.com/office/powerpoint/2010/main" val="14575203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7175" y="180975"/>
            <a:ext cx="11696700" cy="64579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52425" y="271459"/>
            <a:ext cx="771525" cy="771525"/>
          </a:xfrm>
          <a:prstGeom prst="rect">
            <a:avLst/>
          </a:prstGeom>
        </p:spPr>
      </p:pic>
      <p:sp>
        <p:nvSpPr>
          <p:cNvPr id="7" name="Rectangle 6"/>
          <p:cNvSpPr/>
          <p:nvPr/>
        </p:nvSpPr>
        <p:spPr>
          <a:xfrm>
            <a:off x="2864320" y="100310"/>
            <a:ext cx="6482417"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ysClr val="windowText" lastClr="000000"/>
                </a:solidFill>
                <a:effectLst>
                  <a:outerShdw blurRad="38100" dist="19050" dir="2700000" algn="tl" rotWithShape="0">
                    <a:prstClr val="black">
                      <a:alpha val="40000"/>
                    </a:prstClr>
                  </a:outerShdw>
                </a:effectLst>
                <a:uLnTx/>
                <a:uFillTx/>
                <a:latin typeface="Calibri" panose="020F0502020204030204"/>
                <a:ea typeface="+mn-ea"/>
                <a:cs typeface="+mn-cs"/>
              </a:rPr>
              <a:t>Pre-recorded Teaching</a:t>
            </a:r>
          </a:p>
        </p:txBody>
      </p:sp>
      <p:pic>
        <p:nvPicPr>
          <p:cNvPr id="2" name="Picture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14862" y="3318918"/>
            <a:ext cx="4098916" cy="2224735"/>
          </a:xfrm>
          <a:prstGeom prst="rect">
            <a:avLst/>
          </a:prstGeom>
        </p:spPr>
      </p:pic>
      <p:sp>
        <p:nvSpPr>
          <p:cNvPr id="3" name="TextBox 2"/>
          <p:cNvSpPr txBox="1"/>
          <p:nvPr/>
        </p:nvSpPr>
        <p:spPr>
          <a:xfrm>
            <a:off x="1123950" y="1201783"/>
            <a:ext cx="9953353"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Access the online teaching video below that will support you to complete the work in this lesson. This video will act as a support but all of the work can still be successfully understood &amp; completed using paper-based versions of this pack. If you need further support to understand / complete work then please contact school via e-mail or telephone.</a:t>
            </a:r>
            <a:endParaRPr kumimoji="0" lang="en-GB"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5" name="Rectangle 4">
            <a:hlinkClick r:id="rId4"/>
          </p:cNvPr>
          <p:cNvSpPr/>
          <p:nvPr/>
        </p:nvSpPr>
        <p:spPr>
          <a:xfrm>
            <a:off x="6217920" y="3779520"/>
            <a:ext cx="4415246" cy="1410789"/>
          </a:xfrm>
          <a:prstGeom prst="rect">
            <a:avLst/>
          </a:prstGeom>
          <a:solidFill>
            <a:schemeClr val="accent1">
              <a:lumMod val="50000"/>
            </a:schemeClr>
          </a:solidFill>
          <a:ln>
            <a:solidFill>
              <a:schemeClr val="accent1">
                <a:lumMod val="60000"/>
                <a:lumOff val="40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Play Video</a:t>
            </a: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p:cNvSpPr/>
          <p:nvPr/>
        </p:nvSpPr>
        <p:spPr>
          <a:xfrm>
            <a:off x="5377542" y="5819762"/>
            <a:ext cx="6326777" cy="646331"/>
          </a:xfrm>
          <a:prstGeom prst="rect">
            <a:avLst/>
          </a:prstGeom>
        </p:spPr>
        <p:txBody>
          <a:bodyPr wrap="square">
            <a:spAutoFit/>
          </a:bodyPr>
          <a:lstStyle/>
          <a:p>
            <a:r>
              <a:rPr lang="en-GB" b="1" dirty="0"/>
              <a:t>https://classroom.thenational.academy/lessons/to-experience-standard-units-of-mass-70upcd?step=2&amp;activity=video</a:t>
            </a:r>
          </a:p>
        </p:txBody>
      </p:sp>
      <p:sp>
        <p:nvSpPr>
          <p:cNvPr id="9" name="Rectangle 8"/>
          <p:cNvSpPr/>
          <p:nvPr/>
        </p:nvSpPr>
        <p:spPr>
          <a:xfrm>
            <a:off x="6986145" y="5252644"/>
            <a:ext cx="6096000" cy="646331"/>
          </a:xfrm>
          <a:prstGeom prst="rect">
            <a:avLst/>
          </a:prstGeom>
        </p:spPr>
        <p:txBody>
          <a:bodyPr>
            <a:spAutoFit/>
          </a:bodyPr>
          <a:lstStyle/>
          <a:p>
            <a:r>
              <a:rPr lang="en-GB" dirty="0"/>
              <a:t>Or copy and paste the below link</a:t>
            </a:r>
          </a:p>
          <a:p>
            <a:endParaRPr lang="en-GB" dirty="0"/>
          </a:p>
        </p:txBody>
      </p:sp>
    </p:spTree>
    <p:extLst>
      <p:ext uri="{BB962C8B-B14F-4D97-AF65-F5344CB8AC3E}">
        <p14:creationId xmlns:p14="http://schemas.microsoft.com/office/powerpoint/2010/main" val="25043775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292F3C7-83AE-1F44-9932-21053DC11A79}"/>
              </a:ext>
            </a:extLst>
          </p:cNvPr>
          <p:cNvSpPr txBox="1"/>
          <p:nvPr/>
        </p:nvSpPr>
        <p:spPr>
          <a:xfrm>
            <a:off x="3513117" y="225631"/>
            <a:ext cx="5165766" cy="795647"/>
          </a:xfrm>
          <a:prstGeom prst="rect">
            <a:avLst/>
          </a:prstGeom>
          <a:noFill/>
        </p:spPr>
        <p:txBody>
          <a:bodyPr wrap="square" rtlCol="0">
            <a:spAutoFit/>
          </a:bodyPr>
          <a:lstStyle/>
          <a:p>
            <a:r>
              <a:rPr lang="en-US" sz="4400" dirty="0"/>
              <a:t>Standard unit of mass</a:t>
            </a:r>
          </a:p>
        </p:txBody>
      </p:sp>
      <p:sp>
        <p:nvSpPr>
          <p:cNvPr id="3" name="Rectangle 2">
            <a:extLst>
              <a:ext uri="{FF2B5EF4-FFF2-40B4-BE49-F238E27FC236}">
                <a16:creationId xmlns:a16="http://schemas.microsoft.com/office/drawing/2014/main" id="{351E18EA-5945-6D4E-9820-0F9966FC323D}"/>
              </a:ext>
            </a:extLst>
          </p:cNvPr>
          <p:cNvSpPr/>
          <p:nvPr/>
        </p:nvSpPr>
        <p:spPr>
          <a:xfrm>
            <a:off x="803562" y="1348287"/>
            <a:ext cx="10231021" cy="830997"/>
          </a:xfrm>
          <a:prstGeom prst="rect">
            <a:avLst/>
          </a:prstGeom>
        </p:spPr>
        <p:txBody>
          <a:bodyPr wrap="square">
            <a:spAutoFit/>
          </a:bodyPr>
          <a:lstStyle/>
          <a:p>
            <a:r>
              <a:rPr lang="en-US" sz="2400" dirty="0"/>
              <a:t>Today we are going to be looking at measuring weight using something different.  Below is an example of a set of balancing scales we could use.</a:t>
            </a:r>
          </a:p>
        </p:txBody>
      </p:sp>
      <p:pic>
        <p:nvPicPr>
          <p:cNvPr id="4" name="Picture 3" descr="A picture containing text, scale, device, red&#10;&#10;Description automatically generated">
            <a:extLst>
              <a:ext uri="{FF2B5EF4-FFF2-40B4-BE49-F238E27FC236}">
                <a16:creationId xmlns:a16="http://schemas.microsoft.com/office/drawing/2014/main" id="{048EA547-CC67-B14B-A8E3-AC3735A4AB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4207" y="2506293"/>
            <a:ext cx="4432300" cy="3721100"/>
          </a:xfrm>
          <a:prstGeom prst="rect">
            <a:avLst/>
          </a:prstGeom>
        </p:spPr>
      </p:pic>
      <p:sp>
        <p:nvSpPr>
          <p:cNvPr id="5" name="Oval 4">
            <a:extLst>
              <a:ext uri="{FF2B5EF4-FFF2-40B4-BE49-F238E27FC236}">
                <a16:creationId xmlns:a16="http://schemas.microsoft.com/office/drawing/2014/main" id="{CCFF0F9B-009C-0D4C-B9C6-2297FB4E09DD}"/>
              </a:ext>
            </a:extLst>
          </p:cNvPr>
          <p:cNvSpPr/>
          <p:nvPr/>
        </p:nvSpPr>
        <p:spPr>
          <a:xfrm>
            <a:off x="7457703" y="2559711"/>
            <a:ext cx="4227616" cy="2945080"/>
          </a:xfrm>
          <a:prstGeom prst="ellipse">
            <a:avLst/>
          </a:prstGeom>
          <a:solidFill>
            <a:schemeClr val="accent1">
              <a:lumMod val="20000"/>
              <a:lumOff val="8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2D4AC5C-F577-B44B-B4E5-16AF56E5C22D}"/>
              </a:ext>
            </a:extLst>
          </p:cNvPr>
          <p:cNvSpPr/>
          <p:nvPr/>
        </p:nvSpPr>
        <p:spPr>
          <a:xfrm>
            <a:off x="7718960" y="3203368"/>
            <a:ext cx="3705102" cy="1477328"/>
          </a:xfrm>
          <a:prstGeom prst="rect">
            <a:avLst/>
          </a:prstGeom>
        </p:spPr>
        <p:txBody>
          <a:bodyPr wrap="square">
            <a:spAutoFit/>
          </a:bodyPr>
          <a:lstStyle/>
          <a:p>
            <a:r>
              <a:rPr lang="en-US" dirty="0"/>
              <a:t>We will be looking at whether objects are lighter, heavier or equal to using scales.  If you do not have any scales, you can estimate the weight by holding the objects in your hand.</a:t>
            </a:r>
          </a:p>
        </p:txBody>
      </p:sp>
      <p:pic>
        <p:nvPicPr>
          <p:cNvPr id="7" name="Picture 6">
            <a:extLst>
              <a:ext uri="{FF2B5EF4-FFF2-40B4-BE49-F238E27FC236}">
                <a16:creationId xmlns:a16="http://schemas.microsoft.com/office/drawing/2014/main" id="{65EF74E9-B1BB-8540-A136-336D30F002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69569" y="369232"/>
            <a:ext cx="1318460" cy="979055"/>
          </a:xfrm>
          <a:prstGeom prst="rect">
            <a:avLst/>
          </a:prstGeom>
        </p:spPr>
      </p:pic>
    </p:spTree>
    <p:extLst>
      <p:ext uri="{BB962C8B-B14F-4D97-AF65-F5344CB8AC3E}">
        <p14:creationId xmlns:p14="http://schemas.microsoft.com/office/powerpoint/2010/main" val="14214868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648FF32-4582-B743-8ACE-B6CCA9D853F6}"/>
              </a:ext>
            </a:extLst>
          </p:cNvPr>
          <p:cNvPicPr>
            <a:picLocks noChangeAspect="1"/>
          </p:cNvPicPr>
          <p:nvPr/>
        </p:nvPicPr>
        <p:blipFill>
          <a:blip r:embed="rId2"/>
          <a:stretch>
            <a:fillRect/>
          </a:stretch>
        </p:blipFill>
        <p:spPr>
          <a:xfrm>
            <a:off x="6375461" y="2941889"/>
            <a:ext cx="5275796" cy="3282270"/>
          </a:xfrm>
          <a:prstGeom prst="rect">
            <a:avLst/>
          </a:prstGeom>
        </p:spPr>
      </p:pic>
      <p:sp>
        <p:nvSpPr>
          <p:cNvPr id="17" name="Rectangle 16">
            <a:extLst>
              <a:ext uri="{FF2B5EF4-FFF2-40B4-BE49-F238E27FC236}">
                <a16:creationId xmlns:a16="http://schemas.microsoft.com/office/drawing/2014/main" id="{15144EB3-4E2C-B945-A9AF-D8AC5B657B8A}"/>
              </a:ext>
            </a:extLst>
          </p:cNvPr>
          <p:cNvSpPr/>
          <p:nvPr/>
        </p:nvSpPr>
        <p:spPr>
          <a:xfrm>
            <a:off x="530432" y="1308426"/>
            <a:ext cx="10791330" cy="1200329"/>
          </a:xfrm>
          <a:prstGeom prst="rect">
            <a:avLst/>
          </a:prstGeom>
        </p:spPr>
        <p:txBody>
          <a:bodyPr wrap="square">
            <a:spAutoFit/>
          </a:bodyPr>
          <a:lstStyle/>
          <a:p>
            <a:r>
              <a:rPr lang="en-US" sz="2400" dirty="0"/>
              <a:t>For this lesson you will need an object that weighs around 1kg.  This could be something such as a bag of sugar.  We will use this throughout the lesson to compare with other objects to see if they are heavier, lighter or equal to.</a:t>
            </a:r>
          </a:p>
        </p:txBody>
      </p:sp>
      <p:sp>
        <p:nvSpPr>
          <p:cNvPr id="21" name="TextBox 20">
            <a:extLst>
              <a:ext uri="{FF2B5EF4-FFF2-40B4-BE49-F238E27FC236}">
                <a16:creationId xmlns:a16="http://schemas.microsoft.com/office/drawing/2014/main" id="{5FC03015-7DB2-D349-B996-3ABF55A27D9A}"/>
              </a:ext>
            </a:extLst>
          </p:cNvPr>
          <p:cNvSpPr txBox="1"/>
          <p:nvPr/>
        </p:nvSpPr>
        <p:spPr>
          <a:xfrm>
            <a:off x="3511305" y="239180"/>
            <a:ext cx="5169389" cy="769441"/>
          </a:xfrm>
          <a:prstGeom prst="rect">
            <a:avLst/>
          </a:prstGeom>
          <a:noFill/>
        </p:spPr>
        <p:txBody>
          <a:bodyPr wrap="square" rtlCol="0">
            <a:spAutoFit/>
          </a:bodyPr>
          <a:lstStyle/>
          <a:p>
            <a:r>
              <a:rPr lang="en-US" sz="4400" dirty="0"/>
              <a:t>Standard unit of mass</a:t>
            </a:r>
          </a:p>
        </p:txBody>
      </p:sp>
      <p:pic>
        <p:nvPicPr>
          <p:cNvPr id="26" name="Picture 25" descr="A picture containing text, sign&#10;&#10;Description automatically generated">
            <a:extLst>
              <a:ext uri="{FF2B5EF4-FFF2-40B4-BE49-F238E27FC236}">
                <a16:creationId xmlns:a16="http://schemas.microsoft.com/office/drawing/2014/main" id="{21E03ABC-D8FE-5E40-9586-7A5514CFB6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585" y="2675400"/>
            <a:ext cx="3369720" cy="2874173"/>
          </a:xfrm>
          <a:prstGeom prst="rect">
            <a:avLst/>
          </a:prstGeom>
        </p:spPr>
      </p:pic>
      <p:sp>
        <p:nvSpPr>
          <p:cNvPr id="23" name="Rectangle 22">
            <a:extLst>
              <a:ext uri="{FF2B5EF4-FFF2-40B4-BE49-F238E27FC236}">
                <a16:creationId xmlns:a16="http://schemas.microsoft.com/office/drawing/2014/main" id="{CCCF92AC-CC29-5249-B65C-A3389BF8A78D}"/>
              </a:ext>
            </a:extLst>
          </p:cNvPr>
          <p:cNvSpPr/>
          <p:nvPr/>
        </p:nvSpPr>
        <p:spPr>
          <a:xfrm>
            <a:off x="3725061" y="3342754"/>
            <a:ext cx="1891968" cy="986125"/>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3DB37D68-CE65-374C-9101-CA0C9D951131}"/>
              </a:ext>
            </a:extLst>
          </p:cNvPr>
          <p:cNvSpPr txBox="1"/>
          <p:nvPr/>
        </p:nvSpPr>
        <p:spPr>
          <a:xfrm>
            <a:off x="3725061" y="3373962"/>
            <a:ext cx="1903843" cy="923330"/>
          </a:xfrm>
          <a:prstGeom prst="rect">
            <a:avLst/>
          </a:prstGeom>
          <a:noFill/>
        </p:spPr>
        <p:txBody>
          <a:bodyPr wrap="square" rtlCol="0">
            <a:spAutoFit/>
          </a:bodyPr>
          <a:lstStyle/>
          <a:p>
            <a:r>
              <a:rPr lang="en-US" dirty="0"/>
              <a:t>We use weight to measure the mass of an object.</a:t>
            </a:r>
          </a:p>
        </p:txBody>
      </p:sp>
      <p:sp>
        <p:nvSpPr>
          <p:cNvPr id="24" name="TextBox 23">
            <a:extLst>
              <a:ext uri="{FF2B5EF4-FFF2-40B4-BE49-F238E27FC236}">
                <a16:creationId xmlns:a16="http://schemas.microsoft.com/office/drawing/2014/main" id="{9DDDF08D-0368-394D-93D9-90C885521D93}"/>
              </a:ext>
            </a:extLst>
          </p:cNvPr>
          <p:cNvSpPr txBox="1"/>
          <p:nvPr/>
        </p:nvSpPr>
        <p:spPr>
          <a:xfrm>
            <a:off x="1351511" y="4934360"/>
            <a:ext cx="1122861" cy="369332"/>
          </a:xfrm>
          <a:prstGeom prst="rect">
            <a:avLst/>
          </a:prstGeom>
          <a:noFill/>
        </p:spPr>
        <p:txBody>
          <a:bodyPr wrap="square" rtlCol="0">
            <a:spAutoFit/>
          </a:bodyPr>
          <a:lstStyle/>
          <a:p>
            <a:r>
              <a:rPr lang="en-US" dirty="0"/>
              <a:t>Kilogram</a:t>
            </a:r>
          </a:p>
        </p:txBody>
      </p:sp>
      <p:pic>
        <p:nvPicPr>
          <p:cNvPr id="30" name="Picture 29">
            <a:extLst>
              <a:ext uri="{FF2B5EF4-FFF2-40B4-BE49-F238E27FC236}">
                <a16:creationId xmlns:a16="http://schemas.microsoft.com/office/drawing/2014/main" id="{AC3FCF11-496E-3A45-9EEE-2D519EEB0E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32499" y="186928"/>
            <a:ext cx="1318460" cy="979055"/>
          </a:xfrm>
          <a:prstGeom prst="rect">
            <a:avLst/>
          </a:prstGeom>
        </p:spPr>
      </p:pic>
    </p:spTree>
    <p:extLst>
      <p:ext uri="{BB962C8B-B14F-4D97-AF65-F5344CB8AC3E}">
        <p14:creationId xmlns:p14="http://schemas.microsoft.com/office/powerpoint/2010/main" val="24416645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blue&#10;&#10;Description automatically generated">
            <a:extLst>
              <a:ext uri="{FF2B5EF4-FFF2-40B4-BE49-F238E27FC236}">
                <a16:creationId xmlns:a16="http://schemas.microsoft.com/office/drawing/2014/main" id="{9E896DFE-6068-0840-8D88-77B9657EB51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485900" y="3428999"/>
            <a:ext cx="3297750" cy="2168884"/>
          </a:xfrm>
          <a:prstGeom prst="rect">
            <a:avLst/>
          </a:prstGeom>
        </p:spPr>
      </p:pic>
      <p:pic>
        <p:nvPicPr>
          <p:cNvPr id="5" name="Picture 4">
            <a:extLst>
              <a:ext uri="{FF2B5EF4-FFF2-40B4-BE49-F238E27FC236}">
                <a16:creationId xmlns:a16="http://schemas.microsoft.com/office/drawing/2014/main" id="{7ABBF3D1-3881-4C4D-A5F6-1D003E5BCB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971" y="898227"/>
            <a:ext cx="2481024" cy="2360419"/>
          </a:xfrm>
          <a:prstGeom prst="rect">
            <a:avLst/>
          </a:prstGeom>
        </p:spPr>
      </p:pic>
      <p:sp>
        <p:nvSpPr>
          <p:cNvPr id="8" name="Rectangle 7">
            <a:extLst>
              <a:ext uri="{FF2B5EF4-FFF2-40B4-BE49-F238E27FC236}">
                <a16:creationId xmlns:a16="http://schemas.microsoft.com/office/drawing/2014/main" id="{6F2F47AD-131C-C643-9B7A-E37F47EF5D2C}"/>
              </a:ext>
            </a:extLst>
          </p:cNvPr>
          <p:cNvSpPr/>
          <p:nvPr/>
        </p:nvSpPr>
        <p:spPr>
          <a:xfrm>
            <a:off x="599172" y="5876720"/>
            <a:ext cx="10993655" cy="830997"/>
          </a:xfrm>
          <a:prstGeom prst="rect">
            <a:avLst/>
          </a:prstGeom>
        </p:spPr>
        <p:txBody>
          <a:bodyPr wrap="square">
            <a:spAutoFit/>
          </a:bodyPr>
          <a:lstStyle/>
          <a:p>
            <a:r>
              <a:rPr lang="en-US" sz="2400" b="1" dirty="0"/>
              <a:t>Task 1: </a:t>
            </a:r>
            <a:r>
              <a:rPr lang="en-US" sz="2400" dirty="0"/>
              <a:t>Can you find objects in your house to measure, looking for things that are heavier, lighter or equal to 1kg? </a:t>
            </a:r>
          </a:p>
        </p:txBody>
      </p:sp>
      <p:pic>
        <p:nvPicPr>
          <p:cNvPr id="10" name="Picture 9" descr="Text, application, chat or text message&#10;&#10;Description automatically generated">
            <a:extLst>
              <a:ext uri="{FF2B5EF4-FFF2-40B4-BE49-F238E27FC236}">
                <a16:creationId xmlns:a16="http://schemas.microsoft.com/office/drawing/2014/main" id="{D6B8379D-093C-284F-A215-B21260FEBE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2768600"/>
            <a:ext cx="4610100" cy="1320800"/>
          </a:xfrm>
          <a:prstGeom prst="rect">
            <a:avLst/>
          </a:prstGeom>
        </p:spPr>
      </p:pic>
      <p:sp>
        <p:nvSpPr>
          <p:cNvPr id="11" name="TextBox 10">
            <a:extLst>
              <a:ext uri="{FF2B5EF4-FFF2-40B4-BE49-F238E27FC236}">
                <a16:creationId xmlns:a16="http://schemas.microsoft.com/office/drawing/2014/main" id="{28B8E274-46B6-FB4A-8CF4-73D46A1FFB72}"/>
              </a:ext>
            </a:extLst>
          </p:cNvPr>
          <p:cNvSpPr txBox="1"/>
          <p:nvPr/>
        </p:nvSpPr>
        <p:spPr>
          <a:xfrm>
            <a:off x="3357617" y="456739"/>
            <a:ext cx="5476766" cy="769441"/>
          </a:xfrm>
          <a:prstGeom prst="rect">
            <a:avLst/>
          </a:prstGeom>
          <a:noFill/>
        </p:spPr>
        <p:txBody>
          <a:bodyPr wrap="square" rtlCol="0">
            <a:spAutoFit/>
          </a:bodyPr>
          <a:lstStyle/>
          <a:p>
            <a:r>
              <a:rPr lang="en-US" sz="4400" dirty="0"/>
              <a:t>Standard unit of mass</a:t>
            </a:r>
          </a:p>
        </p:txBody>
      </p:sp>
      <p:sp>
        <p:nvSpPr>
          <p:cNvPr id="13" name="Oval 12">
            <a:extLst>
              <a:ext uri="{FF2B5EF4-FFF2-40B4-BE49-F238E27FC236}">
                <a16:creationId xmlns:a16="http://schemas.microsoft.com/office/drawing/2014/main" id="{E7610AE9-65F2-6F4D-8D8A-6CAD02967D71}"/>
              </a:ext>
            </a:extLst>
          </p:cNvPr>
          <p:cNvSpPr/>
          <p:nvPr/>
        </p:nvSpPr>
        <p:spPr>
          <a:xfrm>
            <a:off x="5487405" y="2166254"/>
            <a:ext cx="5650011" cy="252549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DB819D55-B219-2340-B9A5-C5E47C7F35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69569" y="369232"/>
            <a:ext cx="1318460" cy="979055"/>
          </a:xfrm>
          <a:prstGeom prst="rect">
            <a:avLst/>
          </a:prstGeom>
        </p:spPr>
      </p:pic>
    </p:spTree>
    <p:extLst>
      <p:ext uri="{BB962C8B-B14F-4D97-AF65-F5344CB8AC3E}">
        <p14:creationId xmlns:p14="http://schemas.microsoft.com/office/powerpoint/2010/main" val="19732939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0FE35929-D93B-4F8D-A0E9-FF1540228F68}"/>
              </a:ext>
            </a:extLst>
          </p:cNvPr>
          <p:cNvSpPr/>
          <p:nvPr/>
        </p:nvSpPr>
        <p:spPr>
          <a:xfrm>
            <a:off x="2541706" y="6055519"/>
            <a:ext cx="6684080" cy="692181"/>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3D9D079C-0CC0-284D-968E-DC6F1734665A}"/>
              </a:ext>
            </a:extLst>
          </p:cNvPr>
          <p:cNvSpPr txBox="1"/>
          <p:nvPr/>
        </p:nvSpPr>
        <p:spPr>
          <a:xfrm>
            <a:off x="3338249" y="-81875"/>
            <a:ext cx="5461687" cy="769441"/>
          </a:xfrm>
          <a:prstGeom prst="rect">
            <a:avLst/>
          </a:prstGeom>
          <a:noFill/>
        </p:spPr>
        <p:txBody>
          <a:bodyPr wrap="square" rtlCol="0">
            <a:spAutoFit/>
          </a:bodyPr>
          <a:lstStyle/>
          <a:p>
            <a:r>
              <a:rPr lang="en-US" sz="4400" dirty="0"/>
              <a:t>Standard units of mass</a:t>
            </a:r>
          </a:p>
        </p:txBody>
      </p:sp>
      <p:pic>
        <p:nvPicPr>
          <p:cNvPr id="5" name="Picture 4">
            <a:extLst>
              <a:ext uri="{FF2B5EF4-FFF2-40B4-BE49-F238E27FC236}">
                <a16:creationId xmlns:a16="http://schemas.microsoft.com/office/drawing/2014/main" id="{06C0598A-E0A6-3741-8660-16E9D054B8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79086" y="0"/>
            <a:ext cx="1318460" cy="979055"/>
          </a:xfrm>
          <a:prstGeom prst="rect">
            <a:avLst/>
          </a:prstGeom>
        </p:spPr>
      </p:pic>
      <p:sp>
        <p:nvSpPr>
          <p:cNvPr id="6" name="TextBox 5">
            <a:extLst>
              <a:ext uri="{FF2B5EF4-FFF2-40B4-BE49-F238E27FC236}">
                <a16:creationId xmlns:a16="http://schemas.microsoft.com/office/drawing/2014/main" id="{5112CD98-9C5A-274D-87B0-7076DB32FD26}"/>
              </a:ext>
            </a:extLst>
          </p:cNvPr>
          <p:cNvSpPr txBox="1"/>
          <p:nvPr/>
        </p:nvSpPr>
        <p:spPr>
          <a:xfrm>
            <a:off x="0" y="650189"/>
            <a:ext cx="10621108" cy="830997"/>
          </a:xfrm>
          <a:prstGeom prst="rect">
            <a:avLst/>
          </a:prstGeom>
          <a:noFill/>
        </p:spPr>
        <p:txBody>
          <a:bodyPr wrap="square" rtlCol="0">
            <a:spAutoFit/>
          </a:bodyPr>
          <a:lstStyle/>
          <a:p>
            <a:r>
              <a:rPr lang="en-US" sz="2400" dirty="0"/>
              <a:t>Kg is short for kilogram. It is a word we use for measuring the weight of an object. 1kg is the same weight as a full bag of sugar. Have you felt how heavy 1Kg is?</a:t>
            </a:r>
          </a:p>
        </p:txBody>
      </p:sp>
      <p:pic>
        <p:nvPicPr>
          <p:cNvPr id="8" name="Picture 7" descr="Shape&#10;&#10;Description automatically generated">
            <a:extLst>
              <a:ext uri="{FF2B5EF4-FFF2-40B4-BE49-F238E27FC236}">
                <a16:creationId xmlns:a16="http://schemas.microsoft.com/office/drawing/2014/main" id="{81D69EA6-5BE6-2247-A686-381F5AB08FF3}"/>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55963" y="1724124"/>
            <a:ext cx="3416775" cy="2429894"/>
          </a:xfrm>
          <a:prstGeom prst="rect">
            <a:avLst/>
          </a:prstGeom>
        </p:spPr>
      </p:pic>
      <p:pic>
        <p:nvPicPr>
          <p:cNvPr id="11" name="Picture 10" descr="Diagram, shape&#10;&#10;Description automatically generated">
            <a:extLst>
              <a:ext uri="{FF2B5EF4-FFF2-40B4-BE49-F238E27FC236}">
                <a16:creationId xmlns:a16="http://schemas.microsoft.com/office/drawing/2014/main" id="{59312543-81A2-A544-806E-0BF54C74888E}"/>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0883" y="1711119"/>
            <a:ext cx="2750916" cy="2307462"/>
          </a:xfrm>
          <a:prstGeom prst="rect">
            <a:avLst/>
          </a:prstGeom>
        </p:spPr>
      </p:pic>
      <p:pic>
        <p:nvPicPr>
          <p:cNvPr id="13" name="Picture 12" descr="Shape&#10;&#10;Description automatically generated">
            <a:extLst>
              <a:ext uri="{FF2B5EF4-FFF2-40B4-BE49-F238E27FC236}">
                <a16:creationId xmlns:a16="http://schemas.microsoft.com/office/drawing/2014/main" id="{548BE6B3-E4BE-8E47-9634-DAE13DADA9E6}"/>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799936" y="1711119"/>
            <a:ext cx="2803839" cy="2356740"/>
          </a:xfrm>
          <a:prstGeom prst="rect">
            <a:avLst/>
          </a:prstGeom>
        </p:spPr>
      </p:pic>
      <p:pic>
        <p:nvPicPr>
          <p:cNvPr id="16" name="Picture 15" descr="A picture containing text, sign&#10;&#10;Description automatically generated">
            <a:extLst>
              <a:ext uri="{FF2B5EF4-FFF2-40B4-BE49-F238E27FC236}">
                <a16:creationId xmlns:a16="http://schemas.microsoft.com/office/drawing/2014/main" id="{FD7FE7E6-70DB-CA49-89F0-9ABCBAC0FC50}"/>
              </a:ext>
            </a:extLst>
          </p:cNvPr>
          <p:cNvPicPr>
            <a:picLocks noChangeAspect="1"/>
          </p:cNvPicPr>
          <p:nvPr/>
        </p:nvPicPr>
        <p:blipFill>
          <a:blip r:embed="rId6">
            <a:clrChange>
              <a:clrFrom>
                <a:srgbClr val="9DC3E7"/>
              </a:clrFrom>
              <a:clrTo>
                <a:srgbClr val="9DC3E7">
                  <a:alpha val="0"/>
                </a:srgbClr>
              </a:clrTo>
            </a:clrChange>
            <a:extLst>
              <a:ext uri="{28A0092B-C50C-407E-A947-70E740481C1C}">
                <a14:useLocalDpi xmlns:a14="http://schemas.microsoft.com/office/drawing/2010/main" val="0"/>
              </a:ext>
            </a:extLst>
          </a:blip>
          <a:stretch>
            <a:fillRect/>
          </a:stretch>
        </p:blipFill>
        <p:spPr>
          <a:xfrm>
            <a:off x="2119033" y="2030807"/>
            <a:ext cx="1105525" cy="942949"/>
          </a:xfrm>
          <a:prstGeom prst="rect">
            <a:avLst/>
          </a:prstGeom>
        </p:spPr>
      </p:pic>
      <p:pic>
        <p:nvPicPr>
          <p:cNvPr id="20" name="Picture 19">
            <a:extLst>
              <a:ext uri="{FF2B5EF4-FFF2-40B4-BE49-F238E27FC236}">
                <a16:creationId xmlns:a16="http://schemas.microsoft.com/office/drawing/2014/main" id="{07B2DFDE-0A40-7341-95FC-F3CFA6A9D5F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3204297" flipH="1">
            <a:off x="6025388" y="2337834"/>
            <a:ext cx="996678" cy="117366"/>
          </a:xfrm>
          <a:prstGeom prst="rect">
            <a:avLst/>
          </a:prstGeom>
        </p:spPr>
      </p:pic>
      <p:pic>
        <p:nvPicPr>
          <p:cNvPr id="22" name="Picture 21" descr="A picture containing calculator&#10;&#10;Description automatically generated">
            <a:extLst>
              <a:ext uri="{FF2B5EF4-FFF2-40B4-BE49-F238E27FC236}">
                <a16:creationId xmlns:a16="http://schemas.microsoft.com/office/drawing/2014/main" id="{1CD69BD3-7CF9-A249-A626-3B60C2F55DA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26620" y="1949309"/>
            <a:ext cx="721195" cy="707459"/>
          </a:xfrm>
          <a:prstGeom prst="rect">
            <a:avLst/>
          </a:prstGeom>
        </p:spPr>
      </p:pic>
      <p:sp>
        <p:nvSpPr>
          <p:cNvPr id="23" name="TextBox 22">
            <a:extLst>
              <a:ext uri="{FF2B5EF4-FFF2-40B4-BE49-F238E27FC236}">
                <a16:creationId xmlns:a16="http://schemas.microsoft.com/office/drawing/2014/main" id="{2BC93D9C-0E5D-EC40-9B55-9F774196339A}"/>
              </a:ext>
            </a:extLst>
          </p:cNvPr>
          <p:cNvSpPr txBox="1"/>
          <p:nvPr/>
        </p:nvSpPr>
        <p:spPr>
          <a:xfrm>
            <a:off x="766747" y="4302006"/>
            <a:ext cx="2232501" cy="1200329"/>
          </a:xfrm>
          <a:prstGeom prst="rect">
            <a:avLst/>
          </a:prstGeom>
          <a:noFill/>
        </p:spPr>
        <p:txBody>
          <a:bodyPr wrap="square" rtlCol="0">
            <a:spAutoFit/>
          </a:bodyPr>
          <a:lstStyle/>
          <a:p>
            <a:r>
              <a:rPr lang="en-US" sz="2400" dirty="0"/>
              <a:t>A bag of sugar is the same as a 1kg weight.</a:t>
            </a:r>
          </a:p>
        </p:txBody>
      </p:sp>
      <p:sp>
        <p:nvSpPr>
          <p:cNvPr id="24" name="TextBox 23">
            <a:extLst>
              <a:ext uri="{FF2B5EF4-FFF2-40B4-BE49-F238E27FC236}">
                <a16:creationId xmlns:a16="http://schemas.microsoft.com/office/drawing/2014/main" id="{ACFBA607-253D-2145-8899-20E4B83CD087}"/>
              </a:ext>
            </a:extLst>
          </p:cNvPr>
          <p:cNvSpPr txBox="1"/>
          <p:nvPr/>
        </p:nvSpPr>
        <p:spPr>
          <a:xfrm>
            <a:off x="4856164" y="4314404"/>
            <a:ext cx="2029107" cy="1200329"/>
          </a:xfrm>
          <a:prstGeom prst="rect">
            <a:avLst/>
          </a:prstGeom>
          <a:noFill/>
        </p:spPr>
        <p:txBody>
          <a:bodyPr wrap="square" rtlCol="0">
            <a:spAutoFit/>
          </a:bodyPr>
          <a:lstStyle/>
          <a:p>
            <a:r>
              <a:rPr lang="en-US" sz="2400" dirty="0"/>
              <a:t>A pencil is lighter than a 1kg weight.</a:t>
            </a:r>
          </a:p>
        </p:txBody>
      </p:sp>
      <p:sp>
        <p:nvSpPr>
          <p:cNvPr id="25" name="TextBox 24">
            <a:extLst>
              <a:ext uri="{FF2B5EF4-FFF2-40B4-BE49-F238E27FC236}">
                <a16:creationId xmlns:a16="http://schemas.microsoft.com/office/drawing/2014/main" id="{04986FA7-5DD7-474F-94B9-B05FF22FCEE2}"/>
              </a:ext>
            </a:extLst>
          </p:cNvPr>
          <p:cNvSpPr txBox="1"/>
          <p:nvPr/>
        </p:nvSpPr>
        <p:spPr>
          <a:xfrm>
            <a:off x="9122463" y="4296543"/>
            <a:ext cx="2351361" cy="1200329"/>
          </a:xfrm>
          <a:prstGeom prst="rect">
            <a:avLst/>
          </a:prstGeom>
          <a:noFill/>
        </p:spPr>
        <p:txBody>
          <a:bodyPr wrap="square" rtlCol="0">
            <a:spAutoFit/>
          </a:bodyPr>
          <a:lstStyle/>
          <a:p>
            <a:r>
              <a:rPr lang="en-US" sz="2400" dirty="0"/>
              <a:t>A 1kg weight is heavier than a piece of Lego.</a:t>
            </a:r>
          </a:p>
        </p:txBody>
      </p:sp>
      <p:pic>
        <p:nvPicPr>
          <p:cNvPr id="1026" name="Picture 2">
            <a:extLst>
              <a:ext uri="{FF2B5EF4-FFF2-40B4-BE49-F238E27FC236}">
                <a16:creationId xmlns:a16="http://schemas.microsoft.com/office/drawing/2014/main" id="{B7662F2C-C16C-465E-86D0-BE8BDA6F546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6509" y="1985549"/>
            <a:ext cx="988207" cy="98820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A picture containing text, sign&#10;&#10;Description automatically generated">
            <a:extLst>
              <a:ext uri="{FF2B5EF4-FFF2-40B4-BE49-F238E27FC236}">
                <a16:creationId xmlns:a16="http://schemas.microsoft.com/office/drawing/2014/main" id="{397C1781-C80A-491C-A043-B2AC2154BA9F}"/>
              </a:ext>
            </a:extLst>
          </p:cNvPr>
          <p:cNvPicPr>
            <a:picLocks noChangeAspect="1"/>
          </p:cNvPicPr>
          <p:nvPr/>
        </p:nvPicPr>
        <p:blipFill>
          <a:blip r:embed="rId6">
            <a:clrChange>
              <a:clrFrom>
                <a:srgbClr val="9DC3E7"/>
              </a:clrFrom>
              <a:clrTo>
                <a:srgbClr val="9DC3E7">
                  <a:alpha val="0"/>
                </a:srgbClr>
              </a:clrTo>
            </a:clrChange>
            <a:extLst>
              <a:ext uri="{28A0092B-C50C-407E-A947-70E740481C1C}">
                <a14:useLocalDpi xmlns:a14="http://schemas.microsoft.com/office/drawing/2010/main" val="0"/>
              </a:ext>
            </a:extLst>
          </a:blip>
          <a:stretch>
            <a:fillRect/>
          </a:stretch>
        </p:blipFill>
        <p:spPr>
          <a:xfrm>
            <a:off x="4258146" y="2418014"/>
            <a:ext cx="1105525" cy="942949"/>
          </a:xfrm>
          <a:prstGeom prst="rect">
            <a:avLst/>
          </a:prstGeom>
        </p:spPr>
      </p:pic>
      <p:pic>
        <p:nvPicPr>
          <p:cNvPr id="21" name="Picture 20" descr="A picture containing text, sign&#10;&#10;Description automatically generated">
            <a:extLst>
              <a:ext uri="{FF2B5EF4-FFF2-40B4-BE49-F238E27FC236}">
                <a16:creationId xmlns:a16="http://schemas.microsoft.com/office/drawing/2014/main" id="{ACE9E0C5-D3D2-4C52-A2F4-A1B2631127AB}"/>
              </a:ext>
            </a:extLst>
          </p:cNvPr>
          <p:cNvPicPr>
            <a:picLocks noChangeAspect="1"/>
          </p:cNvPicPr>
          <p:nvPr/>
        </p:nvPicPr>
        <p:blipFill>
          <a:blip r:embed="rId6">
            <a:clrChange>
              <a:clrFrom>
                <a:srgbClr val="9DC3E7"/>
              </a:clrFrom>
              <a:clrTo>
                <a:srgbClr val="9DC3E7">
                  <a:alpha val="0"/>
                </a:srgbClr>
              </a:clrTo>
            </a:clrChange>
            <a:extLst>
              <a:ext uri="{28A0092B-C50C-407E-A947-70E740481C1C}">
                <a14:useLocalDpi xmlns:a14="http://schemas.microsoft.com/office/drawing/2010/main" val="0"/>
              </a:ext>
            </a:extLst>
          </a:blip>
          <a:stretch>
            <a:fillRect/>
          </a:stretch>
        </p:blipFill>
        <p:spPr>
          <a:xfrm>
            <a:off x="10541015" y="2362067"/>
            <a:ext cx="1105525" cy="942949"/>
          </a:xfrm>
          <a:prstGeom prst="rect">
            <a:avLst/>
          </a:prstGeom>
        </p:spPr>
      </p:pic>
      <p:sp>
        <p:nvSpPr>
          <p:cNvPr id="26" name="TextBox 25">
            <a:extLst>
              <a:ext uri="{FF2B5EF4-FFF2-40B4-BE49-F238E27FC236}">
                <a16:creationId xmlns:a16="http://schemas.microsoft.com/office/drawing/2014/main" id="{3D7F2267-050E-4A8E-82B4-A51B438C627D}"/>
              </a:ext>
            </a:extLst>
          </p:cNvPr>
          <p:cNvSpPr txBox="1"/>
          <p:nvPr/>
        </p:nvSpPr>
        <p:spPr>
          <a:xfrm>
            <a:off x="2802529" y="6078445"/>
            <a:ext cx="6139071" cy="646331"/>
          </a:xfrm>
          <a:prstGeom prst="rect">
            <a:avLst/>
          </a:prstGeom>
          <a:noFill/>
        </p:spPr>
        <p:txBody>
          <a:bodyPr wrap="square" rtlCol="0">
            <a:spAutoFit/>
          </a:bodyPr>
          <a:lstStyle/>
          <a:p>
            <a:r>
              <a:rPr lang="en-US" dirty="0"/>
              <a:t>Remember if the scales go down it means that the object at the bottom is heavier than the object at the top.</a:t>
            </a:r>
          </a:p>
        </p:txBody>
      </p:sp>
    </p:spTree>
    <p:extLst>
      <p:ext uri="{BB962C8B-B14F-4D97-AF65-F5344CB8AC3E}">
        <p14:creationId xmlns:p14="http://schemas.microsoft.com/office/powerpoint/2010/main" val="95609227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Shape&#10;&#10;Description automatically generated with medium confidence">
            <a:extLst>
              <a:ext uri="{FF2B5EF4-FFF2-40B4-BE49-F238E27FC236}">
                <a16:creationId xmlns:a16="http://schemas.microsoft.com/office/drawing/2014/main" id="{BB4EA961-B5D5-8647-9052-EA1D273C1F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522" y="4397379"/>
            <a:ext cx="2525427" cy="2335018"/>
          </a:xfrm>
          <a:prstGeom prst="rect">
            <a:avLst/>
          </a:prstGeom>
        </p:spPr>
      </p:pic>
      <p:sp>
        <p:nvSpPr>
          <p:cNvPr id="22" name="TextBox 21">
            <a:extLst>
              <a:ext uri="{FF2B5EF4-FFF2-40B4-BE49-F238E27FC236}">
                <a16:creationId xmlns:a16="http://schemas.microsoft.com/office/drawing/2014/main" id="{0BED4ACC-F442-4147-BF79-F9817E2FE383}"/>
              </a:ext>
            </a:extLst>
          </p:cNvPr>
          <p:cNvSpPr txBox="1"/>
          <p:nvPr/>
        </p:nvSpPr>
        <p:spPr>
          <a:xfrm>
            <a:off x="4874518" y="3925181"/>
            <a:ext cx="5014405" cy="461665"/>
          </a:xfrm>
          <a:prstGeom prst="rect">
            <a:avLst/>
          </a:prstGeom>
          <a:noFill/>
        </p:spPr>
        <p:txBody>
          <a:bodyPr wrap="square" rtlCol="0">
            <a:spAutoFit/>
          </a:bodyPr>
          <a:lstStyle/>
          <a:p>
            <a:r>
              <a:rPr lang="en-US" sz="2400" dirty="0"/>
              <a:t>The orange is ____________ than 1kg.</a:t>
            </a:r>
          </a:p>
        </p:txBody>
      </p:sp>
      <p:sp>
        <p:nvSpPr>
          <p:cNvPr id="23" name="TextBox 22">
            <a:extLst>
              <a:ext uri="{FF2B5EF4-FFF2-40B4-BE49-F238E27FC236}">
                <a16:creationId xmlns:a16="http://schemas.microsoft.com/office/drawing/2014/main" id="{93EA9CF5-C9CE-5344-AA42-3839852D394C}"/>
              </a:ext>
            </a:extLst>
          </p:cNvPr>
          <p:cNvSpPr txBox="1"/>
          <p:nvPr/>
        </p:nvSpPr>
        <p:spPr>
          <a:xfrm>
            <a:off x="2858123" y="5457416"/>
            <a:ext cx="8110300" cy="461665"/>
          </a:xfrm>
          <a:prstGeom prst="rect">
            <a:avLst/>
          </a:prstGeom>
          <a:noFill/>
        </p:spPr>
        <p:txBody>
          <a:bodyPr wrap="square" rtlCol="0">
            <a:spAutoFit/>
          </a:bodyPr>
          <a:lstStyle/>
          <a:p>
            <a:r>
              <a:rPr lang="en-US" sz="2400" dirty="0"/>
              <a:t>The bag of sugar is _____________ the 1L bottle of milk.</a:t>
            </a:r>
          </a:p>
        </p:txBody>
      </p:sp>
      <p:pic>
        <p:nvPicPr>
          <p:cNvPr id="29" name="Picture 28" descr="A picture containing scale, device&#10;&#10;Description automatically generated">
            <a:extLst>
              <a:ext uri="{FF2B5EF4-FFF2-40B4-BE49-F238E27FC236}">
                <a16:creationId xmlns:a16="http://schemas.microsoft.com/office/drawing/2014/main" id="{65FC1738-D939-624C-A5FB-CF2D7059B2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496" y="1752702"/>
            <a:ext cx="2564453" cy="2517137"/>
          </a:xfrm>
          <a:prstGeom prst="rect">
            <a:avLst/>
          </a:prstGeom>
        </p:spPr>
      </p:pic>
      <p:sp>
        <p:nvSpPr>
          <p:cNvPr id="30" name="TextBox 29">
            <a:extLst>
              <a:ext uri="{FF2B5EF4-FFF2-40B4-BE49-F238E27FC236}">
                <a16:creationId xmlns:a16="http://schemas.microsoft.com/office/drawing/2014/main" id="{226956CF-9140-9D49-AD96-A348E5229F75}"/>
              </a:ext>
            </a:extLst>
          </p:cNvPr>
          <p:cNvSpPr txBox="1"/>
          <p:nvPr/>
        </p:nvSpPr>
        <p:spPr>
          <a:xfrm>
            <a:off x="2858123" y="2480050"/>
            <a:ext cx="4325551" cy="461665"/>
          </a:xfrm>
          <a:prstGeom prst="rect">
            <a:avLst/>
          </a:prstGeom>
          <a:noFill/>
        </p:spPr>
        <p:txBody>
          <a:bodyPr wrap="square" rtlCol="0">
            <a:spAutoFit/>
          </a:bodyPr>
          <a:lstStyle/>
          <a:p>
            <a:r>
              <a:rPr lang="en-US" sz="2400" dirty="0"/>
              <a:t>2kg is ____________ than 1kg.</a:t>
            </a:r>
          </a:p>
        </p:txBody>
      </p:sp>
      <p:sp>
        <p:nvSpPr>
          <p:cNvPr id="31" name="TextBox 30">
            <a:extLst>
              <a:ext uri="{FF2B5EF4-FFF2-40B4-BE49-F238E27FC236}">
                <a16:creationId xmlns:a16="http://schemas.microsoft.com/office/drawing/2014/main" id="{D448E90D-D378-D24E-A503-44CAEE0D288B}"/>
              </a:ext>
            </a:extLst>
          </p:cNvPr>
          <p:cNvSpPr txBox="1"/>
          <p:nvPr/>
        </p:nvSpPr>
        <p:spPr>
          <a:xfrm>
            <a:off x="3477491" y="223983"/>
            <a:ext cx="5237018" cy="769441"/>
          </a:xfrm>
          <a:prstGeom prst="rect">
            <a:avLst/>
          </a:prstGeom>
          <a:noFill/>
        </p:spPr>
        <p:txBody>
          <a:bodyPr wrap="square" rtlCol="0">
            <a:spAutoFit/>
          </a:bodyPr>
          <a:lstStyle/>
          <a:p>
            <a:r>
              <a:rPr lang="en-US" sz="4400" dirty="0"/>
              <a:t>Standard unit of mass</a:t>
            </a:r>
          </a:p>
        </p:txBody>
      </p:sp>
      <p:sp>
        <p:nvSpPr>
          <p:cNvPr id="32" name="TextBox 31">
            <a:extLst>
              <a:ext uri="{FF2B5EF4-FFF2-40B4-BE49-F238E27FC236}">
                <a16:creationId xmlns:a16="http://schemas.microsoft.com/office/drawing/2014/main" id="{CB7B6C71-4F20-C14A-BFF7-6B2A65610B38}"/>
              </a:ext>
            </a:extLst>
          </p:cNvPr>
          <p:cNvSpPr txBox="1"/>
          <p:nvPr/>
        </p:nvSpPr>
        <p:spPr>
          <a:xfrm>
            <a:off x="613556" y="1163497"/>
            <a:ext cx="10359244" cy="461665"/>
          </a:xfrm>
          <a:prstGeom prst="rect">
            <a:avLst/>
          </a:prstGeom>
          <a:noFill/>
        </p:spPr>
        <p:txBody>
          <a:bodyPr wrap="square" rtlCol="0">
            <a:spAutoFit/>
          </a:bodyPr>
          <a:lstStyle/>
          <a:p>
            <a:r>
              <a:rPr lang="en-US" sz="2400" b="1" dirty="0"/>
              <a:t>Task 2: </a:t>
            </a:r>
            <a:r>
              <a:rPr lang="en-US" sz="2400" dirty="0"/>
              <a:t>Complete the sentences using the words </a:t>
            </a:r>
            <a:r>
              <a:rPr lang="en-US" sz="2400" b="1" dirty="0"/>
              <a:t>heavier</a:t>
            </a:r>
            <a:r>
              <a:rPr lang="en-US" sz="2400" dirty="0"/>
              <a:t>, </a:t>
            </a:r>
            <a:r>
              <a:rPr lang="en-US" sz="2400" b="1" dirty="0"/>
              <a:t>lighter</a:t>
            </a:r>
            <a:r>
              <a:rPr lang="en-US" sz="2400" dirty="0"/>
              <a:t> or </a:t>
            </a:r>
            <a:r>
              <a:rPr lang="en-US" sz="2400" b="1" dirty="0"/>
              <a:t>the same as</a:t>
            </a:r>
            <a:r>
              <a:rPr lang="en-US" dirty="0"/>
              <a:t>.</a:t>
            </a:r>
          </a:p>
        </p:txBody>
      </p:sp>
      <p:pic>
        <p:nvPicPr>
          <p:cNvPr id="34" name="Picture 33">
            <a:extLst>
              <a:ext uri="{FF2B5EF4-FFF2-40B4-BE49-F238E27FC236}">
                <a16:creationId xmlns:a16="http://schemas.microsoft.com/office/drawing/2014/main" id="{9598AFEB-75D0-E543-AACC-42F836CE73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33454" y="70209"/>
            <a:ext cx="1299108" cy="964684"/>
          </a:xfrm>
          <a:prstGeom prst="rect">
            <a:avLst/>
          </a:prstGeom>
        </p:spPr>
      </p:pic>
      <p:pic>
        <p:nvPicPr>
          <p:cNvPr id="36" name="Picture 35" descr="Shape&#10;&#10;Description automatically generated">
            <a:extLst>
              <a:ext uri="{FF2B5EF4-FFF2-40B4-BE49-F238E27FC236}">
                <a16:creationId xmlns:a16="http://schemas.microsoft.com/office/drawing/2014/main" id="{37A56EAE-8B56-C84F-A50E-9C2E4BB401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88923" y="3011271"/>
            <a:ext cx="2159000" cy="1993900"/>
          </a:xfrm>
          <a:prstGeom prst="rect">
            <a:avLst/>
          </a:prstGeom>
        </p:spPr>
      </p:pic>
      <p:pic>
        <p:nvPicPr>
          <p:cNvPr id="37" name="Picture 36" descr="A close - up of a round orange&#10;&#10;Description automatically generated with medium confidence">
            <a:extLst>
              <a:ext uri="{FF2B5EF4-FFF2-40B4-BE49-F238E27FC236}">
                <a16:creationId xmlns:a16="http://schemas.microsoft.com/office/drawing/2014/main" id="{A4C53A76-D81F-AF46-9090-B4A19C84B690}"/>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10010540" y="3551019"/>
            <a:ext cx="487148" cy="457200"/>
          </a:xfrm>
          <a:prstGeom prst="rect">
            <a:avLst/>
          </a:prstGeom>
        </p:spPr>
      </p:pic>
      <p:pic>
        <p:nvPicPr>
          <p:cNvPr id="38" name="Picture 37" descr="A picture containing text, sign&#10;&#10;Description automatically generated">
            <a:extLst>
              <a:ext uri="{FF2B5EF4-FFF2-40B4-BE49-F238E27FC236}">
                <a16:creationId xmlns:a16="http://schemas.microsoft.com/office/drawing/2014/main" id="{E659D530-9DB1-DF4E-80EE-E0C7B9290CB7}"/>
              </a:ext>
            </a:extLst>
          </p:cNvPr>
          <p:cNvPicPr>
            <a:picLocks noChangeAspect="1"/>
          </p:cNvPicPr>
          <p:nvPr/>
        </p:nvPicPr>
        <p:blipFill>
          <a:blip r:embed="rId7" cstate="hqprint">
            <a:clrChange>
              <a:clrFrom>
                <a:srgbClr val="9DC3E7"/>
              </a:clrFrom>
              <a:clrTo>
                <a:srgbClr val="9DC3E7">
                  <a:alpha val="0"/>
                </a:srgbClr>
              </a:clrTo>
            </a:clrChange>
            <a:extLst>
              <a:ext uri="{28A0092B-C50C-407E-A947-70E740481C1C}">
                <a14:useLocalDpi xmlns:a14="http://schemas.microsoft.com/office/drawing/2010/main" val="0"/>
              </a:ext>
            </a:extLst>
          </a:blip>
          <a:stretch>
            <a:fillRect/>
          </a:stretch>
        </p:blipFill>
        <p:spPr>
          <a:xfrm>
            <a:off x="11245576" y="3735859"/>
            <a:ext cx="763225" cy="650987"/>
          </a:xfrm>
          <a:prstGeom prst="rect">
            <a:avLst/>
          </a:prstGeom>
        </p:spPr>
      </p:pic>
    </p:spTree>
    <p:extLst>
      <p:ext uri="{BB962C8B-B14F-4D97-AF65-F5344CB8AC3E}">
        <p14:creationId xmlns:p14="http://schemas.microsoft.com/office/powerpoint/2010/main" val="268660894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Diagram&#10;&#10;Description automatically generated">
            <a:extLst>
              <a:ext uri="{FF2B5EF4-FFF2-40B4-BE49-F238E27FC236}">
                <a16:creationId xmlns:a16="http://schemas.microsoft.com/office/drawing/2014/main" id="{F38A98FE-72CA-2549-B9E4-EE53175482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074" y="1539361"/>
            <a:ext cx="4575987" cy="5268055"/>
          </a:xfrm>
          <a:prstGeom prst="rect">
            <a:avLst/>
          </a:prstGeom>
        </p:spPr>
      </p:pic>
      <p:sp>
        <p:nvSpPr>
          <p:cNvPr id="13" name="TextBox 12">
            <a:extLst>
              <a:ext uri="{FF2B5EF4-FFF2-40B4-BE49-F238E27FC236}">
                <a16:creationId xmlns:a16="http://schemas.microsoft.com/office/drawing/2014/main" id="{7D8034A9-BAE7-A04A-90A6-1B79562F7303}"/>
              </a:ext>
            </a:extLst>
          </p:cNvPr>
          <p:cNvSpPr txBox="1"/>
          <p:nvPr/>
        </p:nvSpPr>
        <p:spPr>
          <a:xfrm>
            <a:off x="4696383" y="2130295"/>
            <a:ext cx="4897465" cy="369332"/>
          </a:xfrm>
          <a:prstGeom prst="rect">
            <a:avLst/>
          </a:prstGeom>
          <a:noFill/>
        </p:spPr>
        <p:txBody>
          <a:bodyPr wrap="square" rtlCol="0">
            <a:spAutoFit/>
          </a:bodyPr>
          <a:lstStyle/>
          <a:p>
            <a:r>
              <a:rPr lang="en-US" dirty="0"/>
              <a:t>The book is ___________ than the 1kg weight.</a:t>
            </a:r>
          </a:p>
        </p:txBody>
      </p:sp>
      <p:sp>
        <p:nvSpPr>
          <p:cNvPr id="14" name="TextBox 13">
            <a:extLst>
              <a:ext uri="{FF2B5EF4-FFF2-40B4-BE49-F238E27FC236}">
                <a16:creationId xmlns:a16="http://schemas.microsoft.com/office/drawing/2014/main" id="{3B9AE9BD-31A2-4E46-8D21-53F72758AA38}"/>
              </a:ext>
            </a:extLst>
          </p:cNvPr>
          <p:cNvSpPr txBox="1"/>
          <p:nvPr/>
        </p:nvSpPr>
        <p:spPr>
          <a:xfrm>
            <a:off x="4678061" y="3973092"/>
            <a:ext cx="4575986" cy="369332"/>
          </a:xfrm>
          <a:prstGeom prst="rect">
            <a:avLst/>
          </a:prstGeom>
          <a:noFill/>
        </p:spPr>
        <p:txBody>
          <a:bodyPr wrap="square" rtlCol="0">
            <a:spAutoFit/>
          </a:bodyPr>
          <a:lstStyle/>
          <a:p>
            <a:r>
              <a:rPr lang="en-US" dirty="0"/>
              <a:t>The milk is ___________ than the 1kg weight.</a:t>
            </a:r>
          </a:p>
        </p:txBody>
      </p:sp>
      <p:sp>
        <p:nvSpPr>
          <p:cNvPr id="15" name="TextBox 14">
            <a:extLst>
              <a:ext uri="{FF2B5EF4-FFF2-40B4-BE49-F238E27FC236}">
                <a16:creationId xmlns:a16="http://schemas.microsoft.com/office/drawing/2014/main" id="{33768073-75EA-C644-BCA1-88B24EA89C79}"/>
              </a:ext>
            </a:extLst>
          </p:cNvPr>
          <p:cNvSpPr txBox="1"/>
          <p:nvPr/>
        </p:nvSpPr>
        <p:spPr>
          <a:xfrm>
            <a:off x="4678061" y="5911774"/>
            <a:ext cx="4215539" cy="369332"/>
          </a:xfrm>
          <a:prstGeom prst="rect">
            <a:avLst/>
          </a:prstGeom>
          <a:noFill/>
        </p:spPr>
        <p:txBody>
          <a:bodyPr wrap="square" rtlCol="0">
            <a:spAutoFit/>
          </a:bodyPr>
          <a:lstStyle/>
          <a:p>
            <a:r>
              <a:rPr lang="en-US" dirty="0"/>
              <a:t>The sugar is __________ the 1kg weight.</a:t>
            </a:r>
          </a:p>
        </p:txBody>
      </p:sp>
      <p:sp>
        <p:nvSpPr>
          <p:cNvPr id="17" name="Rectangle 16">
            <a:extLst>
              <a:ext uri="{FF2B5EF4-FFF2-40B4-BE49-F238E27FC236}">
                <a16:creationId xmlns:a16="http://schemas.microsoft.com/office/drawing/2014/main" id="{F075C51A-E998-D542-ACEC-79854CA8BC50}"/>
              </a:ext>
            </a:extLst>
          </p:cNvPr>
          <p:cNvSpPr/>
          <p:nvPr/>
        </p:nvSpPr>
        <p:spPr>
          <a:xfrm>
            <a:off x="9612170" y="3744711"/>
            <a:ext cx="2477756" cy="92333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05B967EF-62B4-E949-B2CB-01D0321837A1}"/>
              </a:ext>
            </a:extLst>
          </p:cNvPr>
          <p:cNvSpPr txBox="1"/>
          <p:nvPr/>
        </p:nvSpPr>
        <p:spPr>
          <a:xfrm>
            <a:off x="9612170" y="3744711"/>
            <a:ext cx="2766951" cy="923330"/>
          </a:xfrm>
          <a:prstGeom prst="rect">
            <a:avLst/>
          </a:prstGeom>
          <a:noFill/>
        </p:spPr>
        <p:txBody>
          <a:bodyPr wrap="square" rtlCol="0">
            <a:spAutoFit/>
          </a:bodyPr>
          <a:lstStyle/>
          <a:p>
            <a:r>
              <a:rPr lang="en-US" dirty="0"/>
              <a:t>Don’t forget to use the words heavier, lighter or the same.</a:t>
            </a:r>
          </a:p>
        </p:txBody>
      </p:sp>
      <p:sp>
        <p:nvSpPr>
          <p:cNvPr id="18" name="TextBox 17">
            <a:extLst>
              <a:ext uri="{FF2B5EF4-FFF2-40B4-BE49-F238E27FC236}">
                <a16:creationId xmlns:a16="http://schemas.microsoft.com/office/drawing/2014/main" id="{7D72F3F7-C114-F046-A43C-D0635E736C83}"/>
              </a:ext>
            </a:extLst>
          </p:cNvPr>
          <p:cNvSpPr txBox="1"/>
          <p:nvPr/>
        </p:nvSpPr>
        <p:spPr>
          <a:xfrm>
            <a:off x="3412177" y="50584"/>
            <a:ext cx="5367646" cy="769441"/>
          </a:xfrm>
          <a:prstGeom prst="rect">
            <a:avLst/>
          </a:prstGeom>
          <a:noFill/>
        </p:spPr>
        <p:txBody>
          <a:bodyPr wrap="square" rtlCol="0">
            <a:spAutoFit/>
          </a:bodyPr>
          <a:lstStyle/>
          <a:p>
            <a:r>
              <a:rPr lang="en-US" sz="4400" dirty="0"/>
              <a:t>Standard unit of mass</a:t>
            </a:r>
          </a:p>
        </p:txBody>
      </p:sp>
      <p:pic>
        <p:nvPicPr>
          <p:cNvPr id="19" name="Picture 18">
            <a:extLst>
              <a:ext uri="{FF2B5EF4-FFF2-40B4-BE49-F238E27FC236}">
                <a16:creationId xmlns:a16="http://schemas.microsoft.com/office/drawing/2014/main" id="{B76D12AA-0273-604F-9A99-B6926A1488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3454" y="70209"/>
            <a:ext cx="1299108" cy="964684"/>
          </a:xfrm>
          <a:prstGeom prst="rect">
            <a:avLst/>
          </a:prstGeom>
        </p:spPr>
      </p:pic>
      <p:sp>
        <p:nvSpPr>
          <p:cNvPr id="20" name="TextBox 19">
            <a:extLst>
              <a:ext uri="{FF2B5EF4-FFF2-40B4-BE49-F238E27FC236}">
                <a16:creationId xmlns:a16="http://schemas.microsoft.com/office/drawing/2014/main" id="{8D3C330B-BA52-2B4E-AA74-3A8B29097EFE}"/>
              </a:ext>
            </a:extLst>
          </p:cNvPr>
          <p:cNvSpPr txBox="1"/>
          <p:nvPr/>
        </p:nvSpPr>
        <p:spPr>
          <a:xfrm>
            <a:off x="355983" y="933830"/>
            <a:ext cx="10676194" cy="461665"/>
          </a:xfrm>
          <a:prstGeom prst="rect">
            <a:avLst/>
          </a:prstGeom>
          <a:noFill/>
        </p:spPr>
        <p:txBody>
          <a:bodyPr wrap="square" rtlCol="0">
            <a:spAutoFit/>
          </a:bodyPr>
          <a:lstStyle/>
          <a:p>
            <a:r>
              <a:rPr lang="en-US" sz="2400" b="1" dirty="0"/>
              <a:t>Task 3: </a:t>
            </a:r>
            <a:r>
              <a:rPr lang="en-US" sz="2400" dirty="0"/>
              <a:t>Complete the sentences using the words </a:t>
            </a:r>
            <a:r>
              <a:rPr lang="en-US" sz="2400" b="1" dirty="0"/>
              <a:t>heavier</a:t>
            </a:r>
            <a:r>
              <a:rPr lang="en-US" sz="2400" dirty="0"/>
              <a:t>, </a:t>
            </a:r>
            <a:r>
              <a:rPr lang="en-US" sz="2400" b="1" dirty="0"/>
              <a:t>lighter</a:t>
            </a:r>
            <a:r>
              <a:rPr lang="en-US" sz="2400" dirty="0"/>
              <a:t> or </a:t>
            </a:r>
            <a:r>
              <a:rPr lang="en-US" sz="2400" b="1" dirty="0"/>
              <a:t>the same as</a:t>
            </a:r>
            <a:r>
              <a:rPr lang="en-US" sz="2400" dirty="0"/>
              <a:t>..</a:t>
            </a:r>
          </a:p>
        </p:txBody>
      </p:sp>
    </p:spTree>
    <p:extLst>
      <p:ext uri="{BB962C8B-B14F-4D97-AF65-F5344CB8AC3E}">
        <p14:creationId xmlns:p14="http://schemas.microsoft.com/office/powerpoint/2010/main" val="5726257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alance Scales Equilibrium Balanced Science Secondary Illustration - Twinkl">
            <a:extLst>
              <a:ext uri="{FF2B5EF4-FFF2-40B4-BE49-F238E27FC236}">
                <a16:creationId xmlns:a16="http://schemas.microsoft.com/office/drawing/2014/main" id="{82CA6405-5671-4539-8EB1-9D3BB8B097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216" y="3010486"/>
            <a:ext cx="7695027" cy="384751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97915BD-47A9-41EF-987F-ACA542B708AF}"/>
              </a:ext>
            </a:extLst>
          </p:cNvPr>
          <p:cNvSpPr txBox="1"/>
          <p:nvPr/>
        </p:nvSpPr>
        <p:spPr>
          <a:xfrm>
            <a:off x="3922541" y="0"/>
            <a:ext cx="4994031" cy="769441"/>
          </a:xfrm>
          <a:prstGeom prst="rect">
            <a:avLst/>
          </a:prstGeom>
          <a:noFill/>
        </p:spPr>
        <p:txBody>
          <a:bodyPr wrap="square" rtlCol="0">
            <a:spAutoFit/>
          </a:bodyPr>
          <a:lstStyle/>
          <a:p>
            <a:r>
              <a:rPr lang="en-GB" sz="4400" dirty="0"/>
              <a:t>Comparing Mass</a:t>
            </a:r>
          </a:p>
        </p:txBody>
      </p:sp>
      <p:sp>
        <p:nvSpPr>
          <p:cNvPr id="4" name="TextBox 3">
            <a:extLst>
              <a:ext uri="{FF2B5EF4-FFF2-40B4-BE49-F238E27FC236}">
                <a16:creationId xmlns:a16="http://schemas.microsoft.com/office/drawing/2014/main" id="{3781C29C-7CCC-4B1C-B73E-8794E7485FDC}"/>
              </a:ext>
            </a:extLst>
          </p:cNvPr>
          <p:cNvSpPr txBox="1"/>
          <p:nvPr/>
        </p:nvSpPr>
        <p:spPr>
          <a:xfrm>
            <a:off x="0" y="1228789"/>
            <a:ext cx="12192000" cy="1938992"/>
          </a:xfrm>
          <a:prstGeom prst="rect">
            <a:avLst/>
          </a:prstGeom>
          <a:noFill/>
        </p:spPr>
        <p:txBody>
          <a:bodyPr wrap="square" rtlCol="0">
            <a:spAutoFit/>
          </a:bodyPr>
          <a:lstStyle/>
          <a:p>
            <a:r>
              <a:rPr lang="en-GB" sz="2400" dirty="0"/>
              <a:t>If we were in school, we would have been using </a:t>
            </a:r>
            <a:r>
              <a:rPr lang="en-GB" sz="2400" b="1" dirty="0"/>
              <a:t>balance scales</a:t>
            </a:r>
            <a:r>
              <a:rPr lang="en-GB" sz="2400" dirty="0"/>
              <a:t>. They help us find out if objects are the </a:t>
            </a:r>
            <a:r>
              <a:rPr lang="en-GB" sz="2400" b="1" dirty="0"/>
              <a:t>same</a:t>
            </a:r>
            <a:r>
              <a:rPr lang="en-GB" sz="2400" dirty="0"/>
              <a:t> weight, or which object is </a:t>
            </a:r>
            <a:r>
              <a:rPr lang="en-GB" sz="2400" b="1" dirty="0"/>
              <a:t>heavier </a:t>
            </a:r>
            <a:r>
              <a:rPr lang="en-GB" sz="2400" dirty="0"/>
              <a:t>or </a:t>
            </a:r>
            <a:r>
              <a:rPr lang="en-GB" sz="2400" b="1" dirty="0"/>
              <a:t>lighter</a:t>
            </a:r>
            <a:r>
              <a:rPr lang="en-GB" sz="2400" dirty="0"/>
              <a:t> than another object.   </a:t>
            </a:r>
          </a:p>
          <a:p>
            <a:endParaRPr lang="en-GB" sz="2400" dirty="0"/>
          </a:p>
          <a:p>
            <a:r>
              <a:rPr lang="en-GB" sz="2400" dirty="0"/>
              <a:t>They are called balance scales because if you put 2 objects which are the same weight either side of the scales, it will </a:t>
            </a:r>
            <a:r>
              <a:rPr lang="en-GB" sz="2400" b="1" dirty="0"/>
              <a:t>balance.</a:t>
            </a:r>
            <a:endParaRPr lang="en-GB" sz="2400" dirty="0"/>
          </a:p>
        </p:txBody>
      </p:sp>
      <p:pic>
        <p:nvPicPr>
          <p:cNvPr id="2052" name="Picture 4" descr="Fresh Red Apple Clipart | Gallery Yopriceville - High-Quality Images and  Transparent PNG Free Clipart">
            <a:extLst>
              <a:ext uri="{FF2B5EF4-FFF2-40B4-BE49-F238E27FC236}">
                <a16:creationId xmlns:a16="http://schemas.microsoft.com/office/drawing/2014/main" id="{69706162-EC30-464C-929D-AE781ADC6242}"/>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0971" y="4160997"/>
            <a:ext cx="1071562" cy="10668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Fresh Red Apple Clipart | Gallery Yopriceville - High-Quality Images and  Transparent PNG Free Clipart">
            <a:extLst>
              <a:ext uri="{FF2B5EF4-FFF2-40B4-BE49-F238E27FC236}">
                <a16:creationId xmlns:a16="http://schemas.microsoft.com/office/drawing/2014/main" id="{D4BD4568-4412-4001-B5DA-D288693245B9}"/>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20715" y="4104251"/>
            <a:ext cx="1071562" cy="10668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A40D023-A982-4D1A-A61D-19CC97C66796}"/>
              </a:ext>
            </a:extLst>
          </p:cNvPr>
          <p:cNvSpPr txBox="1"/>
          <p:nvPr/>
        </p:nvSpPr>
        <p:spPr>
          <a:xfrm>
            <a:off x="6599724" y="4694397"/>
            <a:ext cx="5429297" cy="1200329"/>
          </a:xfrm>
          <a:prstGeom prst="rect">
            <a:avLst/>
          </a:prstGeom>
          <a:noFill/>
        </p:spPr>
        <p:txBody>
          <a:bodyPr wrap="square" rtlCol="0">
            <a:spAutoFit/>
          </a:bodyPr>
          <a:lstStyle/>
          <a:p>
            <a:r>
              <a:rPr lang="en-GB" sz="2400" dirty="0"/>
              <a:t>The scales are </a:t>
            </a:r>
            <a:r>
              <a:rPr lang="en-GB" sz="2400" b="1" dirty="0"/>
              <a:t>balanced. </a:t>
            </a:r>
            <a:r>
              <a:rPr lang="en-GB" sz="2400" dirty="0"/>
              <a:t>They are the same height. This means the apples are the </a:t>
            </a:r>
            <a:r>
              <a:rPr lang="en-GB" sz="2400" b="1" dirty="0"/>
              <a:t>same</a:t>
            </a:r>
            <a:r>
              <a:rPr lang="en-GB" sz="2400" dirty="0"/>
              <a:t> weight.</a:t>
            </a:r>
          </a:p>
        </p:txBody>
      </p:sp>
      <p:pic>
        <p:nvPicPr>
          <p:cNvPr id="8" name="Picture 7">
            <a:extLst>
              <a:ext uri="{FF2B5EF4-FFF2-40B4-BE49-F238E27FC236}">
                <a16:creationId xmlns:a16="http://schemas.microsoft.com/office/drawing/2014/main" id="{F408E60C-ECA9-4C64-9056-29BEB329AA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62685" y="0"/>
            <a:ext cx="1629315" cy="1209888"/>
          </a:xfrm>
          <a:prstGeom prst="rect">
            <a:avLst/>
          </a:prstGeom>
        </p:spPr>
      </p:pic>
      <p:cxnSp>
        <p:nvCxnSpPr>
          <p:cNvPr id="5" name="Straight Arrow Connector 4">
            <a:extLst>
              <a:ext uri="{FF2B5EF4-FFF2-40B4-BE49-F238E27FC236}">
                <a16:creationId xmlns:a16="http://schemas.microsoft.com/office/drawing/2014/main" id="{C12FD490-E326-4B64-89CF-6B986991F591}"/>
              </a:ext>
            </a:extLst>
          </p:cNvPr>
          <p:cNvCxnSpPr/>
          <p:nvPr/>
        </p:nvCxnSpPr>
        <p:spPr>
          <a:xfrm flipH="1">
            <a:off x="5748996" y="4342228"/>
            <a:ext cx="609599" cy="196947"/>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182C556B-B36E-4A0E-AEB5-B552B90C856A}"/>
              </a:ext>
            </a:extLst>
          </p:cNvPr>
          <p:cNvSpPr txBox="1"/>
          <p:nvPr/>
        </p:nvSpPr>
        <p:spPr>
          <a:xfrm>
            <a:off x="6665758" y="3470347"/>
            <a:ext cx="5429297" cy="830997"/>
          </a:xfrm>
          <a:prstGeom prst="rect">
            <a:avLst/>
          </a:prstGeom>
          <a:noFill/>
        </p:spPr>
        <p:txBody>
          <a:bodyPr wrap="square" rtlCol="0">
            <a:spAutoFit/>
          </a:bodyPr>
          <a:lstStyle/>
          <a:p>
            <a:r>
              <a:rPr lang="en-GB" sz="2400" dirty="0"/>
              <a:t> I am weighing apples to find out which is the heaviest.</a:t>
            </a:r>
          </a:p>
        </p:txBody>
      </p:sp>
    </p:spTree>
    <p:extLst>
      <p:ext uri="{BB962C8B-B14F-4D97-AF65-F5344CB8AC3E}">
        <p14:creationId xmlns:p14="http://schemas.microsoft.com/office/powerpoint/2010/main" val="3139565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anim calcmode="lin" valueType="num">
                                      <p:cBhvr additive="base">
                                        <p:cTn id="13" dur="500" fill="hold"/>
                                        <p:tgtEl>
                                          <p:spTgt spid="2050"/>
                                        </p:tgtEl>
                                        <p:attrNameLst>
                                          <p:attrName>ppt_x</p:attrName>
                                        </p:attrNameLst>
                                      </p:cBhvr>
                                      <p:tavLst>
                                        <p:tav tm="0">
                                          <p:val>
                                            <p:strVal val="#ppt_x"/>
                                          </p:val>
                                        </p:tav>
                                        <p:tav tm="100000">
                                          <p:val>
                                            <p:strVal val="#ppt_x"/>
                                          </p:val>
                                        </p:tav>
                                      </p:tavLst>
                                    </p:anim>
                                    <p:anim calcmode="lin" valueType="num">
                                      <p:cBhvr additive="base">
                                        <p:cTn id="14" dur="500" fill="hold"/>
                                        <p:tgtEl>
                                          <p:spTgt spid="2050"/>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052"/>
                                        </p:tgtEl>
                                        <p:attrNameLst>
                                          <p:attrName>style.visibility</p:attrName>
                                        </p:attrNameLst>
                                      </p:cBhvr>
                                      <p:to>
                                        <p:strVal val="visible"/>
                                      </p:to>
                                    </p:set>
                                    <p:anim calcmode="lin" valueType="num">
                                      <p:cBhvr additive="base">
                                        <p:cTn id="17" dur="500" fill="hold"/>
                                        <p:tgtEl>
                                          <p:spTgt spid="2052"/>
                                        </p:tgtEl>
                                        <p:attrNameLst>
                                          <p:attrName>ppt_x</p:attrName>
                                        </p:attrNameLst>
                                      </p:cBhvr>
                                      <p:tavLst>
                                        <p:tav tm="0">
                                          <p:val>
                                            <p:strVal val="#ppt_x"/>
                                          </p:val>
                                        </p:tav>
                                        <p:tav tm="100000">
                                          <p:val>
                                            <p:strVal val="#ppt_x"/>
                                          </p:val>
                                        </p:tav>
                                      </p:tavLst>
                                    </p:anim>
                                    <p:anim calcmode="lin" valueType="num">
                                      <p:cBhvr additive="base">
                                        <p:cTn id="18" dur="500" fill="hold"/>
                                        <p:tgtEl>
                                          <p:spTgt spid="2052"/>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ppt_x"/>
                                          </p:val>
                                        </p:tav>
                                        <p:tav tm="100000">
                                          <p:val>
                                            <p:strVal val="#ppt_x"/>
                                          </p:val>
                                        </p:tav>
                                      </p:tavLst>
                                    </p:anim>
                                    <p:anim calcmode="lin" valueType="num">
                                      <p:cBhvr additive="base">
                                        <p:cTn id="3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11"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clipart&#10;&#10;Description automatically generated">
            <a:extLst>
              <a:ext uri="{FF2B5EF4-FFF2-40B4-BE49-F238E27FC236}">
                <a16:creationId xmlns:a16="http://schemas.microsoft.com/office/drawing/2014/main" id="{B002EFF7-B696-2D49-8912-58948AA968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0703" y="985567"/>
            <a:ext cx="1812636" cy="1422400"/>
          </a:xfrm>
          <a:prstGeom prst="rect">
            <a:avLst/>
          </a:prstGeom>
        </p:spPr>
      </p:pic>
      <p:pic>
        <p:nvPicPr>
          <p:cNvPr id="3" name="Picture 2" descr="A picture containing clipart&#10;&#10;Description automatically generated">
            <a:extLst>
              <a:ext uri="{FF2B5EF4-FFF2-40B4-BE49-F238E27FC236}">
                <a16:creationId xmlns:a16="http://schemas.microsoft.com/office/drawing/2014/main" id="{4853D9FD-E900-114F-8186-7F3B5FBF0C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467" y="3030435"/>
            <a:ext cx="1812636" cy="1389795"/>
          </a:xfrm>
          <a:prstGeom prst="rect">
            <a:avLst/>
          </a:prstGeom>
        </p:spPr>
      </p:pic>
      <p:sp>
        <p:nvSpPr>
          <p:cNvPr id="4" name="TextBox 3">
            <a:extLst>
              <a:ext uri="{FF2B5EF4-FFF2-40B4-BE49-F238E27FC236}">
                <a16:creationId xmlns:a16="http://schemas.microsoft.com/office/drawing/2014/main" id="{767FD95C-AA58-DA4A-98C4-ADCDCE2FEC7F}"/>
              </a:ext>
            </a:extLst>
          </p:cNvPr>
          <p:cNvSpPr txBox="1"/>
          <p:nvPr/>
        </p:nvSpPr>
        <p:spPr>
          <a:xfrm>
            <a:off x="2962781" y="3458008"/>
            <a:ext cx="4135704" cy="461665"/>
          </a:xfrm>
          <a:prstGeom prst="rect">
            <a:avLst/>
          </a:prstGeom>
          <a:noFill/>
        </p:spPr>
        <p:txBody>
          <a:bodyPr wrap="square" rtlCol="0">
            <a:spAutoFit/>
          </a:bodyPr>
          <a:lstStyle/>
          <a:p>
            <a:r>
              <a:rPr lang="en-US" sz="2400" dirty="0"/>
              <a:t>The pencil is</a:t>
            </a:r>
            <a:r>
              <a:rPr lang="en-US" sz="2400" dirty="0">
                <a:solidFill>
                  <a:srgbClr val="FF0000"/>
                </a:solidFill>
              </a:rPr>
              <a:t> </a:t>
            </a:r>
            <a:r>
              <a:rPr lang="en-US" sz="2400" b="1" dirty="0">
                <a:solidFill>
                  <a:srgbClr val="FF0000"/>
                </a:solidFill>
              </a:rPr>
              <a:t>&lt;</a:t>
            </a:r>
            <a:r>
              <a:rPr lang="en-US" sz="2400" dirty="0">
                <a:solidFill>
                  <a:srgbClr val="FF0000"/>
                </a:solidFill>
              </a:rPr>
              <a:t> </a:t>
            </a:r>
            <a:r>
              <a:rPr lang="en-US" sz="2400" dirty="0"/>
              <a:t>than the trainer.</a:t>
            </a:r>
          </a:p>
        </p:txBody>
      </p:sp>
      <p:sp>
        <p:nvSpPr>
          <p:cNvPr id="5" name="TextBox 4">
            <a:extLst>
              <a:ext uri="{FF2B5EF4-FFF2-40B4-BE49-F238E27FC236}">
                <a16:creationId xmlns:a16="http://schemas.microsoft.com/office/drawing/2014/main" id="{406368C3-E55B-E043-AD3C-FFCDC50633E9}"/>
              </a:ext>
            </a:extLst>
          </p:cNvPr>
          <p:cNvSpPr txBox="1"/>
          <p:nvPr/>
        </p:nvSpPr>
        <p:spPr>
          <a:xfrm>
            <a:off x="2962781" y="5581302"/>
            <a:ext cx="4135704" cy="461665"/>
          </a:xfrm>
          <a:prstGeom prst="rect">
            <a:avLst/>
          </a:prstGeom>
          <a:noFill/>
        </p:spPr>
        <p:txBody>
          <a:bodyPr wrap="square" rtlCol="0">
            <a:spAutoFit/>
          </a:bodyPr>
          <a:lstStyle/>
          <a:p>
            <a:r>
              <a:rPr lang="en-US" sz="2400" dirty="0"/>
              <a:t>The ball is </a:t>
            </a:r>
            <a:r>
              <a:rPr lang="en-US" sz="2400" b="1" dirty="0">
                <a:solidFill>
                  <a:srgbClr val="FF0000"/>
                </a:solidFill>
              </a:rPr>
              <a:t>= </a:t>
            </a:r>
            <a:r>
              <a:rPr lang="en-US" sz="2400" dirty="0"/>
              <a:t>to the apple.</a:t>
            </a:r>
            <a:endParaRPr lang="en-US" sz="2400" u="sng" dirty="0"/>
          </a:p>
        </p:txBody>
      </p:sp>
      <p:sp>
        <p:nvSpPr>
          <p:cNvPr id="6" name="Rectangle 5">
            <a:extLst>
              <a:ext uri="{FF2B5EF4-FFF2-40B4-BE49-F238E27FC236}">
                <a16:creationId xmlns:a16="http://schemas.microsoft.com/office/drawing/2014/main" id="{39B9100A-EB7A-214A-B080-7CAFEAE64471}"/>
              </a:ext>
            </a:extLst>
          </p:cNvPr>
          <p:cNvSpPr/>
          <p:nvPr/>
        </p:nvSpPr>
        <p:spPr>
          <a:xfrm>
            <a:off x="2962781" y="1465934"/>
            <a:ext cx="3702039" cy="461665"/>
          </a:xfrm>
          <a:prstGeom prst="rect">
            <a:avLst/>
          </a:prstGeom>
        </p:spPr>
        <p:txBody>
          <a:bodyPr wrap="none">
            <a:spAutoFit/>
          </a:bodyPr>
          <a:lstStyle/>
          <a:p>
            <a:r>
              <a:rPr lang="en-US" sz="2400" dirty="0"/>
              <a:t>The ball is </a:t>
            </a:r>
            <a:r>
              <a:rPr lang="en-US" sz="2400" b="1" dirty="0">
                <a:solidFill>
                  <a:srgbClr val="FF0000"/>
                </a:solidFill>
              </a:rPr>
              <a:t>&gt;</a:t>
            </a:r>
            <a:r>
              <a:rPr lang="en-US" sz="2400" dirty="0"/>
              <a:t> than the flower.</a:t>
            </a:r>
          </a:p>
        </p:txBody>
      </p:sp>
      <p:pic>
        <p:nvPicPr>
          <p:cNvPr id="7" name="Picture 6" descr="A picture containing clipart&#10;&#10;Description automatically generated">
            <a:extLst>
              <a:ext uri="{FF2B5EF4-FFF2-40B4-BE49-F238E27FC236}">
                <a16:creationId xmlns:a16="http://schemas.microsoft.com/office/drawing/2014/main" id="{3BB650DA-7C39-CA43-A65A-5FE4D8ED45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0703" y="5175969"/>
            <a:ext cx="1803400" cy="1272332"/>
          </a:xfrm>
          <a:prstGeom prst="rect">
            <a:avLst/>
          </a:prstGeom>
        </p:spPr>
      </p:pic>
      <p:sp>
        <p:nvSpPr>
          <p:cNvPr id="8" name="Rectangle 7">
            <a:extLst>
              <a:ext uri="{FF2B5EF4-FFF2-40B4-BE49-F238E27FC236}">
                <a16:creationId xmlns:a16="http://schemas.microsoft.com/office/drawing/2014/main" id="{4688AA51-5CAF-7941-AC09-21B3B3CC6141}"/>
              </a:ext>
            </a:extLst>
          </p:cNvPr>
          <p:cNvSpPr/>
          <p:nvPr/>
        </p:nvSpPr>
        <p:spPr>
          <a:xfrm>
            <a:off x="3396446" y="216126"/>
            <a:ext cx="5399107" cy="769441"/>
          </a:xfrm>
          <a:prstGeom prst="rect">
            <a:avLst/>
          </a:prstGeom>
        </p:spPr>
        <p:txBody>
          <a:bodyPr wrap="none">
            <a:spAutoFit/>
          </a:bodyPr>
          <a:lstStyle/>
          <a:p>
            <a:r>
              <a:rPr lang="en-US" sz="4400" dirty="0"/>
              <a:t>Standard units of mass</a:t>
            </a:r>
          </a:p>
        </p:txBody>
      </p:sp>
      <p:pic>
        <p:nvPicPr>
          <p:cNvPr id="9" name="Picture 8">
            <a:extLst>
              <a:ext uri="{FF2B5EF4-FFF2-40B4-BE49-F238E27FC236}">
                <a16:creationId xmlns:a16="http://schemas.microsoft.com/office/drawing/2014/main" id="{7669B6E9-51C4-F543-A44D-DB4AC0A701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22067" y="239446"/>
            <a:ext cx="1318460" cy="979055"/>
          </a:xfrm>
          <a:prstGeom prst="rect">
            <a:avLst/>
          </a:prstGeom>
        </p:spPr>
      </p:pic>
      <p:sp>
        <p:nvSpPr>
          <p:cNvPr id="11" name="Rectangle 10">
            <a:extLst>
              <a:ext uri="{FF2B5EF4-FFF2-40B4-BE49-F238E27FC236}">
                <a16:creationId xmlns:a16="http://schemas.microsoft.com/office/drawing/2014/main" id="{703CEF83-DA65-8D40-BE24-546E28788AE3}"/>
              </a:ext>
            </a:extLst>
          </p:cNvPr>
          <p:cNvSpPr/>
          <p:nvPr/>
        </p:nvSpPr>
        <p:spPr>
          <a:xfrm>
            <a:off x="7541386" y="2407967"/>
            <a:ext cx="4215185" cy="1502031"/>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1075E48-5B87-F04F-8DA4-05CB165C465D}"/>
              </a:ext>
            </a:extLst>
          </p:cNvPr>
          <p:cNvSpPr txBox="1"/>
          <p:nvPr/>
        </p:nvSpPr>
        <p:spPr>
          <a:xfrm>
            <a:off x="7552706" y="2407967"/>
            <a:ext cx="4287821" cy="1569660"/>
          </a:xfrm>
          <a:prstGeom prst="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400" dirty="0"/>
              <a:t>Let’s look at the units of mass using the symbols &lt;&gt; or =.  Remember &lt; means lighter, &gt; is heavier and = is the same.</a:t>
            </a:r>
          </a:p>
        </p:txBody>
      </p:sp>
    </p:spTree>
    <p:extLst>
      <p:ext uri="{BB962C8B-B14F-4D97-AF65-F5344CB8AC3E}">
        <p14:creationId xmlns:p14="http://schemas.microsoft.com/office/powerpoint/2010/main" val="143026930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79EF7C-AA2A-C444-8543-F81879355035}"/>
              </a:ext>
            </a:extLst>
          </p:cNvPr>
          <p:cNvSpPr/>
          <p:nvPr/>
        </p:nvSpPr>
        <p:spPr>
          <a:xfrm>
            <a:off x="9366890" y="2756285"/>
            <a:ext cx="2624491" cy="972521"/>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Remember &lt; is lighter, &gt; is heavier and = is the same.</a:t>
            </a:r>
          </a:p>
        </p:txBody>
      </p:sp>
      <p:sp>
        <p:nvSpPr>
          <p:cNvPr id="2" name="TextBox 1">
            <a:extLst>
              <a:ext uri="{FF2B5EF4-FFF2-40B4-BE49-F238E27FC236}">
                <a16:creationId xmlns:a16="http://schemas.microsoft.com/office/drawing/2014/main" id="{0C853C43-B6B6-0340-B2A6-E60BAC5CBBFF}"/>
              </a:ext>
            </a:extLst>
          </p:cNvPr>
          <p:cNvSpPr txBox="1"/>
          <p:nvPr/>
        </p:nvSpPr>
        <p:spPr>
          <a:xfrm>
            <a:off x="736271" y="1100065"/>
            <a:ext cx="9239002" cy="461665"/>
          </a:xfrm>
          <a:prstGeom prst="rect">
            <a:avLst/>
          </a:prstGeom>
          <a:noFill/>
        </p:spPr>
        <p:txBody>
          <a:bodyPr wrap="square" rtlCol="0">
            <a:spAutoFit/>
          </a:bodyPr>
          <a:lstStyle/>
          <a:p>
            <a:r>
              <a:rPr lang="en-US" sz="2400" b="1" dirty="0"/>
              <a:t>Task 4: </a:t>
            </a:r>
            <a:r>
              <a:rPr lang="en-US" sz="2400" dirty="0"/>
              <a:t>Now can you try to complete the sentences using &lt; &gt; or =</a:t>
            </a:r>
          </a:p>
        </p:txBody>
      </p:sp>
      <p:sp>
        <p:nvSpPr>
          <p:cNvPr id="5" name="Rectangle 4">
            <a:extLst>
              <a:ext uri="{FF2B5EF4-FFF2-40B4-BE49-F238E27FC236}">
                <a16:creationId xmlns:a16="http://schemas.microsoft.com/office/drawing/2014/main" id="{DBABB3FD-473A-674B-8827-50A42808E0DC}"/>
              </a:ext>
            </a:extLst>
          </p:cNvPr>
          <p:cNvSpPr/>
          <p:nvPr/>
        </p:nvSpPr>
        <p:spPr>
          <a:xfrm>
            <a:off x="3507054" y="327798"/>
            <a:ext cx="5177892" cy="769441"/>
          </a:xfrm>
          <a:prstGeom prst="rect">
            <a:avLst/>
          </a:prstGeom>
        </p:spPr>
        <p:txBody>
          <a:bodyPr wrap="none">
            <a:spAutoFit/>
          </a:bodyPr>
          <a:lstStyle/>
          <a:p>
            <a:r>
              <a:rPr lang="en-US" sz="4400" dirty="0"/>
              <a:t>Standard unit of mass</a:t>
            </a:r>
          </a:p>
        </p:txBody>
      </p:sp>
      <p:pic>
        <p:nvPicPr>
          <p:cNvPr id="15" name="Picture 14" descr="Shape&#10;&#10;Description automatically generated">
            <a:extLst>
              <a:ext uri="{FF2B5EF4-FFF2-40B4-BE49-F238E27FC236}">
                <a16:creationId xmlns:a16="http://schemas.microsoft.com/office/drawing/2014/main" id="{30424E48-1AFD-914D-8CC8-08991D35FD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5747" y="2251536"/>
            <a:ext cx="2177435" cy="1063201"/>
          </a:xfrm>
          <a:prstGeom prst="rect">
            <a:avLst/>
          </a:prstGeom>
        </p:spPr>
      </p:pic>
      <p:pic>
        <p:nvPicPr>
          <p:cNvPr id="17" name="Picture 16" descr="A picture containing text, sky, outdoor, sign&#10;&#10;Description automatically generated">
            <a:extLst>
              <a:ext uri="{FF2B5EF4-FFF2-40B4-BE49-F238E27FC236}">
                <a16:creationId xmlns:a16="http://schemas.microsoft.com/office/drawing/2014/main" id="{468D08F3-31B9-0C42-81AC-3FC56B7ED1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5747" y="5672938"/>
            <a:ext cx="2148944" cy="1159619"/>
          </a:xfrm>
          <a:prstGeom prst="rect">
            <a:avLst/>
          </a:prstGeom>
        </p:spPr>
      </p:pic>
      <p:pic>
        <p:nvPicPr>
          <p:cNvPr id="19" name="Picture 18" descr="Shape&#10;&#10;Description automatically generated">
            <a:extLst>
              <a:ext uri="{FF2B5EF4-FFF2-40B4-BE49-F238E27FC236}">
                <a16:creationId xmlns:a16="http://schemas.microsoft.com/office/drawing/2014/main" id="{4798A7CD-92FB-6341-A355-D5A58E1748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5747" y="4052330"/>
            <a:ext cx="2076950" cy="1063201"/>
          </a:xfrm>
          <a:prstGeom prst="rect">
            <a:avLst/>
          </a:prstGeom>
        </p:spPr>
      </p:pic>
      <p:pic>
        <p:nvPicPr>
          <p:cNvPr id="20" name="Picture 19">
            <a:extLst>
              <a:ext uri="{FF2B5EF4-FFF2-40B4-BE49-F238E27FC236}">
                <a16:creationId xmlns:a16="http://schemas.microsoft.com/office/drawing/2014/main" id="{8AE77220-E6A6-8F41-86C4-AEA279F960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79136" y="132555"/>
            <a:ext cx="1299108" cy="964684"/>
          </a:xfrm>
          <a:prstGeom prst="rect">
            <a:avLst/>
          </a:prstGeom>
        </p:spPr>
      </p:pic>
      <p:sp>
        <p:nvSpPr>
          <p:cNvPr id="21" name="TextBox 20">
            <a:extLst>
              <a:ext uri="{FF2B5EF4-FFF2-40B4-BE49-F238E27FC236}">
                <a16:creationId xmlns:a16="http://schemas.microsoft.com/office/drawing/2014/main" id="{9CF0F82A-3DB8-D04B-AA3E-FAC11EE1A8F7}"/>
              </a:ext>
            </a:extLst>
          </p:cNvPr>
          <p:cNvSpPr txBox="1"/>
          <p:nvPr/>
        </p:nvSpPr>
        <p:spPr>
          <a:xfrm>
            <a:off x="3402190" y="2031658"/>
            <a:ext cx="7815668" cy="461665"/>
          </a:xfrm>
          <a:prstGeom prst="rect">
            <a:avLst/>
          </a:prstGeom>
          <a:noFill/>
        </p:spPr>
        <p:txBody>
          <a:bodyPr wrap="square" rtlCol="0">
            <a:spAutoFit/>
          </a:bodyPr>
          <a:lstStyle/>
          <a:p>
            <a:r>
              <a:rPr lang="en-US" sz="2400" dirty="0"/>
              <a:t>The 1kg weight is _____ the share bag of </a:t>
            </a:r>
            <a:r>
              <a:rPr lang="en-US" sz="2400" dirty="0" err="1"/>
              <a:t>Haribos</a:t>
            </a:r>
            <a:r>
              <a:rPr lang="en-US" sz="2400" dirty="0"/>
              <a:t>.</a:t>
            </a:r>
          </a:p>
        </p:txBody>
      </p:sp>
      <p:sp>
        <p:nvSpPr>
          <p:cNvPr id="22" name="Rectangle 21">
            <a:extLst>
              <a:ext uri="{FF2B5EF4-FFF2-40B4-BE49-F238E27FC236}">
                <a16:creationId xmlns:a16="http://schemas.microsoft.com/office/drawing/2014/main" id="{AD641CEE-A8EF-BF49-BC40-7F49901C0CCA}"/>
              </a:ext>
            </a:extLst>
          </p:cNvPr>
          <p:cNvSpPr/>
          <p:nvPr/>
        </p:nvSpPr>
        <p:spPr>
          <a:xfrm>
            <a:off x="3402190" y="3825260"/>
            <a:ext cx="5558958" cy="461665"/>
          </a:xfrm>
          <a:prstGeom prst="rect">
            <a:avLst/>
          </a:prstGeom>
        </p:spPr>
        <p:txBody>
          <a:bodyPr wrap="none">
            <a:spAutoFit/>
          </a:bodyPr>
          <a:lstStyle/>
          <a:p>
            <a:r>
              <a:rPr lang="en-US" sz="2400" dirty="0"/>
              <a:t>The 1kg weight is ________  a bag of sugar.</a:t>
            </a:r>
          </a:p>
        </p:txBody>
      </p:sp>
      <p:sp>
        <p:nvSpPr>
          <p:cNvPr id="23" name="Rectangle 22">
            <a:extLst>
              <a:ext uri="{FF2B5EF4-FFF2-40B4-BE49-F238E27FC236}">
                <a16:creationId xmlns:a16="http://schemas.microsoft.com/office/drawing/2014/main" id="{CE781F8C-9627-6442-8F2A-C0DC4C0B9A0A}"/>
              </a:ext>
            </a:extLst>
          </p:cNvPr>
          <p:cNvSpPr/>
          <p:nvPr/>
        </p:nvSpPr>
        <p:spPr>
          <a:xfrm>
            <a:off x="3596397" y="5781263"/>
            <a:ext cx="4136902" cy="461665"/>
          </a:xfrm>
          <a:prstGeom prst="rect">
            <a:avLst/>
          </a:prstGeom>
        </p:spPr>
        <p:txBody>
          <a:bodyPr wrap="none">
            <a:spAutoFit/>
          </a:bodyPr>
          <a:lstStyle/>
          <a:p>
            <a:r>
              <a:rPr lang="en-US" sz="2400" dirty="0"/>
              <a:t>The pencil is _____  1kg weight.</a:t>
            </a:r>
          </a:p>
        </p:txBody>
      </p:sp>
      <p:pic>
        <p:nvPicPr>
          <p:cNvPr id="25" name="Picture 24" descr="A box of gummy bears&#10;&#10;Description automatically generated with low confidence">
            <a:extLst>
              <a:ext uri="{FF2B5EF4-FFF2-40B4-BE49-F238E27FC236}">
                <a16:creationId xmlns:a16="http://schemas.microsoft.com/office/drawing/2014/main" id="{831C5C4B-6946-7849-A1EE-A0289D7E80E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21076386">
            <a:off x="2313501" y="1844330"/>
            <a:ext cx="527569" cy="625883"/>
          </a:xfrm>
          <a:prstGeom prst="rect">
            <a:avLst/>
          </a:prstGeom>
        </p:spPr>
      </p:pic>
      <p:pic>
        <p:nvPicPr>
          <p:cNvPr id="33" name="Picture 32">
            <a:extLst>
              <a:ext uri="{FF2B5EF4-FFF2-40B4-BE49-F238E27FC236}">
                <a16:creationId xmlns:a16="http://schemas.microsoft.com/office/drawing/2014/main" id="{8D0D8312-1389-6445-A191-D95BA05824F2}"/>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899155">
            <a:off x="978697" y="5775521"/>
            <a:ext cx="688180" cy="77556"/>
          </a:xfrm>
          <a:prstGeom prst="rect">
            <a:avLst/>
          </a:prstGeom>
        </p:spPr>
      </p:pic>
      <p:sp>
        <p:nvSpPr>
          <p:cNvPr id="34" name="Oval 33">
            <a:extLst>
              <a:ext uri="{FF2B5EF4-FFF2-40B4-BE49-F238E27FC236}">
                <a16:creationId xmlns:a16="http://schemas.microsoft.com/office/drawing/2014/main" id="{12A3D28A-1208-1042-9FC4-C4765DBFA27F}"/>
              </a:ext>
            </a:extLst>
          </p:cNvPr>
          <p:cNvSpPr/>
          <p:nvPr/>
        </p:nvSpPr>
        <p:spPr>
          <a:xfrm>
            <a:off x="490310" y="1555827"/>
            <a:ext cx="2843943" cy="172434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1F379911-8AC9-B74A-B5DF-D51BDD2D8875}"/>
              </a:ext>
            </a:extLst>
          </p:cNvPr>
          <p:cNvSpPr/>
          <p:nvPr/>
        </p:nvSpPr>
        <p:spPr>
          <a:xfrm>
            <a:off x="558248" y="3314737"/>
            <a:ext cx="2843942" cy="172434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DD14CD0E-3229-C948-98D4-04CD6060553B}"/>
              </a:ext>
            </a:extLst>
          </p:cNvPr>
          <p:cNvSpPr/>
          <p:nvPr/>
        </p:nvSpPr>
        <p:spPr>
          <a:xfrm>
            <a:off x="522250" y="5108211"/>
            <a:ext cx="2843943" cy="172434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descr="A picture containing text, sign&#10;&#10;Description automatically generated">
            <a:extLst>
              <a:ext uri="{FF2B5EF4-FFF2-40B4-BE49-F238E27FC236}">
                <a16:creationId xmlns:a16="http://schemas.microsoft.com/office/drawing/2014/main" id="{F0E5FA24-79ED-2D48-8104-AA2012A4092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20961786">
            <a:off x="719993" y="1914543"/>
            <a:ext cx="931401" cy="794430"/>
          </a:xfrm>
          <a:prstGeom prst="rect">
            <a:avLst/>
          </a:prstGeom>
        </p:spPr>
      </p:pic>
      <p:pic>
        <p:nvPicPr>
          <p:cNvPr id="43" name="Picture 42" descr="A picture containing text, sign&#10;&#10;Description automatically generated">
            <a:extLst>
              <a:ext uri="{FF2B5EF4-FFF2-40B4-BE49-F238E27FC236}">
                <a16:creationId xmlns:a16="http://schemas.microsoft.com/office/drawing/2014/main" id="{CC9A4258-3F8A-0143-B75D-377DCBBFB03C}"/>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905747" y="3653032"/>
            <a:ext cx="743185" cy="633893"/>
          </a:xfrm>
          <a:prstGeom prst="rect">
            <a:avLst/>
          </a:prstGeom>
        </p:spPr>
      </p:pic>
      <p:pic>
        <p:nvPicPr>
          <p:cNvPr id="44" name="Picture 43" descr="A picture containing text, sign&#10;&#10;Description automatically generated">
            <a:extLst>
              <a:ext uri="{FF2B5EF4-FFF2-40B4-BE49-F238E27FC236}">
                <a16:creationId xmlns:a16="http://schemas.microsoft.com/office/drawing/2014/main" id="{8E8B1038-446D-DB42-AB13-E84B8A2CD9B0}"/>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960297">
            <a:off x="2289282" y="5495405"/>
            <a:ext cx="838787" cy="715436"/>
          </a:xfrm>
          <a:prstGeom prst="rect">
            <a:avLst/>
          </a:prstGeom>
        </p:spPr>
      </p:pic>
      <p:pic>
        <p:nvPicPr>
          <p:cNvPr id="46" name="Picture 45" descr="Logo&#10;&#10;Description automatically generated">
            <a:extLst>
              <a:ext uri="{FF2B5EF4-FFF2-40B4-BE49-F238E27FC236}">
                <a16:creationId xmlns:a16="http://schemas.microsoft.com/office/drawing/2014/main" id="{3EF7B290-1E89-3945-816E-AE59D62ABD0E}"/>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2276848" y="3567157"/>
            <a:ext cx="582941" cy="725464"/>
          </a:xfrm>
          <a:prstGeom prst="rect">
            <a:avLst/>
          </a:prstGeom>
        </p:spPr>
      </p:pic>
    </p:spTree>
    <p:extLst>
      <p:ext uri="{BB962C8B-B14F-4D97-AF65-F5344CB8AC3E}">
        <p14:creationId xmlns:p14="http://schemas.microsoft.com/office/powerpoint/2010/main" val="11220696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045DE40-BAD1-994A-BBEA-E2E3DFD2E4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79136" y="327798"/>
            <a:ext cx="1299108" cy="964684"/>
          </a:xfrm>
          <a:prstGeom prst="rect">
            <a:avLst/>
          </a:prstGeom>
        </p:spPr>
      </p:pic>
      <p:sp>
        <p:nvSpPr>
          <p:cNvPr id="3" name="Rectangle 2">
            <a:extLst>
              <a:ext uri="{FF2B5EF4-FFF2-40B4-BE49-F238E27FC236}">
                <a16:creationId xmlns:a16="http://schemas.microsoft.com/office/drawing/2014/main" id="{E3DB5802-7774-5241-B346-ABD6CE155867}"/>
              </a:ext>
            </a:extLst>
          </p:cNvPr>
          <p:cNvSpPr/>
          <p:nvPr/>
        </p:nvSpPr>
        <p:spPr>
          <a:xfrm>
            <a:off x="3507054" y="327798"/>
            <a:ext cx="5177892" cy="769441"/>
          </a:xfrm>
          <a:prstGeom prst="rect">
            <a:avLst/>
          </a:prstGeom>
        </p:spPr>
        <p:txBody>
          <a:bodyPr wrap="none">
            <a:spAutoFit/>
          </a:bodyPr>
          <a:lstStyle/>
          <a:p>
            <a:r>
              <a:rPr lang="en-US" sz="4400" dirty="0"/>
              <a:t>Standard unit of mass</a:t>
            </a:r>
          </a:p>
        </p:txBody>
      </p:sp>
      <p:pic>
        <p:nvPicPr>
          <p:cNvPr id="8" name="Picture 7" descr="Shape&#10;&#10;Description automatically generated">
            <a:extLst>
              <a:ext uri="{FF2B5EF4-FFF2-40B4-BE49-F238E27FC236}">
                <a16:creationId xmlns:a16="http://schemas.microsoft.com/office/drawing/2014/main" id="{AE64FE21-3FA0-1E40-880B-BC4955B1E4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2419" y="2511722"/>
            <a:ext cx="1514434" cy="713947"/>
          </a:xfrm>
          <a:prstGeom prst="rect">
            <a:avLst/>
          </a:prstGeom>
        </p:spPr>
      </p:pic>
      <p:pic>
        <p:nvPicPr>
          <p:cNvPr id="11" name="Picture 10" descr="Shape&#10;&#10;Description automatically generated">
            <a:extLst>
              <a:ext uri="{FF2B5EF4-FFF2-40B4-BE49-F238E27FC236}">
                <a16:creationId xmlns:a16="http://schemas.microsoft.com/office/drawing/2014/main" id="{7741BB46-5A51-B040-B813-98580F0B56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1976" y="4168117"/>
            <a:ext cx="1155321" cy="796471"/>
          </a:xfrm>
          <a:prstGeom prst="rect">
            <a:avLst/>
          </a:prstGeom>
        </p:spPr>
      </p:pic>
      <p:pic>
        <p:nvPicPr>
          <p:cNvPr id="15" name="Picture 14" descr="Shape&#10;&#10;Description automatically generated">
            <a:extLst>
              <a:ext uri="{FF2B5EF4-FFF2-40B4-BE49-F238E27FC236}">
                <a16:creationId xmlns:a16="http://schemas.microsoft.com/office/drawing/2014/main" id="{B2BA04B7-4392-8440-A6E6-5B8F01F16A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13849" y="5781881"/>
            <a:ext cx="1231579" cy="987218"/>
          </a:xfrm>
          <a:prstGeom prst="rect">
            <a:avLst/>
          </a:prstGeom>
        </p:spPr>
      </p:pic>
      <p:sp>
        <p:nvSpPr>
          <p:cNvPr id="16" name="Oval 15">
            <a:extLst>
              <a:ext uri="{FF2B5EF4-FFF2-40B4-BE49-F238E27FC236}">
                <a16:creationId xmlns:a16="http://schemas.microsoft.com/office/drawing/2014/main" id="{F1A5460E-6B53-B64C-8A1E-25F4770CC3B8}"/>
              </a:ext>
            </a:extLst>
          </p:cNvPr>
          <p:cNvSpPr/>
          <p:nvPr/>
        </p:nvSpPr>
        <p:spPr>
          <a:xfrm>
            <a:off x="1002141" y="2044403"/>
            <a:ext cx="2254993" cy="128269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943F3CD-AA3F-414B-9E1E-85FC991F53A7}"/>
              </a:ext>
            </a:extLst>
          </p:cNvPr>
          <p:cNvSpPr/>
          <p:nvPr/>
        </p:nvSpPr>
        <p:spPr>
          <a:xfrm>
            <a:off x="1002143" y="5486400"/>
            <a:ext cx="2254993" cy="128269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C9306DD-51F0-CF41-9117-FA296CF1936C}"/>
              </a:ext>
            </a:extLst>
          </p:cNvPr>
          <p:cNvSpPr/>
          <p:nvPr/>
        </p:nvSpPr>
        <p:spPr>
          <a:xfrm>
            <a:off x="1002143" y="3789662"/>
            <a:ext cx="2254993" cy="128269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3F82DCE0-593D-754E-9199-70F81FB9F68D}"/>
              </a:ext>
            </a:extLst>
          </p:cNvPr>
          <p:cNvSpPr txBox="1"/>
          <p:nvPr/>
        </p:nvSpPr>
        <p:spPr>
          <a:xfrm>
            <a:off x="501070" y="1312474"/>
            <a:ext cx="11189859" cy="461665"/>
          </a:xfrm>
          <a:prstGeom prst="rect">
            <a:avLst/>
          </a:prstGeom>
          <a:noFill/>
        </p:spPr>
        <p:txBody>
          <a:bodyPr wrap="square" rtlCol="0">
            <a:spAutoFit/>
          </a:bodyPr>
          <a:lstStyle/>
          <a:p>
            <a:r>
              <a:rPr lang="en-US" sz="2400" b="1" dirty="0"/>
              <a:t>Task 5: </a:t>
            </a:r>
            <a:r>
              <a:rPr lang="en-US" sz="2400" dirty="0"/>
              <a:t>Complete the sentences using the mass symbols as on the previous slide &lt;&gt; or =.</a:t>
            </a:r>
            <a:endParaRPr lang="en-US" sz="2400" b="1" dirty="0"/>
          </a:p>
        </p:txBody>
      </p:sp>
      <p:pic>
        <p:nvPicPr>
          <p:cNvPr id="23" name="Picture 22" descr="A picture containing transport, car&#10;&#10;Description automatically generated">
            <a:extLst>
              <a:ext uri="{FF2B5EF4-FFF2-40B4-BE49-F238E27FC236}">
                <a16:creationId xmlns:a16="http://schemas.microsoft.com/office/drawing/2014/main" id="{9743A3F7-91B8-414E-B166-DAFA5B9B8591}"/>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20595277">
            <a:off x="2135931" y="4090171"/>
            <a:ext cx="731789" cy="240518"/>
          </a:xfrm>
          <a:prstGeom prst="rect">
            <a:avLst/>
          </a:prstGeom>
        </p:spPr>
      </p:pic>
      <p:sp>
        <p:nvSpPr>
          <p:cNvPr id="25" name="TextBox 24">
            <a:extLst>
              <a:ext uri="{FF2B5EF4-FFF2-40B4-BE49-F238E27FC236}">
                <a16:creationId xmlns:a16="http://schemas.microsoft.com/office/drawing/2014/main" id="{C40D025C-F8F2-7D46-A4E0-2DDD72628830}"/>
              </a:ext>
            </a:extLst>
          </p:cNvPr>
          <p:cNvSpPr txBox="1"/>
          <p:nvPr/>
        </p:nvSpPr>
        <p:spPr>
          <a:xfrm>
            <a:off x="3450561" y="4082175"/>
            <a:ext cx="6228881" cy="461665"/>
          </a:xfrm>
          <a:prstGeom prst="rect">
            <a:avLst/>
          </a:prstGeom>
          <a:noFill/>
        </p:spPr>
        <p:txBody>
          <a:bodyPr wrap="square" rtlCol="0">
            <a:spAutoFit/>
          </a:bodyPr>
          <a:lstStyle/>
          <a:p>
            <a:r>
              <a:rPr lang="en-US" sz="2400" dirty="0"/>
              <a:t>The 1kg weight is _____ than the toy car.</a:t>
            </a:r>
          </a:p>
        </p:txBody>
      </p:sp>
      <p:sp>
        <p:nvSpPr>
          <p:cNvPr id="26" name="TextBox 25">
            <a:extLst>
              <a:ext uri="{FF2B5EF4-FFF2-40B4-BE49-F238E27FC236}">
                <a16:creationId xmlns:a16="http://schemas.microsoft.com/office/drawing/2014/main" id="{8439920E-A8E3-9743-B073-29659DE5F9AF}"/>
              </a:ext>
            </a:extLst>
          </p:cNvPr>
          <p:cNvSpPr txBox="1"/>
          <p:nvPr/>
        </p:nvSpPr>
        <p:spPr>
          <a:xfrm>
            <a:off x="3413760" y="5871635"/>
            <a:ext cx="5697231" cy="461665"/>
          </a:xfrm>
          <a:prstGeom prst="rect">
            <a:avLst/>
          </a:prstGeom>
          <a:noFill/>
        </p:spPr>
        <p:txBody>
          <a:bodyPr wrap="square" rtlCol="0">
            <a:spAutoFit/>
          </a:bodyPr>
          <a:lstStyle/>
          <a:p>
            <a:r>
              <a:rPr lang="en-US" sz="2400" dirty="0"/>
              <a:t>The paperclip is ____ than 1kg weight.  </a:t>
            </a:r>
          </a:p>
        </p:txBody>
      </p:sp>
      <p:sp>
        <p:nvSpPr>
          <p:cNvPr id="27" name="TextBox 26">
            <a:extLst>
              <a:ext uri="{FF2B5EF4-FFF2-40B4-BE49-F238E27FC236}">
                <a16:creationId xmlns:a16="http://schemas.microsoft.com/office/drawing/2014/main" id="{521F2F60-7214-6640-A3A2-E3250BC0AD73}"/>
              </a:ext>
            </a:extLst>
          </p:cNvPr>
          <p:cNvSpPr txBox="1"/>
          <p:nvPr/>
        </p:nvSpPr>
        <p:spPr>
          <a:xfrm>
            <a:off x="3507054" y="2350772"/>
            <a:ext cx="6566507" cy="461665"/>
          </a:xfrm>
          <a:prstGeom prst="rect">
            <a:avLst/>
          </a:prstGeom>
          <a:noFill/>
        </p:spPr>
        <p:txBody>
          <a:bodyPr wrap="square" rtlCol="0">
            <a:spAutoFit/>
          </a:bodyPr>
          <a:lstStyle/>
          <a:p>
            <a:r>
              <a:rPr lang="en-US" sz="2400" dirty="0"/>
              <a:t>The 1kg weight is ____ as a bag of flour. </a:t>
            </a:r>
          </a:p>
        </p:txBody>
      </p:sp>
      <p:pic>
        <p:nvPicPr>
          <p:cNvPr id="29" name="Picture 28" descr="Graphical user interface, text&#10;&#10;Description automatically generated">
            <a:extLst>
              <a:ext uri="{FF2B5EF4-FFF2-40B4-BE49-F238E27FC236}">
                <a16:creationId xmlns:a16="http://schemas.microsoft.com/office/drawing/2014/main" id="{D14EBDC2-3A92-5348-8466-D6FDC4D830F4}"/>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1372862" flipV="1">
            <a:off x="1465658" y="5799261"/>
            <a:ext cx="547606" cy="144748"/>
          </a:xfrm>
          <a:prstGeom prst="rect">
            <a:avLst/>
          </a:prstGeom>
        </p:spPr>
      </p:pic>
      <p:pic>
        <p:nvPicPr>
          <p:cNvPr id="36" name="Picture 35" descr="A picture containing text, sign&#10;&#10;Description automatically generated">
            <a:extLst>
              <a:ext uri="{FF2B5EF4-FFF2-40B4-BE49-F238E27FC236}">
                <a16:creationId xmlns:a16="http://schemas.microsoft.com/office/drawing/2014/main" id="{0134436A-12E6-2B42-A929-70CE79EB6005}"/>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343165" y="2243897"/>
            <a:ext cx="396296" cy="338017"/>
          </a:xfrm>
          <a:prstGeom prst="rect">
            <a:avLst/>
          </a:prstGeom>
        </p:spPr>
      </p:pic>
      <p:pic>
        <p:nvPicPr>
          <p:cNvPr id="37" name="Picture 36" descr="A picture containing text, sign&#10;&#10;Description automatically generated">
            <a:extLst>
              <a:ext uri="{FF2B5EF4-FFF2-40B4-BE49-F238E27FC236}">
                <a16:creationId xmlns:a16="http://schemas.microsoft.com/office/drawing/2014/main" id="{C3B8BA89-9AB1-0043-889F-AB044E38C8A8}"/>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rot="20377221">
            <a:off x="1318793" y="4141039"/>
            <a:ext cx="543777" cy="446933"/>
          </a:xfrm>
          <a:prstGeom prst="rect">
            <a:avLst/>
          </a:prstGeom>
        </p:spPr>
      </p:pic>
      <p:pic>
        <p:nvPicPr>
          <p:cNvPr id="38" name="Picture 37" descr="A picture containing text, sign&#10;&#10;Description automatically generated">
            <a:extLst>
              <a:ext uri="{FF2B5EF4-FFF2-40B4-BE49-F238E27FC236}">
                <a16:creationId xmlns:a16="http://schemas.microsoft.com/office/drawing/2014/main" id="{6E2542EE-4B25-FD40-8F81-21DDABBCF582}"/>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rot="1413925">
            <a:off x="2162709" y="5646831"/>
            <a:ext cx="681001" cy="580854"/>
          </a:xfrm>
          <a:prstGeom prst="rect">
            <a:avLst/>
          </a:prstGeom>
        </p:spPr>
      </p:pic>
      <p:pic>
        <p:nvPicPr>
          <p:cNvPr id="40" name="Picture 39" descr="Logo&#10;&#10;Description automatically generated">
            <a:extLst>
              <a:ext uri="{FF2B5EF4-FFF2-40B4-BE49-F238E27FC236}">
                <a16:creationId xmlns:a16="http://schemas.microsoft.com/office/drawing/2014/main" id="{CFB5F8F0-0B04-F545-9E2D-DEB50E3D881C}"/>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flipH="1">
            <a:off x="2405206" y="2137260"/>
            <a:ext cx="302091" cy="533378"/>
          </a:xfrm>
          <a:prstGeom prst="rect">
            <a:avLst/>
          </a:prstGeom>
        </p:spPr>
      </p:pic>
    </p:spTree>
    <p:extLst>
      <p:ext uri="{BB962C8B-B14F-4D97-AF65-F5344CB8AC3E}">
        <p14:creationId xmlns:p14="http://schemas.microsoft.com/office/powerpoint/2010/main" val="149168971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E9F7FF4-09E3-BE4A-8BAB-CDB7249D7780}"/>
              </a:ext>
            </a:extLst>
          </p:cNvPr>
          <p:cNvSpPr txBox="1"/>
          <p:nvPr/>
        </p:nvSpPr>
        <p:spPr>
          <a:xfrm>
            <a:off x="4178135" y="391886"/>
            <a:ext cx="3835730" cy="769441"/>
          </a:xfrm>
          <a:prstGeom prst="rect">
            <a:avLst/>
          </a:prstGeom>
          <a:noFill/>
        </p:spPr>
        <p:txBody>
          <a:bodyPr wrap="square" rtlCol="0">
            <a:spAutoFit/>
          </a:bodyPr>
          <a:lstStyle/>
          <a:p>
            <a:r>
              <a:rPr lang="en-US" sz="4400" dirty="0"/>
              <a:t>Stem sentences</a:t>
            </a:r>
          </a:p>
        </p:txBody>
      </p:sp>
      <p:pic>
        <p:nvPicPr>
          <p:cNvPr id="3" name="Picture 2">
            <a:extLst>
              <a:ext uri="{FF2B5EF4-FFF2-40B4-BE49-F238E27FC236}">
                <a16:creationId xmlns:a16="http://schemas.microsoft.com/office/drawing/2014/main" id="{76014C91-D50C-AA46-98F8-4E396B59CB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79136" y="327798"/>
            <a:ext cx="1299108" cy="964684"/>
          </a:xfrm>
          <a:prstGeom prst="rect">
            <a:avLst/>
          </a:prstGeom>
        </p:spPr>
      </p:pic>
      <p:sp>
        <p:nvSpPr>
          <p:cNvPr id="4" name="TextBox 3">
            <a:extLst>
              <a:ext uri="{FF2B5EF4-FFF2-40B4-BE49-F238E27FC236}">
                <a16:creationId xmlns:a16="http://schemas.microsoft.com/office/drawing/2014/main" id="{D049A10F-98B8-0842-9491-80978BBEDE16}"/>
              </a:ext>
            </a:extLst>
          </p:cNvPr>
          <p:cNvSpPr txBox="1"/>
          <p:nvPr/>
        </p:nvSpPr>
        <p:spPr>
          <a:xfrm>
            <a:off x="855023" y="1161327"/>
            <a:ext cx="9334006" cy="830997"/>
          </a:xfrm>
          <a:prstGeom prst="rect">
            <a:avLst/>
          </a:prstGeom>
          <a:noFill/>
        </p:spPr>
        <p:txBody>
          <a:bodyPr wrap="square" rtlCol="0">
            <a:spAutoFit/>
          </a:bodyPr>
          <a:lstStyle/>
          <a:p>
            <a:r>
              <a:rPr lang="en-US" sz="2400" b="1" dirty="0"/>
              <a:t>Task 6:</a:t>
            </a:r>
            <a:r>
              <a:rPr lang="en-US" sz="2400" dirty="0"/>
              <a:t> Read the sentences and draw pictures to show which items are heavier, lighter or equal to.</a:t>
            </a:r>
            <a:endParaRPr lang="en-US" sz="2400" b="1" dirty="0"/>
          </a:p>
        </p:txBody>
      </p:sp>
      <p:pic>
        <p:nvPicPr>
          <p:cNvPr id="10" name="Picture 9" descr="Shape&#10;&#10;Description automatically generated">
            <a:extLst>
              <a:ext uri="{FF2B5EF4-FFF2-40B4-BE49-F238E27FC236}">
                <a16:creationId xmlns:a16="http://schemas.microsoft.com/office/drawing/2014/main" id="{C2C397B2-64F3-D245-9CCB-7ADFDD154A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6516" y="3079130"/>
            <a:ext cx="2222500" cy="1206500"/>
          </a:xfrm>
          <a:prstGeom prst="rect">
            <a:avLst/>
          </a:prstGeom>
        </p:spPr>
      </p:pic>
      <p:pic>
        <p:nvPicPr>
          <p:cNvPr id="13" name="Picture 12" descr="Shape&#10;&#10;Description automatically generated">
            <a:extLst>
              <a:ext uri="{FF2B5EF4-FFF2-40B4-BE49-F238E27FC236}">
                <a16:creationId xmlns:a16="http://schemas.microsoft.com/office/drawing/2014/main" id="{8D2A768B-2407-F946-B80E-410F898545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4900" y="4432971"/>
            <a:ext cx="2362200" cy="1397000"/>
          </a:xfrm>
          <a:prstGeom prst="rect">
            <a:avLst/>
          </a:prstGeom>
        </p:spPr>
      </p:pic>
      <p:pic>
        <p:nvPicPr>
          <p:cNvPr id="16" name="Picture 15" descr="Shape&#10;&#10;Description automatically generated">
            <a:extLst>
              <a:ext uri="{FF2B5EF4-FFF2-40B4-BE49-F238E27FC236}">
                <a16:creationId xmlns:a16="http://schemas.microsoft.com/office/drawing/2014/main" id="{DF59FE6A-6DBC-AF4C-9DE6-BB64794EC2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62986" y="2863230"/>
            <a:ext cx="2146300" cy="1422400"/>
          </a:xfrm>
          <a:prstGeom prst="rect">
            <a:avLst/>
          </a:prstGeom>
        </p:spPr>
      </p:pic>
      <p:sp>
        <p:nvSpPr>
          <p:cNvPr id="17" name="TextBox 16">
            <a:extLst>
              <a:ext uri="{FF2B5EF4-FFF2-40B4-BE49-F238E27FC236}">
                <a16:creationId xmlns:a16="http://schemas.microsoft.com/office/drawing/2014/main" id="{5D369E96-367A-F241-B4CA-E08B83C99EDB}"/>
              </a:ext>
            </a:extLst>
          </p:cNvPr>
          <p:cNvSpPr txBox="1"/>
          <p:nvPr/>
        </p:nvSpPr>
        <p:spPr>
          <a:xfrm>
            <a:off x="660276" y="4300474"/>
            <a:ext cx="4020211" cy="830997"/>
          </a:xfrm>
          <a:prstGeom prst="rect">
            <a:avLst/>
          </a:prstGeom>
          <a:noFill/>
        </p:spPr>
        <p:txBody>
          <a:bodyPr wrap="square" rtlCol="0">
            <a:spAutoFit/>
          </a:bodyPr>
          <a:lstStyle/>
          <a:p>
            <a:r>
              <a:rPr lang="en-US" sz="2400" dirty="0"/>
              <a:t>The 1kg weight is equal to a bag of sugar.</a:t>
            </a:r>
          </a:p>
        </p:txBody>
      </p:sp>
      <p:sp>
        <p:nvSpPr>
          <p:cNvPr id="18" name="TextBox 17">
            <a:extLst>
              <a:ext uri="{FF2B5EF4-FFF2-40B4-BE49-F238E27FC236}">
                <a16:creationId xmlns:a16="http://schemas.microsoft.com/office/drawing/2014/main" id="{7F1C2DE4-B73E-3F49-9286-114C3C964889}"/>
              </a:ext>
            </a:extLst>
          </p:cNvPr>
          <p:cNvSpPr txBox="1"/>
          <p:nvPr/>
        </p:nvSpPr>
        <p:spPr>
          <a:xfrm>
            <a:off x="8013865" y="4300474"/>
            <a:ext cx="4158838" cy="830997"/>
          </a:xfrm>
          <a:prstGeom prst="rect">
            <a:avLst/>
          </a:prstGeom>
          <a:noFill/>
        </p:spPr>
        <p:txBody>
          <a:bodyPr wrap="square" rtlCol="0">
            <a:spAutoFit/>
          </a:bodyPr>
          <a:lstStyle/>
          <a:p>
            <a:r>
              <a:rPr lang="en-US" sz="2400" dirty="0"/>
              <a:t>The pencil is lighter than 1kg weight.</a:t>
            </a:r>
          </a:p>
        </p:txBody>
      </p:sp>
      <p:sp>
        <p:nvSpPr>
          <p:cNvPr id="19" name="TextBox 18">
            <a:extLst>
              <a:ext uri="{FF2B5EF4-FFF2-40B4-BE49-F238E27FC236}">
                <a16:creationId xmlns:a16="http://schemas.microsoft.com/office/drawing/2014/main" id="{B12C7E47-5DA8-6041-9E85-38FD329A9F77}"/>
              </a:ext>
            </a:extLst>
          </p:cNvPr>
          <p:cNvSpPr txBox="1"/>
          <p:nvPr/>
        </p:nvSpPr>
        <p:spPr>
          <a:xfrm>
            <a:off x="3992523" y="5829971"/>
            <a:ext cx="4963886" cy="830997"/>
          </a:xfrm>
          <a:prstGeom prst="rect">
            <a:avLst/>
          </a:prstGeom>
          <a:noFill/>
        </p:spPr>
        <p:txBody>
          <a:bodyPr wrap="square" rtlCol="0">
            <a:spAutoFit/>
          </a:bodyPr>
          <a:lstStyle/>
          <a:p>
            <a:r>
              <a:rPr lang="en-US" sz="2400" dirty="0"/>
              <a:t>1kg weight is heavier than a piece of Lego.</a:t>
            </a:r>
          </a:p>
        </p:txBody>
      </p:sp>
    </p:spTree>
    <p:extLst>
      <p:ext uri="{BB962C8B-B14F-4D97-AF65-F5344CB8AC3E}">
        <p14:creationId xmlns:p14="http://schemas.microsoft.com/office/powerpoint/2010/main" val="51368457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FC39A9F7-D02A-8F41-B62E-F4233D7E8D01}"/>
              </a:ext>
            </a:extLst>
          </p:cNvPr>
          <p:cNvGraphicFramePr>
            <a:graphicFrameLocks noGrp="1"/>
          </p:cNvGraphicFramePr>
          <p:nvPr/>
        </p:nvGraphicFramePr>
        <p:xfrm>
          <a:off x="736056" y="2323433"/>
          <a:ext cx="7679524" cy="3632485"/>
        </p:xfrm>
        <a:graphic>
          <a:graphicData uri="http://schemas.openxmlformats.org/drawingml/2006/table">
            <a:tbl>
              <a:tblPr firstRow="1" bandRow="1">
                <a:tableStyleId>{5C22544A-7EE6-4342-B048-85BDC9FD1C3A}</a:tableStyleId>
              </a:tblPr>
              <a:tblGrid>
                <a:gridCol w="1919881">
                  <a:extLst>
                    <a:ext uri="{9D8B030D-6E8A-4147-A177-3AD203B41FA5}">
                      <a16:colId xmlns:a16="http://schemas.microsoft.com/office/drawing/2014/main" val="1758863635"/>
                    </a:ext>
                  </a:extLst>
                </a:gridCol>
                <a:gridCol w="1919881">
                  <a:extLst>
                    <a:ext uri="{9D8B030D-6E8A-4147-A177-3AD203B41FA5}">
                      <a16:colId xmlns:a16="http://schemas.microsoft.com/office/drawing/2014/main" val="3099118134"/>
                    </a:ext>
                  </a:extLst>
                </a:gridCol>
                <a:gridCol w="1919881">
                  <a:extLst>
                    <a:ext uri="{9D8B030D-6E8A-4147-A177-3AD203B41FA5}">
                      <a16:colId xmlns:a16="http://schemas.microsoft.com/office/drawing/2014/main" val="3062745349"/>
                    </a:ext>
                  </a:extLst>
                </a:gridCol>
                <a:gridCol w="1919881">
                  <a:extLst>
                    <a:ext uri="{9D8B030D-6E8A-4147-A177-3AD203B41FA5}">
                      <a16:colId xmlns:a16="http://schemas.microsoft.com/office/drawing/2014/main" val="2360420663"/>
                    </a:ext>
                  </a:extLst>
                </a:gridCol>
              </a:tblGrid>
              <a:tr h="726497">
                <a:tc>
                  <a:txBody>
                    <a:bodyPr/>
                    <a:lstStyle/>
                    <a:p>
                      <a:r>
                        <a:rPr lang="en-US" b="1" dirty="0"/>
                        <a:t>Object</a:t>
                      </a:r>
                    </a:p>
                  </a:txBody>
                  <a:tcPr/>
                </a:tc>
                <a:tc>
                  <a:txBody>
                    <a:bodyPr/>
                    <a:lstStyle/>
                    <a:p>
                      <a:r>
                        <a:rPr lang="en-US" b="1" dirty="0"/>
                        <a:t>Less than 1kg</a:t>
                      </a:r>
                    </a:p>
                  </a:txBody>
                  <a:tcPr/>
                </a:tc>
                <a:tc>
                  <a:txBody>
                    <a:bodyPr/>
                    <a:lstStyle/>
                    <a:p>
                      <a:r>
                        <a:rPr lang="en-US" b="1" dirty="0"/>
                        <a:t>Equal to 1kg</a:t>
                      </a:r>
                    </a:p>
                  </a:txBody>
                  <a:tcPr/>
                </a:tc>
                <a:tc>
                  <a:txBody>
                    <a:bodyPr/>
                    <a:lstStyle/>
                    <a:p>
                      <a:r>
                        <a:rPr lang="en-US" b="1" dirty="0"/>
                        <a:t>More than 1kg</a:t>
                      </a:r>
                    </a:p>
                  </a:txBody>
                  <a:tcPr/>
                </a:tc>
                <a:extLst>
                  <a:ext uri="{0D108BD9-81ED-4DB2-BD59-A6C34878D82A}">
                    <a16:rowId xmlns:a16="http://schemas.microsoft.com/office/drawing/2014/main" val="3238892607"/>
                  </a:ext>
                </a:extLst>
              </a:tr>
              <a:tr h="726497">
                <a:tc>
                  <a:txBody>
                    <a:bodyPr/>
                    <a:lstStyle/>
                    <a:p>
                      <a:r>
                        <a:rPr lang="en-US" b="0" dirty="0"/>
                        <a:t>A - </a:t>
                      </a:r>
                    </a:p>
                  </a:txBody>
                  <a:tcPr/>
                </a:tc>
                <a:tc>
                  <a:txBody>
                    <a:bodyPr/>
                    <a:lstStyle/>
                    <a:p>
                      <a:endParaRPr lang="en-US" b="1"/>
                    </a:p>
                  </a:txBody>
                  <a:tcPr/>
                </a:tc>
                <a:tc>
                  <a:txBody>
                    <a:bodyPr/>
                    <a:lstStyle/>
                    <a:p>
                      <a:endParaRPr lang="en-US" b="1"/>
                    </a:p>
                  </a:txBody>
                  <a:tcPr/>
                </a:tc>
                <a:tc>
                  <a:txBody>
                    <a:bodyPr/>
                    <a:lstStyle/>
                    <a:p>
                      <a:endParaRPr lang="en-US" b="1"/>
                    </a:p>
                  </a:txBody>
                  <a:tcPr/>
                </a:tc>
                <a:extLst>
                  <a:ext uri="{0D108BD9-81ED-4DB2-BD59-A6C34878D82A}">
                    <a16:rowId xmlns:a16="http://schemas.microsoft.com/office/drawing/2014/main" val="1981441945"/>
                  </a:ext>
                </a:extLst>
              </a:tr>
              <a:tr h="726497">
                <a:tc>
                  <a:txBody>
                    <a:bodyPr/>
                    <a:lstStyle/>
                    <a:p>
                      <a:r>
                        <a:rPr lang="en-US" b="0" dirty="0"/>
                        <a:t>B - </a:t>
                      </a:r>
                    </a:p>
                  </a:txBody>
                  <a:tcPr/>
                </a:tc>
                <a:tc>
                  <a:txBody>
                    <a:bodyPr/>
                    <a:lstStyle/>
                    <a:p>
                      <a:endParaRPr lang="en-US" b="1" dirty="0"/>
                    </a:p>
                  </a:txBody>
                  <a:tcPr/>
                </a:tc>
                <a:tc>
                  <a:txBody>
                    <a:bodyPr/>
                    <a:lstStyle/>
                    <a:p>
                      <a:endParaRPr lang="en-US" b="1"/>
                    </a:p>
                  </a:txBody>
                  <a:tcPr/>
                </a:tc>
                <a:tc>
                  <a:txBody>
                    <a:bodyPr/>
                    <a:lstStyle/>
                    <a:p>
                      <a:endParaRPr lang="en-US" b="1"/>
                    </a:p>
                  </a:txBody>
                  <a:tcPr/>
                </a:tc>
                <a:extLst>
                  <a:ext uri="{0D108BD9-81ED-4DB2-BD59-A6C34878D82A}">
                    <a16:rowId xmlns:a16="http://schemas.microsoft.com/office/drawing/2014/main" val="1586351630"/>
                  </a:ext>
                </a:extLst>
              </a:tr>
              <a:tr h="726497">
                <a:tc>
                  <a:txBody>
                    <a:bodyPr/>
                    <a:lstStyle/>
                    <a:p>
                      <a:r>
                        <a:rPr lang="en-US" b="0" dirty="0"/>
                        <a:t>C - </a:t>
                      </a:r>
                    </a:p>
                  </a:txBody>
                  <a:tcPr/>
                </a:tc>
                <a:tc>
                  <a:txBody>
                    <a:bodyPr/>
                    <a:lstStyle/>
                    <a:p>
                      <a:endParaRPr lang="en-US" b="1"/>
                    </a:p>
                  </a:txBody>
                  <a:tcPr/>
                </a:tc>
                <a:tc>
                  <a:txBody>
                    <a:bodyPr/>
                    <a:lstStyle/>
                    <a:p>
                      <a:endParaRPr lang="en-US" b="1"/>
                    </a:p>
                  </a:txBody>
                  <a:tcPr/>
                </a:tc>
                <a:tc>
                  <a:txBody>
                    <a:bodyPr/>
                    <a:lstStyle/>
                    <a:p>
                      <a:endParaRPr lang="en-US" b="1"/>
                    </a:p>
                  </a:txBody>
                  <a:tcPr/>
                </a:tc>
                <a:extLst>
                  <a:ext uri="{0D108BD9-81ED-4DB2-BD59-A6C34878D82A}">
                    <a16:rowId xmlns:a16="http://schemas.microsoft.com/office/drawing/2014/main" val="1239502207"/>
                  </a:ext>
                </a:extLst>
              </a:tr>
              <a:tr h="726497">
                <a:tc>
                  <a:txBody>
                    <a:bodyPr/>
                    <a:lstStyle/>
                    <a:p>
                      <a:r>
                        <a:rPr lang="en-US" b="0" dirty="0"/>
                        <a:t>D - </a:t>
                      </a:r>
                    </a:p>
                  </a:txBody>
                  <a:tcPr/>
                </a:tc>
                <a:tc>
                  <a:txBody>
                    <a:bodyPr/>
                    <a:lstStyle/>
                    <a:p>
                      <a:endParaRPr lang="en-US" b="1"/>
                    </a:p>
                  </a:txBody>
                  <a:tcPr/>
                </a:tc>
                <a:tc>
                  <a:txBody>
                    <a:bodyPr/>
                    <a:lstStyle/>
                    <a:p>
                      <a:endParaRPr lang="en-US" b="1"/>
                    </a:p>
                  </a:txBody>
                  <a:tcPr/>
                </a:tc>
                <a:tc>
                  <a:txBody>
                    <a:bodyPr/>
                    <a:lstStyle/>
                    <a:p>
                      <a:endParaRPr lang="en-US" b="1" dirty="0"/>
                    </a:p>
                  </a:txBody>
                  <a:tcPr/>
                </a:tc>
                <a:extLst>
                  <a:ext uri="{0D108BD9-81ED-4DB2-BD59-A6C34878D82A}">
                    <a16:rowId xmlns:a16="http://schemas.microsoft.com/office/drawing/2014/main" val="66900169"/>
                  </a:ext>
                </a:extLst>
              </a:tr>
            </a:tbl>
          </a:graphicData>
        </a:graphic>
      </p:graphicFrame>
      <p:pic>
        <p:nvPicPr>
          <p:cNvPr id="3" name="Picture 2">
            <a:extLst>
              <a:ext uri="{FF2B5EF4-FFF2-40B4-BE49-F238E27FC236}">
                <a16:creationId xmlns:a16="http://schemas.microsoft.com/office/drawing/2014/main" id="{BB34B619-DB85-F64C-9209-F38F65865E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79136" y="327798"/>
            <a:ext cx="1299108" cy="964684"/>
          </a:xfrm>
          <a:prstGeom prst="rect">
            <a:avLst/>
          </a:prstGeom>
        </p:spPr>
      </p:pic>
      <p:sp>
        <p:nvSpPr>
          <p:cNvPr id="4" name="TextBox 3">
            <a:extLst>
              <a:ext uri="{FF2B5EF4-FFF2-40B4-BE49-F238E27FC236}">
                <a16:creationId xmlns:a16="http://schemas.microsoft.com/office/drawing/2014/main" id="{9274C004-2A91-224D-B2E2-5FF345E37305}"/>
              </a:ext>
            </a:extLst>
          </p:cNvPr>
          <p:cNvSpPr txBox="1"/>
          <p:nvPr/>
        </p:nvSpPr>
        <p:spPr>
          <a:xfrm>
            <a:off x="583299" y="1292482"/>
            <a:ext cx="9915975" cy="830997"/>
          </a:xfrm>
          <a:prstGeom prst="rect">
            <a:avLst/>
          </a:prstGeom>
          <a:noFill/>
        </p:spPr>
        <p:txBody>
          <a:bodyPr wrap="square" rtlCol="0">
            <a:spAutoFit/>
          </a:bodyPr>
          <a:lstStyle/>
          <a:p>
            <a:r>
              <a:rPr lang="en-US" sz="2400" b="1" dirty="0"/>
              <a:t>Task 7:</a:t>
            </a:r>
            <a:r>
              <a:rPr lang="en-US" sz="2400" dirty="0"/>
              <a:t> Can you look for objects around your house and list them in the table.  Tick the box to show the mass of the object.</a:t>
            </a:r>
            <a:endParaRPr lang="en-US" sz="2400" b="1" dirty="0"/>
          </a:p>
        </p:txBody>
      </p:sp>
      <p:sp>
        <p:nvSpPr>
          <p:cNvPr id="5" name="TextBox 4">
            <a:extLst>
              <a:ext uri="{FF2B5EF4-FFF2-40B4-BE49-F238E27FC236}">
                <a16:creationId xmlns:a16="http://schemas.microsoft.com/office/drawing/2014/main" id="{5E89C561-C0EE-2744-BAD5-FCFA4B2B566B}"/>
              </a:ext>
            </a:extLst>
          </p:cNvPr>
          <p:cNvSpPr txBox="1"/>
          <p:nvPr/>
        </p:nvSpPr>
        <p:spPr>
          <a:xfrm>
            <a:off x="3094969" y="323087"/>
            <a:ext cx="4892634" cy="769441"/>
          </a:xfrm>
          <a:prstGeom prst="rect">
            <a:avLst/>
          </a:prstGeom>
          <a:noFill/>
        </p:spPr>
        <p:txBody>
          <a:bodyPr wrap="square" rtlCol="0">
            <a:spAutoFit/>
          </a:bodyPr>
          <a:lstStyle/>
          <a:p>
            <a:r>
              <a:rPr lang="en-US" sz="4400" dirty="0"/>
              <a:t>Independent activity</a:t>
            </a:r>
          </a:p>
        </p:txBody>
      </p:sp>
      <p:sp>
        <p:nvSpPr>
          <p:cNvPr id="7" name="Rectangle 6">
            <a:extLst>
              <a:ext uri="{FF2B5EF4-FFF2-40B4-BE49-F238E27FC236}">
                <a16:creationId xmlns:a16="http://schemas.microsoft.com/office/drawing/2014/main" id="{9E417B8D-D380-A64C-A26A-C3AFCF849F2F}"/>
              </a:ext>
            </a:extLst>
          </p:cNvPr>
          <p:cNvSpPr/>
          <p:nvPr/>
        </p:nvSpPr>
        <p:spPr>
          <a:xfrm>
            <a:off x="8883796" y="2426197"/>
            <a:ext cx="2755431" cy="3139321"/>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6E9A16F-53A4-EC42-A3A3-A6ABDF8B58DA}"/>
              </a:ext>
            </a:extLst>
          </p:cNvPr>
          <p:cNvSpPr txBox="1"/>
          <p:nvPr/>
        </p:nvSpPr>
        <p:spPr>
          <a:xfrm>
            <a:off x="8883796" y="2426197"/>
            <a:ext cx="2572148" cy="3139321"/>
          </a:xfrm>
          <a:prstGeom prst="rect">
            <a:avLst/>
          </a:prstGeom>
          <a:noFill/>
        </p:spPr>
        <p:txBody>
          <a:bodyPr wrap="square" rtlCol="0">
            <a:spAutoFit/>
          </a:bodyPr>
          <a:lstStyle/>
          <a:p>
            <a:r>
              <a:rPr lang="en-US" dirty="0"/>
              <a:t>Think about how the object feels.  Does it feel heavier, lighter or the same as the bag of sugar or 1kg weight?</a:t>
            </a:r>
          </a:p>
          <a:p>
            <a:endParaRPr lang="en-US" dirty="0"/>
          </a:p>
          <a:p>
            <a:r>
              <a:rPr lang="en-US" dirty="0"/>
              <a:t>If the object is heavy you could ask an adult to help and maybe weigh the object on some scales if you have any.</a:t>
            </a:r>
          </a:p>
        </p:txBody>
      </p:sp>
    </p:spTree>
    <p:extLst>
      <p:ext uri="{BB962C8B-B14F-4D97-AF65-F5344CB8AC3E}">
        <p14:creationId xmlns:p14="http://schemas.microsoft.com/office/powerpoint/2010/main" val="338841256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318A0D6-75DF-49AA-BB21-DFB8246D480F}"/>
              </a:ext>
            </a:extLst>
          </p:cNvPr>
          <p:cNvSpPr txBox="1"/>
          <p:nvPr/>
        </p:nvSpPr>
        <p:spPr>
          <a:xfrm>
            <a:off x="198852" y="339150"/>
            <a:ext cx="4805996" cy="1401448"/>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7200" dirty="0">
                <a:solidFill>
                  <a:srgbClr val="000000"/>
                </a:solidFill>
                <a:latin typeface="+mj-lt"/>
                <a:ea typeface="+mj-ea"/>
                <a:cs typeface="+mj-cs"/>
              </a:rPr>
              <a:t>Challenge!</a:t>
            </a:r>
          </a:p>
        </p:txBody>
      </p:sp>
      <p:pic>
        <p:nvPicPr>
          <p:cNvPr id="1026" name="Picture 2" descr="Trophy Store Gold Well Done Medal award, 5 cm, Free Ribbon, Free engraving  up to 45 letters AM1182.01: Amazon.co.uk: Sports &amp; Outdoors">
            <a:extLst>
              <a:ext uri="{FF2B5EF4-FFF2-40B4-BE49-F238E27FC236}">
                <a16:creationId xmlns:a16="http://schemas.microsoft.com/office/drawing/2014/main" id="{2D9305EB-4C1C-4E8C-B387-332C2BDF4B46}"/>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l="10828" r="1175" b="3"/>
          <a:stretch/>
        </p:blipFill>
        <p:spPr bwMode="auto">
          <a:xfrm>
            <a:off x="0" y="1515544"/>
            <a:ext cx="3305906" cy="3789848"/>
          </a:xfrm>
          <a:custGeom>
            <a:avLst/>
            <a:gdLst/>
            <a:ahLst/>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77548E8-85FB-484E-B9A1-F9E0F306B104}"/>
              </a:ext>
            </a:extLst>
          </p:cNvPr>
          <p:cNvSpPr txBox="1"/>
          <p:nvPr/>
        </p:nvSpPr>
        <p:spPr>
          <a:xfrm>
            <a:off x="7507726" y="136405"/>
            <a:ext cx="2484116" cy="923330"/>
          </a:xfrm>
          <a:prstGeom prst="rect">
            <a:avLst/>
          </a:prstGeom>
          <a:noFill/>
          <a:ln>
            <a:solidFill>
              <a:schemeClr val="tx1"/>
            </a:solidFill>
          </a:ln>
        </p:spPr>
        <p:txBody>
          <a:bodyPr wrap="square" rtlCol="0">
            <a:spAutoFit/>
          </a:bodyPr>
          <a:lstStyle/>
          <a:p>
            <a:r>
              <a:rPr lang="en-GB" dirty="0"/>
              <a:t>If you are working on a computer, insert a text box to type your answer.</a:t>
            </a: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3454" y="70209"/>
            <a:ext cx="1299108" cy="964684"/>
          </a:xfrm>
          <a:prstGeom prst="rect">
            <a:avLst/>
          </a:prstGeom>
        </p:spPr>
      </p:pic>
      <p:pic>
        <p:nvPicPr>
          <p:cNvPr id="3" name="Picture 2">
            <a:extLst>
              <a:ext uri="{FF2B5EF4-FFF2-40B4-BE49-F238E27FC236}">
                <a16:creationId xmlns:a16="http://schemas.microsoft.com/office/drawing/2014/main" id="{1C936C1D-13A2-4B80-9D8D-E10E8BD6F5AF}"/>
              </a:ext>
            </a:extLst>
          </p:cNvPr>
          <p:cNvPicPr>
            <a:picLocks noChangeAspect="1"/>
          </p:cNvPicPr>
          <p:nvPr/>
        </p:nvPicPr>
        <p:blipFill>
          <a:blip r:embed="rId4"/>
          <a:stretch>
            <a:fillRect/>
          </a:stretch>
        </p:blipFill>
        <p:spPr>
          <a:xfrm>
            <a:off x="4335625" y="1290487"/>
            <a:ext cx="7167053" cy="3789851"/>
          </a:xfrm>
          <a:prstGeom prst="rect">
            <a:avLst/>
          </a:prstGeom>
        </p:spPr>
      </p:pic>
      <p:cxnSp>
        <p:nvCxnSpPr>
          <p:cNvPr id="15" name="Straight Connector 14">
            <a:extLst>
              <a:ext uri="{FF2B5EF4-FFF2-40B4-BE49-F238E27FC236}">
                <a16:creationId xmlns:a16="http://schemas.microsoft.com/office/drawing/2014/main" id="{31E12052-66DE-4BA9-AEE5-F549B4413A0D}"/>
              </a:ext>
            </a:extLst>
          </p:cNvPr>
          <p:cNvCxnSpPr>
            <a:cxnSpLocks/>
          </p:cNvCxnSpPr>
          <p:nvPr/>
        </p:nvCxnSpPr>
        <p:spPr>
          <a:xfrm>
            <a:off x="703693" y="5854843"/>
            <a:ext cx="112116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B02007C-BC97-47AE-A220-FDB9589080FF}"/>
              </a:ext>
            </a:extLst>
          </p:cNvPr>
          <p:cNvCxnSpPr>
            <a:cxnSpLocks/>
          </p:cNvCxnSpPr>
          <p:nvPr/>
        </p:nvCxnSpPr>
        <p:spPr>
          <a:xfrm>
            <a:off x="703693" y="6401138"/>
            <a:ext cx="112116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659496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47A6C7-372F-40F1-B98F-29ED30462BA9}"/>
              </a:ext>
            </a:extLst>
          </p:cNvPr>
          <p:cNvSpPr/>
          <p:nvPr/>
        </p:nvSpPr>
        <p:spPr>
          <a:xfrm>
            <a:off x="1141122" y="556591"/>
            <a:ext cx="10186124" cy="1569660"/>
          </a:xfrm>
          <a:prstGeom prst="rect">
            <a:avLst/>
          </a:prstGeom>
          <a:noFill/>
        </p:spPr>
        <p:txBody>
          <a:bodyPr wrap="square" lIns="91440" tIns="45720" rIns="91440" bIns="45720">
            <a:spAutoFit/>
          </a:bodyPr>
          <a:lstStyle/>
          <a:p>
            <a:pPr algn="ctr"/>
            <a:r>
              <a:rPr lang="en-US" sz="4800" dirty="0">
                <a:ln w="0"/>
                <a:effectLst>
                  <a:outerShdw blurRad="38100" dist="19050" dir="2700000" algn="tl" rotWithShape="0">
                    <a:schemeClr val="dk1">
                      <a:alpha val="40000"/>
                    </a:schemeClr>
                  </a:outerShdw>
                </a:effectLst>
              </a:rPr>
              <a:t>Well done for your hard work today!</a:t>
            </a:r>
          </a:p>
          <a:p>
            <a:pPr algn="ctr"/>
            <a:endParaRPr lang="en-US" sz="4800" dirty="0">
              <a:ln w="0"/>
              <a:effectLst>
                <a:outerShdw blurRad="38100" dist="19050" dir="2700000" algn="tl" rotWithShape="0">
                  <a:schemeClr val="dk1">
                    <a:alpha val="40000"/>
                  </a:schemeClr>
                </a:outerShdw>
              </a:effectLst>
            </a:endParaRPr>
          </a:p>
        </p:txBody>
      </p:sp>
      <p:pic>
        <p:nvPicPr>
          <p:cNvPr id="18434" name="Picture 2">
            <a:extLst>
              <a:ext uri="{FF2B5EF4-FFF2-40B4-BE49-F238E27FC236}">
                <a16:creationId xmlns:a16="http://schemas.microsoft.com/office/drawing/2014/main" id="{824485AA-765F-45AF-9367-E143BBEF4AA4}"/>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5176630" y="1922827"/>
            <a:ext cx="1838739" cy="183873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1DA034D-D00C-4536-8B51-C6434F7FE87D}"/>
              </a:ext>
            </a:extLst>
          </p:cNvPr>
          <p:cNvSpPr txBox="1"/>
          <p:nvPr/>
        </p:nvSpPr>
        <p:spPr>
          <a:xfrm>
            <a:off x="1141122" y="4498609"/>
            <a:ext cx="9674087" cy="1938992"/>
          </a:xfrm>
          <a:prstGeom prst="rect">
            <a:avLst/>
          </a:prstGeom>
          <a:noFill/>
        </p:spPr>
        <p:txBody>
          <a:bodyPr wrap="square" rtlCol="0">
            <a:spAutoFit/>
          </a:bodyPr>
          <a:lstStyle/>
          <a:p>
            <a:pPr algn="ctr"/>
            <a:r>
              <a:rPr lang="en-GB" sz="2400" dirty="0"/>
              <a:t>Could any completed work / photographic evidence of completed work please be sent to </a:t>
            </a:r>
            <a:r>
              <a:rPr lang="en-GB" sz="2400" dirty="0">
                <a:hlinkClick r:id="rId3"/>
              </a:rPr>
              <a:t>Pioneerspupils@gmail.com</a:t>
            </a:r>
            <a:r>
              <a:rPr lang="en-GB" sz="2400" dirty="0"/>
              <a:t> or submitted into the drop box at school.</a:t>
            </a:r>
          </a:p>
          <a:p>
            <a:pPr algn="ctr"/>
            <a:endParaRPr lang="en-GB" sz="2400" dirty="0"/>
          </a:p>
          <a:p>
            <a:pPr algn="ctr"/>
            <a:r>
              <a:rPr lang="en-GB" sz="2400" dirty="0"/>
              <a:t>Thank you</a:t>
            </a:r>
          </a:p>
        </p:txBody>
      </p:sp>
    </p:spTree>
    <p:extLst>
      <p:ext uri="{BB962C8B-B14F-4D97-AF65-F5344CB8AC3E}">
        <p14:creationId xmlns:p14="http://schemas.microsoft.com/office/powerpoint/2010/main" val="8425754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092" y="90616"/>
            <a:ext cx="11977816" cy="6647935"/>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5676" y="5987219"/>
            <a:ext cx="588390" cy="588390"/>
          </a:xfrm>
          <a:prstGeom prst="rect">
            <a:avLst/>
          </a:prstGeom>
        </p:spPr>
      </p:pic>
      <p:sp>
        <p:nvSpPr>
          <p:cNvPr id="6" name="Rectangle 5"/>
          <p:cNvSpPr/>
          <p:nvPr/>
        </p:nvSpPr>
        <p:spPr>
          <a:xfrm>
            <a:off x="189471" y="5905850"/>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864066" y="6033803"/>
            <a:ext cx="4028302" cy="461665"/>
          </a:xfrm>
          <a:prstGeom prst="rect">
            <a:avLst/>
          </a:prstGeom>
          <a:noFill/>
        </p:spPr>
        <p:txBody>
          <a:bodyPr wrap="square" rtlCol="0">
            <a:spAutoFit/>
          </a:bodyPr>
          <a:lstStyle/>
          <a:p>
            <a:r>
              <a:rPr lang="en-GB" sz="2400" dirty="0"/>
              <a:t>Subject</a:t>
            </a:r>
            <a:r>
              <a:rPr lang="en-GB" dirty="0"/>
              <a:t>: </a:t>
            </a:r>
            <a:r>
              <a:rPr lang="en-GB" sz="2400" dirty="0"/>
              <a:t>Maths </a:t>
            </a:r>
            <a:endParaRPr lang="en-GB" dirty="0"/>
          </a:p>
        </p:txBody>
      </p:sp>
      <p:sp>
        <p:nvSpPr>
          <p:cNvPr id="8" name="Rectangle 7"/>
          <p:cNvSpPr/>
          <p:nvPr/>
        </p:nvSpPr>
        <p:spPr>
          <a:xfrm>
            <a:off x="189471" y="164755"/>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273361" y="222475"/>
            <a:ext cx="7426334" cy="584775"/>
          </a:xfrm>
          <a:prstGeom prst="rect">
            <a:avLst/>
          </a:prstGeom>
          <a:noFill/>
        </p:spPr>
        <p:txBody>
          <a:bodyPr wrap="square" rtlCol="0">
            <a:spAutoFit/>
          </a:bodyPr>
          <a:lstStyle/>
          <a:p>
            <a:r>
              <a:rPr lang="en-GB" sz="3200" dirty="0"/>
              <a:t>Date: 12.02.21</a:t>
            </a:r>
            <a:r>
              <a:rPr lang="en-GB" dirty="0"/>
              <a:t> </a:t>
            </a:r>
          </a:p>
        </p:txBody>
      </p:sp>
      <p:pic>
        <p:nvPicPr>
          <p:cNvPr id="10" name="Picture 9"/>
          <p:cNvPicPr>
            <a:picLocks noChangeAspect="1"/>
          </p:cNvPicPr>
          <p:nvPr/>
        </p:nvPicPr>
        <p:blipFill>
          <a:blip r:embed="rId3"/>
          <a:stretch>
            <a:fillRect/>
          </a:stretch>
        </p:blipFill>
        <p:spPr>
          <a:xfrm>
            <a:off x="553093" y="1728060"/>
            <a:ext cx="2219325" cy="1104900"/>
          </a:xfrm>
          <a:prstGeom prst="rect">
            <a:avLst/>
          </a:prstGeom>
        </p:spPr>
      </p:pic>
      <p:sp>
        <p:nvSpPr>
          <p:cNvPr id="11" name="Rectangle 10"/>
          <p:cNvSpPr/>
          <p:nvPr/>
        </p:nvSpPr>
        <p:spPr>
          <a:xfrm>
            <a:off x="569871" y="2835982"/>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635485" y="2832960"/>
            <a:ext cx="10429593" cy="1323439"/>
          </a:xfrm>
          <a:prstGeom prst="rect">
            <a:avLst/>
          </a:prstGeom>
          <a:noFill/>
        </p:spPr>
        <p:txBody>
          <a:bodyPr wrap="square" rtlCol="0">
            <a:spAutoFit/>
          </a:bodyPr>
          <a:lstStyle/>
          <a:p>
            <a:r>
              <a:rPr lang="en-GB" sz="4000" dirty="0"/>
              <a:t>L.O. To be able to weigh using scales to make biscuits.</a:t>
            </a:r>
          </a:p>
        </p:txBody>
      </p:sp>
      <p:pic>
        <p:nvPicPr>
          <p:cNvPr id="2" name="Picture 1"/>
          <p:cNvPicPr>
            <a:picLocks noChangeAspect="1"/>
          </p:cNvPicPr>
          <p:nvPr/>
        </p:nvPicPr>
        <p:blipFill>
          <a:blip r:embed="rId4"/>
          <a:stretch>
            <a:fillRect/>
          </a:stretch>
        </p:blipFill>
        <p:spPr>
          <a:xfrm>
            <a:off x="4721657" y="5940593"/>
            <a:ext cx="759101" cy="681642"/>
          </a:xfrm>
          <a:prstGeom prst="rect">
            <a:avLst/>
          </a:prstGeom>
        </p:spPr>
      </p:pic>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8898" y="5980303"/>
            <a:ext cx="588390" cy="588390"/>
          </a:xfrm>
          <a:prstGeom prst="rect">
            <a:avLst/>
          </a:prstGeom>
        </p:spPr>
      </p:pic>
    </p:spTree>
    <p:extLst>
      <p:ext uri="{BB962C8B-B14F-4D97-AF65-F5344CB8AC3E}">
        <p14:creationId xmlns:p14="http://schemas.microsoft.com/office/powerpoint/2010/main" val="197021127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7175" y="180975"/>
            <a:ext cx="11696700" cy="64579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425" y="271459"/>
            <a:ext cx="771525" cy="771525"/>
          </a:xfrm>
          <a:prstGeom prst="rect">
            <a:avLst/>
          </a:prstGeom>
        </p:spPr>
      </p:pic>
      <p:sp>
        <p:nvSpPr>
          <p:cNvPr id="7" name="Rectangle 6"/>
          <p:cNvSpPr/>
          <p:nvPr/>
        </p:nvSpPr>
        <p:spPr>
          <a:xfrm>
            <a:off x="2864325" y="283192"/>
            <a:ext cx="6482416" cy="1477328"/>
          </a:xfrm>
          <a:prstGeom prst="rect">
            <a:avLst/>
          </a:prstGeom>
          <a:noFill/>
        </p:spPr>
        <p:txBody>
          <a:bodyPr wrap="none" lIns="91440" tIns="45720" rIns="91440" bIns="45720">
            <a:spAutoFit/>
          </a:bodyPr>
          <a:lstStyle/>
          <a:p>
            <a:pPr algn="ctr"/>
            <a:r>
              <a:rPr lang="en-US" sz="5400" b="0" cap="none" spc="0" dirty="0">
                <a:ln w="0"/>
                <a:solidFill>
                  <a:schemeClr val="accent1">
                    <a:lumMod val="50000"/>
                  </a:schemeClr>
                </a:solidFill>
                <a:effectLst>
                  <a:outerShdw blurRad="38100" dist="19050" dir="2700000" algn="tl" rotWithShape="0">
                    <a:schemeClr val="dk1">
                      <a:alpha val="40000"/>
                    </a:schemeClr>
                  </a:outerShdw>
                </a:effectLst>
              </a:rPr>
              <a:t>Pre-recorded Teaching</a:t>
            </a:r>
          </a:p>
          <a:p>
            <a:pPr algn="ctr"/>
            <a:r>
              <a:rPr lang="en-US" sz="3600" dirty="0">
                <a:ln w="0"/>
                <a:solidFill>
                  <a:schemeClr val="accent1">
                    <a:lumMod val="50000"/>
                  </a:schemeClr>
                </a:solidFill>
                <a:effectLst>
                  <a:outerShdw blurRad="38100" dist="19050" dir="2700000" algn="tl" rotWithShape="0">
                    <a:schemeClr val="dk1">
                      <a:alpha val="40000"/>
                    </a:schemeClr>
                  </a:outerShdw>
                </a:effectLst>
              </a:rPr>
              <a:t>Recap – Measuring with Scales</a:t>
            </a:r>
            <a:endParaRPr lang="en-US" sz="3200" b="0" cap="none" spc="0" dirty="0">
              <a:ln w="0"/>
              <a:solidFill>
                <a:schemeClr val="accent1">
                  <a:lumMod val="50000"/>
                </a:schemeClr>
              </a:solidFill>
              <a:effectLst>
                <a:outerShdw blurRad="38100" dist="19050" dir="2700000" algn="tl" rotWithShape="0">
                  <a:schemeClr val="dk1">
                    <a:alpha val="40000"/>
                  </a:schemeClr>
                </a:outerShdw>
              </a:effectLst>
            </a:endParaRPr>
          </a:p>
        </p:txBody>
      </p:sp>
      <p:sp>
        <p:nvSpPr>
          <p:cNvPr id="3" name="TextBox 2"/>
          <p:cNvSpPr txBox="1"/>
          <p:nvPr/>
        </p:nvSpPr>
        <p:spPr>
          <a:xfrm>
            <a:off x="1123950" y="2006341"/>
            <a:ext cx="9953353" cy="2308324"/>
          </a:xfrm>
          <a:prstGeom prst="rect">
            <a:avLst/>
          </a:prstGeom>
          <a:noFill/>
        </p:spPr>
        <p:txBody>
          <a:bodyPr wrap="square" rtlCol="0">
            <a:spAutoFit/>
          </a:bodyPr>
          <a:lstStyle/>
          <a:p>
            <a:r>
              <a:rPr lang="en-US" sz="2400" dirty="0">
                <a:solidFill>
                  <a:schemeClr val="accent5">
                    <a:lumMod val="50000"/>
                  </a:schemeClr>
                </a:solidFill>
              </a:rPr>
              <a:t>Access the online teaching video by Miss Malloy on the school website that will support you to complete the work in this lesson. </a:t>
            </a:r>
          </a:p>
          <a:p>
            <a:r>
              <a:rPr lang="en-US" sz="2400" dirty="0">
                <a:solidFill>
                  <a:schemeClr val="accent5">
                    <a:lumMod val="50000"/>
                  </a:schemeClr>
                </a:solidFill>
              </a:rPr>
              <a:t>This video will act as a support but all of the work can still be successfully understood &amp; completed using paper-based versions of this pack. </a:t>
            </a:r>
          </a:p>
          <a:p>
            <a:r>
              <a:rPr lang="en-US" sz="2400" dirty="0">
                <a:solidFill>
                  <a:schemeClr val="accent5">
                    <a:lumMod val="50000"/>
                  </a:schemeClr>
                </a:solidFill>
              </a:rPr>
              <a:t>If you need further support to understand / complete work then please contact school via e-mail or telephone.</a:t>
            </a:r>
            <a:endParaRPr lang="en-GB" sz="2400" dirty="0">
              <a:solidFill>
                <a:schemeClr val="accent5">
                  <a:lumMod val="50000"/>
                </a:schemeClr>
              </a:solidFill>
            </a:endParaRPr>
          </a:p>
        </p:txBody>
      </p:sp>
      <p:pic>
        <p:nvPicPr>
          <p:cNvPr id="8" name="Picture 6" descr="A picture containing logo&#10;&#10;Description automatically generated">
            <a:extLst>
              <a:ext uri="{FF2B5EF4-FFF2-40B4-BE49-F238E27FC236}">
                <a16:creationId xmlns:a16="http://schemas.microsoft.com/office/drawing/2014/main" id="{4BAA8246-C39B-48C9-B4DA-CF6D37470B3B}"/>
              </a:ext>
            </a:extLst>
          </p:cNvPr>
          <p:cNvPicPr>
            <a:picLocks noChangeAspect="1"/>
          </p:cNvPicPr>
          <p:nvPr/>
        </p:nvPicPr>
        <p:blipFill>
          <a:blip r:embed="rId3"/>
          <a:stretch>
            <a:fillRect/>
          </a:stretch>
        </p:blipFill>
        <p:spPr>
          <a:xfrm>
            <a:off x="2379957" y="4030347"/>
            <a:ext cx="2684282" cy="2710795"/>
          </a:xfrm>
          <a:prstGeom prst="rect">
            <a:avLst/>
          </a:prstGeom>
        </p:spPr>
      </p:pic>
      <p:pic>
        <p:nvPicPr>
          <p:cNvPr id="2" name="Picture 1"/>
          <p:cNvPicPr>
            <a:picLocks noChangeAspect="1"/>
          </p:cNvPicPr>
          <p:nvPr/>
        </p:nvPicPr>
        <p:blipFill>
          <a:blip r:embed="rId4"/>
          <a:stretch>
            <a:fillRect/>
          </a:stretch>
        </p:blipFill>
        <p:spPr>
          <a:xfrm>
            <a:off x="6320246" y="3961482"/>
            <a:ext cx="3398520" cy="2677443"/>
          </a:xfrm>
          <a:prstGeom prst="rect">
            <a:avLst/>
          </a:prstGeom>
        </p:spPr>
      </p:pic>
    </p:spTree>
    <p:extLst>
      <p:ext uri="{BB962C8B-B14F-4D97-AF65-F5344CB8AC3E}">
        <p14:creationId xmlns:p14="http://schemas.microsoft.com/office/powerpoint/2010/main" val="383489541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CA1241-448F-42BF-AA2B-BA8E7EFA6EB5}"/>
              </a:ext>
            </a:extLst>
          </p:cNvPr>
          <p:cNvSpPr/>
          <p:nvPr/>
        </p:nvSpPr>
        <p:spPr>
          <a:xfrm>
            <a:off x="2986807" y="112851"/>
            <a:ext cx="6044540" cy="923330"/>
          </a:xfrm>
          <a:prstGeom prst="rect">
            <a:avLst/>
          </a:prstGeom>
          <a:noFill/>
        </p:spPr>
        <p:txBody>
          <a:bodyPr wrap="none" lIns="91440" tIns="45720" rIns="91440" bIns="45720" anchor="t">
            <a:spAutoFit/>
          </a:bodyPr>
          <a:lstStyle/>
          <a:p>
            <a:pPr algn="ctr"/>
            <a:r>
              <a:rPr lang="en-US" sz="5400" dirty="0">
                <a:ln w="0"/>
                <a:effectLst>
                  <a:outerShdw blurRad="38100" dist="19050" dir="2700000" algn="tl" rotWithShape="0">
                    <a:schemeClr val="dk1">
                      <a:alpha val="40000"/>
                    </a:schemeClr>
                  </a:outerShdw>
                </a:effectLst>
              </a:rPr>
              <a:t>Weighing with scales</a:t>
            </a:r>
            <a:endParaRPr lang="en-US" dirty="0"/>
          </a:p>
        </p:txBody>
      </p:sp>
      <p:sp>
        <p:nvSpPr>
          <p:cNvPr id="41" name="Rectangle 40">
            <a:extLst>
              <a:ext uri="{FF2B5EF4-FFF2-40B4-BE49-F238E27FC236}">
                <a16:creationId xmlns:a16="http://schemas.microsoft.com/office/drawing/2014/main" id="{860DFC27-56B5-4DC8-81FE-DC18ABC72E64}"/>
              </a:ext>
            </a:extLst>
          </p:cNvPr>
          <p:cNvSpPr/>
          <p:nvPr/>
        </p:nvSpPr>
        <p:spPr>
          <a:xfrm>
            <a:off x="636836" y="1036181"/>
            <a:ext cx="10536211" cy="2308324"/>
          </a:xfrm>
          <a:prstGeom prst="rect">
            <a:avLst/>
          </a:prstGeom>
          <a:noFill/>
        </p:spPr>
        <p:txBody>
          <a:bodyPr wrap="square" lIns="91440" tIns="45720" rIns="91440" bIns="45720" anchor="t">
            <a:spAutoFit/>
          </a:bodyPr>
          <a:lstStyle/>
          <a:p>
            <a:pPr algn="ctr"/>
            <a:r>
              <a:rPr lang="en-US" sz="2400" dirty="0">
                <a:ln w="0"/>
                <a:effectLst>
                  <a:outerShdw blurRad="38100" dist="19050" dir="2700000" algn="tl" rotWithShape="0">
                    <a:schemeClr val="dk1">
                      <a:alpha val="40000"/>
                    </a:schemeClr>
                  </a:outerShdw>
                </a:effectLst>
              </a:rPr>
              <a:t>We are going to </a:t>
            </a:r>
            <a:r>
              <a:rPr lang="en-US" sz="2400" dirty="0" err="1">
                <a:ln w="0"/>
                <a:effectLst>
                  <a:outerShdw blurRad="38100" dist="19050" dir="2700000" algn="tl" rotWithShape="0">
                    <a:schemeClr val="dk1">
                      <a:alpha val="40000"/>
                    </a:schemeClr>
                  </a:outerShdw>
                </a:effectLst>
              </a:rPr>
              <a:t>practise</a:t>
            </a:r>
            <a:r>
              <a:rPr lang="en-US" sz="2400" dirty="0">
                <a:ln w="0"/>
                <a:effectLst>
                  <a:outerShdw blurRad="38100" dist="19050" dir="2700000" algn="tl" rotWithShape="0">
                    <a:schemeClr val="dk1">
                      <a:alpha val="40000"/>
                    </a:schemeClr>
                  </a:outerShdw>
                </a:effectLst>
              </a:rPr>
              <a:t> using scales in real life to make some biscuits!</a:t>
            </a:r>
          </a:p>
          <a:p>
            <a:pPr algn="ctr"/>
            <a:endParaRPr lang="en-US" sz="2400" dirty="0">
              <a:ln w="0"/>
              <a:effectLst>
                <a:outerShdw blurRad="38100" dist="19050" dir="2700000" algn="tl" rotWithShape="0">
                  <a:schemeClr val="dk1">
                    <a:alpha val="40000"/>
                  </a:schemeClr>
                </a:outerShdw>
              </a:effectLst>
            </a:endParaRPr>
          </a:p>
          <a:p>
            <a:pPr algn="ctr"/>
            <a:r>
              <a:rPr lang="en-US" sz="2400" dirty="0">
                <a:ln w="0"/>
                <a:effectLst>
                  <a:outerShdw blurRad="38100" dist="19050" dir="2700000" algn="tl" rotWithShape="0">
                    <a:schemeClr val="dk1">
                      <a:alpha val="40000"/>
                    </a:schemeClr>
                  </a:outerShdw>
                </a:effectLst>
              </a:rPr>
              <a:t>We aren’t using balance scales today, we are going to use some scales you might have in your house. An adult will have to help you with this.</a:t>
            </a:r>
          </a:p>
          <a:p>
            <a:pPr algn="ctr"/>
            <a:endParaRPr lang="en-US" sz="2400" dirty="0">
              <a:ln w="0"/>
              <a:effectLst>
                <a:outerShdw blurRad="38100" dist="19050" dir="2700000" algn="tl" rotWithShape="0">
                  <a:schemeClr val="dk1">
                    <a:alpha val="40000"/>
                  </a:schemeClr>
                </a:outerShdw>
              </a:effectLst>
            </a:endParaRPr>
          </a:p>
          <a:p>
            <a:pPr algn="ctr"/>
            <a:r>
              <a:rPr lang="en-US" sz="2400" dirty="0">
                <a:ln w="0"/>
                <a:effectLst>
                  <a:outerShdw blurRad="38100" dist="19050" dir="2700000" algn="tl" rotWithShape="0">
                    <a:schemeClr val="dk1">
                      <a:alpha val="40000"/>
                    </a:schemeClr>
                  </a:outerShdw>
                </a:effectLst>
              </a:rPr>
              <a:t>They might look like this:</a:t>
            </a:r>
            <a:endParaRPr lang="en-US" sz="2400" dirty="0">
              <a:ln w="0"/>
              <a:effectLst>
                <a:outerShdw blurRad="38100" dist="19050" dir="2700000" algn="tl" rotWithShape="0">
                  <a:prstClr val="black">
                    <a:alpha val="40000"/>
                  </a:prstClr>
                </a:outerShdw>
              </a:effectLst>
              <a:cs typeface="Calibri"/>
            </a:endParaRPr>
          </a:p>
        </p:txBody>
      </p:sp>
      <p:pic>
        <p:nvPicPr>
          <p:cNvPr id="45" name="Picture 3" descr="A drawing of a person&#10;&#10;Description automatically generated">
            <a:extLst>
              <a:ext uri="{FF2B5EF4-FFF2-40B4-BE49-F238E27FC236}">
                <a16:creationId xmlns:a16="http://schemas.microsoft.com/office/drawing/2014/main" id="{398FABB9-5CB9-4352-B8BF-3B942317B8C4}"/>
              </a:ext>
            </a:extLst>
          </p:cNvPr>
          <p:cNvPicPr>
            <a:picLocks noChangeAspect="1"/>
          </p:cNvPicPr>
          <p:nvPr/>
        </p:nvPicPr>
        <p:blipFill>
          <a:blip r:embed="rId2"/>
          <a:stretch>
            <a:fillRect/>
          </a:stretch>
        </p:blipFill>
        <p:spPr>
          <a:xfrm>
            <a:off x="10785256" y="98863"/>
            <a:ext cx="1276350" cy="971550"/>
          </a:xfrm>
          <a:prstGeom prst="rect">
            <a:avLst/>
          </a:prstGeom>
        </p:spPr>
      </p:pic>
      <p:pic>
        <p:nvPicPr>
          <p:cNvPr id="6" name="Picture 5"/>
          <p:cNvPicPr>
            <a:picLocks noChangeAspect="1"/>
          </p:cNvPicPr>
          <p:nvPr/>
        </p:nvPicPr>
        <p:blipFill>
          <a:blip r:embed="rId3"/>
          <a:stretch>
            <a:fillRect/>
          </a:stretch>
        </p:blipFill>
        <p:spPr>
          <a:xfrm>
            <a:off x="1899516" y="3779721"/>
            <a:ext cx="3291163" cy="2552238"/>
          </a:xfrm>
          <a:prstGeom prst="rect">
            <a:avLst/>
          </a:prstGeom>
        </p:spPr>
      </p:pic>
      <p:pic>
        <p:nvPicPr>
          <p:cNvPr id="7" name="Picture 6"/>
          <p:cNvPicPr>
            <a:picLocks noChangeAspect="1"/>
          </p:cNvPicPr>
          <p:nvPr/>
        </p:nvPicPr>
        <p:blipFill>
          <a:blip r:embed="rId4"/>
          <a:stretch>
            <a:fillRect/>
          </a:stretch>
        </p:blipFill>
        <p:spPr>
          <a:xfrm>
            <a:off x="6526311" y="3622703"/>
            <a:ext cx="2556840" cy="2894536"/>
          </a:xfrm>
          <a:prstGeom prst="rect">
            <a:avLst/>
          </a:prstGeom>
        </p:spPr>
      </p:pic>
    </p:spTree>
    <p:extLst>
      <p:ext uri="{BB962C8B-B14F-4D97-AF65-F5344CB8AC3E}">
        <p14:creationId xmlns:p14="http://schemas.microsoft.com/office/powerpoint/2010/main" val="35741516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Balance Scales Illustration - Twinkl">
            <a:extLst>
              <a:ext uri="{FF2B5EF4-FFF2-40B4-BE49-F238E27FC236}">
                <a16:creationId xmlns:a16="http://schemas.microsoft.com/office/drawing/2014/main" id="{43E5EAFC-F39C-4666-BC40-88A8D7AADD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3706" y="2630658"/>
            <a:ext cx="8554038" cy="427701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97915BD-47A9-41EF-987F-ACA542B708AF}"/>
              </a:ext>
            </a:extLst>
          </p:cNvPr>
          <p:cNvSpPr txBox="1"/>
          <p:nvPr/>
        </p:nvSpPr>
        <p:spPr>
          <a:xfrm>
            <a:off x="3922541" y="0"/>
            <a:ext cx="4994031" cy="769441"/>
          </a:xfrm>
          <a:prstGeom prst="rect">
            <a:avLst/>
          </a:prstGeom>
          <a:noFill/>
        </p:spPr>
        <p:txBody>
          <a:bodyPr wrap="square" rtlCol="0">
            <a:spAutoFit/>
          </a:bodyPr>
          <a:lstStyle/>
          <a:p>
            <a:r>
              <a:rPr lang="en-GB" sz="4400" dirty="0"/>
              <a:t>Comparing Mass</a:t>
            </a:r>
          </a:p>
        </p:txBody>
      </p:sp>
      <p:sp>
        <p:nvSpPr>
          <p:cNvPr id="4" name="TextBox 3">
            <a:extLst>
              <a:ext uri="{FF2B5EF4-FFF2-40B4-BE49-F238E27FC236}">
                <a16:creationId xmlns:a16="http://schemas.microsoft.com/office/drawing/2014/main" id="{3781C29C-7CCC-4B1C-B73E-8794E7485FDC}"/>
              </a:ext>
            </a:extLst>
          </p:cNvPr>
          <p:cNvSpPr txBox="1"/>
          <p:nvPr/>
        </p:nvSpPr>
        <p:spPr>
          <a:xfrm>
            <a:off x="0" y="1228789"/>
            <a:ext cx="12192000" cy="830997"/>
          </a:xfrm>
          <a:prstGeom prst="rect">
            <a:avLst/>
          </a:prstGeom>
          <a:noFill/>
        </p:spPr>
        <p:txBody>
          <a:bodyPr wrap="square" rtlCol="0">
            <a:spAutoFit/>
          </a:bodyPr>
          <a:lstStyle/>
          <a:p>
            <a:r>
              <a:rPr lang="en-GB" sz="2400" dirty="0"/>
              <a:t>If we were in school, we would have been using </a:t>
            </a:r>
            <a:r>
              <a:rPr lang="en-GB" sz="2400" b="1" dirty="0"/>
              <a:t>balance scales</a:t>
            </a:r>
            <a:r>
              <a:rPr lang="en-GB" sz="2400" dirty="0"/>
              <a:t>. They help us find out if objects are the </a:t>
            </a:r>
            <a:r>
              <a:rPr lang="en-GB" sz="2400" b="1" dirty="0"/>
              <a:t>same</a:t>
            </a:r>
            <a:r>
              <a:rPr lang="en-GB" sz="2400" dirty="0"/>
              <a:t> weight, or which object is </a:t>
            </a:r>
            <a:r>
              <a:rPr lang="en-GB" sz="2400" b="1" dirty="0"/>
              <a:t>heavier </a:t>
            </a:r>
            <a:r>
              <a:rPr lang="en-GB" sz="2400" dirty="0"/>
              <a:t>or </a:t>
            </a:r>
            <a:r>
              <a:rPr lang="en-GB" sz="2400" b="1" dirty="0"/>
              <a:t>lighter</a:t>
            </a:r>
            <a:r>
              <a:rPr lang="en-GB" sz="2400" dirty="0"/>
              <a:t> than another object.   </a:t>
            </a:r>
          </a:p>
        </p:txBody>
      </p:sp>
      <p:pic>
        <p:nvPicPr>
          <p:cNvPr id="2052" name="Picture 4" descr="Fresh Red Apple Clipart | Gallery Yopriceville - High-Quality Images and  Transparent PNG Free Clipart">
            <a:extLst>
              <a:ext uri="{FF2B5EF4-FFF2-40B4-BE49-F238E27FC236}">
                <a16:creationId xmlns:a16="http://schemas.microsoft.com/office/drawing/2014/main" id="{69706162-EC30-464C-929D-AE781ADC6242}"/>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9387" y="4562411"/>
            <a:ext cx="1071562" cy="10668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F408E60C-ECA9-4C64-9056-29BEB329AA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62685" y="0"/>
            <a:ext cx="1629315" cy="1209888"/>
          </a:xfrm>
          <a:prstGeom prst="rect">
            <a:avLst/>
          </a:prstGeom>
        </p:spPr>
      </p:pic>
      <p:pic>
        <p:nvPicPr>
          <p:cNvPr id="4100" name="Picture 4" descr="Mini Promotional Printed Pencils with Eraser | Hotline">
            <a:extLst>
              <a:ext uri="{FF2B5EF4-FFF2-40B4-BE49-F238E27FC236}">
                <a16:creationId xmlns:a16="http://schemas.microsoft.com/office/drawing/2014/main" id="{42E4393A-D755-4C85-88AF-EF5A70AC76BC}"/>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rot="10800000">
            <a:off x="4504006" y="3074962"/>
            <a:ext cx="1305951" cy="130595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0C04B287-7976-4821-AB11-50ACF5A1678D}"/>
              </a:ext>
            </a:extLst>
          </p:cNvPr>
          <p:cNvSpPr txBox="1"/>
          <p:nvPr/>
        </p:nvSpPr>
        <p:spPr>
          <a:xfrm>
            <a:off x="6515318" y="3939010"/>
            <a:ext cx="5429297" cy="1569660"/>
          </a:xfrm>
          <a:prstGeom prst="rect">
            <a:avLst/>
          </a:prstGeom>
          <a:noFill/>
        </p:spPr>
        <p:txBody>
          <a:bodyPr wrap="square" rtlCol="0">
            <a:spAutoFit/>
          </a:bodyPr>
          <a:lstStyle/>
          <a:p>
            <a:r>
              <a:rPr lang="en-GB" sz="2400" dirty="0"/>
              <a:t>The scales are </a:t>
            </a:r>
            <a:r>
              <a:rPr lang="en-GB" sz="2400" b="1" dirty="0"/>
              <a:t>unbalanced. </a:t>
            </a:r>
            <a:r>
              <a:rPr lang="en-GB" sz="2400" dirty="0"/>
              <a:t>They are a different height. The apple has fell further down because it is </a:t>
            </a:r>
            <a:r>
              <a:rPr lang="en-GB" sz="2400" b="1" dirty="0"/>
              <a:t>heavier </a:t>
            </a:r>
            <a:r>
              <a:rPr lang="en-GB" sz="2400" dirty="0"/>
              <a:t>than the pencil.</a:t>
            </a:r>
          </a:p>
        </p:txBody>
      </p:sp>
      <p:cxnSp>
        <p:nvCxnSpPr>
          <p:cNvPr id="13" name="Straight Arrow Connector 12">
            <a:extLst>
              <a:ext uri="{FF2B5EF4-FFF2-40B4-BE49-F238E27FC236}">
                <a16:creationId xmlns:a16="http://schemas.microsoft.com/office/drawing/2014/main" id="{732578AE-A2B0-409B-957C-685272CD36C2}"/>
              </a:ext>
            </a:extLst>
          </p:cNvPr>
          <p:cNvCxnSpPr>
            <a:cxnSpLocks/>
          </p:cNvCxnSpPr>
          <p:nvPr/>
        </p:nvCxnSpPr>
        <p:spPr>
          <a:xfrm flipH="1">
            <a:off x="5882270" y="3995443"/>
            <a:ext cx="633048" cy="41734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0C4CDB69-6444-4E51-A63E-A8DAA5879A74}"/>
              </a:ext>
            </a:extLst>
          </p:cNvPr>
          <p:cNvSpPr txBox="1"/>
          <p:nvPr/>
        </p:nvSpPr>
        <p:spPr>
          <a:xfrm>
            <a:off x="6515318" y="2648665"/>
            <a:ext cx="5429297" cy="830997"/>
          </a:xfrm>
          <a:prstGeom prst="rect">
            <a:avLst/>
          </a:prstGeom>
          <a:noFill/>
        </p:spPr>
        <p:txBody>
          <a:bodyPr wrap="square" rtlCol="0">
            <a:spAutoFit/>
          </a:bodyPr>
          <a:lstStyle/>
          <a:p>
            <a:r>
              <a:rPr lang="en-GB" sz="2400" dirty="0"/>
              <a:t>I am weighing an apple and a pencil to find out which object is the heaviest.</a:t>
            </a:r>
          </a:p>
        </p:txBody>
      </p:sp>
    </p:spTree>
    <p:extLst>
      <p:ext uri="{BB962C8B-B14F-4D97-AF65-F5344CB8AC3E}">
        <p14:creationId xmlns:p14="http://schemas.microsoft.com/office/powerpoint/2010/main" val="1285756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098"/>
                                        </p:tgtEl>
                                        <p:attrNameLst>
                                          <p:attrName>style.visibility</p:attrName>
                                        </p:attrNameLst>
                                      </p:cBhvr>
                                      <p:to>
                                        <p:strVal val="visible"/>
                                      </p:to>
                                    </p:set>
                                    <p:anim calcmode="lin" valueType="num">
                                      <p:cBhvr additive="base">
                                        <p:cTn id="13" dur="500" fill="hold"/>
                                        <p:tgtEl>
                                          <p:spTgt spid="4098"/>
                                        </p:tgtEl>
                                        <p:attrNameLst>
                                          <p:attrName>ppt_x</p:attrName>
                                        </p:attrNameLst>
                                      </p:cBhvr>
                                      <p:tavLst>
                                        <p:tav tm="0">
                                          <p:val>
                                            <p:strVal val="#ppt_x"/>
                                          </p:val>
                                        </p:tav>
                                        <p:tav tm="100000">
                                          <p:val>
                                            <p:strVal val="#ppt_x"/>
                                          </p:val>
                                        </p:tav>
                                      </p:tavLst>
                                    </p:anim>
                                    <p:anim calcmode="lin" valueType="num">
                                      <p:cBhvr additive="base">
                                        <p:cTn id="14" dur="500" fill="hold"/>
                                        <p:tgtEl>
                                          <p:spTgt spid="4098"/>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052"/>
                                        </p:tgtEl>
                                        <p:attrNameLst>
                                          <p:attrName>style.visibility</p:attrName>
                                        </p:attrNameLst>
                                      </p:cBhvr>
                                      <p:to>
                                        <p:strVal val="visible"/>
                                      </p:to>
                                    </p:set>
                                    <p:anim calcmode="lin" valueType="num">
                                      <p:cBhvr additive="base">
                                        <p:cTn id="17" dur="500" fill="hold"/>
                                        <p:tgtEl>
                                          <p:spTgt spid="2052"/>
                                        </p:tgtEl>
                                        <p:attrNameLst>
                                          <p:attrName>ppt_x</p:attrName>
                                        </p:attrNameLst>
                                      </p:cBhvr>
                                      <p:tavLst>
                                        <p:tav tm="0">
                                          <p:val>
                                            <p:strVal val="#ppt_x"/>
                                          </p:val>
                                        </p:tav>
                                        <p:tav tm="100000">
                                          <p:val>
                                            <p:strVal val="#ppt_x"/>
                                          </p:val>
                                        </p:tav>
                                      </p:tavLst>
                                    </p:anim>
                                    <p:anim calcmode="lin" valueType="num">
                                      <p:cBhvr additive="base">
                                        <p:cTn id="18" dur="500" fill="hold"/>
                                        <p:tgtEl>
                                          <p:spTgt spid="2052"/>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100"/>
                                        </p:tgtEl>
                                        <p:attrNameLst>
                                          <p:attrName>style.visibility</p:attrName>
                                        </p:attrNameLst>
                                      </p:cBhvr>
                                      <p:to>
                                        <p:strVal val="visible"/>
                                      </p:to>
                                    </p:set>
                                    <p:anim calcmode="lin" valueType="num">
                                      <p:cBhvr additive="base">
                                        <p:cTn id="21" dur="500" fill="hold"/>
                                        <p:tgtEl>
                                          <p:spTgt spid="4100"/>
                                        </p:tgtEl>
                                        <p:attrNameLst>
                                          <p:attrName>ppt_x</p:attrName>
                                        </p:attrNameLst>
                                      </p:cBhvr>
                                      <p:tavLst>
                                        <p:tav tm="0">
                                          <p:val>
                                            <p:strVal val="#ppt_x"/>
                                          </p:val>
                                        </p:tav>
                                        <p:tav tm="100000">
                                          <p:val>
                                            <p:strVal val="#ppt_x"/>
                                          </p:val>
                                        </p:tav>
                                      </p:tavLst>
                                    </p:anim>
                                    <p:anim calcmode="lin" valueType="num">
                                      <p:cBhvr additive="base">
                                        <p:cTn id="22" dur="500" fill="hold"/>
                                        <p:tgtEl>
                                          <p:spTgt spid="4100"/>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4"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CA1241-448F-42BF-AA2B-BA8E7EFA6EB5}"/>
              </a:ext>
            </a:extLst>
          </p:cNvPr>
          <p:cNvSpPr/>
          <p:nvPr/>
        </p:nvSpPr>
        <p:spPr>
          <a:xfrm>
            <a:off x="1994918" y="190438"/>
            <a:ext cx="6963701"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Reading Scales in Grams</a:t>
            </a:r>
          </a:p>
        </p:txBody>
      </p:sp>
      <p:sp>
        <p:nvSpPr>
          <p:cNvPr id="41" name="Rectangle 40">
            <a:extLst>
              <a:ext uri="{FF2B5EF4-FFF2-40B4-BE49-F238E27FC236}">
                <a16:creationId xmlns:a16="http://schemas.microsoft.com/office/drawing/2014/main" id="{860DFC27-56B5-4DC8-81FE-DC18ABC72E64}"/>
              </a:ext>
            </a:extLst>
          </p:cNvPr>
          <p:cNvSpPr/>
          <p:nvPr/>
        </p:nvSpPr>
        <p:spPr>
          <a:xfrm>
            <a:off x="0" y="1258880"/>
            <a:ext cx="3233032" cy="2308324"/>
          </a:xfrm>
          <a:prstGeom prst="rect">
            <a:avLst/>
          </a:prstGeom>
          <a:noFill/>
        </p:spPr>
        <p:txBody>
          <a:bodyPr wrap="square" lIns="91440" tIns="45720" rIns="91440" bIns="45720" anchor="t">
            <a:spAutoFit/>
          </a:bodyPr>
          <a:lstStyle/>
          <a:p>
            <a:pPr algn="ctr"/>
            <a:r>
              <a:rPr lang="en-US" sz="2400" dirty="0">
                <a:ln w="0"/>
                <a:effectLst>
                  <a:outerShdw blurRad="38100" dist="19050" dir="2700000" algn="tl" rotWithShape="0">
                    <a:schemeClr val="dk1">
                      <a:alpha val="40000"/>
                    </a:schemeClr>
                  </a:outerShdw>
                </a:effectLst>
              </a:rPr>
              <a:t>When you put ingredients on the scales, the hand (pointer) points to the number of how much it weighs.</a:t>
            </a:r>
          </a:p>
        </p:txBody>
      </p:sp>
      <p:sp>
        <p:nvSpPr>
          <p:cNvPr id="13" name="Rectangle 12">
            <a:extLst>
              <a:ext uri="{FF2B5EF4-FFF2-40B4-BE49-F238E27FC236}">
                <a16:creationId xmlns:a16="http://schemas.microsoft.com/office/drawing/2014/main" id="{860DFC27-56B5-4DC8-81FE-DC18ABC72E64}"/>
              </a:ext>
            </a:extLst>
          </p:cNvPr>
          <p:cNvSpPr/>
          <p:nvPr/>
        </p:nvSpPr>
        <p:spPr>
          <a:xfrm>
            <a:off x="7295939" y="2685270"/>
            <a:ext cx="4896061" cy="461665"/>
          </a:xfrm>
          <a:prstGeom prst="rect">
            <a:avLst/>
          </a:prstGeom>
          <a:noFill/>
        </p:spPr>
        <p:txBody>
          <a:bodyPr wrap="square" lIns="91440" tIns="45720" rIns="91440" bIns="45720">
            <a:spAutoFit/>
          </a:bodyPr>
          <a:lstStyle/>
          <a:p>
            <a:pPr algn="ctr"/>
            <a:r>
              <a:rPr lang="en-US" sz="2400" dirty="0">
                <a:ln w="0"/>
                <a:solidFill>
                  <a:schemeClr val="accent1"/>
                </a:solidFill>
                <a:effectLst>
                  <a:outerShdw blurRad="38100" dist="19050" dir="2700000" algn="tl" rotWithShape="0">
                    <a:schemeClr val="dk1">
                      <a:alpha val="40000"/>
                    </a:schemeClr>
                  </a:outerShdw>
                </a:effectLst>
              </a:rPr>
              <a:t>How much do the cherries weigh?</a:t>
            </a:r>
          </a:p>
        </p:txBody>
      </p:sp>
      <p:cxnSp>
        <p:nvCxnSpPr>
          <p:cNvPr id="6" name="Straight Connector 5"/>
          <p:cNvCxnSpPr/>
          <p:nvPr/>
        </p:nvCxnSpPr>
        <p:spPr>
          <a:xfrm>
            <a:off x="7714872" y="3617324"/>
            <a:ext cx="4058194" cy="17417"/>
          </a:xfrm>
          <a:prstGeom prst="line">
            <a:avLst/>
          </a:prstGeom>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860DFC27-56B5-4DC8-81FE-DC18ABC72E64}"/>
              </a:ext>
            </a:extLst>
          </p:cNvPr>
          <p:cNvSpPr/>
          <p:nvPr/>
        </p:nvSpPr>
        <p:spPr>
          <a:xfrm>
            <a:off x="7379823" y="3268745"/>
            <a:ext cx="4896061" cy="461665"/>
          </a:xfrm>
          <a:prstGeom prst="rect">
            <a:avLst/>
          </a:prstGeom>
          <a:noFill/>
        </p:spPr>
        <p:txBody>
          <a:bodyPr wrap="square" lIns="91440" tIns="45720" rIns="91440" bIns="45720">
            <a:spAutoFit/>
          </a:bodyPr>
          <a:lstStyle/>
          <a:p>
            <a:pPr algn="ctr"/>
            <a:r>
              <a:rPr lang="en-US" sz="2400" dirty="0">
                <a:ln w="0"/>
                <a:effectLst>
                  <a:outerShdw blurRad="38100" dist="19050" dir="2700000" algn="tl" rotWithShape="0">
                    <a:schemeClr val="dk1">
                      <a:alpha val="40000"/>
                    </a:schemeClr>
                  </a:outerShdw>
                </a:effectLst>
              </a:rPr>
              <a:t>10g</a:t>
            </a:r>
          </a:p>
        </p:txBody>
      </p:sp>
      <p:sp>
        <p:nvSpPr>
          <p:cNvPr id="15" name="Rectangle 14">
            <a:extLst>
              <a:ext uri="{FF2B5EF4-FFF2-40B4-BE49-F238E27FC236}">
                <a16:creationId xmlns:a16="http://schemas.microsoft.com/office/drawing/2014/main" id="{860DFC27-56B5-4DC8-81FE-DC18ABC72E64}"/>
              </a:ext>
            </a:extLst>
          </p:cNvPr>
          <p:cNvSpPr/>
          <p:nvPr/>
        </p:nvSpPr>
        <p:spPr>
          <a:xfrm>
            <a:off x="8034830" y="4131040"/>
            <a:ext cx="3841948" cy="830997"/>
          </a:xfrm>
          <a:prstGeom prst="rect">
            <a:avLst/>
          </a:prstGeom>
          <a:noFill/>
        </p:spPr>
        <p:txBody>
          <a:bodyPr wrap="square" lIns="91440" tIns="45720" rIns="91440" bIns="45720">
            <a:spAutoFit/>
          </a:bodyPr>
          <a:lstStyle/>
          <a:p>
            <a:pPr algn="ctr"/>
            <a:r>
              <a:rPr lang="en-US" sz="1600" dirty="0">
                <a:ln w="0"/>
                <a:effectLst>
                  <a:outerShdw blurRad="38100" dist="19050" dir="2700000" algn="tl" rotWithShape="0">
                    <a:schemeClr val="dk1">
                      <a:alpha val="40000"/>
                    </a:schemeClr>
                  </a:outerShdw>
                </a:effectLst>
              </a:rPr>
              <a:t>We know it’s 10g because we are measuring in g’s and the hand (pointer) is pointing right at the 10.</a:t>
            </a:r>
          </a:p>
        </p:txBody>
      </p:sp>
      <p:pic>
        <p:nvPicPr>
          <p:cNvPr id="20" name="Picture 3" descr="A drawing of a person&#10;&#10;Description automatically generated">
            <a:extLst>
              <a:ext uri="{FF2B5EF4-FFF2-40B4-BE49-F238E27FC236}">
                <a16:creationId xmlns:a16="http://schemas.microsoft.com/office/drawing/2014/main" id="{398FABB9-5CB9-4352-B8BF-3B942317B8C4}"/>
              </a:ext>
            </a:extLst>
          </p:cNvPr>
          <p:cNvPicPr>
            <a:picLocks noChangeAspect="1"/>
          </p:cNvPicPr>
          <p:nvPr/>
        </p:nvPicPr>
        <p:blipFill>
          <a:blip r:embed="rId2"/>
          <a:stretch>
            <a:fillRect/>
          </a:stretch>
        </p:blipFill>
        <p:spPr>
          <a:xfrm>
            <a:off x="10785256" y="98863"/>
            <a:ext cx="1276350" cy="971550"/>
          </a:xfrm>
          <a:prstGeom prst="rect">
            <a:avLst/>
          </a:prstGeom>
        </p:spPr>
      </p:pic>
      <p:pic>
        <p:nvPicPr>
          <p:cNvPr id="3" name="Picture 2"/>
          <p:cNvPicPr>
            <a:picLocks noChangeAspect="1"/>
          </p:cNvPicPr>
          <p:nvPr/>
        </p:nvPicPr>
        <p:blipFill>
          <a:blip r:embed="rId3"/>
          <a:stretch>
            <a:fillRect/>
          </a:stretch>
        </p:blipFill>
        <p:spPr>
          <a:xfrm>
            <a:off x="3354401" y="1503883"/>
            <a:ext cx="3725208" cy="5115782"/>
          </a:xfrm>
          <a:prstGeom prst="rect">
            <a:avLst/>
          </a:prstGeom>
        </p:spPr>
      </p:pic>
      <p:cxnSp>
        <p:nvCxnSpPr>
          <p:cNvPr id="18" name="Straight Arrow Connector 17"/>
          <p:cNvCxnSpPr/>
          <p:nvPr/>
        </p:nvCxnSpPr>
        <p:spPr>
          <a:xfrm>
            <a:off x="2115127" y="3146935"/>
            <a:ext cx="2918427" cy="159052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flipV="1">
            <a:off x="5476769" y="4422107"/>
            <a:ext cx="2691871" cy="12443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117178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CA1241-448F-42BF-AA2B-BA8E7EFA6EB5}"/>
              </a:ext>
            </a:extLst>
          </p:cNvPr>
          <p:cNvSpPr/>
          <p:nvPr/>
        </p:nvSpPr>
        <p:spPr>
          <a:xfrm>
            <a:off x="378161" y="158358"/>
            <a:ext cx="4315604"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Baking Activity</a:t>
            </a:r>
          </a:p>
        </p:txBody>
      </p:sp>
      <p:sp>
        <p:nvSpPr>
          <p:cNvPr id="12" name="Rectangle 11">
            <a:extLst>
              <a:ext uri="{FF2B5EF4-FFF2-40B4-BE49-F238E27FC236}">
                <a16:creationId xmlns:a16="http://schemas.microsoft.com/office/drawing/2014/main" id="{860DFC27-56B5-4DC8-81FE-DC18ABC72E64}"/>
              </a:ext>
            </a:extLst>
          </p:cNvPr>
          <p:cNvSpPr/>
          <p:nvPr/>
        </p:nvSpPr>
        <p:spPr>
          <a:xfrm>
            <a:off x="922798" y="3862714"/>
            <a:ext cx="7541933" cy="1569660"/>
          </a:xfrm>
          <a:prstGeom prst="rect">
            <a:avLst/>
          </a:prstGeom>
          <a:noFill/>
        </p:spPr>
        <p:txBody>
          <a:bodyPr wrap="square" lIns="91440" tIns="45720" rIns="91440" bIns="45720">
            <a:spAutoFit/>
          </a:bodyPr>
          <a:lstStyle/>
          <a:p>
            <a:pPr algn="ctr"/>
            <a:r>
              <a:rPr lang="en-US" sz="2400" dirty="0">
                <a:ln w="0"/>
                <a:effectLst>
                  <a:outerShdw blurRad="38100" dist="19050" dir="2700000" algn="tl" rotWithShape="0">
                    <a:schemeClr val="dk1">
                      <a:alpha val="40000"/>
                    </a:schemeClr>
                  </a:outerShdw>
                </a:effectLst>
              </a:rPr>
              <a:t>On the next slides you will find the recipe to follow.</a:t>
            </a:r>
          </a:p>
          <a:p>
            <a:pPr algn="ctr"/>
            <a:endParaRPr lang="en-US" sz="2400" dirty="0">
              <a:ln w="0"/>
              <a:effectLst>
                <a:outerShdw blurRad="38100" dist="19050" dir="2700000" algn="tl" rotWithShape="0">
                  <a:schemeClr val="dk1">
                    <a:alpha val="40000"/>
                  </a:schemeClr>
                </a:outerShdw>
              </a:effectLst>
            </a:endParaRPr>
          </a:p>
          <a:p>
            <a:pPr algn="ctr"/>
            <a:r>
              <a:rPr lang="en-US" sz="2400" dirty="0">
                <a:ln w="0"/>
                <a:effectLst>
                  <a:outerShdw blurRad="38100" dist="19050" dir="2700000" algn="tl" rotWithShape="0">
                    <a:schemeClr val="dk1">
                      <a:alpha val="40000"/>
                    </a:schemeClr>
                  </a:outerShdw>
                </a:effectLst>
              </a:rPr>
              <a:t>Make sure you measure the ingredients accurately so that your biscuits taste delicious!</a:t>
            </a:r>
          </a:p>
        </p:txBody>
      </p:sp>
      <p:pic>
        <p:nvPicPr>
          <p:cNvPr id="2" name="Picture 1"/>
          <p:cNvPicPr>
            <a:picLocks noChangeAspect="1"/>
          </p:cNvPicPr>
          <p:nvPr/>
        </p:nvPicPr>
        <p:blipFill>
          <a:blip r:embed="rId2"/>
          <a:stretch>
            <a:fillRect/>
          </a:stretch>
        </p:blipFill>
        <p:spPr>
          <a:xfrm>
            <a:off x="8727347" y="1910013"/>
            <a:ext cx="2914650" cy="3600450"/>
          </a:xfrm>
          <a:prstGeom prst="rect">
            <a:avLst/>
          </a:prstGeom>
        </p:spPr>
      </p:pic>
      <p:pic>
        <p:nvPicPr>
          <p:cNvPr id="25602" name="Picture 2" descr="Valentine cookies recipe - All recipes U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174" y="1254304"/>
            <a:ext cx="2381250" cy="23812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3629280" y="1382769"/>
            <a:ext cx="3624263" cy="2124320"/>
          </a:xfrm>
          <a:prstGeom prst="rect">
            <a:avLst/>
          </a:prstGeom>
        </p:spPr>
      </p:pic>
      <p:sp>
        <p:nvSpPr>
          <p:cNvPr id="17" name="Rectangle 16">
            <a:extLst>
              <a:ext uri="{FF2B5EF4-FFF2-40B4-BE49-F238E27FC236}">
                <a16:creationId xmlns:a16="http://schemas.microsoft.com/office/drawing/2014/main" id="{9ACA1241-448F-42BF-AA2B-BA8E7EFA6EB5}"/>
              </a:ext>
            </a:extLst>
          </p:cNvPr>
          <p:cNvSpPr/>
          <p:nvPr/>
        </p:nvSpPr>
        <p:spPr>
          <a:xfrm>
            <a:off x="1881246" y="5945971"/>
            <a:ext cx="8303426" cy="584775"/>
          </a:xfrm>
          <a:prstGeom prst="rect">
            <a:avLst/>
          </a:prstGeom>
          <a:noFill/>
        </p:spPr>
        <p:txBody>
          <a:bodyPr wrap="square" lIns="91440" tIns="45720" rIns="91440" bIns="45720">
            <a:spAutoFit/>
          </a:bodyPr>
          <a:lstStyle/>
          <a:p>
            <a:pPr algn="ctr"/>
            <a:r>
              <a:rPr lang="en-US" sz="1600" dirty="0">
                <a:ln w="0"/>
                <a:solidFill>
                  <a:schemeClr val="bg1"/>
                </a:solidFill>
                <a:effectLst>
                  <a:outerShdw blurRad="38100" dist="19050" dir="2700000" algn="tl" rotWithShape="0">
                    <a:schemeClr val="dk1">
                      <a:alpha val="40000"/>
                    </a:schemeClr>
                  </a:outerShdw>
                </a:effectLst>
              </a:rPr>
              <a:t>Email photos of you baking your biscuits to</a:t>
            </a:r>
          </a:p>
          <a:p>
            <a:pPr algn="ctr"/>
            <a:r>
              <a:rPr lang="en-US" sz="1600" dirty="0">
                <a:ln w="0"/>
                <a:solidFill>
                  <a:schemeClr val="bg1"/>
                </a:solidFill>
                <a:effectLst>
                  <a:outerShdw blurRad="38100" dist="19050" dir="2700000" algn="tl" rotWithShape="0">
                    <a:schemeClr val="dk1">
                      <a:alpha val="40000"/>
                    </a:schemeClr>
                  </a:outerShdw>
                </a:effectLst>
                <a:hlinkClick r:id="rId5"/>
              </a:rPr>
              <a:t>pioneerspupils@gmail.com</a:t>
            </a:r>
            <a:r>
              <a:rPr lang="en-US" sz="1600" dirty="0">
                <a:ln w="0"/>
                <a:solidFill>
                  <a:schemeClr val="bg1"/>
                </a:solidFill>
                <a:effectLst>
                  <a:outerShdw blurRad="38100" dist="19050" dir="2700000" algn="tl" rotWithShape="0">
                    <a:schemeClr val="dk1">
                      <a:alpha val="40000"/>
                    </a:schemeClr>
                  </a:outerShdw>
                </a:effectLst>
              </a:rPr>
              <a:t>      so that you can be in our weekly Facebook post!</a:t>
            </a:r>
          </a:p>
        </p:txBody>
      </p:sp>
      <p:pic>
        <p:nvPicPr>
          <p:cNvPr id="19" name="Picture 18"/>
          <p:cNvPicPr>
            <a:picLocks noChangeAspect="1"/>
          </p:cNvPicPr>
          <p:nvPr/>
        </p:nvPicPr>
        <p:blipFill>
          <a:blip r:embed="rId6"/>
          <a:stretch>
            <a:fillRect/>
          </a:stretch>
        </p:blipFill>
        <p:spPr>
          <a:xfrm>
            <a:off x="2209384" y="5861652"/>
            <a:ext cx="433109" cy="794032"/>
          </a:xfrm>
          <a:prstGeom prst="rect">
            <a:avLst/>
          </a:prstGeom>
        </p:spPr>
      </p:pic>
      <p:pic>
        <p:nvPicPr>
          <p:cNvPr id="21" name="Picture 20"/>
          <p:cNvPicPr>
            <a:picLocks noChangeAspect="1"/>
          </p:cNvPicPr>
          <p:nvPr/>
        </p:nvPicPr>
        <p:blipFill>
          <a:blip r:embed="rId7"/>
          <a:stretch>
            <a:fillRect/>
          </a:stretch>
        </p:blipFill>
        <p:spPr>
          <a:xfrm>
            <a:off x="9403980" y="5970767"/>
            <a:ext cx="589586" cy="590876"/>
          </a:xfrm>
          <a:prstGeom prst="rect">
            <a:avLst/>
          </a:prstGeom>
        </p:spPr>
      </p:pic>
      <p:pic>
        <p:nvPicPr>
          <p:cNvPr id="22" name="Picture 21" descr="A picture containing diagram&#10;&#10;Description automatically generated">
            <a:extLst>
              <a:ext uri="{FF2B5EF4-FFF2-40B4-BE49-F238E27FC236}">
                <a16:creationId xmlns:a16="http://schemas.microsoft.com/office/drawing/2014/main" id="{97622670-D448-4B06-8F45-5010D5E724E9}"/>
              </a:ext>
            </a:extLst>
          </p:cNvPr>
          <p:cNvPicPr>
            <a:picLocks noChangeAspect="1"/>
          </p:cNvPicPr>
          <p:nvPr/>
        </p:nvPicPr>
        <p:blipFill>
          <a:blip r:embed="rId8"/>
          <a:stretch>
            <a:fillRect/>
          </a:stretch>
        </p:blipFill>
        <p:spPr>
          <a:xfrm>
            <a:off x="10818563" y="88524"/>
            <a:ext cx="1276350" cy="962025"/>
          </a:xfrm>
          <a:prstGeom prst="rect">
            <a:avLst/>
          </a:prstGeom>
        </p:spPr>
      </p:pic>
    </p:spTree>
    <p:extLst>
      <p:ext uri="{BB962C8B-B14F-4D97-AF65-F5344CB8AC3E}">
        <p14:creationId xmlns:p14="http://schemas.microsoft.com/office/powerpoint/2010/main" val="162725886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CA1241-448F-42BF-AA2B-BA8E7EFA6EB5}"/>
              </a:ext>
            </a:extLst>
          </p:cNvPr>
          <p:cNvSpPr/>
          <p:nvPr/>
        </p:nvSpPr>
        <p:spPr>
          <a:xfrm>
            <a:off x="3871285" y="286852"/>
            <a:ext cx="4066178"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Biscuit Recipe</a:t>
            </a:r>
          </a:p>
        </p:txBody>
      </p:sp>
      <p:sp>
        <p:nvSpPr>
          <p:cNvPr id="13" name="Rectangle 12">
            <a:extLst>
              <a:ext uri="{FF2B5EF4-FFF2-40B4-BE49-F238E27FC236}">
                <a16:creationId xmlns:a16="http://schemas.microsoft.com/office/drawing/2014/main" id="{860DFC27-56B5-4DC8-81FE-DC18ABC72E64}"/>
              </a:ext>
            </a:extLst>
          </p:cNvPr>
          <p:cNvSpPr/>
          <p:nvPr/>
        </p:nvSpPr>
        <p:spPr>
          <a:xfrm>
            <a:off x="385317" y="1281136"/>
            <a:ext cx="11038114" cy="830997"/>
          </a:xfrm>
          <a:prstGeom prst="rect">
            <a:avLst/>
          </a:prstGeom>
          <a:noFill/>
        </p:spPr>
        <p:txBody>
          <a:bodyPr wrap="square" lIns="91440" tIns="45720" rIns="91440" bIns="45720">
            <a:spAutoFit/>
          </a:bodyPr>
          <a:lstStyle/>
          <a:p>
            <a:pPr algn="ctr"/>
            <a:r>
              <a:rPr lang="en-US" sz="2400" dirty="0">
                <a:ln w="0"/>
                <a:solidFill>
                  <a:schemeClr val="accent1"/>
                </a:solidFill>
                <a:effectLst>
                  <a:outerShdw blurRad="38100" dist="19050" dir="2700000" algn="tl" rotWithShape="0">
                    <a:schemeClr val="dk1">
                      <a:alpha val="40000"/>
                    </a:schemeClr>
                  </a:outerShdw>
                </a:effectLst>
              </a:rPr>
              <a:t>Use your scales to weigh your ingredients accurately. Follow the recipe closely to make your valentines biscuits. </a:t>
            </a:r>
          </a:p>
        </p:txBody>
      </p:sp>
      <p:pic>
        <p:nvPicPr>
          <p:cNvPr id="12" name="Picture 11" descr="A picture containing diagram&#10;&#10;Description automatically generated">
            <a:extLst>
              <a:ext uri="{FF2B5EF4-FFF2-40B4-BE49-F238E27FC236}">
                <a16:creationId xmlns:a16="http://schemas.microsoft.com/office/drawing/2014/main" id="{97622670-D448-4B06-8F45-5010D5E724E9}"/>
              </a:ext>
            </a:extLst>
          </p:cNvPr>
          <p:cNvPicPr>
            <a:picLocks noChangeAspect="1"/>
          </p:cNvPicPr>
          <p:nvPr/>
        </p:nvPicPr>
        <p:blipFill>
          <a:blip r:embed="rId2"/>
          <a:stretch>
            <a:fillRect/>
          </a:stretch>
        </p:blipFill>
        <p:spPr>
          <a:xfrm>
            <a:off x="10818563" y="88524"/>
            <a:ext cx="1276350" cy="962025"/>
          </a:xfrm>
          <a:prstGeom prst="rect">
            <a:avLst/>
          </a:prstGeom>
        </p:spPr>
      </p:pic>
      <p:sp>
        <p:nvSpPr>
          <p:cNvPr id="7" name="TextBox 6">
            <a:extLst>
              <a:ext uri="{FF2B5EF4-FFF2-40B4-BE49-F238E27FC236}">
                <a16:creationId xmlns:a16="http://schemas.microsoft.com/office/drawing/2014/main" id="{418A3EF8-C732-4BE0-B223-22ED96BAC80A}"/>
              </a:ext>
            </a:extLst>
          </p:cNvPr>
          <p:cNvSpPr txBox="1"/>
          <p:nvPr/>
        </p:nvSpPr>
        <p:spPr>
          <a:xfrm>
            <a:off x="609582" y="2513494"/>
            <a:ext cx="6124137" cy="3970318"/>
          </a:xfrm>
          <a:prstGeom prst="rect">
            <a:avLst/>
          </a:prstGeom>
          <a:noFill/>
        </p:spPr>
        <p:txBody>
          <a:bodyPr wrap="square" rtlCol="0">
            <a:spAutoFit/>
          </a:bodyPr>
          <a:lstStyle/>
          <a:p>
            <a:r>
              <a:rPr lang="en-GB" sz="2800" b="1" dirty="0"/>
              <a:t>Ingredients:</a:t>
            </a:r>
          </a:p>
          <a:p>
            <a:endParaRPr lang="en-GB" sz="2800" b="1" dirty="0"/>
          </a:p>
          <a:p>
            <a:r>
              <a:rPr lang="en-GB" sz="2800" dirty="0"/>
              <a:t>100g butter, softened</a:t>
            </a:r>
          </a:p>
          <a:p>
            <a:endParaRPr lang="en-GB" sz="2800" dirty="0"/>
          </a:p>
          <a:p>
            <a:r>
              <a:rPr lang="en-GB" sz="2800" dirty="0"/>
              <a:t>50g caster sugar</a:t>
            </a:r>
          </a:p>
          <a:p>
            <a:endParaRPr lang="en-GB" sz="2800" dirty="0"/>
          </a:p>
          <a:p>
            <a:r>
              <a:rPr lang="en-GB" sz="2800" dirty="0"/>
              <a:t>170g plain flour</a:t>
            </a:r>
          </a:p>
          <a:p>
            <a:endParaRPr lang="en-GB" sz="2800" dirty="0"/>
          </a:p>
          <a:p>
            <a:r>
              <a:rPr lang="en-GB" sz="2800" dirty="0"/>
              <a:t>Icing and edible decorations (optional)</a:t>
            </a:r>
          </a:p>
        </p:txBody>
      </p:sp>
      <p:pic>
        <p:nvPicPr>
          <p:cNvPr id="8" name="Picture 2" descr="Image result for butter">
            <a:extLst>
              <a:ext uri="{FF2B5EF4-FFF2-40B4-BE49-F238E27FC236}">
                <a16:creationId xmlns:a16="http://schemas.microsoft.com/office/drawing/2014/main" id="{5EF85B3D-CF46-4FA9-B36D-F0A226C9D88B}"/>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70464" y="2713232"/>
            <a:ext cx="1568220" cy="129221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Image result for caster sugar">
            <a:extLst>
              <a:ext uri="{FF2B5EF4-FFF2-40B4-BE49-F238E27FC236}">
                <a16:creationId xmlns:a16="http://schemas.microsoft.com/office/drawing/2014/main" id="{7650A207-603D-481B-99E4-7942AF1C195B}"/>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30214" y="2435407"/>
            <a:ext cx="1568220" cy="156822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347BBB99-37E5-4263-B9CC-8DB4281BF3B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430692" y="4852232"/>
            <a:ext cx="1506771" cy="1506771"/>
          </a:xfrm>
          <a:prstGeom prst="rect">
            <a:avLst/>
          </a:prstGeom>
        </p:spPr>
      </p:pic>
      <p:pic>
        <p:nvPicPr>
          <p:cNvPr id="11" name="Picture 6" descr="Image result for icing sugar">
            <a:extLst>
              <a:ext uri="{FF2B5EF4-FFF2-40B4-BE49-F238E27FC236}">
                <a16:creationId xmlns:a16="http://schemas.microsoft.com/office/drawing/2014/main" id="{30E804DD-7B77-4EB9-B098-C223DB051A72}"/>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1487" t="2703" r="17942" b="2835"/>
          <a:stretch/>
        </p:blipFill>
        <p:spPr bwMode="auto">
          <a:xfrm>
            <a:off x="10543415" y="3819220"/>
            <a:ext cx="1005572" cy="156822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D95D878B-AE77-48C1-8B21-6E5DFFB06D29}"/>
              </a:ext>
            </a:extLst>
          </p:cNvPr>
          <p:cNvPicPr>
            <a:picLocks noChangeAspect="1"/>
          </p:cNvPicPr>
          <p:nvPr/>
        </p:nvPicPr>
        <p:blipFill>
          <a:blip r:embed="rId7">
            <a:clrChange>
              <a:clrFrom>
                <a:srgbClr val="FFFFFF"/>
              </a:clrFrom>
              <a:clrTo>
                <a:srgbClr val="FFFFFF">
                  <a:alpha val="0"/>
                </a:srgbClr>
              </a:clrTo>
            </a:clrChange>
          </a:blip>
          <a:stretch>
            <a:fillRect/>
          </a:stretch>
        </p:blipFill>
        <p:spPr>
          <a:xfrm rot="19151470">
            <a:off x="4329545" y="3963805"/>
            <a:ext cx="1688942" cy="1637089"/>
          </a:xfrm>
          <a:prstGeom prst="rect">
            <a:avLst/>
          </a:prstGeom>
        </p:spPr>
      </p:pic>
      <p:pic>
        <p:nvPicPr>
          <p:cNvPr id="15" name="Picture 10" descr="Image result for tub of sprinkles">
            <a:extLst>
              <a:ext uri="{FF2B5EF4-FFF2-40B4-BE49-F238E27FC236}">
                <a16:creationId xmlns:a16="http://schemas.microsoft.com/office/drawing/2014/main" id="{5B34389F-AC30-4416-8C31-BC6E4276A058}"/>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9744" t="3730" r="10631" b="1836"/>
          <a:stretch/>
        </p:blipFill>
        <p:spPr bwMode="auto">
          <a:xfrm>
            <a:off x="8674766" y="4918300"/>
            <a:ext cx="1063684" cy="1261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966538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CA1241-448F-42BF-AA2B-BA8E7EFA6EB5}"/>
              </a:ext>
            </a:extLst>
          </p:cNvPr>
          <p:cNvSpPr/>
          <p:nvPr/>
        </p:nvSpPr>
        <p:spPr>
          <a:xfrm>
            <a:off x="3871285" y="286852"/>
            <a:ext cx="4066178"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Biscuit Recipe</a:t>
            </a:r>
          </a:p>
        </p:txBody>
      </p:sp>
      <p:sp>
        <p:nvSpPr>
          <p:cNvPr id="13" name="Rectangle 12">
            <a:extLst>
              <a:ext uri="{FF2B5EF4-FFF2-40B4-BE49-F238E27FC236}">
                <a16:creationId xmlns:a16="http://schemas.microsoft.com/office/drawing/2014/main" id="{860DFC27-56B5-4DC8-81FE-DC18ABC72E64}"/>
              </a:ext>
            </a:extLst>
          </p:cNvPr>
          <p:cNvSpPr/>
          <p:nvPr/>
        </p:nvSpPr>
        <p:spPr>
          <a:xfrm>
            <a:off x="385317" y="1281136"/>
            <a:ext cx="11038114" cy="830997"/>
          </a:xfrm>
          <a:prstGeom prst="rect">
            <a:avLst/>
          </a:prstGeom>
          <a:noFill/>
        </p:spPr>
        <p:txBody>
          <a:bodyPr wrap="square" lIns="91440" tIns="45720" rIns="91440" bIns="45720">
            <a:spAutoFit/>
          </a:bodyPr>
          <a:lstStyle/>
          <a:p>
            <a:pPr algn="ctr"/>
            <a:r>
              <a:rPr lang="en-US" sz="2400" dirty="0">
                <a:ln w="0"/>
                <a:solidFill>
                  <a:schemeClr val="accent1"/>
                </a:solidFill>
                <a:effectLst>
                  <a:outerShdw blurRad="38100" dist="19050" dir="2700000" algn="tl" rotWithShape="0">
                    <a:schemeClr val="dk1">
                      <a:alpha val="40000"/>
                    </a:schemeClr>
                  </a:outerShdw>
                </a:effectLst>
              </a:rPr>
              <a:t>Use your scales to weigh your ingredients accurately. Follow the recipe closely to make your valentines biscuits. </a:t>
            </a:r>
          </a:p>
        </p:txBody>
      </p:sp>
      <p:pic>
        <p:nvPicPr>
          <p:cNvPr id="12" name="Picture 11" descr="A picture containing diagram&#10;&#10;Description automatically generated">
            <a:extLst>
              <a:ext uri="{FF2B5EF4-FFF2-40B4-BE49-F238E27FC236}">
                <a16:creationId xmlns:a16="http://schemas.microsoft.com/office/drawing/2014/main" id="{97622670-D448-4B06-8F45-5010D5E724E9}"/>
              </a:ext>
            </a:extLst>
          </p:cNvPr>
          <p:cNvPicPr>
            <a:picLocks noChangeAspect="1"/>
          </p:cNvPicPr>
          <p:nvPr/>
        </p:nvPicPr>
        <p:blipFill>
          <a:blip r:embed="rId2"/>
          <a:stretch>
            <a:fillRect/>
          </a:stretch>
        </p:blipFill>
        <p:spPr>
          <a:xfrm>
            <a:off x="10818563" y="88524"/>
            <a:ext cx="1276350" cy="962025"/>
          </a:xfrm>
          <a:prstGeom prst="rect">
            <a:avLst/>
          </a:prstGeom>
        </p:spPr>
      </p:pic>
      <p:sp>
        <p:nvSpPr>
          <p:cNvPr id="6" name="TextBox 5">
            <a:extLst>
              <a:ext uri="{FF2B5EF4-FFF2-40B4-BE49-F238E27FC236}">
                <a16:creationId xmlns:a16="http://schemas.microsoft.com/office/drawing/2014/main" id="{418A3EF8-C732-4BE0-B223-22ED96BAC80A}"/>
              </a:ext>
            </a:extLst>
          </p:cNvPr>
          <p:cNvSpPr txBox="1"/>
          <p:nvPr/>
        </p:nvSpPr>
        <p:spPr>
          <a:xfrm>
            <a:off x="609583" y="2513494"/>
            <a:ext cx="4053858" cy="3970318"/>
          </a:xfrm>
          <a:prstGeom prst="rect">
            <a:avLst/>
          </a:prstGeom>
          <a:noFill/>
        </p:spPr>
        <p:txBody>
          <a:bodyPr wrap="square" rtlCol="0">
            <a:spAutoFit/>
          </a:bodyPr>
          <a:lstStyle/>
          <a:p>
            <a:r>
              <a:rPr lang="en-GB" sz="2800" b="1" dirty="0"/>
              <a:t>Equipment:</a:t>
            </a:r>
          </a:p>
          <a:p>
            <a:endParaRPr lang="en-GB" sz="2800" b="1" dirty="0"/>
          </a:p>
          <a:p>
            <a:r>
              <a:rPr lang="en-GB" sz="2800" dirty="0"/>
              <a:t>Scales</a:t>
            </a:r>
          </a:p>
          <a:p>
            <a:endParaRPr lang="en-GB" sz="2800" dirty="0"/>
          </a:p>
          <a:p>
            <a:r>
              <a:rPr lang="en-GB" sz="2800" dirty="0"/>
              <a:t>Non-stick baking paper</a:t>
            </a:r>
          </a:p>
          <a:p>
            <a:endParaRPr lang="en-GB" sz="2800" dirty="0"/>
          </a:p>
          <a:p>
            <a:r>
              <a:rPr lang="en-GB" sz="2800" dirty="0"/>
              <a:t>Mixing bowl</a:t>
            </a:r>
          </a:p>
          <a:p>
            <a:endParaRPr lang="en-GB" sz="2800" dirty="0"/>
          </a:p>
          <a:p>
            <a:r>
              <a:rPr lang="en-GB" sz="2800" dirty="0"/>
              <a:t>Wooden spoon</a:t>
            </a:r>
          </a:p>
        </p:txBody>
      </p:sp>
      <p:sp>
        <p:nvSpPr>
          <p:cNvPr id="7" name="TextBox 6">
            <a:extLst>
              <a:ext uri="{FF2B5EF4-FFF2-40B4-BE49-F238E27FC236}">
                <a16:creationId xmlns:a16="http://schemas.microsoft.com/office/drawing/2014/main" id="{418A3EF8-C732-4BE0-B223-22ED96BAC80A}"/>
              </a:ext>
            </a:extLst>
          </p:cNvPr>
          <p:cNvSpPr txBox="1"/>
          <p:nvPr/>
        </p:nvSpPr>
        <p:spPr>
          <a:xfrm>
            <a:off x="5582177" y="3302317"/>
            <a:ext cx="4053858" cy="3108543"/>
          </a:xfrm>
          <a:prstGeom prst="rect">
            <a:avLst/>
          </a:prstGeom>
          <a:noFill/>
        </p:spPr>
        <p:txBody>
          <a:bodyPr wrap="square" rtlCol="0">
            <a:spAutoFit/>
          </a:bodyPr>
          <a:lstStyle/>
          <a:p>
            <a:r>
              <a:rPr lang="en-GB" sz="2800" dirty="0"/>
              <a:t>Rolling pin</a:t>
            </a:r>
          </a:p>
          <a:p>
            <a:endParaRPr lang="en-GB" sz="2800" dirty="0"/>
          </a:p>
          <a:p>
            <a:r>
              <a:rPr lang="en-GB" sz="2800" dirty="0"/>
              <a:t>Cutters or knife</a:t>
            </a:r>
          </a:p>
          <a:p>
            <a:endParaRPr lang="en-GB" sz="2800" dirty="0"/>
          </a:p>
          <a:p>
            <a:r>
              <a:rPr lang="en-GB" sz="2800" dirty="0"/>
              <a:t>Baking trays</a:t>
            </a:r>
          </a:p>
          <a:p>
            <a:endParaRPr lang="en-GB" sz="2800" dirty="0"/>
          </a:p>
          <a:p>
            <a:endParaRPr lang="en-GB" sz="2800" dirty="0"/>
          </a:p>
        </p:txBody>
      </p:sp>
      <p:pic>
        <p:nvPicPr>
          <p:cNvPr id="2" name="Picture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266244" y="2480191"/>
            <a:ext cx="1780598" cy="1780598"/>
          </a:xfrm>
          <a:prstGeom prst="rect">
            <a:avLst/>
          </a:prstGeom>
        </p:spPr>
      </p:pic>
      <p:pic>
        <p:nvPicPr>
          <p:cNvPr id="3" name="Picture 2"/>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284004" y="4432074"/>
            <a:ext cx="1762856" cy="1762856"/>
          </a:xfrm>
          <a:prstGeom prst="rect">
            <a:avLst/>
          </a:prstGeom>
        </p:spPr>
      </p:pic>
    </p:spTree>
    <p:extLst>
      <p:ext uri="{BB962C8B-B14F-4D97-AF65-F5344CB8AC3E}">
        <p14:creationId xmlns:p14="http://schemas.microsoft.com/office/powerpoint/2010/main" val="236863108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CA1241-448F-42BF-AA2B-BA8E7EFA6EB5}"/>
              </a:ext>
            </a:extLst>
          </p:cNvPr>
          <p:cNvSpPr/>
          <p:nvPr/>
        </p:nvSpPr>
        <p:spPr>
          <a:xfrm>
            <a:off x="566382" y="15612"/>
            <a:ext cx="4066178"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Biscuit Recipe</a:t>
            </a:r>
          </a:p>
        </p:txBody>
      </p:sp>
      <p:sp>
        <p:nvSpPr>
          <p:cNvPr id="13" name="Rectangle 12">
            <a:extLst>
              <a:ext uri="{FF2B5EF4-FFF2-40B4-BE49-F238E27FC236}">
                <a16:creationId xmlns:a16="http://schemas.microsoft.com/office/drawing/2014/main" id="{860DFC27-56B5-4DC8-81FE-DC18ABC72E64}"/>
              </a:ext>
            </a:extLst>
          </p:cNvPr>
          <p:cNvSpPr/>
          <p:nvPr/>
        </p:nvSpPr>
        <p:spPr>
          <a:xfrm>
            <a:off x="4695701" y="181040"/>
            <a:ext cx="5845591" cy="1015663"/>
          </a:xfrm>
          <a:prstGeom prst="rect">
            <a:avLst/>
          </a:prstGeom>
          <a:noFill/>
        </p:spPr>
        <p:txBody>
          <a:bodyPr wrap="square" lIns="91440" tIns="45720" rIns="91440" bIns="45720">
            <a:spAutoFit/>
          </a:bodyPr>
          <a:lstStyle/>
          <a:p>
            <a:pPr algn="ctr"/>
            <a:r>
              <a:rPr lang="en-US" sz="2000" dirty="0">
                <a:ln w="0"/>
                <a:solidFill>
                  <a:schemeClr val="accent1"/>
                </a:solidFill>
                <a:effectLst>
                  <a:outerShdw blurRad="38100" dist="19050" dir="2700000" algn="tl" rotWithShape="0">
                    <a:schemeClr val="dk1">
                      <a:alpha val="40000"/>
                    </a:schemeClr>
                  </a:outerShdw>
                </a:effectLst>
              </a:rPr>
              <a:t>Use your scales to weigh your ingredients accurately. Follow the recipe closely to make your valentines biscuits. </a:t>
            </a:r>
          </a:p>
        </p:txBody>
      </p:sp>
      <p:pic>
        <p:nvPicPr>
          <p:cNvPr id="12" name="Picture 11" descr="A picture containing diagram&#10;&#10;Description automatically generated">
            <a:extLst>
              <a:ext uri="{FF2B5EF4-FFF2-40B4-BE49-F238E27FC236}">
                <a16:creationId xmlns:a16="http://schemas.microsoft.com/office/drawing/2014/main" id="{97622670-D448-4B06-8F45-5010D5E724E9}"/>
              </a:ext>
            </a:extLst>
          </p:cNvPr>
          <p:cNvPicPr>
            <a:picLocks noChangeAspect="1"/>
          </p:cNvPicPr>
          <p:nvPr/>
        </p:nvPicPr>
        <p:blipFill>
          <a:blip r:embed="rId2"/>
          <a:stretch>
            <a:fillRect/>
          </a:stretch>
        </p:blipFill>
        <p:spPr>
          <a:xfrm>
            <a:off x="10818563" y="88524"/>
            <a:ext cx="1276350" cy="962025"/>
          </a:xfrm>
          <a:prstGeom prst="rect">
            <a:avLst/>
          </a:prstGeom>
        </p:spPr>
      </p:pic>
      <p:sp>
        <p:nvSpPr>
          <p:cNvPr id="6" name="TextBox 5">
            <a:extLst>
              <a:ext uri="{FF2B5EF4-FFF2-40B4-BE49-F238E27FC236}">
                <a16:creationId xmlns:a16="http://schemas.microsoft.com/office/drawing/2014/main" id="{1AA75748-F0F4-40BD-BC6D-727D2034FE28}"/>
              </a:ext>
            </a:extLst>
          </p:cNvPr>
          <p:cNvSpPr txBox="1"/>
          <p:nvPr/>
        </p:nvSpPr>
        <p:spPr>
          <a:xfrm>
            <a:off x="187570" y="1349311"/>
            <a:ext cx="12192000" cy="400110"/>
          </a:xfrm>
          <a:prstGeom prst="rect">
            <a:avLst/>
          </a:prstGeom>
          <a:noFill/>
        </p:spPr>
        <p:txBody>
          <a:bodyPr wrap="square" rtlCol="0">
            <a:spAutoFit/>
          </a:bodyPr>
          <a:lstStyle/>
          <a:p>
            <a:r>
              <a:rPr lang="en-GB" sz="2000" dirty="0"/>
              <a:t>1. </a:t>
            </a:r>
            <a:r>
              <a:rPr lang="en-GB" sz="2000" b="0" i="0" dirty="0">
                <a:effectLst/>
              </a:rPr>
              <a:t>Preheat the oven to 180°C/160°C Fan/Gas Mark 4 and line two baking trays with non-stick baking paper.</a:t>
            </a:r>
          </a:p>
        </p:txBody>
      </p:sp>
      <p:sp>
        <p:nvSpPr>
          <p:cNvPr id="7" name="TextBox 6">
            <a:extLst>
              <a:ext uri="{FF2B5EF4-FFF2-40B4-BE49-F238E27FC236}">
                <a16:creationId xmlns:a16="http://schemas.microsoft.com/office/drawing/2014/main" id="{A7D2A3C0-E42B-4920-93C9-8A669A9A01DE}"/>
              </a:ext>
            </a:extLst>
          </p:cNvPr>
          <p:cNvSpPr txBox="1"/>
          <p:nvPr/>
        </p:nvSpPr>
        <p:spPr>
          <a:xfrm>
            <a:off x="187570" y="2208293"/>
            <a:ext cx="11451436" cy="707886"/>
          </a:xfrm>
          <a:prstGeom prst="rect">
            <a:avLst/>
          </a:prstGeom>
          <a:noFill/>
        </p:spPr>
        <p:txBody>
          <a:bodyPr wrap="square" rtlCol="0">
            <a:spAutoFit/>
          </a:bodyPr>
          <a:lstStyle/>
          <a:p>
            <a:r>
              <a:rPr lang="en-GB" sz="2000" dirty="0"/>
              <a:t>2. </a:t>
            </a:r>
            <a:r>
              <a:rPr lang="en-GB" sz="2000" b="0" i="0" dirty="0">
                <a:solidFill>
                  <a:srgbClr val="141012"/>
                </a:solidFill>
                <a:effectLst/>
              </a:rPr>
              <a:t>Beat the butter and sugar until they </a:t>
            </a:r>
            <a:r>
              <a:rPr lang="en-GB" sz="2000" dirty="0">
                <a:solidFill>
                  <a:srgbClr val="141012"/>
                </a:solidFill>
              </a:rPr>
              <a:t>are </a:t>
            </a:r>
            <a:r>
              <a:rPr lang="en-GB" sz="2000" b="0" i="0" dirty="0">
                <a:solidFill>
                  <a:srgbClr val="141012"/>
                </a:solidFill>
                <a:effectLst/>
              </a:rPr>
              <a:t>pale and creamy</a:t>
            </a:r>
            <a:r>
              <a:rPr lang="en-GB" sz="2000" dirty="0">
                <a:solidFill>
                  <a:srgbClr val="141012"/>
                </a:solidFill>
              </a:rPr>
              <a:t>. Then</a:t>
            </a:r>
            <a:r>
              <a:rPr lang="en-GB" sz="2000" b="0" i="0" dirty="0">
                <a:solidFill>
                  <a:srgbClr val="141012"/>
                </a:solidFill>
                <a:effectLst/>
              </a:rPr>
              <a:t> work in the flour to make a stiff dough. You may find it easier to do this with your hands.</a:t>
            </a:r>
          </a:p>
        </p:txBody>
      </p:sp>
      <p:sp>
        <p:nvSpPr>
          <p:cNvPr id="8" name="TextBox 7">
            <a:extLst>
              <a:ext uri="{FF2B5EF4-FFF2-40B4-BE49-F238E27FC236}">
                <a16:creationId xmlns:a16="http://schemas.microsoft.com/office/drawing/2014/main" id="{CDF55036-9B22-498D-8E0F-8F5720B438C4}"/>
              </a:ext>
            </a:extLst>
          </p:cNvPr>
          <p:cNvSpPr txBox="1"/>
          <p:nvPr/>
        </p:nvSpPr>
        <p:spPr>
          <a:xfrm>
            <a:off x="187572" y="3375052"/>
            <a:ext cx="11712692" cy="707886"/>
          </a:xfrm>
          <a:prstGeom prst="rect">
            <a:avLst/>
          </a:prstGeom>
          <a:noFill/>
        </p:spPr>
        <p:txBody>
          <a:bodyPr wrap="square" rtlCol="0">
            <a:spAutoFit/>
          </a:bodyPr>
          <a:lstStyle/>
          <a:p>
            <a:r>
              <a:rPr lang="en-GB" sz="2000" dirty="0"/>
              <a:t>3. </a:t>
            </a:r>
            <a:r>
              <a:rPr lang="en-GB" sz="2000" b="0" i="0" dirty="0">
                <a:solidFill>
                  <a:srgbClr val="141012"/>
                </a:solidFill>
                <a:effectLst/>
              </a:rPr>
              <a:t>Turn the dough out onto a lightly floured surface and knead gently until smooth. Roll out to the thickness of a pound coin.</a:t>
            </a:r>
          </a:p>
        </p:txBody>
      </p:sp>
      <p:sp>
        <p:nvSpPr>
          <p:cNvPr id="9" name="TextBox 8">
            <a:extLst>
              <a:ext uri="{FF2B5EF4-FFF2-40B4-BE49-F238E27FC236}">
                <a16:creationId xmlns:a16="http://schemas.microsoft.com/office/drawing/2014/main" id="{581ACF88-3459-4AD4-A81D-967F489D6FD6}"/>
              </a:ext>
            </a:extLst>
          </p:cNvPr>
          <p:cNvSpPr txBox="1"/>
          <p:nvPr/>
        </p:nvSpPr>
        <p:spPr>
          <a:xfrm>
            <a:off x="187570" y="4320013"/>
            <a:ext cx="11621253" cy="707886"/>
          </a:xfrm>
          <a:prstGeom prst="rect">
            <a:avLst/>
          </a:prstGeom>
          <a:noFill/>
        </p:spPr>
        <p:txBody>
          <a:bodyPr wrap="square" rtlCol="0">
            <a:spAutoFit/>
          </a:bodyPr>
          <a:lstStyle/>
          <a:p>
            <a:r>
              <a:rPr lang="en-GB" sz="2000" dirty="0"/>
              <a:t>4. Cut out the dough with heart shaped cutter. If you do not have one, use your cup to cut out a circular shape or use a knife to cut out the shape of a heart (with adult supervision).</a:t>
            </a:r>
          </a:p>
        </p:txBody>
      </p:sp>
      <p:sp>
        <p:nvSpPr>
          <p:cNvPr id="10" name="TextBox 9">
            <a:extLst>
              <a:ext uri="{FF2B5EF4-FFF2-40B4-BE49-F238E27FC236}">
                <a16:creationId xmlns:a16="http://schemas.microsoft.com/office/drawing/2014/main" id="{581823EB-87FB-4A79-B2F4-A9FC6DC18066}"/>
              </a:ext>
            </a:extLst>
          </p:cNvPr>
          <p:cNvSpPr txBox="1"/>
          <p:nvPr/>
        </p:nvSpPr>
        <p:spPr>
          <a:xfrm>
            <a:off x="10400046" y="6274600"/>
            <a:ext cx="1831144" cy="461665"/>
          </a:xfrm>
          <a:prstGeom prst="rect">
            <a:avLst/>
          </a:prstGeom>
          <a:noFill/>
        </p:spPr>
        <p:txBody>
          <a:bodyPr wrap="square" rtlCol="0">
            <a:spAutoFit/>
          </a:bodyPr>
          <a:lstStyle/>
          <a:p>
            <a:r>
              <a:rPr lang="en-GB" sz="2400" dirty="0"/>
              <a:t>Continued…</a:t>
            </a:r>
          </a:p>
        </p:txBody>
      </p:sp>
      <p:pic>
        <p:nvPicPr>
          <p:cNvPr id="11" name="Picture 10">
            <a:extLst>
              <a:ext uri="{FF2B5EF4-FFF2-40B4-BE49-F238E27FC236}">
                <a16:creationId xmlns:a16="http://schemas.microsoft.com/office/drawing/2014/main" id="{E3E35BE3-D66A-472F-A75C-488683227127}"/>
              </a:ext>
            </a:extLst>
          </p:cNvPr>
          <p:cNvPicPr>
            <a:picLocks noChangeAspect="1"/>
          </p:cNvPicPr>
          <p:nvPr/>
        </p:nvPicPr>
        <p:blipFill>
          <a:blip r:embed="rId3"/>
          <a:stretch>
            <a:fillRect/>
          </a:stretch>
        </p:blipFill>
        <p:spPr>
          <a:xfrm>
            <a:off x="267286" y="5328165"/>
            <a:ext cx="1557485" cy="1355706"/>
          </a:xfrm>
          <a:prstGeom prst="rect">
            <a:avLst/>
          </a:prstGeom>
        </p:spPr>
      </p:pic>
      <p:pic>
        <p:nvPicPr>
          <p:cNvPr id="14" name="Picture 13">
            <a:extLst>
              <a:ext uri="{FF2B5EF4-FFF2-40B4-BE49-F238E27FC236}">
                <a16:creationId xmlns:a16="http://schemas.microsoft.com/office/drawing/2014/main" id="{FF1C57B9-4E51-44A4-82E3-99AFB1EC7211}"/>
              </a:ext>
            </a:extLst>
          </p:cNvPr>
          <p:cNvPicPr>
            <a:picLocks noChangeAspect="1"/>
          </p:cNvPicPr>
          <p:nvPr/>
        </p:nvPicPr>
        <p:blipFill>
          <a:blip r:embed="rId4"/>
          <a:stretch>
            <a:fillRect/>
          </a:stretch>
        </p:blipFill>
        <p:spPr>
          <a:xfrm>
            <a:off x="2179687" y="5332534"/>
            <a:ext cx="1757596" cy="1408710"/>
          </a:xfrm>
          <a:prstGeom prst="rect">
            <a:avLst/>
          </a:prstGeom>
        </p:spPr>
      </p:pic>
      <p:pic>
        <p:nvPicPr>
          <p:cNvPr id="15" name="Picture 14">
            <a:extLst>
              <a:ext uri="{FF2B5EF4-FFF2-40B4-BE49-F238E27FC236}">
                <a16:creationId xmlns:a16="http://schemas.microsoft.com/office/drawing/2014/main" id="{5A876C15-E634-4204-ACE3-89899372B1D7}"/>
              </a:ext>
            </a:extLst>
          </p:cNvPr>
          <p:cNvPicPr>
            <a:picLocks noChangeAspect="1"/>
          </p:cNvPicPr>
          <p:nvPr/>
        </p:nvPicPr>
        <p:blipFill>
          <a:blip r:embed="rId5"/>
          <a:stretch>
            <a:fillRect/>
          </a:stretch>
        </p:blipFill>
        <p:spPr>
          <a:xfrm>
            <a:off x="4292200" y="5333114"/>
            <a:ext cx="2235210" cy="1408130"/>
          </a:xfrm>
          <a:prstGeom prst="rect">
            <a:avLst/>
          </a:prstGeom>
        </p:spPr>
      </p:pic>
      <p:pic>
        <p:nvPicPr>
          <p:cNvPr id="16" name="Picture 15">
            <a:extLst>
              <a:ext uri="{FF2B5EF4-FFF2-40B4-BE49-F238E27FC236}">
                <a16:creationId xmlns:a16="http://schemas.microsoft.com/office/drawing/2014/main" id="{05E7EFAA-E09B-4E69-B564-731F7AC04D12}"/>
              </a:ext>
            </a:extLst>
          </p:cNvPr>
          <p:cNvPicPr>
            <a:picLocks noChangeAspect="1"/>
          </p:cNvPicPr>
          <p:nvPr/>
        </p:nvPicPr>
        <p:blipFill>
          <a:blip r:embed="rId6"/>
          <a:stretch>
            <a:fillRect/>
          </a:stretch>
        </p:blipFill>
        <p:spPr>
          <a:xfrm>
            <a:off x="6773271" y="5327555"/>
            <a:ext cx="1690452" cy="1408710"/>
          </a:xfrm>
          <a:prstGeom prst="rect">
            <a:avLst/>
          </a:prstGeom>
        </p:spPr>
      </p:pic>
    </p:spTree>
    <p:extLst>
      <p:ext uri="{BB962C8B-B14F-4D97-AF65-F5344CB8AC3E}">
        <p14:creationId xmlns:p14="http://schemas.microsoft.com/office/powerpoint/2010/main" val="235046670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CA1241-448F-42BF-AA2B-BA8E7EFA6EB5}"/>
              </a:ext>
            </a:extLst>
          </p:cNvPr>
          <p:cNvSpPr/>
          <p:nvPr/>
        </p:nvSpPr>
        <p:spPr>
          <a:xfrm>
            <a:off x="566382" y="15612"/>
            <a:ext cx="4066178"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Biscuit Recipe</a:t>
            </a:r>
          </a:p>
        </p:txBody>
      </p:sp>
      <p:sp>
        <p:nvSpPr>
          <p:cNvPr id="13" name="Rectangle 12">
            <a:extLst>
              <a:ext uri="{FF2B5EF4-FFF2-40B4-BE49-F238E27FC236}">
                <a16:creationId xmlns:a16="http://schemas.microsoft.com/office/drawing/2014/main" id="{860DFC27-56B5-4DC8-81FE-DC18ABC72E64}"/>
              </a:ext>
            </a:extLst>
          </p:cNvPr>
          <p:cNvSpPr/>
          <p:nvPr/>
        </p:nvSpPr>
        <p:spPr>
          <a:xfrm>
            <a:off x="4695701" y="181040"/>
            <a:ext cx="5845591" cy="1015663"/>
          </a:xfrm>
          <a:prstGeom prst="rect">
            <a:avLst/>
          </a:prstGeom>
          <a:noFill/>
        </p:spPr>
        <p:txBody>
          <a:bodyPr wrap="square" lIns="91440" tIns="45720" rIns="91440" bIns="45720">
            <a:spAutoFit/>
          </a:bodyPr>
          <a:lstStyle/>
          <a:p>
            <a:pPr algn="ctr"/>
            <a:r>
              <a:rPr lang="en-US" sz="2000" dirty="0">
                <a:ln w="0"/>
                <a:solidFill>
                  <a:schemeClr val="accent1"/>
                </a:solidFill>
                <a:effectLst>
                  <a:outerShdw blurRad="38100" dist="19050" dir="2700000" algn="tl" rotWithShape="0">
                    <a:schemeClr val="dk1">
                      <a:alpha val="40000"/>
                    </a:schemeClr>
                  </a:outerShdw>
                </a:effectLst>
              </a:rPr>
              <a:t>Use your scales to weigh your ingredients accurately. Follow the recipe closely to make your valentines biscuits. </a:t>
            </a:r>
          </a:p>
        </p:txBody>
      </p:sp>
      <p:pic>
        <p:nvPicPr>
          <p:cNvPr id="12" name="Picture 11" descr="A picture containing diagram&#10;&#10;Description automatically generated">
            <a:extLst>
              <a:ext uri="{FF2B5EF4-FFF2-40B4-BE49-F238E27FC236}">
                <a16:creationId xmlns:a16="http://schemas.microsoft.com/office/drawing/2014/main" id="{97622670-D448-4B06-8F45-5010D5E724E9}"/>
              </a:ext>
            </a:extLst>
          </p:cNvPr>
          <p:cNvPicPr>
            <a:picLocks noChangeAspect="1"/>
          </p:cNvPicPr>
          <p:nvPr/>
        </p:nvPicPr>
        <p:blipFill>
          <a:blip r:embed="rId2"/>
          <a:stretch>
            <a:fillRect/>
          </a:stretch>
        </p:blipFill>
        <p:spPr>
          <a:xfrm>
            <a:off x="10818563" y="88524"/>
            <a:ext cx="1276350" cy="962025"/>
          </a:xfrm>
          <a:prstGeom prst="rect">
            <a:avLst/>
          </a:prstGeom>
        </p:spPr>
      </p:pic>
      <p:sp>
        <p:nvSpPr>
          <p:cNvPr id="17" name="TextBox 16">
            <a:extLst>
              <a:ext uri="{FF2B5EF4-FFF2-40B4-BE49-F238E27FC236}">
                <a16:creationId xmlns:a16="http://schemas.microsoft.com/office/drawing/2014/main" id="{1AA75748-F0F4-40BD-BC6D-727D2034FE28}"/>
              </a:ext>
            </a:extLst>
          </p:cNvPr>
          <p:cNvSpPr txBox="1"/>
          <p:nvPr/>
        </p:nvSpPr>
        <p:spPr>
          <a:xfrm>
            <a:off x="235130" y="1316731"/>
            <a:ext cx="12192000" cy="400110"/>
          </a:xfrm>
          <a:prstGeom prst="rect">
            <a:avLst/>
          </a:prstGeom>
          <a:noFill/>
        </p:spPr>
        <p:txBody>
          <a:bodyPr wrap="square" rtlCol="0">
            <a:spAutoFit/>
          </a:bodyPr>
          <a:lstStyle/>
          <a:p>
            <a:r>
              <a:rPr lang="en-GB" sz="2000" dirty="0"/>
              <a:t>5. </a:t>
            </a:r>
            <a:r>
              <a:rPr lang="en-GB" sz="2000" b="0" i="0" dirty="0">
                <a:solidFill>
                  <a:srgbClr val="141012"/>
                </a:solidFill>
                <a:effectLst/>
              </a:rPr>
              <a:t>Carefully, transfer to the baking sheet and bake for 12 to 15 minutes.</a:t>
            </a:r>
          </a:p>
        </p:txBody>
      </p:sp>
      <p:sp>
        <p:nvSpPr>
          <p:cNvPr id="18" name="TextBox 17">
            <a:extLst>
              <a:ext uri="{FF2B5EF4-FFF2-40B4-BE49-F238E27FC236}">
                <a16:creationId xmlns:a16="http://schemas.microsoft.com/office/drawing/2014/main" id="{A7D2A3C0-E42B-4920-93C9-8A669A9A01DE}"/>
              </a:ext>
            </a:extLst>
          </p:cNvPr>
          <p:cNvSpPr txBox="1"/>
          <p:nvPr/>
        </p:nvSpPr>
        <p:spPr>
          <a:xfrm>
            <a:off x="235130" y="2190925"/>
            <a:ext cx="12192000" cy="400110"/>
          </a:xfrm>
          <a:prstGeom prst="rect">
            <a:avLst/>
          </a:prstGeom>
          <a:noFill/>
        </p:spPr>
        <p:txBody>
          <a:bodyPr wrap="square" rtlCol="0">
            <a:spAutoFit/>
          </a:bodyPr>
          <a:lstStyle/>
          <a:p>
            <a:r>
              <a:rPr lang="en-GB" sz="2000" dirty="0"/>
              <a:t>6. </a:t>
            </a:r>
            <a:r>
              <a:rPr lang="en-GB" sz="2000" b="0" i="0" dirty="0">
                <a:solidFill>
                  <a:srgbClr val="141012"/>
                </a:solidFill>
                <a:effectLst/>
              </a:rPr>
              <a:t>Leave them to cool on the baking sheet for a few minutes to firm up, before transferring to a wire cooling rack.</a:t>
            </a:r>
          </a:p>
        </p:txBody>
      </p:sp>
      <p:sp>
        <p:nvSpPr>
          <p:cNvPr id="19" name="TextBox 18">
            <a:extLst>
              <a:ext uri="{FF2B5EF4-FFF2-40B4-BE49-F238E27FC236}">
                <a16:creationId xmlns:a16="http://schemas.microsoft.com/office/drawing/2014/main" id="{CDF55036-9B22-498D-8E0F-8F5720B438C4}"/>
              </a:ext>
            </a:extLst>
          </p:cNvPr>
          <p:cNvSpPr txBox="1"/>
          <p:nvPr/>
        </p:nvSpPr>
        <p:spPr>
          <a:xfrm>
            <a:off x="235131" y="3055973"/>
            <a:ext cx="12191999" cy="707886"/>
          </a:xfrm>
          <a:prstGeom prst="rect">
            <a:avLst/>
          </a:prstGeom>
          <a:noFill/>
        </p:spPr>
        <p:txBody>
          <a:bodyPr wrap="square" rtlCol="0">
            <a:spAutoFit/>
          </a:bodyPr>
          <a:lstStyle/>
          <a:p>
            <a:r>
              <a:rPr lang="en-GB" sz="2000" dirty="0"/>
              <a:t>7. </a:t>
            </a:r>
            <a:r>
              <a:rPr lang="en-GB" sz="2000" b="0" i="0" dirty="0">
                <a:solidFill>
                  <a:srgbClr val="141012"/>
                </a:solidFill>
                <a:effectLst/>
              </a:rPr>
              <a:t>Once they are completely cool, decorate with icing. You could also sprinkle with some edible decorations</a:t>
            </a:r>
            <a:r>
              <a:rPr lang="en-GB" sz="2000" dirty="0">
                <a:solidFill>
                  <a:srgbClr val="141012"/>
                </a:solidFill>
              </a:rPr>
              <a:t> (if you have some).</a:t>
            </a:r>
            <a:endParaRPr lang="en-GB" sz="2000" b="0" i="0" dirty="0">
              <a:solidFill>
                <a:srgbClr val="141012"/>
              </a:solidFill>
              <a:effectLst/>
            </a:endParaRPr>
          </a:p>
        </p:txBody>
      </p:sp>
      <p:pic>
        <p:nvPicPr>
          <p:cNvPr id="20" name="Picture 19">
            <a:extLst>
              <a:ext uri="{FF2B5EF4-FFF2-40B4-BE49-F238E27FC236}">
                <a16:creationId xmlns:a16="http://schemas.microsoft.com/office/drawing/2014/main" id="{0AE40348-4533-49E5-B091-82BAA6C71CF9}"/>
              </a:ext>
            </a:extLst>
          </p:cNvPr>
          <p:cNvPicPr>
            <a:picLocks noChangeAspect="1"/>
          </p:cNvPicPr>
          <p:nvPr/>
        </p:nvPicPr>
        <p:blipFill rotWithShape="1">
          <a:blip r:embed="rId3"/>
          <a:srcRect l="7197" r="8481"/>
          <a:stretch/>
        </p:blipFill>
        <p:spPr>
          <a:xfrm>
            <a:off x="409310" y="4192390"/>
            <a:ext cx="2565781" cy="2404739"/>
          </a:xfrm>
          <a:prstGeom prst="rect">
            <a:avLst/>
          </a:prstGeom>
        </p:spPr>
      </p:pic>
      <p:pic>
        <p:nvPicPr>
          <p:cNvPr id="21" name="Picture 20">
            <a:extLst>
              <a:ext uri="{FF2B5EF4-FFF2-40B4-BE49-F238E27FC236}">
                <a16:creationId xmlns:a16="http://schemas.microsoft.com/office/drawing/2014/main" id="{67CC3417-1F9B-46E5-ABB0-92B933483396}"/>
              </a:ext>
            </a:extLst>
          </p:cNvPr>
          <p:cNvPicPr>
            <a:picLocks noChangeAspect="1"/>
          </p:cNvPicPr>
          <p:nvPr/>
        </p:nvPicPr>
        <p:blipFill rotWithShape="1">
          <a:blip r:embed="rId4"/>
          <a:srcRect l="3470" r="3700"/>
          <a:stretch/>
        </p:blipFill>
        <p:spPr>
          <a:xfrm>
            <a:off x="3131453" y="4192389"/>
            <a:ext cx="3439236" cy="2404739"/>
          </a:xfrm>
          <a:prstGeom prst="rect">
            <a:avLst/>
          </a:prstGeom>
        </p:spPr>
      </p:pic>
      <p:pic>
        <p:nvPicPr>
          <p:cNvPr id="23" name="Picture 2" descr="Image result for valentines biscuits circular">
            <a:extLst>
              <a:ext uri="{FF2B5EF4-FFF2-40B4-BE49-F238E27FC236}">
                <a16:creationId xmlns:a16="http://schemas.microsoft.com/office/drawing/2014/main" id="{0D3C3576-AFB8-42D9-A862-F5925CA606C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1031"/>
          <a:stretch/>
        </p:blipFill>
        <p:spPr bwMode="auto">
          <a:xfrm>
            <a:off x="6727051" y="4192388"/>
            <a:ext cx="2123963" cy="240473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Image result for valentines biscuits circular">
            <a:extLst>
              <a:ext uri="{FF2B5EF4-FFF2-40B4-BE49-F238E27FC236}">
                <a16:creationId xmlns:a16="http://schemas.microsoft.com/office/drawing/2014/main" id="{132B8516-35CC-41F1-978D-EB0056C1131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07376" y="4192388"/>
            <a:ext cx="2647440" cy="2404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516164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318A0D6-75DF-49AA-BB21-DFB8246D480F}"/>
              </a:ext>
            </a:extLst>
          </p:cNvPr>
          <p:cNvSpPr txBox="1"/>
          <p:nvPr/>
        </p:nvSpPr>
        <p:spPr>
          <a:xfrm>
            <a:off x="6904452" y="2327607"/>
            <a:ext cx="4805996" cy="1401448"/>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7200" dirty="0">
                <a:solidFill>
                  <a:srgbClr val="000000"/>
                </a:solidFill>
                <a:latin typeface="+mj-lt"/>
                <a:ea typeface="+mj-ea"/>
                <a:cs typeface="+mj-cs"/>
              </a:rPr>
              <a:t>Challenge!</a:t>
            </a:r>
          </a:p>
        </p:txBody>
      </p:sp>
      <p:pic>
        <p:nvPicPr>
          <p:cNvPr id="1026" name="Picture 2" descr="Trophy Store Gold Well Done Medal award, 5 cm, Free Ribbon, Free engraving  up to 45 letters AM1182.01: Amazon.co.uk: Sports &amp; Outdoors">
            <a:extLst>
              <a:ext uri="{FF2B5EF4-FFF2-40B4-BE49-F238E27FC236}">
                <a16:creationId xmlns:a16="http://schemas.microsoft.com/office/drawing/2014/main" id="{2D9305EB-4C1C-4E8C-B387-332C2BDF4B46}"/>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l="10828" r="1175" b="3"/>
          <a:stretch/>
        </p:blipFill>
        <p:spPr bwMode="auto">
          <a:xfrm>
            <a:off x="1" y="770037"/>
            <a:ext cx="5298683" cy="6097438"/>
          </a:xfrm>
          <a:custGeom>
            <a:avLst/>
            <a:gdLst/>
            <a:ahLst/>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5E0EB96-74EB-4776-A020-60A830657FAD}"/>
              </a:ext>
            </a:extLst>
          </p:cNvPr>
          <p:cNvSpPr txBox="1"/>
          <p:nvPr/>
        </p:nvSpPr>
        <p:spPr>
          <a:xfrm>
            <a:off x="7079598" y="3753110"/>
            <a:ext cx="4311869" cy="461665"/>
          </a:xfrm>
          <a:prstGeom prst="rect">
            <a:avLst/>
          </a:prstGeom>
          <a:noFill/>
        </p:spPr>
        <p:txBody>
          <a:bodyPr wrap="square" rtlCol="0">
            <a:spAutoFit/>
          </a:bodyPr>
          <a:lstStyle/>
          <a:p>
            <a:pPr>
              <a:spcAft>
                <a:spcPts val="600"/>
              </a:spcAft>
            </a:pPr>
            <a:r>
              <a:rPr lang="en-GB" sz="2400" dirty="0"/>
              <a:t>Have a go at these problems…</a:t>
            </a:r>
          </a:p>
        </p:txBody>
      </p:sp>
    </p:spTree>
    <p:extLst>
      <p:ext uri="{BB962C8B-B14F-4D97-AF65-F5344CB8AC3E}">
        <p14:creationId xmlns:p14="http://schemas.microsoft.com/office/powerpoint/2010/main" val="319951938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3C28023-7975-41FE-B581-8677F5D53E4E}"/>
              </a:ext>
            </a:extLst>
          </p:cNvPr>
          <p:cNvSpPr/>
          <p:nvPr/>
        </p:nvSpPr>
        <p:spPr>
          <a:xfrm>
            <a:off x="2518935" y="365760"/>
            <a:ext cx="2939267"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Challenge</a:t>
            </a:r>
          </a:p>
        </p:txBody>
      </p:sp>
      <p:sp>
        <p:nvSpPr>
          <p:cNvPr id="3" name="Rectangle 2">
            <a:extLst>
              <a:ext uri="{FF2B5EF4-FFF2-40B4-BE49-F238E27FC236}">
                <a16:creationId xmlns:a16="http://schemas.microsoft.com/office/drawing/2014/main" id="{860DFC27-56B5-4DC8-81FE-DC18ABC72E64}"/>
              </a:ext>
            </a:extLst>
          </p:cNvPr>
          <p:cNvSpPr/>
          <p:nvPr/>
        </p:nvSpPr>
        <p:spPr>
          <a:xfrm>
            <a:off x="873016" y="1794456"/>
            <a:ext cx="10295728" cy="3416320"/>
          </a:xfrm>
          <a:prstGeom prst="rect">
            <a:avLst/>
          </a:prstGeom>
          <a:noFill/>
        </p:spPr>
        <p:txBody>
          <a:bodyPr wrap="square" lIns="91440" tIns="45720" rIns="91440" bIns="45720">
            <a:spAutoFit/>
          </a:bodyPr>
          <a:lstStyle/>
          <a:p>
            <a:r>
              <a:rPr lang="en-US" sz="2400" dirty="0">
                <a:ln w="0"/>
                <a:effectLst>
                  <a:outerShdw blurRad="38100" dist="19050" dir="2700000" algn="tl" rotWithShape="0">
                    <a:schemeClr val="dk1">
                      <a:alpha val="40000"/>
                    </a:schemeClr>
                  </a:outerShdw>
                </a:effectLst>
              </a:rPr>
              <a:t>What is the weight of 1 of your finished biscuits?             </a:t>
            </a:r>
          </a:p>
          <a:p>
            <a:endParaRPr lang="en-US" sz="2400" dirty="0">
              <a:ln w="0"/>
              <a:effectLst>
                <a:outerShdw blurRad="38100" dist="19050" dir="2700000" algn="tl" rotWithShape="0">
                  <a:schemeClr val="dk1">
                    <a:alpha val="40000"/>
                  </a:schemeClr>
                </a:outerShdw>
              </a:effectLst>
            </a:endParaRPr>
          </a:p>
          <a:p>
            <a:r>
              <a:rPr lang="en-US" sz="2400" dirty="0">
                <a:ln w="0"/>
                <a:effectLst>
                  <a:outerShdw blurRad="38100" dist="19050" dir="2700000" algn="tl" rotWithShape="0">
                    <a:schemeClr val="dk1">
                      <a:alpha val="40000"/>
                    </a:schemeClr>
                  </a:outerShdw>
                </a:effectLst>
              </a:rPr>
              <a:t>                          ________________</a:t>
            </a:r>
          </a:p>
          <a:p>
            <a:endParaRPr lang="en-US" sz="2400" dirty="0">
              <a:ln w="0"/>
              <a:effectLst>
                <a:outerShdw blurRad="38100" dist="19050" dir="2700000" algn="tl" rotWithShape="0">
                  <a:schemeClr val="dk1">
                    <a:alpha val="40000"/>
                  </a:schemeClr>
                </a:outerShdw>
              </a:effectLst>
            </a:endParaRPr>
          </a:p>
          <a:p>
            <a:endParaRPr lang="en-US" sz="2400" dirty="0">
              <a:ln w="0"/>
              <a:effectLst>
                <a:outerShdw blurRad="38100" dist="19050" dir="2700000" algn="tl" rotWithShape="0">
                  <a:schemeClr val="dk1">
                    <a:alpha val="40000"/>
                  </a:schemeClr>
                </a:outerShdw>
              </a:effectLst>
            </a:endParaRPr>
          </a:p>
          <a:p>
            <a:endParaRPr lang="en-US" sz="2400" dirty="0">
              <a:ln w="0"/>
              <a:effectLst>
                <a:outerShdw blurRad="38100" dist="19050" dir="2700000" algn="tl" rotWithShape="0">
                  <a:schemeClr val="dk1">
                    <a:alpha val="40000"/>
                  </a:schemeClr>
                </a:outerShdw>
              </a:effectLst>
            </a:endParaRPr>
          </a:p>
          <a:p>
            <a:r>
              <a:rPr lang="en-US" sz="2400" dirty="0">
                <a:ln w="0"/>
                <a:effectLst>
                  <a:outerShdw blurRad="38100" dist="19050" dir="2700000" algn="tl" rotWithShape="0">
                    <a:schemeClr val="dk1">
                      <a:alpha val="40000"/>
                    </a:schemeClr>
                  </a:outerShdw>
                </a:effectLst>
              </a:rPr>
              <a:t>Are all of your biscuits the same weight?         </a:t>
            </a:r>
          </a:p>
          <a:p>
            <a:endParaRPr lang="en-US" sz="2400" dirty="0">
              <a:ln w="0"/>
              <a:effectLst>
                <a:outerShdw blurRad="38100" dist="19050" dir="2700000" algn="tl" rotWithShape="0">
                  <a:schemeClr val="dk1">
                    <a:alpha val="40000"/>
                  </a:schemeClr>
                </a:outerShdw>
              </a:effectLst>
            </a:endParaRPr>
          </a:p>
          <a:p>
            <a:r>
              <a:rPr lang="en-US" sz="2400" dirty="0">
                <a:ln w="0"/>
                <a:effectLst>
                  <a:outerShdw blurRad="38100" dist="19050" dir="2700000" algn="tl" rotWithShape="0">
                    <a:schemeClr val="dk1">
                      <a:alpha val="40000"/>
                    </a:schemeClr>
                  </a:outerShdw>
                </a:effectLst>
              </a:rPr>
              <a:t>                          _________________</a:t>
            </a:r>
          </a:p>
        </p:txBody>
      </p:sp>
      <p:pic>
        <p:nvPicPr>
          <p:cNvPr id="6146" name="Picture 2" descr="Valentine Chocolate Dipped Heart Cookies - An Italian in my Kitchen"/>
          <p:cNvPicPr>
            <a:picLocks noChangeAspect="1" noChangeArrowheads="1"/>
          </p:cNvPicPr>
          <p:nvPr/>
        </p:nvPicPr>
        <p:blipFill rotWithShape="1">
          <a:blip r:embed="rId2">
            <a:extLst>
              <a:ext uri="{28A0092B-C50C-407E-A947-70E740481C1C}">
                <a14:useLocalDpi xmlns:a14="http://schemas.microsoft.com/office/drawing/2010/main" val="0"/>
              </a:ext>
            </a:extLst>
          </a:blip>
          <a:srcRect l="11143"/>
          <a:stretch/>
        </p:blipFill>
        <p:spPr bwMode="auto">
          <a:xfrm rot="5400000">
            <a:off x="7645194" y="1916704"/>
            <a:ext cx="3875274" cy="3171825"/>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1884280" y="5861652"/>
            <a:ext cx="8303426" cy="794032"/>
            <a:chOff x="1884280" y="5861652"/>
            <a:chExt cx="8303426" cy="794032"/>
          </a:xfrm>
        </p:grpSpPr>
        <p:sp>
          <p:nvSpPr>
            <p:cNvPr id="6" name="Rectangle 5">
              <a:extLst>
                <a:ext uri="{FF2B5EF4-FFF2-40B4-BE49-F238E27FC236}">
                  <a16:creationId xmlns:a16="http://schemas.microsoft.com/office/drawing/2014/main" id="{9ACA1241-448F-42BF-AA2B-BA8E7EFA6EB5}"/>
                </a:ext>
              </a:extLst>
            </p:cNvPr>
            <p:cNvSpPr/>
            <p:nvPr/>
          </p:nvSpPr>
          <p:spPr>
            <a:xfrm>
              <a:off x="1884280" y="5922615"/>
              <a:ext cx="8303426" cy="584775"/>
            </a:xfrm>
            <a:prstGeom prst="rect">
              <a:avLst/>
            </a:prstGeom>
            <a:noFill/>
          </p:spPr>
          <p:txBody>
            <a:bodyPr wrap="square" lIns="91440" tIns="45720" rIns="91440" bIns="45720">
              <a:spAutoFit/>
            </a:bodyPr>
            <a:lstStyle/>
            <a:p>
              <a:pPr algn="ctr"/>
              <a:r>
                <a:rPr lang="en-US" sz="1600" dirty="0">
                  <a:ln w="0"/>
                  <a:solidFill>
                    <a:schemeClr val="bg1"/>
                  </a:solidFill>
                  <a:effectLst>
                    <a:outerShdw blurRad="38100" dist="19050" dir="2700000" algn="tl" rotWithShape="0">
                      <a:schemeClr val="dk1">
                        <a:alpha val="40000"/>
                      </a:schemeClr>
                    </a:outerShdw>
                  </a:effectLst>
                </a:rPr>
                <a:t>Email a photo of you and your biscuits to</a:t>
              </a:r>
            </a:p>
            <a:p>
              <a:pPr algn="ctr"/>
              <a:r>
                <a:rPr lang="en-US" sz="1600" dirty="0">
                  <a:ln w="0"/>
                  <a:solidFill>
                    <a:schemeClr val="bg1"/>
                  </a:solidFill>
                  <a:effectLst>
                    <a:outerShdw blurRad="38100" dist="19050" dir="2700000" algn="tl" rotWithShape="0">
                      <a:schemeClr val="dk1">
                        <a:alpha val="40000"/>
                      </a:schemeClr>
                    </a:outerShdw>
                  </a:effectLst>
                  <a:hlinkClick r:id="rId3"/>
                </a:rPr>
                <a:t>pioneerspupils@gmail.com</a:t>
              </a:r>
              <a:r>
                <a:rPr lang="en-US" sz="1600" dirty="0">
                  <a:ln w="0"/>
                  <a:solidFill>
                    <a:schemeClr val="bg1"/>
                  </a:solidFill>
                  <a:effectLst>
                    <a:outerShdw blurRad="38100" dist="19050" dir="2700000" algn="tl" rotWithShape="0">
                      <a:schemeClr val="dk1">
                        <a:alpha val="40000"/>
                      </a:schemeClr>
                    </a:outerShdw>
                  </a:effectLst>
                </a:rPr>
                <a:t>      so that you can be in our weekly Facebook post!</a:t>
              </a:r>
            </a:p>
          </p:txBody>
        </p:sp>
        <p:pic>
          <p:nvPicPr>
            <p:cNvPr id="7" name="Picture 6"/>
            <p:cNvPicPr>
              <a:picLocks noChangeAspect="1"/>
            </p:cNvPicPr>
            <p:nvPr/>
          </p:nvPicPr>
          <p:blipFill>
            <a:blip r:embed="rId4"/>
            <a:stretch>
              <a:fillRect/>
            </a:stretch>
          </p:blipFill>
          <p:spPr>
            <a:xfrm>
              <a:off x="2209384" y="5861652"/>
              <a:ext cx="433109" cy="794032"/>
            </a:xfrm>
            <a:prstGeom prst="rect">
              <a:avLst/>
            </a:prstGeom>
          </p:spPr>
        </p:pic>
        <p:pic>
          <p:nvPicPr>
            <p:cNvPr id="8" name="Picture 7"/>
            <p:cNvPicPr>
              <a:picLocks noChangeAspect="1"/>
            </p:cNvPicPr>
            <p:nvPr/>
          </p:nvPicPr>
          <p:blipFill>
            <a:blip r:embed="rId5"/>
            <a:stretch>
              <a:fillRect/>
            </a:stretch>
          </p:blipFill>
          <p:spPr>
            <a:xfrm>
              <a:off x="9403980" y="5970767"/>
              <a:ext cx="589586" cy="590876"/>
            </a:xfrm>
            <a:prstGeom prst="rect">
              <a:avLst/>
            </a:prstGeom>
          </p:spPr>
        </p:pic>
      </p:grpSp>
      <p:pic>
        <p:nvPicPr>
          <p:cNvPr id="9" name="Picture 8" descr="A picture containing diagram&#10;&#10;Description automatically generated">
            <a:extLst>
              <a:ext uri="{FF2B5EF4-FFF2-40B4-BE49-F238E27FC236}">
                <a16:creationId xmlns:a16="http://schemas.microsoft.com/office/drawing/2014/main" id="{97622670-D448-4B06-8F45-5010D5E724E9}"/>
              </a:ext>
            </a:extLst>
          </p:cNvPr>
          <p:cNvPicPr>
            <a:picLocks noChangeAspect="1"/>
          </p:cNvPicPr>
          <p:nvPr/>
        </p:nvPicPr>
        <p:blipFill>
          <a:blip r:embed="rId6"/>
          <a:stretch>
            <a:fillRect/>
          </a:stretch>
        </p:blipFill>
        <p:spPr>
          <a:xfrm>
            <a:off x="10818563" y="88524"/>
            <a:ext cx="1276350" cy="962025"/>
          </a:xfrm>
          <a:prstGeom prst="rect">
            <a:avLst/>
          </a:prstGeom>
        </p:spPr>
      </p:pic>
    </p:spTree>
    <p:extLst>
      <p:ext uri="{BB962C8B-B14F-4D97-AF65-F5344CB8AC3E}">
        <p14:creationId xmlns:p14="http://schemas.microsoft.com/office/powerpoint/2010/main" val="88574056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E3E5535D-DDA7-45DD-A6F6-22A0653C830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703400" y="1176793"/>
            <a:ext cx="4528108" cy="454814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AAEF7FB7-AE85-463D-AE4B-E81330DE1376}"/>
              </a:ext>
            </a:extLst>
          </p:cNvPr>
          <p:cNvSpPr/>
          <p:nvPr/>
        </p:nvSpPr>
        <p:spPr>
          <a:xfrm>
            <a:off x="5974813" y="3244334"/>
            <a:ext cx="242374" cy="369332"/>
          </a:xfrm>
          <a:prstGeom prst="rect">
            <a:avLst/>
          </a:prstGeom>
        </p:spPr>
        <p:txBody>
          <a:bodyPr wrap="none">
            <a:spAutoFit/>
          </a:bodyPr>
          <a:lstStyle/>
          <a:p>
            <a:r>
              <a:rPr lang="en-GB" dirty="0">
                <a:solidFill>
                  <a:srgbClr val="000000"/>
                </a:solidFill>
                <a:latin typeface="Times New Roman" panose="02020603050405020304" pitchFamily="18" charset="0"/>
              </a:rPr>
              <a:t> </a:t>
            </a:r>
            <a:endParaRPr lang="en-GB" dirty="0"/>
          </a:p>
        </p:txBody>
      </p:sp>
      <p:sp>
        <p:nvSpPr>
          <p:cNvPr id="8" name="Rectangle 7">
            <a:extLst>
              <a:ext uri="{FF2B5EF4-FFF2-40B4-BE49-F238E27FC236}">
                <a16:creationId xmlns:a16="http://schemas.microsoft.com/office/drawing/2014/main" id="{0F9FB752-D881-4A58-9734-650E9602BCC6}"/>
              </a:ext>
            </a:extLst>
          </p:cNvPr>
          <p:cNvSpPr/>
          <p:nvPr/>
        </p:nvSpPr>
        <p:spPr>
          <a:xfrm>
            <a:off x="0" y="5674395"/>
            <a:ext cx="12192000" cy="956076"/>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87E06FD9-CF0D-427E-829C-AFA7A56C1688}"/>
              </a:ext>
            </a:extLst>
          </p:cNvPr>
          <p:cNvSpPr txBox="1"/>
          <p:nvPr/>
        </p:nvSpPr>
        <p:spPr>
          <a:xfrm>
            <a:off x="242056" y="5829267"/>
            <a:ext cx="11130455" cy="646331"/>
          </a:xfrm>
          <a:prstGeom prst="rect">
            <a:avLst/>
          </a:prstGeom>
          <a:noFill/>
        </p:spPr>
        <p:txBody>
          <a:bodyPr wrap="square" rtlCol="0">
            <a:spAutoFit/>
          </a:bodyPr>
          <a:lstStyle/>
          <a:p>
            <a:r>
              <a:rPr lang="en-GB" dirty="0"/>
              <a:t>Please send any completed work/photographed evidence of completed work (practical activities) to </a:t>
            </a:r>
            <a:r>
              <a:rPr lang="en-GB" dirty="0">
                <a:hlinkClick r:id="rId3"/>
              </a:rPr>
              <a:t>pioneerspupils@gmail.com</a:t>
            </a:r>
            <a:r>
              <a:rPr lang="en-GB" dirty="0"/>
              <a:t>                       </a:t>
            </a:r>
            <a:r>
              <a:rPr lang="en-GB" dirty="0">
                <a:solidFill>
                  <a:schemeClr val="bg1"/>
                </a:solidFill>
              </a:rPr>
              <a:t>or</a:t>
            </a:r>
            <a:r>
              <a:rPr lang="en-GB" dirty="0"/>
              <a:t>                          deliver it to the dropbox outside of school on a Friday.</a:t>
            </a:r>
          </a:p>
        </p:txBody>
      </p:sp>
      <p:sp>
        <p:nvSpPr>
          <p:cNvPr id="13" name="Rectangle 12">
            <a:extLst>
              <a:ext uri="{FF2B5EF4-FFF2-40B4-BE49-F238E27FC236}">
                <a16:creationId xmlns:a16="http://schemas.microsoft.com/office/drawing/2014/main" id="{772536DC-F3D8-4F1F-8376-E3E50FBB8361}"/>
              </a:ext>
            </a:extLst>
          </p:cNvPr>
          <p:cNvSpPr/>
          <p:nvPr/>
        </p:nvSpPr>
        <p:spPr>
          <a:xfrm>
            <a:off x="0" y="468936"/>
            <a:ext cx="12192000" cy="5529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E177A30C-55FB-45AF-A863-F51AE27C48E5}"/>
              </a:ext>
            </a:extLst>
          </p:cNvPr>
          <p:cNvSpPr txBox="1"/>
          <p:nvPr/>
        </p:nvSpPr>
        <p:spPr>
          <a:xfrm>
            <a:off x="1034043" y="347751"/>
            <a:ext cx="10535920" cy="707886"/>
          </a:xfrm>
          <a:prstGeom prst="rect">
            <a:avLst/>
          </a:prstGeom>
          <a:noFill/>
        </p:spPr>
        <p:txBody>
          <a:bodyPr wrap="square" lIns="91440" tIns="45720" rIns="91440" bIns="45720" rtlCol="0" anchor="t">
            <a:spAutoFit/>
          </a:bodyPr>
          <a:lstStyle/>
          <a:p>
            <a:pPr algn="ctr"/>
            <a:r>
              <a:rPr lang="en-GB" sz="4000" dirty="0">
                <a:solidFill>
                  <a:schemeClr val="accent1">
                    <a:lumMod val="60000"/>
                    <a:lumOff val="40000"/>
                  </a:schemeClr>
                </a:solidFill>
              </a:rPr>
              <a:t>Well done for all of your hard work this lesson!</a:t>
            </a:r>
          </a:p>
        </p:txBody>
      </p:sp>
    </p:spTree>
    <p:extLst>
      <p:ext uri="{BB962C8B-B14F-4D97-AF65-F5344CB8AC3E}">
        <p14:creationId xmlns:p14="http://schemas.microsoft.com/office/powerpoint/2010/main" val="16794156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Balance Scales Variety 3 KS2 Illustration - Twinkl">
            <a:extLst>
              <a:ext uri="{FF2B5EF4-FFF2-40B4-BE49-F238E27FC236}">
                <a16:creationId xmlns:a16="http://schemas.microsoft.com/office/drawing/2014/main" id="{D6FA2D27-A481-41A2-8414-D5ED3AA80B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3495" y="2525521"/>
            <a:ext cx="8693101" cy="433247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97915BD-47A9-41EF-987F-ACA542B708AF}"/>
              </a:ext>
            </a:extLst>
          </p:cNvPr>
          <p:cNvSpPr txBox="1"/>
          <p:nvPr/>
        </p:nvSpPr>
        <p:spPr>
          <a:xfrm>
            <a:off x="3922541" y="0"/>
            <a:ext cx="4994031" cy="769441"/>
          </a:xfrm>
          <a:prstGeom prst="rect">
            <a:avLst/>
          </a:prstGeom>
          <a:noFill/>
        </p:spPr>
        <p:txBody>
          <a:bodyPr wrap="square" rtlCol="0">
            <a:spAutoFit/>
          </a:bodyPr>
          <a:lstStyle/>
          <a:p>
            <a:r>
              <a:rPr lang="en-GB" sz="4400" dirty="0"/>
              <a:t>Comparing Mass</a:t>
            </a:r>
          </a:p>
        </p:txBody>
      </p:sp>
      <p:sp>
        <p:nvSpPr>
          <p:cNvPr id="4" name="TextBox 3">
            <a:extLst>
              <a:ext uri="{FF2B5EF4-FFF2-40B4-BE49-F238E27FC236}">
                <a16:creationId xmlns:a16="http://schemas.microsoft.com/office/drawing/2014/main" id="{3781C29C-7CCC-4B1C-B73E-8794E7485FDC}"/>
              </a:ext>
            </a:extLst>
          </p:cNvPr>
          <p:cNvSpPr txBox="1"/>
          <p:nvPr/>
        </p:nvSpPr>
        <p:spPr>
          <a:xfrm>
            <a:off x="0" y="1228789"/>
            <a:ext cx="12192000" cy="830997"/>
          </a:xfrm>
          <a:prstGeom prst="rect">
            <a:avLst/>
          </a:prstGeom>
          <a:noFill/>
        </p:spPr>
        <p:txBody>
          <a:bodyPr wrap="square" rtlCol="0">
            <a:spAutoFit/>
          </a:bodyPr>
          <a:lstStyle/>
          <a:p>
            <a:r>
              <a:rPr lang="en-GB" sz="2400" dirty="0"/>
              <a:t>If we were in school, we would have been using </a:t>
            </a:r>
            <a:r>
              <a:rPr lang="en-GB" sz="2400" b="1" dirty="0"/>
              <a:t>balance scales</a:t>
            </a:r>
            <a:r>
              <a:rPr lang="en-GB" sz="2400" dirty="0"/>
              <a:t>. They help us find out if objects are the </a:t>
            </a:r>
            <a:r>
              <a:rPr lang="en-GB" sz="2400" b="1" dirty="0"/>
              <a:t>same</a:t>
            </a:r>
            <a:r>
              <a:rPr lang="en-GB" sz="2400" dirty="0"/>
              <a:t> weight, or which object is </a:t>
            </a:r>
            <a:r>
              <a:rPr lang="en-GB" sz="2400" b="1" dirty="0"/>
              <a:t>heavier </a:t>
            </a:r>
            <a:r>
              <a:rPr lang="en-GB" sz="2400" dirty="0"/>
              <a:t>or </a:t>
            </a:r>
            <a:r>
              <a:rPr lang="en-GB" sz="2400" b="1" dirty="0"/>
              <a:t>lighter</a:t>
            </a:r>
            <a:r>
              <a:rPr lang="en-GB" sz="2400" dirty="0"/>
              <a:t> than another object.   </a:t>
            </a:r>
          </a:p>
        </p:txBody>
      </p:sp>
      <p:pic>
        <p:nvPicPr>
          <p:cNvPr id="2052" name="Picture 4" descr="Fresh Red Apple Clipart | Gallery Yopriceville - High-Quality Images and  Transparent PNG Free Clipart">
            <a:extLst>
              <a:ext uri="{FF2B5EF4-FFF2-40B4-BE49-F238E27FC236}">
                <a16:creationId xmlns:a16="http://schemas.microsoft.com/office/drawing/2014/main" id="{69706162-EC30-464C-929D-AE781ADC6242}"/>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7045" y="3314114"/>
            <a:ext cx="1071562" cy="10668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F408E60C-ECA9-4C64-9056-29BEB329AA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62685" y="0"/>
            <a:ext cx="1629315" cy="1209888"/>
          </a:xfrm>
          <a:prstGeom prst="rect">
            <a:avLst/>
          </a:prstGeom>
        </p:spPr>
      </p:pic>
      <p:sp>
        <p:nvSpPr>
          <p:cNvPr id="12" name="TextBox 11">
            <a:extLst>
              <a:ext uri="{FF2B5EF4-FFF2-40B4-BE49-F238E27FC236}">
                <a16:creationId xmlns:a16="http://schemas.microsoft.com/office/drawing/2014/main" id="{0C04B287-7976-4821-AB11-50ACF5A1678D}"/>
              </a:ext>
            </a:extLst>
          </p:cNvPr>
          <p:cNvSpPr txBox="1"/>
          <p:nvPr/>
        </p:nvSpPr>
        <p:spPr>
          <a:xfrm>
            <a:off x="6515318" y="3939010"/>
            <a:ext cx="5429297" cy="1569660"/>
          </a:xfrm>
          <a:prstGeom prst="rect">
            <a:avLst/>
          </a:prstGeom>
          <a:noFill/>
        </p:spPr>
        <p:txBody>
          <a:bodyPr wrap="square" rtlCol="0">
            <a:spAutoFit/>
          </a:bodyPr>
          <a:lstStyle/>
          <a:p>
            <a:r>
              <a:rPr lang="en-GB" sz="2400" dirty="0"/>
              <a:t>The scales are </a:t>
            </a:r>
            <a:r>
              <a:rPr lang="en-GB" sz="2400" b="1" dirty="0"/>
              <a:t>unbalanced. </a:t>
            </a:r>
            <a:r>
              <a:rPr lang="en-GB" sz="2400" dirty="0"/>
              <a:t>They are a different height. The milk bottle has fell further down because it is </a:t>
            </a:r>
            <a:r>
              <a:rPr lang="en-GB" sz="2400" b="1" dirty="0"/>
              <a:t>heavier </a:t>
            </a:r>
            <a:r>
              <a:rPr lang="en-GB" sz="2400" dirty="0"/>
              <a:t>than the apple.</a:t>
            </a:r>
          </a:p>
        </p:txBody>
      </p:sp>
      <p:cxnSp>
        <p:nvCxnSpPr>
          <p:cNvPr id="13" name="Straight Arrow Connector 12">
            <a:extLst>
              <a:ext uri="{FF2B5EF4-FFF2-40B4-BE49-F238E27FC236}">
                <a16:creationId xmlns:a16="http://schemas.microsoft.com/office/drawing/2014/main" id="{732578AE-A2B0-409B-957C-685272CD36C2}"/>
              </a:ext>
            </a:extLst>
          </p:cNvPr>
          <p:cNvCxnSpPr>
            <a:cxnSpLocks/>
          </p:cNvCxnSpPr>
          <p:nvPr/>
        </p:nvCxnSpPr>
        <p:spPr>
          <a:xfrm flipH="1">
            <a:off x="5882270" y="3995443"/>
            <a:ext cx="633048" cy="41734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0C4CDB69-6444-4E51-A63E-A8DAA5879A74}"/>
              </a:ext>
            </a:extLst>
          </p:cNvPr>
          <p:cNvSpPr txBox="1"/>
          <p:nvPr/>
        </p:nvSpPr>
        <p:spPr>
          <a:xfrm>
            <a:off x="6515318" y="2488947"/>
            <a:ext cx="5429297" cy="1200329"/>
          </a:xfrm>
          <a:prstGeom prst="rect">
            <a:avLst/>
          </a:prstGeom>
          <a:noFill/>
        </p:spPr>
        <p:txBody>
          <a:bodyPr wrap="square" rtlCol="0">
            <a:spAutoFit/>
          </a:bodyPr>
          <a:lstStyle/>
          <a:p>
            <a:r>
              <a:rPr lang="en-GB" sz="2400" dirty="0"/>
              <a:t>I am weighing an apple and a full milk bottle to find out which object is the heaviest.</a:t>
            </a:r>
          </a:p>
        </p:txBody>
      </p:sp>
      <p:pic>
        <p:nvPicPr>
          <p:cNvPr id="15" name="Picture 2" descr="Cool Milk and helping the Environment">
            <a:extLst>
              <a:ext uri="{FF2B5EF4-FFF2-40B4-BE49-F238E27FC236}">
                <a16:creationId xmlns:a16="http://schemas.microsoft.com/office/drawing/2014/main" id="{3F892CAB-1586-497C-BA22-64C6A7405B35}"/>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3994171" y="3126108"/>
            <a:ext cx="2108861" cy="2573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2962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122"/>
                                        </p:tgtEl>
                                        <p:attrNameLst>
                                          <p:attrName>style.visibility</p:attrName>
                                        </p:attrNameLst>
                                      </p:cBhvr>
                                      <p:to>
                                        <p:strVal val="visible"/>
                                      </p:to>
                                    </p:set>
                                    <p:anim calcmode="lin" valueType="num">
                                      <p:cBhvr additive="base">
                                        <p:cTn id="13" dur="500" fill="hold"/>
                                        <p:tgtEl>
                                          <p:spTgt spid="5122"/>
                                        </p:tgtEl>
                                        <p:attrNameLst>
                                          <p:attrName>ppt_x</p:attrName>
                                        </p:attrNameLst>
                                      </p:cBhvr>
                                      <p:tavLst>
                                        <p:tav tm="0">
                                          <p:val>
                                            <p:strVal val="#ppt_x"/>
                                          </p:val>
                                        </p:tav>
                                        <p:tav tm="100000">
                                          <p:val>
                                            <p:strVal val="#ppt_x"/>
                                          </p:val>
                                        </p:tav>
                                      </p:tavLst>
                                    </p:anim>
                                    <p:anim calcmode="lin" valueType="num">
                                      <p:cBhvr additive="base">
                                        <p:cTn id="14" dur="500" fill="hold"/>
                                        <p:tgtEl>
                                          <p:spTgt spid="5122"/>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052"/>
                                        </p:tgtEl>
                                        <p:attrNameLst>
                                          <p:attrName>style.visibility</p:attrName>
                                        </p:attrNameLst>
                                      </p:cBhvr>
                                      <p:to>
                                        <p:strVal val="visible"/>
                                      </p:to>
                                    </p:set>
                                    <p:anim calcmode="lin" valueType="num">
                                      <p:cBhvr additive="base">
                                        <p:cTn id="17" dur="500" fill="hold"/>
                                        <p:tgtEl>
                                          <p:spTgt spid="2052"/>
                                        </p:tgtEl>
                                        <p:attrNameLst>
                                          <p:attrName>ppt_x</p:attrName>
                                        </p:attrNameLst>
                                      </p:cBhvr>
                                      <p:tavLst>
                                        <p:tav tm="0">
                                          <p:val>
                                            <p:strVal val="#ppt_x"/>
                                          </p:val>
                                        </p:tav>
                                        <p:tav tm="100000">
                                          <p:val>
                                            <p:strVal val="#ppt_x"/>
                                          </p:val>
                                        </p:tav>
                                      </p:tavLst>
                                    </p:anim>
                                    <p:anim calcmode="lin" valueType="num">
                                      <p:cBhvr additive="base">
                                        <p:cTn id="18" dur="500" fill="hold"/>
                                        <p:tgtEl>
                                          <p:spTgt spid="2052"/>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alance Scales Variety 3 KS2 Illustration - Twinkl">
            <a:extLst>
              <a:ext uri="{FF2B5EF4-FFF2-40B4-BE49-F238E27FC236}">
                <a16:creationId xmlns:a16="http://schemas.microsoft.com/office/drawing/2014/main" id="{DF09D164-2D6A-41E8-883C-464B02DA25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4449" y="2525521"/>
            <a:ext cx="8693101" cy="433247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E2F4377-73E2-490F-AA93-1E78D87EC41A}"/>
              </a:ext>
            </a:extLst>
          </p:cNvPr>
          <p:cNvSpPr txBox="1"/>
          <p:nvPr/>
        </p:nvSpPr>
        <p:spPr>
          <a:xfrm>
            <a:off x="3922541" y="0"/>
            <a:ext cx="4994031" cy="769441"/>
          </a:xfrm>
          <a:prstGeom prst="rect">
            <a:avLst/>
          </a:prstGeom>
          <a:noFill/>
        </p:spPr>
        <p:txBody>
          <a:bodyPr wrap="square" rtlCol="0">
            <a:spAutoFit/>
          </a:bodyPr>
          <a:lstStyle/>
          <a:p>
            <a:r>
              <a:rPr lang="en-GB" sz="4400" dirty="0"/>
              <a:t>Comparing Mass</a:t>
            </a:r>
          </a:p>
        </p:txBody>
      </p:sp>
      <p:pic>
        <p:nvPicPr>
          <p:cNvPr id="6146" name="Picture 2" descr="Smith's Food and Drug - Banana, 1 ct">
            <a:extLst>
              <a:ext uri="{FF2B5EF4-FFF2-40B4-BE49-F238E27FC236}">
                <a16:creationId xmlns:a16="http://schemas.microsoft.com/office/drawing/2014/main" id="{DCAAD11A-4BE7-4729-9966-44CA2ADEEF3D}"/>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6686844" y="3843611"/>
            <a:ext cx="2497016" cy="194012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hocolate bar Kit Kat Nestle 41,5 grs. - Confitelia.com">
            <a:extLst>
              <a:ext uri="{FF2B5EF4-FFF2-40B4-BE49-F238E27FC236}">
                <a16:creationId xmlns:a16="http://schemas.microsoft.com/office/drawing/2014/main" id="{C0983FB5-D293-41CA-A2DE-84C93C7279BE}"/>
              </a:ext>
            </a:extLst>
          </p:cNvPr>
          <p:cNvPicPr>
            <a:picLocks noChangeAspect="1" noChangeArrowheads="1"/>
          </p:cNvPicPr>
          <p:nvPr/>
        </p:nvPicPr>
        <p:blipFill rotWithShape="1">
          <a:blip r:embed="rId4" cstate="hqprint">
            <a:clrChange>
              <a:clrFrom>
                <a:srgbClr val="FEFEFE"/>
              </a:clrFrom>
              <a:clrTo>
                <a:srgbClr val="FEFEFE">
                  <a:alpha val="0"/>
                </a:srgbClr>
              </a:clrTo>
            </a:clrChange>
            <a:extLst>
              <a:ext uri="{28A0092B-C50C-407E-A947-70E740481C1C}">
                <a14:useLocalDpi xmlns:a14="http://schemas.microsoft.com/office/drawing/2010/main" val="0"/>
              </a:ext>
            </a:extLst>
          </a:blip>
          <a:srcRect t="26051" b="24308"/>
          <a:stretch/>
        </p:blipFill>
        <p:spPr bwMode="auto">
          <a:xfrm>
            <a:off x="3359832" y="3474334"/>
            <a:ext cx="1451318" cy="82337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6F0E23D-1D76-4C6F-8F24-B3D96D98E638}"/>
              </a:ext>
            </a:extLst>
          </p:cNvPr>
          <p:cNvSpPr txBox="1"/>
          <p:nvPr/>
        </p:nvSpPr>
        <p:spPr>
          <a:xfrm>
            <a:off x="287580" y="933424"/>
            <a:ext cx="10961077" cy="461665"/>
          </a:xfrm>
          <a:prstGeom prst="rect">
            <a:avLst/>
          </a:prstGeom>
          <a:noFill/>
        </p:spPr>
        <p:txBody>
          <a:bodyPr wrap="square" rtlCol="0">
            <a:spAutoFit/>
          </a:bodyPr>
          <a:lstStyle/>
          <a:p>
            <a:r>
              <a:rPr lang="en-GB" sz="2400" b="1" dirty="0"/>
              <a:t>Task 2: Can you draw / insert an arrow to the object which is the </a:t>
            </a:r>
            <a:r>
              <a:rPr lang="en-GB" sz="2400" b="1" u="sng" dirty="0"/>
              <a:t>heaviest?</a:t>
            </a:r>
            <a:r>
              <a:rPr lang="en-GB" sz="2400" b="1" dirty="0"/>
              <a:t> </a:t>
            </a:r>
          </a:p>
        </p:txBody>
      </p:sp>
      <p:sp>
        <p:nvSpPr>
          <p:cNvPr id="7" name="TextBox 6">
            <a:extLst>
              <a:ext uri="{FF2B5EF4-FFF2-40B4-BE49-F238E27FC236}">
                <a16:creationId xmlns:a16="http://schemas.microsoft.com/office/drawing/2014/main" id="{1AA97E74-E6B8-43F4-A3D7-D72D0A3B926A}"/>
              </a:ext>
            </a:extLst>
          </p:cNvPr>
          <p:cNvSpPr txBox="1"/>
          <p:nvPr/>
        </p:nvSpPr>
        <p:spPr>
          <a:xfrm>
            <a:off x="287580" y="1559072"/>
            <a:ext cx="10961077" cy="830997"/>
          </a:xfrm>
          <a:prstGeom prst="rect">
            <a:avLst/>
          </a:prstGeom>
          <a:noFill/>
        </p:spPr>
        <p:txBody>
          <a:bodyPr wrap="square" rtlCol="0">
            <a:spAutoFit/>
          </a:bodyPr>
          <a:lstStyle/>
          <a:p>
            <a:r>
              <a:rPr lang="en-GB" sz="2400" dirty="0"/>
              <a:t>Remember:</a:t>
            </a:r>
          </a:p>
          <a:p>
            <a:r>
              <a:rPr lang="en-GB" sz="2400" dirty="0"/>
              <a:t>The heaviest objects make the scales unbalanced and fall further to the bottom. </a:t>
            </a:r>
          </a:p>
        </p:txBody>
      </p:sp>
      <p:pic>
        <p:nvPicPr>
          <p:cNvPr id="9" name="Picture 8">
            <a:extLst>
              <a:ext uri="{FF2B5EF4-FFF2-40B4-BE49-F238E27FC236}">
                <a16:creationId xmlns:a16="http://schemas.microsoft.com/office/drawing/2014/main" id="{C770A706-EA92-480B-A4D7-DB9ED89DE3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24160" y="96270"/>
            <a:ext cx="1604893" cy="1191752"/>
          </a:xfrm>
          <a:prstGeom prst="rect">
            <a:avLst/>
          </a:prstGeom>
        </p:spPr>
      </p:pic>
    </p:spTree>
    <p:extLst>
      <p:ext uri="{BB962C8B-B14F-4D97-AF65-F5344CB8AC3E}">
        <p14:creationId xmlns:p14="http://schemas.microsoft.com/office/powerpoint/2010/main" val="611478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6148"/>
                                        </p:tgtEl>
                                        <p:attrNameLst>
                                          <p:attrName>style.visibility</p:attrName>
                                        </p:attrNameLst>
                                      </p:cBhvr>
                                      <p:to>
                                        <p:strVal val="visible"/>
                                      </p:to>
                                    </p:set>
                                    <p:anim calcmode="lin" valueType="num">
                                      <p:cBhvr additive="base">
                                        <p:cTn id="17" dur="500" fill="hold"/>
                                        <p:tgtEl>
                                          <p:spTgt spid="6148"/>
                                        </p:tgtEl>
                                        <p:attrNameLst>
                                          <p:attrName>ppt_x</p:attrName>
                                        </p:attrNameLst>
                                      </p:cBhvr>
                                      <p:tavLst>
                                        <p:tav tm="0">
                                          <p:val>
                                            <p:strVal val="#ppt_x"/>
                                          </p:val>
                                        </p:tav>
                                        <p:tav tm="100000">
                                          <p:val>
                                            <p:strVal val="#ppt_x"/>
                                          </p:val>
                                        </p:tav>
                                      </p:tavLst>
                                    </p:anim>
                                    <p:anim calcmode="lin" valueType="num">
                                      <p:cBhvr additive="base">
                                        <p:cTn id="18" dur="500" fill="hold"/>
                                        <p:tgtEl>
                                          <p:spTgt spid="614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146"/>
                                        </p:tgtEl>
                                        <p:attrNameLst>
                                          <p:attrName>style.visibility</p:attrName>
                                        </p:attrNameLst>
                                      </p:cBhvr>
                                      <p:to>
                                        <p:strVal val="visible"/>
                                      </p:to>
                                    </p:set>
                                    <p:anim calcmode="lin" valueType="num">
                                      <p:cBhvr additive="base">
                                        <p:cTn id="21" dur="500" fill="hold"/>
                                        <p:tgtEl>
                                          <p:spTgt spid="6146"/>
                                        </p:tgtEl>
                                        <p:attrNameLst>
                                          <p:attrName>ppt_x</p:attrName>
                                        </p:attrNameLst>
                                      </p:cBhvr>
                                      <p:tavLst>
                                        <p:tav tm="0">
                                          <p:val>
                                            <p:strVal val="#ppt_x"/>
                                          </p:val>
                                        </p:tav>
                                        <p:tav tm="100000">
                                          <p:val>
                                            <p:strVal val="#ppt_x"/>
                                          </p:val>
                                        </p:tav>
                                      </p:tavLst>
                                    </p:anim>
                                    <p:anim calcmode="lin" valueType="num">
                                      <p:cBhvr additive="base">
                                        <p:cTn id="22" dur="500" fill="hold"/>
                                        <p:tgtEl>
                                          <p:spTgt spid="614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3843</TotalTime>
  <Words>3827</Words>
  <Application>Microsoft Office PowerPoint</Application>
  <PresentationFormat>Widescreen</PresentationFormat>
  <Paragraphs>411</Paragraphs>
  <Slides>78</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78</vt:i4>
      </vt:variant>
    </vt:vector>
  </HeadingPairs>
  <TitlesOfParts>
    <vt:vector size="83"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jennifer nixon</dc:creator>
  <cp:lastModifiedBy>Paul Gingell</cp:lastModifiedBy>
  <cp:revision>332</cp:revision>
  <dcterms:created xsi:type="dcterms:W3CDTF">2020-11-22T11:12:56Z</dcterms:created>
  <dcterms:modified xsi:type="dcterms:W3CDTF">2021-02-05T10:20:46Z</dcterms:modified>
</cp:coreProperties>
</file>