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8" r:id="rId5"/>
    <p:sldId id="276" r:id="rId6"/>
    <p:sldId id="288" r:id="rId7"/>
    <p:sldId id="292" r:id="rId8"/>
    <p:sldId id="293" r:id="rId9"/>
    <p:sldId id="301" r:id="rId10"/>
    <p:sldId id="302" r:id="rId11"/>
    <p:sldId id="303" r:id="rId12"/>
    <p:sldId id="270" r:id="rId13"/>
    <p:sldId id="279" r:id="rId14"/>
    <p:sldId id="282" r:id="rId15"/>
    <p:sldId id="285" r:id="rId16"/>
    <p:sldId id="289" r:id="rId17"/>
    <p:sldId id="297" r:id="rId18"/>
    <p:sldId id="294" r:id="rId19"/>
    <p:sldId id="304" r:id="rId20"/>
    <p:sldId id="305" r:id="rId21"/>
    <p:sldId id="306" r:id="rId22"/>
    <p:sldId id="271" r:id="rId23"/>
    <p:sldId id="280" r:id="rId24"/>
    <p:sldId id="283" r:id="rId25"/>
    <p:sldId id="286" r:id="rId26"/>
    <p:sldId id="290" r:id="rId27"/>
    <p:sldId id="298" r:id="rId28"/>
    <p:sldId id="295" r:id="rId29"/>
    <p:sldId id="307" r:id="rId30"/>
    <p:sldId id="308" r:id="rId31"/>
    <p:sldId id="272" r:id="rId32"/>
    <p:sldId id="281" r:id="rId33"/>
    <p:sldId id="284" r:id="rId34"/>
    <p:sldId id="287" r:id="rId35"/>
    <p:sldId id="291" r:id="rId36"/>
    <p:sldId id="299" r:id="rId37"/>
    <p:sldId id="296" r:id="rId38"/>
    <p:sldId id="309" r:id="rId39"/>
    <p:sldId id="310" r:id="rId40"/>
    <p:sldId id="311" r:id="rId41"/>
    <p:sldId id="273" r:id="rId42"/>
    <p:sldId id="268" r:id="rId43"/>
    <p:sldId id="300" r:id="rId44"/>
    <p:sldId id="258" r:id="rId45"/>
    <p:sldId id="312" r:id="rId46"/>
    <p:sldId id="313" r:id="rId47"/>
    <p:sldId id="314" r:id="rId48"/>
    <p:sldId id="315" r:id="rId49"/>
    <p:sldId id="31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zl6Sb44zneQ&amp;list=PLPVrkr0oJX1tBTpbocNce93WUH8G-um6A&amp;index=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M1uW4OtU7aU&amp;list=PLPVrkr0oJX1sBGLJU2hNbPE2neuhezWSu&amp;index=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UHzu7dkn3sY&amp;list=PLPVrkr0oJX1smTl2RWUHKgvupRrMZkKEE&amp;index=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youtube.com/watch?v=F6rwQhGL_oM&amp;list=PLPVrkr0oJX1tBTpbocNce93WUH8G-um6A&amp;index=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Y46--B_7BMs&amp;list=PLPVrkr0oJX1sBGLJU2hNbPE2neuhezWSu&amp;index=3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youtube.com/watch?v=jmR3fRRwNB8&amp;list=PLPVrkr0oJX1smTl2RWUHKgvupRrMZkKEE&amp;index=3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nIlZqEnXPc8&amp;list=PLPVrkr0oJX1tBTpbocNce93WUH8G-um6A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kI6pKABC7P4&amp;list=PLPVrkr0oJX1tBTpbocNce93WUH8G-um6A&amp;index=4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youtube.com/watch?v=iiap-EZwJAs&amp;list=PLPVrkr0oJX1sBGLJU2hNbPE2neuhezWSu&amp;index=4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SFW1vnaXZBI&amp;list=PLPVrkr0oJX1smTl2RWUHKgvupRrMZkKEE&amp;index=4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MyssfAUx0" TargetMode="External"/><Relationship Id="rId7" Type="http://schemas.openxmlformats.org/officeDocument/2006/relationships/hyperlink" Target="https://www.youtube.com/watch?v=R087lYrRpgY&amp;t=2s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NOzgR1ANc4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s://www.phonicsplay.co.uk/resources" TargetMode="External"/><Relationship Id="rId7" Type="http://schemas.openxmlformats.org/officeDocument/2006/relationships/hyperlink" Target="https://www.phonicsbloom.com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hyperlink" Target="https://www.bbc.co.uk/bitesize/topics/zcqqtfr" TargetMode="External"/><Relationship Id="rId10" Type="http://schemas.openxmlformats.org/officeDocument/2006/relationships/hyperlink" Target="https://www.youtube.com/channel/UC_qs3c0ehDvZkbiEbOj6Drg" TargetMode="External"/><Relationship Id="rId4" Type="http://schemas.openxmlformats.org/officeDocument/2006/relationships/image" Target="../media/image59.png"/><Relationship Id="rId9" Type="http://schemas.openxmlformats.org/officeDocument/2006/relationships/hyperlink" Target="https://www.bbc.co.uk/cbeebies/shows/alphablock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WL_-QHxJnFQ&amp;list=PLPVrkr0oJX1sBGLJU2hNbPE2neuhezWS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rP3OP3qaYYw&amp;list=PLPVrkr0oJX1smTl2RWUHKgvupRrMZkKE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0" y="5858142"/>
            <a:ext cx="6211329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572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 smtClean="0"/>
              <a:t>Phonics/Guided Reading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Monday 18</a:t>
            </a:r>
            <a:r>
              <a:rPr lang="en-GB" sz="3200" baseline="30000" dirty="0"/>
              <a:t>th</a:t>
            </a:r>
            <a:r>
              <a:rPr lang="en-GB" sz="3200" dirty="0"/>
              <a:t> January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</a:t>
            </a:r>
            <a:r>
              <a:rPr lang="en-GB" sz="4000" dirty="0" smtClean="0"/>
              <a:t>.</a:t>
            </a:r>
          </a:p>
          <a:p>
            <a:r>
              <a:rPr lang="en-GB" sz="4000" dirty="0" smtClean="0"/>
              <a:t>LO To be able to answer questions about a text.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30" y="5896877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308964" y="2301494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Read the text below before answering the questions on the following slides.</a:t>
            </a:r>
            <a:endParaRPr lang="en-GB" sz="2400" b="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308964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2</a:t>
            </a:r>
            <a:endParaRPr lang="en-GB" sz="2400" b="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08964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Guided Reading</a:t>
            </a:r>
            <a:endParaRPr lang="en-GB" sz="48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017" y="0"/>
            <a:ext cx="5055326" cy="68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08964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Questions</a:t>
            </a:r>
            <a:endParaRPr lang="en-GB" sz="4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13" y="0"/>
            <a:ext cx="5268550" cy="68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Tuesday 19</a:t>
            </a:r>
            <a:r>
              <a:rPr lang="en-GB" sz="3200" baseline="30000" dirty="0"/>
              <a:t>th</a:t>
            </a:r>
            <a:r>
              <a:rPr lang="en-GB" sz="3200" dirty="0"/>
              <a:t> January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10351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https://www.youtube.com/watch?v=zl6Sb44zneQ&amp;list=PLPVrkr0oJX1tBTpbocNce93WUH8G-um6A&amp;index=2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“a"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827104" y="5677295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a?</a:t>
            </a:r>
            <a:endParaRPr lang="en-GB" sz="2400" dirty="0">
              <a:effectLst/>
            </a:endParaRPr>
          </a:p>
        </p:txBody>
      </p:sp>
      <p:pic>
        <p:nvPicPr>
          <p:cNvPr id="4098" name="Picture 2" descr="Read Write Inc. Speed Sounds Cards Set 1 | ISBN 9780198460350">
            <a:extLst>
              <a:ext uri="{FF2B5EF4-FFF2-40B4-BE49-F238E27FC236}">
                <a16:creationId xmlns:a16="http://schemas.microsoft.com/office/drawing/2014/main" id="{CBF7A047-238A-4AB4-B883-BBE901AD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2250410"/>
            <a:ext cx="4293705" cy="35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22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E4EE3D-E6F2-4672-AF00-191DFF013EFD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E90AB-67BE-4C8F-9B9B-E6137D85070E}"/>
              </a:ext>
            </a:extLst>
          </p:cNvPr>
          <p:cNvSpPr txBox="1"/>
          <p:nvPr/>
        </p:nvSpPr>
        <p:spPr>
          <a:xfrm>
            <a:off x="212034" y="830997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‘a’.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5122" name="Picture 2" descr="Read Write Inc.: Green Word Cards (READ WRITE INC PHONICS): Amazon.co.uk:  Munton, Gill: 9780198460411: Books">
            <a:extLst>
              <a:ext uri="{FF2B5EF4-FFF2-40B4-BE49-F238E27FC236}">
                <a16:creationId xmlns:a16="http://schemas.microsoft.com/office/drawing/2014/main" id="{B65270A7-A778-4567-81DD-57E905566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94" y="1292662"/>
            <a:ext cx="7415296" cy="528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2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https://www.youtube.com/watch?v=M1uW4OtU7aU&amp;list=PLPVrkr0oJX1sBGLJU2hNbPE2neuhezWSu&amp;index=2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‘ee’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‘ee’ sound in it?</a:t>
            </a:r>
          </a:p>
        </p:txBody>
      </p:sp>
      <p:pic>
        <p:nvPicPr>
          <p:cNvPr id="9218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E9A07758-0470-4A36-B050-6F36108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68428" b="5706"/>
          <a:stretch/>
        </p:blipFill>
        <p:spPr bwMode="auto">
          <a:xfrm>
            <a:off x="344557" y="1860491"/>
            <a:ext cx="3585998" cy="48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42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93921" y="764531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‘ee’.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BB3AE-80B8-4CD7-9D7B-45585E533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21" y="1990727"/>
            <a:ext cx="11562286" cy="26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https://www.youtube.com/watch?v=UHzu7dkn3sY&amp;list=PLPVrkr0oJX1smTl2RWUHKgvupRrMZkKEE&amp;index=2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3 ‘ea’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‘ea’ sound in it?</a:t>
            </a:r>
          </a:p>
        </p:txBody>
      </p:sp>
      <p:pic>
        <p:nvPicPr>
          <p:cNvPr id="20482" name="Picture 2" descr="Year 1 – Friday 3rd April – St Mark's CofE Primary School">
            <a:extLst>
              <a:ext uri="{FF2B5EF4-FFF2-40B4-BE49-F238E27FC236}">
                <a16:creationId xmlns:a16="http://schemas.microsoft.com/office/drawing/2014/main" id="{189F9096-383C-4C3E-9144-D3FF4F7FA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1" r="36541"/>
          <a:stretch/>
        </p:blipFill>
        <p:spPr bwMode="auto">
          <a:xfrm>
            <a:off x="513459" y="1834005"/>
            <a:ext cx="3204005" cy="48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9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799826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‘ea’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9D9E5-C966-4D6C-A3D0-16247E8DD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24" y="2061317"/>
            <a:ext cx="11552639" cy="26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17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Guided Reading</a:t>
            </a:r>
            <a:endParaRPr lang="en-GB" sz="48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Read the text below before answering the questions on the following slides.</a:t>
            </a:r>
            <a:endParaRPr lang="en-GB" sz="2400" b="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1</a:t>
            </a:r>
            <a:endParaRPr lang="en-GB" sz="2400" b="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698" y="-25718"/>
            <a:ext cx="5078594" cy="68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7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9EE2DA-277C-417E-8371-9CEDF9E498FA}"/>
              </a:ext>
            </a:extLst>
          </p:cNvPr>
          <p:cNvSpPr txBox="1"/>
          <p:nvPr/>
        </p:nvSpPr>
        <p:spPr>
          <a:xfrm>
            <a:off x="214356" y="190366"/>
            <a:ext cx="4831415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Each day we are going to focus on a different sound.</a:t>
            </a:r>
          </a:p>
          <a:p>
            <a:endParaRPr lang="en-GB" sz="2800" b="1" dirty="0"/>
          </a:p>
          <a:p>
            <a:r>
              <a:rPr lang="en-GB" sz="2000" dirty="0"/>
              <a:t>Please choose from set 1, set </a:t>
            </a:r>
            <a:r>
              <a:rPr lang="en-GB" sz="2000" dirty="0" smtClean="0"/>
              <a:t>2, set 3 or guided reading. </a:t>
            </a:r>
            <a:r>
              <a:rPr lang="en-GB" sz="2000" dirty="0"/>
              <a:t>Each </a:t>
            </a:r>
            <a:r>
              <a:rPr lang="en-GB" sz="2000" dirty="0" smtClean="0"/>
              <a:t>day, for phonics, </a:t>
            </a:r>
            <a:r>
              <a:rPr lang="en-GB" sz="2000" dirty="0"/>
              <a:t>there will be a video to watch and some words to read linked to the taught sound</a:t>
            </a:r>
            <a:r>
              <a:rPr lang="en-GB" sz="2000" dirty="0" smtClean="0"/>
              <a:t>. For guided reading, there will be a text to read and some questions to answer.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Here are the sounds which are in each set.</a:t>
            </a:r>
          </a:p>
          <a:p>
            <a:endParaRPr lang="en-GB" sz="2000" dirty="0"/>
          </a:p>
          <a:p>
            <a:r>
              <a:rPr lang="en-GB" sz="2000" dirty="0"/>
              <a:t>Please contact the school if you are not sure which set your child should be focusing </a:t>
            </a:r>
            <a:r>
              <a:rPr lang="en-GB" sz="2000" dirty="0" smtClean="0"/>
              <a:t>on, or whether you’re unsure if your child </a:t>
            </a:r>
            <a:r>
              <a:rPr lang="en-GB" sz="2000" dirty="0" smtClean="0"/>
              <a:t>does guided reading rather than phonics.</a:t>
            </a:r>
          </a:p>
          <a:p>
            <a:endParaRPr lang="en-GB" dirty="0"/>
          </a:p>
          <a:p>
            <a:r>
              <a:rPr lang="en-GB" sz="2800" b="1" dirty="0"/>
              <a:t>Then, play some phonics games!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EA14A-9510-4AA4-91F9-18F2DED3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01" y="557626"/>
            <a:ext cx="7058555" cy="1729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8246C1-7CCA-4837-BAA1-BE61EDAC8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5"/>
          <a:stretch/>
        </p:blipFill>
        <p:spPr>
          <a:xfrm>
            <a:off x="5092501" y="2496911"/>
            <a:ext cx="7058555" cy="1088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22B6A2-04F2-4740-AE1A-9FEF37D9E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25"/>
          <a:stretch/>
        </p:blipFill>
        <p:spPr>
          <a:xfrm>
            <a:off x="5092500" y="3795349"/>
            <a:ext cx="7058555" cy="13679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2499" y="5372885"/>
            <a:ext cx="7058555" cy="1367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185954" y="5456713"/>
            <a:ext cx="6648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Guided Reading</a:t>
            </a:r>
          </a:p>
          <a:p>
            <a:endParaRPr lang="en-GB" u="sng" dirty="0" smtClean="0"/>
          </a:p>
          <a:p>
            <a:r>
              <a:rPr lang="en-GB" dirty="0" smtClean="0"/>
              <a:t>For those children who know all of the phonics sounds from set 1, set 2 and set 3 and are confident readers.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69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598" y="0"/>
            <a:ext cx="5085670" cy="6858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Guided Reading</a:t>
            </a:r>
            <a:endParaRPr lang="en-GB" sz="4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Read the text below before answering the questions on the following slides.</a:t>
            </a:r>
            <a:endParaRPr lang="en-GB" sz="2400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2</a:t>
            </a:r>
            <a:endParaRPr lang="en-GB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9140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416" y="0"/>
            <a:ext cx="572267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04746" y="1908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Questions</a:t>
            </a:r>
            <a:endParaRPr lang="en-GB" sz="4800" u="sng" dirty="0"/>
          </a:p>
        </p:txBody>
      </p:sp>
    </p:spTree>
    <p:extLst>
      <p:ext uri="{BB962C8B-B14F-4D97-AF65-F5344CB8AC3E}">
        <p14:creationId xmlns:p14="http://schemas.microsoft.com/office/powerpoint/2010/main" val="1575108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Wednesday 20</a:t>
            </a:r>
            <a:r>
              <a:rPr lang="en-GB" sz="3200" baseline="30000" dirty="0"/>
              <a:t>th</a:t>
            </a:r>
            <a:r>
              <a:rPr lang="en-GB" sz="3200" dirty="0"/>
              <a:t> January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4230708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https://www.youtube.com/watch?v=F6rwQhGL_oM&amp;list=PLPVrkr0oJX1tBTpbocNce93WUH8G-um6A&amp;index=3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“s"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s?</a:t>
            </a:r>
            <a:endParaRPr lang="en-GB" sz="2400" dirty="0">
              <a:effectLst/>
            </a:endParaRPr>
          </a:p>
        </p:txBody>
      </p:sp>
      <p:pic>
        <p:nvPicPr>
          <p:cNvPr id="3074" name="Picture 2" descr="Rhymes for letter formation – taken from Read Write Inc.">
            <a:extLst>
              <a:ext uri="{FF2B5EF4-FFF2-40B4-BE49-F238E27FC236}">
                <a16:creationId xmlns:a16="http://schemas.microsoft.com/office/drawing/2014/main" id="{FD51DB97-F7E9-4F26-8AA2-A85474CB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6" y="1977912"/>
            <a:ext cx="4028661" cy="404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4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E4EE3D-E6F2-4672-AF00-191DFF013EFD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E90AB-67BE-4C8F-9B9B-E6137D85070E}"/>
              </a:ext>
            </a:extLst>
          </p:cNvPr>
          <p:cNvSpPr txBox="1"/>
          <p:nvPr/>
        </p:nvSpPr>
        <p:spPr>
          <a:xfrm>
            <a:off x="212034" y="830997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‘s’.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DB2F3E-BFA4-4577-AF27-0F7EFCE1F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26" y="1661994"/>
            <a:ext cx="4585113" cy="1334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7723AC-46BD-446D-B78C-518D687130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201"/>
          <a:stretch/>
        </p:blipFill>
        <p:spPr>
          <a:xfrm>
            <a:off x="932525" y="3229673"/>
            <a:ext cx="4585113" cy="14678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582A26-FB7F-459E-BAAE-2D8F6944F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25" y="4920863"/>
            <a:ext cx="4585113" cy="13708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E8C061-D92B-46FE-9953-12087E6B4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317" y="1680912"/>
            <a:ext cx="4419724" cy="1315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AE4F42-1104-4DD5-B2CE-0248269500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57" r="6803"/>
          <a:stretch/>
        </p:blipFill>
        <p:spPr>
          <a:xfrm>
            <a:off x="6578316" y="3229673"/>
            <a:ext cx="4419725" cy="14678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2E6CFC-8823-4F72-9A6E-CFF953624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8316" y="4920863"/>
            <a:ext cx="4441404" cy="13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0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https://www.youtube.com/watch?v=Y46--B_7BMs&amp;list=PLPVrkr0oJX1sBGLJU2hNbPE2neuhezWSu&amp;index=3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‘igh’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‘igh’ sound in it?</a:t>
            </a:r>
          </a:p>
        </p:txBody>
      </p:sp>
      <p:pic>
        <p:nvPicPr>
          <p:cNvPr id="12290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1D5A309D-8DEA-432C-BBFA-0E98EBE95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r="65793"/>
          <a:stretch/>
        </p:blipFill>
        <p:spPr bwMode="auto">
          <a:xfrm>
            <a:off x="625335" y="1833195"/>
            <a:ext cx="2978012" cy="49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69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12034" y="830997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‘igh’.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507FC-28C6-4D29-9CC1-8995D3A90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79" y="1986175"/>
            <a:ext cx="11443042" cy="26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1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https://www.youtube.com/watch?v=jmR3fRRwNB8&amp;list=PLPVrkr0oJX1smTl2RWUHKgvupRrMZkKEE&amp;index=3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3 ‘a-e’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‘a-e’ sound in it?</a:t>
            </a:r>
          </a:p>
        </p:txBody>
      </p:sp>
      <p:pic>
        <p:nvPicPr>
          <p:cNvPr id="25602" name="Picture 2" descr="Year 1 – Monday 30th March – St Mark's CofE Primary School">
            <a:extLst>
              <a:ext uri="{FF2B5EF4-FFF2-40B4-BE49-F238E27FC236}">
                <a16:creationId xmlns:a16="http://schemas.microsoft.com/office/drawing/2014/main" id="{CAC9AE25-2B8B-47A3-9E6C-4B71E5AA3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6"/>
          <a:stretch/>
        </p:blipFill>
        <p:spPr bwMode="auto">
          <a:xfrm>
            <a:off x="344557" y="1860491"/>
            <a:ext cx="3178180" cy="48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38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799826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‘a-e’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93BE9A-12B8-41F7-92EF-ED579D85A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14" y="1996489"/>
            <a:ext cx="11786341" cy="265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80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Guided Reading</a:t>
            </a:r>
            <a:endParaRPr lang="en-GB" sz="48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Read the text below before answering the questions on the following slides.</a:t>
            </a:r>
            <a:endParaRPr lang="en-GB" sz="2400" b="0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1</a:t>
            </a:r>
            <a:endParaRPr lang="en-GB" sz="2400" b="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366" y="0"/>
            <a:ext cx="5117783" cy="6882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64772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Guided Reading</a:t>
            </a:r>
            <a:endParaRPr lang="en-GB" sz="4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1</a:t>
            </a:r>
            <a:endParaRPr lang="en-GB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793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https://www.youtube.com/watch?v=nIlZqEnXPc8&amp;list=PLPVrkr0oJX1tBTpbocNce93WUH8G-um6A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"m" for Reception and Year 1’ – Early Years Learning is Fun</a:t>
            </a:r>
          </a:p>
        </p:txBody>
      </p:sp>
      <p:pic>
        <p:nvPicPr>
          <p:cNvPr id="1026" name="Picture 2" descr="Read Write Inc. Phonics: Speed Sounds Cards (Set 1) - Scholastic Shop">
            <a:extLst>
              <a:ext uri="{FF2B5EF4-FFF2-40B4-BE49-F238E27FC236}">
                <a16:creationId xmlns:a16="http://schemas.microsoft.com/office/drawing/2014/main" id="{F13FAB0D-4612-4D3E-AE20-3D9A7459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" y="1860491"/>
            <a:ext cx="440055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m?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3881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67274" y="18288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Questions</a:t>
            </a:r>
            <a:endParaRPr lang="en-GB" sz="4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441" y="-1"/>
            <a:ext cx="5443129" cy="68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53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Thursday 21</a:t>
            </a:r>
            <a:r>
              <a:rPr lang="en-GB" sz="3200" baseline="30000" dirty="0"/>
              <a:t>st</a:t>
            </a:r>
            <a:r>
              <a:rPr lang="en-GB" sz="3200" dirty="0"/>
              <a:t> January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phonics sounds.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1114506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69836E-73FB-4A8F-963E-F559638DD916}"/>
              </a:ext>
            </a:extLst>
          </p:cNvPr>
          <p:cNvSpPr/>
          <p:nvPr/>
        </p:nvSpPr>
        <p:spPr>
          <a:xfrm>
            <a:off x="4625009" y="5506492"/>
            <a:ext cx="7222434" cy="11726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E8A3A-B668-4D4B-A11F-3DA21749C6E1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75F4D-86E3-4185-828D-4366940B404B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https://www.youtube.com/watch?v=kI6pKABC7P4&amp;list=PLPVrkr0oJX1tBTpbocNce93WUH8G-um6A&amp;index=4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1 Sound - Learning to Read and Write “d" for Reception and Year 1’ – Early Years Learning is Fun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620AE-EF0F-4E0B-BF28-4D7F5D694BFE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9A394-35EC-49EC-9810-8ABCD9B8FA04}"/>
              </a:ext>
            </a:extLst>
          </p:cNvPr>
          <p:cNvSpPr txBox="1"/>
          <p:nvPr/>
        </p:nvSpPr>
        <p:spPr>
          <a:xfrm>
            <a:off x="4721087" y="5657671"/>
            <a:ext cx="73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</a:rPr>
              <a:t>Scav</a:t>
            </a:r>
            <a:r>
              <a:rPr lang="en-GB" sz="2400" b="1" dirty="0"/>
              <a:t>enger Hunt!</a:t>
            </a:r>
          </a:p>
          <a:p>
            <a:r>
              <a:rPr lang="en-GB" sz="2400" dirty="0"/>
              <a:t>What can you find in your house that begins with d?</a:t>
            </a:r>
            <a:endParaRPr lang="en-GB" sz="24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DBAF2-4204-4320-94EB-DA51D3F18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1" y="2001571"/>
            <a:ext cx="4521748" cy="332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24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E4EE3D-E6F2-4672-AF00-191DFF013EFD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E90AB-67BE-4C8F-9B9B-E6137D85070E}"/>
              </a:ext>
            </a:extLst>
          </p:cNvPr>
          <p:cNvSpPr txBox="1"/>
          <p:nvPr/>
        </p:nvSpPr>
        <p:spPr>
          <a:xfrm>
            <a:off x="212034" y="830997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‘d’.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0C89C-8978-4611-9AC0-0C334CBB3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12" y="1661994"/>
            <a:ext cx="4609104" cy="1343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EB2F84-09F2-4959-A9B2-995F9FBA9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12" y="3147063"/>
            <a:ext cx="4654852" cy="1484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F38AAE-A500-4C1D-BEC3-2B8261E78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2" y="4773963"/>
            <a:ext cx="4654852" cy="14597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676D27-37CE-4031-AF8F-383EC6EC5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719" y="1661994"/>
            <a:ext cx="4500688" cy="13095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507471-59FF-4D96-8EB6-4DE17EE96B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9" r="7604"/>
          <a:stretch/>
        </p:blipFill>
        <p:spPr>
          <a:xfrm>
            <a:off x="6605719" y="3144002"/>
            <a:ext cx="4500688" cy="14848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80F924-3E29-45C8-9428-32DE5D6F64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63" r="4484"/>
          <a:stretch/>
        </p:blipFill>
        <p:spPr>
          <a:xfrm>
            <a:off x="6605719" y="4801325"/>
            <a:ext cx="4500688" cy="145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8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https://www.youtube.com/watch?v=iiap-EZwJAs&amp;list=PLPVrkr0oJX1sBGLJU2hNbPE2neuhezWSu&amp;index=4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‘ow’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‘ow’ sound in it?</a:t>
            </a:r>
          </a:p>
        </p:txBody>
      </p:sp>
      <p:pic>
        <p:nvPicPr>
          <p:cNvPr id="13314" name="Picture 2" descr="Year 1 – Tuesday 31st March – St Mark's CofE Primary School">
            <a:extLst>
              <a:ext uri="{FF2B5EF4-FFF2-40B4-BE49-F238E27FC236}">
                <a16:creationId xmlns:a16="http://schemas.microsoft.com/office/drawing/2014/main" id="{7F8F3082-3A35-4889-96E4-5464DFCE6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7606" r="62004"/>
          <a:stretch/>
        </p:blipFill>
        <p:spPr bwMode="auto">
          <a:xfrm>
            <a:off x="444959" y="1860490"/>
            <a:ext cx="3471947" cy="479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47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212034" y="830997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‘ow’.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230A3E-8C32-4896-9F17-F66072C7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2136590"/>
            <a:ext cx="11656697" cy="26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5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https://www.youtube.com/watch?v=SFW1vnaXZBI&amp;list=PLPVrkr0oJX1smTl2RWUHKgvupRrMZkKEE&amp;index=4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3 ‘i-e’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‘i-e’ sound in it?</a:t>
            </a:r>
          </a:p>
        </p:txBody>
      </p:sp>
      <p:pic>
        <p:nvPicPr>
          <p:cNvPr id="26626" name="Picture 2" descr="Year 1 – Wednesday 1st April – St Mark's CofE Primary School">
            <a:extLst>
              <a:ext uri="{FF2B5EF4-FFF2-40B4-BE49-F238E27FC236}">
                <a16:creationId xmlns:a16="http://schemas.microsoft.com/office/drawing/2014/main" id="{64AB824C-1955-4EE2-8EAC-B18D57E3D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3"/>
          <a:stretch/>
        </p:blipFill>
        <p:spPr bwMode="auto">
          <a:xfrm>
            <a:off x="625335" y="1860491"/>
            <a:ext cx="2615765" cy="48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7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799826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‘i-e’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184A7-7354-4A3C-A4BC-6F9DA7AF3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1945872"/>
            <a:ext cx="11937114" cy="27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43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Read the text below before answering the questions on the following slides.</a:t>
            </a:r>
            <a:endParaRPr lang="en-GB" sz="2400" b="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Guided Reading</a:t>
            </a:r>
            <a:endParaRPr lang="en-GB" sz="4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1</a:t>
            </a:r>
            <a:endParaRPr lang="en-GB" sz="2400" b="0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440" y="0"/>
            <a:ext cx="5130846" cy="68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1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39"/>
          <a:stretch/>
        </p:blipFill>
        <p:spPr>
          <a:xfrm>
            <a:off x="4947829" y="1"/>
            <a:ext cx="5050521" cy="6882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Read the text below before answering the questions on the following slides.</a:t>
            </a:r>
            <a:endParaRPr lang="en-GB" sz="2400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Guided Reading</a:t>
            </a:r>
            <a:endParaRPr lang="en-GB" sz="4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2</a:t>
            </a:r>
            <a:endParaRPr lang="en-GB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62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85863-A7AD-48E3-9D93-C3D7344D193D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1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4E96E8-F52F-473F-B200-087F814DAB88}"/>
              </a:ext>
            </a:extLst>
          </p:cNvPr>
          <p:cNvSpPr txBox="1"/>
          <p:nvPr/>
        </p:nvSpPr>
        <p:spPr>
          <a:xfrm>
            <a:off x="212034" y="830997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beginning with ‘m’.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06F9E1-38D6-4FAC-8BD3-6152BF5B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57" y="3355923"/>
            <a:ext cx="4991164" cy="1423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BE280C-625D-4F36-BA6F-067C6BBF6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777" y="1612296"/>
            <a:ext cx="4991164" cy="14239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16007E-7E50-44A0-91E0-130AE7217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75" y="5099549"/>
            <a:ext cx="4920527" cy="14239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32FA25-6602-489D-A22B-FB744BC6E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57" y="1612297"/>
            <a:ext cx="4886244" cy="14239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046F50A-FE0F-484D-B8B2-6F2B8147C1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3"/>
          <a:stretch/>
        </p:blipFill>
        <p:spPr>
          <a:xfrm>
            <a:off x="6577237" y="3355925"/>
            <a:ext cx="4886244" cy="14239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D468C9-A70B-472F-ABC4-CF09F345F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704" y="5099545"/>
            <a:ext cx="4886237" cy="14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7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031" y="0"/>
            <a:ext cx="5390878" cy="6875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Questions</a:t>
            </a:r>
            <a:endParaRPr lang="en-GB" sz="4800" u="sng" dirty="0"/>
          </a:p>
        </p:txBody>
      </p:sp>
    </p:spTree>
    <p:extLst>
      <p:ext uri="{BB962C8B-B14F-4D97-AF65-F5344CB8AC3E}">
        <p14:creationId xmlns:p14="http://schemas.microsoft.com/office/powerpoint/2010/main" val="1696444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Friday 22</a:t>
            </a:r>
            <a:r>
              <a:rPr lang="en-GB" sz="3200" baseline="30000" dirty="0"/>
              <a:t>nd</a:t>
            </a:r>
            <a:r>
              <a:rPr lang="en-GB" sz="3200" dirty="0"/>
              <a:t> January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practise reading and writing tricky words.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3642913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03A38-CA13-4276-A956-06D00AE4A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5" y="1047750"/>
            <a:ext cx="3171324" cy="1634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F571F-F70B-4E27-8E2C-27ADED3760E9}"/>
              </a:ext>
            </a:extLst>
          </p:cNvPr>
          <p:cNvSpPr txBox="1"/>
          <p:nvPr/>
        </p:nvSpPr>
        <p:spPr>
          <a:xfrm>
            <a:off x="4286251" y="12203"/>
            <a:ext cx="6672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Tricky Words!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BADBC-67E3-419C-A174-6137E6F0206F}"/>
              </a:ext>
            </a:extLst>
          </p:cNvPr>
          <p:cNvSpPr txBox="1"/>
          <p:nvPr/>
        </p:nvSpPr>
        <p:spPr>
          <a:xfrm>
            <a:off x="3296895" y="1541897"/>
            <a:ext cx="735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hlinkClick r:id="rId3"/>
              </a:rPr>
              <a:t>https://www.youtube.com/watch?v=TvMyssfAUx0</a:t>
            </a:r>
            <a:endParaRPr lang="en-GB" sz="2400" b="1" dirty="0"/>
          </a:p>
          <a:p>
            <a:endParaRPr lang="en-GB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DEB04-B728-4028-9E1E-8E267E1CB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25" y="2910767"/>
            <a:ext cx="3216522" cy="1634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A4CFE-91B0-4E24-9A0B-0C1C18B58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24" y="4773785"/>
            <a:ext cx="3171324" cy="1637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171ED7-807D-4202-96F0-FEC3A3667833}"/>
              </a:ext>
            </a:extLst>
          </p:cNvPr>
          <p:cNvSpPr txBox="1"/>
          <p:nvPr/>
        </p:nvSpPr>
        <p:spPr>
          <a:xfrm>
            <a:off x="3324909" y="5345393"/>
            <a:ext cx="8348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6"/>
              </a:rPr>
              <a:t>https://www.youtube.com/watch?v=3NOzgR1ANc4</a:t>
            </a:r>
            <a:endParaRPr lang="en-GB" sz="2400" b="1" dirty="0"/>
          </a:p>
          <a:p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72704-0117-4BE3-BD98-ED36885DDA3B}"/>
              </a:ext>
            </a:extLst>
          </p:cNvPr>
          <p:cNvSpPr txBox="1"/>
          <p:nvPr/>
        </p:nvSpPr>
        <p:spPr>
          <a:xfrm>
            <a:off x="3356365" y="3269161"/>
            <a:ext cx="8348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hlinkClick r:id="rId7"/>
              </a:rPr>
              <a:t>https://www.youtube.com/watch?v=R087lYrRpgY&amp;t=2s</a:t>
            </a:r>
            <a:endParaRPr lang="en-GB" sz="2400" b="1" dirty="0"/>
          </a:p>
          <a:p>
            <a:endParaRPr lang="en-GB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05418-6958-43BC-B3D7-4DF6120F17DE}"/>
              </a:ext>
            </a:extLst>
          </p:cNvPr>
          <p:cNvSpPr txBox="1"/>
          <p:nvPr/>
        </p:nvSpPr>
        <p:spPr>
          <a:xfrm>
            <a:off x="3324909" y="2017462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‘Tricky Words and Sight Words Song’ - YouTube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B3F608-594D-4866-8D16-EA93B26BD648}"/>
              </a:ext>
            </a:extLst>
          </p:cNvPr>
          <p:cNvSpPr txBox="1"/>
          <p:nvPr/>
        </p:nvSpPr>
        <p:spPr>
          <a:xfrm>
            <a:off x="3407347" y="3774246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‘Phase 3 Say Hello To’ - YouTube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8537B-CB17-447F-A23A-32E848C2B7CC}"/>
              </a:ext>
            </a:extLst>
          </p:cNvPr>
          <p:cNvSpPr txBox="1"/>
          <p:nvPr/>
        </p:nvSpPr>
        <p:spPr>
          <a:xfrm>
            <a:off x="3407346" y="5821187"/>
            <a:ext cx="571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‘Phase 4 Tricky Words Song’ - YouTube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6121A2-BADE-4945-9498-D40483ABF72B}"/>
              </a:ext>
            </a:extLst>
          </p:cNvPr>
          <p:cNvSpPr/>
          <p:nvPr/>
        </p:nvSpPr>
        <p:spPr>
          <a:xfrm>
            <a:off x="8852453" y="40152"/>
            <a:ext cx="3290592" cy="1461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F67B63-FC66-4F3A-AD1D-09A29FBC7B98}"/>
              </a:ext>
            </a:extLst>
          </p:cNvPr>
          <p:cNvSpPr txBox="1"/>
          <p:nvPr/>
        </p:nvSpPr>
        <p:spPr>
          <a:xfrm>
            <a:off x="8852453" y="40152"/>
            <a:ext cx="3290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Pause the video on each word. How many times can you write that word in 1 minute?</a:t>
            </a:r>
          </a:p>
          <a:p>
            <a:endParaRPr lang="en-GB" dirty="0"/>
          </a:p>
          <a:p>
            <a:r>
              <a:rPr lang="en-GB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3189850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D8314-5920-4EDE-BC8F-7D6385A88630}"/>
              </a:ext>
            </a:extLst>
          </p:cNvPr>
          <p:cNvSpPr txBox="1"/>
          <p:nvPr/>
        </p:nvSpPr>
        <p:spPr>
          <a:xfrm>
            <a:off x="4142094" y="-102326"/>
            <a:ext cx="6672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/>
              <a:t>Games &amp; Videos!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E9721-6967-4881-875E-5B638E3C8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146"/>
          <a:stretch/>
        </p:blipFill>
        <p:spPr>
          <a:xfrm>
            <a:off x="173085" y="769441"/>
            <a:ext cx="3989482" cy="1101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2416F-03B4-48BE-8D6F-9EADD5795A34}"/>
              </a:ext>
            </a:extLst>
          </p:cNvPr>
          <p:cNvSpPr txBox="1"/>
          <p:nvPr/>
        </p:nvSpPr>
        <p:spPr>
          <a:xfrm>
            <a:off x="4162567" y="747312"/>
            <a:ext cx="75651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3"/>
              </a:rPr>
              <a:t>https://www.phonicsplay.co.uk/resources</a:t>
            </a:r>
            <a:endParaRPr lang="en-GB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00772-6598-4922-A045-26275EAB5E50}"/>
              </a:ext>
            </a:extLst>
          </p:cNvPr>
          <p:cNvSpPr txBox="1"/>
          <p:nvPr/>
        </p:nvSpPr>
        <p:spPr>
          <a:xfrm>
            <a:off x="4162567" y="1225047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Username: jan21</a:t>
            </a:r>
          </a:p>
          <a:p>
            <a:r>
              <a:rPr lang="en-GB" sz="1800" dirty="0"/>
              <a:t>Password: 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6B5761-41EC-4E87-8784-4C4563B11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85" y="2038003"/>
            <a:ext cx="3099737" cy="1340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03C819-22BC-4B8B-B2BC-E949A94D5193}"/>
              </a:ext>
            </a:extLst>
          </p:cNvPr>
          <p:cNvSpPr txBox="1"/>
          <p:nvPr/>
        </p:nvSpPr>
        <p:spPr>
          <a:xfrm>
            <a:off x="3272822" y="1994940"/>
            <a:ext cx="87460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5"/>
              </a:rPr>
              <a:t>https://www.bbc.co.uk/bitesize/topics/zcqqtfr</a:t>
            </a:r>
            <a:endParaRPr lang="en-GB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D0F52-99A5-4460-B412-89FDB1CDB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84" y="3545055"/>
            <a:ext cx="3416276" cy="14479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ECBA37-F1D3-4940-8E84-63B1579D55B3}"/>
              </a:ext>
            </a:extLst>
          </p:cNvPr>
          <p:cNvSpPr txBox="1"/>
          <p:nvPr/>
        </p:nvSpPr>
        <p:spPr>
          <a:xfrm>
            <a:off x="3589360" y="3545055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7"/>
              </a:rPr>
              <a:t>https://www.phonicsbloom.com/</a:t>
            </a:r>
            <a:endParaRPr lang="en-GB" sz="2800" b="1" dirty="0"/>
          </a:p>
        </p:txBody>
      </p:sp>
      <p:pic>
        <p:nvPicPr>
          <p:cNvPr id="27650" name="Picture 2" descr="Learning is fun with Learning Blocks | Alphablocks | Numberblocks |  CBeebies shows">
            <a:extLst>
              <a:ext uri="{FF2B5EF4-FFF2-40B4-BE49-F238E27FC236}">
                <a16:creationId xmlns:a16="http://schemas.microsoft.com/office/drawing/2014/main" id="{DDD434E0-4546-4A98-8E50-B334FA48F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4" y="5142481"/>
            <a:ext cx="2979193" cy="16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C2E917-70A0-4C60-86B5-437C6690EF4D}"/>
              </a:ext>
            </a:extLst>
          </p:cNvPr>
          <p:cNvSpPr txBox="1"/>
          <p:nvPr/>
        </p:nvSpPr>
        <p:spPr>
          <a:xfrm>
            <a:off x="3152276" y="5159638"/>
            <a:ext cx="8575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9"/>
              </a:rPr>
              <a:t>https://www.bbc.co.uk/cbeebies/shows/alphablocks</a:t>
            </a:r>
            <a:endParaRPr lang="en-GB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24D1A-914F-4FF0-8019-B6344A9D0233}"/>
              </a:ext>
            </a:extLst>
          </p:cNvPr>
          <p:cNvSpPr txBox="1"/>
          <p:nvPr/>
        </p:nvSpPr>
        <p:spPr>
          <a:xfrm>
            <a:off x="3152275" y="5820114"/>
            <a:ext cx="87460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10"/>
              </a:rPr>
              <a:t>https://www.youtube.com/channel/UC_qs3c0ehDvZkbiEbOj6Drg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485243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32784"/>
            <a:ext cx="1142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2"/>
              </a:rPr>
              <a:t>https://www.youtube.com/channel/UCo7fbLgY2oA_cFCIg9GdxtQ</a:t>
            </a:r>
            <a:endParaRPr lang="en-GB" sz="2800" b="1" dirty="0"/>
          </a:p>
          <a:p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518" y="78721"/>
            <a:ext cx="7300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Daily Phonics Videos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1" y="1800225"/>
            <a:ext cx="118043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the below link, copy and paste into the internet or search ‘Ruth Miskin Training’ in YouTube to see daily phonics videos.</a:t>
            </a:r>
          </a:p>
          <a:p>
            <a:endParaRPr lang="en-GB" sz="2800" dirty="0"/>
          </a:p>
          <a:p>
            <a:r>
              <a:rPr lang="en-GB" sz="2800" dirty="0"/>
              <a:t>Read Write Inc are offering free phonics lessons on YouTube. Videos for all abilities are available.</a:t>
            </a:r>
          </a:p>
          <a:p>
            <a:endParaRPr lang="en-GB" sz="2800" dirty="0"/>
          </a:p>
          <a:p>
            <a:r>
              <a:rPr lang="en-GB" sz="2800" dirty="0"/>
              <a:t>They are posted at 9.30am and are available for 24 hours.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1085"/>
            <a:ext cx="4121184" cy="12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Read the text below before answering the questions on the following slides.</a:t>
            </a:r>
            <a:endParaRPr lang="en-GB" sz="2400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Guided Reading</a:t>
            </a:r>
            <a:endParaRPr lang="en-GB" sz="4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1</a:t>
            </a:r>
            <a:endParaRPr lang="en-GB" sz="2400" b="0" dirty="0"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57" y="0"/>
            <a:ext cx="5120639" cy="690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17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128" y="0"/>
            <a:ext cx="5048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Guided Reading</a:t>
            </a:r>
            <a:endParaRPr lang="en-GB" sz="4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2</a:t>
            </a:r>
            <a:endParaRPr lang="en-GB" sz="2400" b="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Read the text below before answering the questions on the following slides.</a:t>
            </a:r>
            <a:endParaRPr lang="en-GB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87283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213" y="0"/>
            <a:ext cx="5077370" cy="6882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97458" y="58997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Guided Reading</a:t>
            </a:r>
            <a:endParaRPr lang="en-GB" sz="4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995769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3</a:t>
            </a:r>
            <a:endParaRPr lang="en-GB" sz="2400" b="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97458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Read the text below before answering the questions on the following slides.</a:t>
            </a:r>
            <a:endParaRPr lang="en-GB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2512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41150" y="16350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Questions</a:t>
            </a:r>
            <a:endParaRPr lang="en-GB" sz="4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506" y="0"/>
            <a:ext cx="5065260" cy="68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74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341150" y="16350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Questions</a:t>
            </a:r>
            <a:endParaRPr lang="en-GB" sz="4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646" y="-1"/>
            <a:ext cx="5847262" cy="686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2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https://www.youtube.com/watch?v=WL_-QHxJnFQ&amp;list=PLPVrkr0oJX1sBGLJU2hNbPE2neuhezWSu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2 ‘ay’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‘ay’ sound in it?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92742B-3313-41E8-B5F2-5E6C0BAD2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065"/>
          <a:stretch/>
        </p:blipFill>
        <p:spPr>
          <a:xfrm>
            <a:off x="344557" y="1924213"/>
            <a:ext cx="3480177" cy="46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2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799826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‘ay’.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E364E0-2E70-4835-B794-8DB99377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30" y="2100753"/>
            <a:ext cx="11632363" cy="27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4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86FD-3CBF-433B-8CFE-74A61CAAD7C9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E8AA9-F465-41BE-A09C-F1D11F389899}"/>
              </a:ext>
            </a:extLst>
          </p:cNvPr>
          <p:cNvSpPr txBox="1"/>
          <p:nvPr/>
        </p:nvSpPr>
        <p:spPr>
          <a:xfrm>
            <a:off x="9201150" y="45184"/>
            <a:ext cx="28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Skip this slide if your child is not focusing on this set.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8DF65D-1970-436D-B4CF-2F90059E18B6}"/>
              </a:ext>
            </a:extLst>
          </p:cNvPr>
          <p:cNvSpPr/>
          <p:nvPr/>
        </p:nvSpPr>
        <p:spPr>
          <a:xfrm>
            <a:off x="4625009" y="6027003"/>
            <a:ext cx="7222434" cy="6520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FF4C0E-E00C-4108-8A27-E97165FF57CA}"/>
              </a:ext>
            </a:extLst>
          </p:cNvPr>
          <p:cNvSpPr txBox="1"/>
          <p:nvPr/>
        </p:nvSpPr>
        <p:spPr>
          <a:xfrm>
            <a:off x="4721087" y="1351508"/>
            <a:ext cx="73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Please click the link or copy the below link into the internet:</a:t>
            </a:r>
          </a:p>
          <a:p>
            <a:endParaRPr lang="en-GB" sz="2400" dirty="0"/>
          </a:p>
          <a:p>
            <a:r>
              <a:rPr lang="en-GB" sz="2400" b="1" dirty="0">
                <a:hlinkClick r:id="rId2"/>
              </a:rPr>
              <a:t>https://www.youtube.com/watch?v=rP3OP3qaYYw&amp;list=PLPVrkr0oJX1smTl2RWUHKgvupRrMZkKEE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dirty="0"/>
              <a:t>Or copy the below into YouTube:</a:t>
            </a:r>
          </a:p>
          <a:p>
            <a:endParaRPr lang="en-GB" sz="2400" dirty="0"/>
          </a:p>
          <a:p>
            <a:r>
              <a:rPr lang="en-GB" sz="2400" b="0" i="1" dirty="0">
                <a:effectLst/>
              </a:rPr>
              <a:t>‘Phonic Lesson - Set 3 ‘</a:t>
            </a:r>
            <a:r>
              <a:rPr lang="en-GB" sz="2400" i="1" dirty="0"/>
              <a:t>oi</a:t>
            </a:r>
            <a:r>
              <a:rPr lang="en-GB" sz="2400" b="0" i="1" dirty="0">
                <a:effectLst/>
              </a:rPr>
              <a:t>’ </a:t>
            </a:r>
            <a:r>
              <a:rPr lang="en-GB" sz="2400" i="1" dirty="0"/>
              <a:t>s</a:t>
            </a:r>
            <a:r>
              <a:rPr lang="en-GB" sz="2400" b="0" i="1" dirty="0">
                <a:effectLst/>
              </a:rPr>
              <a:t>ound for Reception and Year 1’ – Early Years Learning is Fun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2965F0-2001-49ED-84E9-6A80F1D95334}"/>
              </a:ext>
            </a:extLst>
          </p:cNvPr>
          <p:cNvSpPr txBox="1"/>
          <p:nvPr/>
        </p:nvSpPr>
        <p:spPr>
          <a:xfrm>
            <a:off x="863875" y="1337271"/>
            <a:ext cx="288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Today’s sound: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11049-F7BA-4B92-A2C5-BC86D4786007}"/>
              </a:ext>
            </a:extLst>
          </p:cNvPr>
          <p:cNvSpPr txBox="1"/>
          <p:nvPr/>
        </p:nvSpPr>
        <p:spPr>
          <a:xfrm>
            <a:off x="4721087" y="6092794"/>
            <a:ext cx="7364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Can you think of any words with the ‘</a:t>
            </a:r>
            <a:r>
              <a:rPr lang="en-GB" sz="2400" dirty="0"/>
              <a:t>oi</a:t>
            </a:r>
            <a:r>
              <a:rPr lang="en-GB" sz="2400" dirty="0">
                <a:effectLst/>
              </a:rPr>
              <a:t>’ sound in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11B54-BB25-4609-B7D5-811C86783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7" y="1932887"/>
            <a:ext cx="3769947" cy="37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0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/>
              <a:t>Set 3 Sounds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799826"/>
            <a:ext cx="122052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Now time to read some words including ‘oi’. You could even practise writing these words! </a:t>
            </a:r>
            <a:endParaRPr lang="en-GB" sz="2400" b="0" i="1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F9AB0-9F39-4A98-A7F0-D38592FA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6" y="2290691"/>
            <a:ext cx="12007405" cy="14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8CFAD-316F-4763-B6A4-65AC0ED630D3}"/>
              </a:ext>
            </a:extLst>
          </p:cNvPr>
          <p:cNvSpPr txBox="1"/>
          <p:nvPr/>
        </p:nvSpPr>
        <p:spPr>
          <a:xfrm>
            <a:off x="106017" y="177835"/>
            <a:ext cx="4890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 smtClean="0"/>
              <a:t>Guided Reading</a:t>
            </a:r>
            <a:endParaRPr lang="en-GB" sz="4800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2499982"/>
            <a:ext cx="463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Read the text below before answering the questions on the following slides.</a:t>
            </a:r>
            <a:endParaRPr lang="en-GB" sz="2400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5F795-8AC4-48C9-A601-3282B45EFF4E}"/>
              </a:ext>
            </a:extLst>
          </p:cNvPr>
          <p:cNvSpPr txBox="1"/>
          <p:nvPr/>
        </p:nvSpPr>
        <p:spPr>
          <a:xfrm>
            <a:off x="106017" y="1008832"/>
            <a:ext cx="463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dirty="0" smtClean="0">
                <a:effectLst/>
              </a:rPr>
              <a:t>Page 1</a:t>
            </a:r>
            <a:endParaRPr lang="en-GB" sz="2400" b="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315" y="0"/>
            <a:ext cx="5162959" cy="68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1846</Words>
  <Application>Microsoft Office PowerPoint</Application>
  <PresentationFormat>Widescreen</PresentationFormat>
  <Paragraphs>256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Whprimary3@outlook.com</cp:lastModifiedBy>
  <cp:revision>31</cp:revision>
  <dcterms:created xsi:type="dcterms:W3CDTF">2020-11-14T12:23:39Z</dcterms:created>
  <dcterms:modified xsi:type="dcterms:W3CDTF">2021-01-15T14:44:36Z</dcterms:modified>
</cp:coreProperties>
</file>