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57" r:id="rId4"/>
  </p:sldIdLst>
  <p:sldSz cx="12801600" cy="9601200" type="A3"/>
  <p:notesSz cx="6797675" cy="99266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43" autoAdjust="0"/>
    <p:restoredTop sz="93447" autoAdjust="0"/>
  </p:normalViewPr>
  <p:slideViewPr>
    <p:cSldViewPr snapToGrid="0">
      <p:cViewPr>
        <p:scale>
          <a:sx n="101" d="100"/>
          <a:sy n="101" d="100"/>
        </p:scale>
        <p:origin x="48" y="-2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44048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148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50182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24/07/2023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37662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53A539-2724-410B-835E-2965EF8C08DE}" type="datetimeFigureOut">
              <a:rPr lang="en-GB" smtClean="0"/>
              <a:t>24/07/2023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04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3A539-2724-410B-835E-2965EF8C08DE}" type="datetimeFigureOut">
              <a:rPr lang="en-GB" smtClean="0"/>
              <a:t>24/07/2023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33885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2"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3A539-2724-410B-835E-2965EF8C08DE}" type="datetimeFigureOut">
              <a:rPr lang="en-GB" smtClean="0"/>
              <a:t>24/07/2023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89048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3A539-2724-410B-835E-2965EF8C08DE}" type="datetimeFigureOut">
              <a:rPr lang="en-GB" smtClean="0"/>
              <a:t>24/07/2023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2683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A539-2724-410B-835E-2965EF8C08DE}" type="datetimeFigureOut">
              <a:rPr lang="en-GB" smtClean="0"/>
              <a:t>24/07/2023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49083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24/07/2023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493749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24/07/2023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33751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153A539-2724-410B-835E-2965EF8C08DE}" type="datetimeFigureOut">
              <a:rPr lang="en-GB" smtClean="0"/>
              <a:t>24/07/2023</a:t>
            </a:fld>
            <a:endParaRPr lang="en-GB"/>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ED4FF0-0D45-4C37-8B1E-3AD0A9E1279B}" type="slidenum">
              <a:rPr lang="en-GB" smtClean="0"/>
              <a:t>‹#›</a:t>
            </a:fld>
            <a:endParaRPr lang="en-GB"/>
          </a:p>
        </p:txBody>
      </p:sp>
    </p:spTree>
    <p:extLst>
      <p:ext uri="{BB962C8B-B14F-4D97-AF65-F5344CB8AC3E}">
        <p14:creationId xmlns:p14="http://schemas.microsoft.com/office/powerpoint/2010/main" val="1065337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1 </a:t>
            </a:r>
          </a:p>
        </p:txBody>
      </p:sp>
      <p:graphicFrame>
        <p:nvGraphicFramePr>
          <p:cNvPr id="2" name="Table 1"/>
          <p:cNvGraphicFramePr>
            <a:graphicFrameLocks noGrp="1"/>
          </p:cNvGraphicFramePr>
          <p:nvPr>
            <p:extLst>
              <p:ext uri="{D42A27DB-BD31-4B8C-83A1-F6EECF244321}">
                <p14:modId xmlns:p14="http://schemas.microsoft.com/office/powerpoint/2010/main" val="4052069000"/>
              </p:ext>
            </p:extLst>
          </p:nvPr>
        </p:nvGraphicFramePr>
        <p:xfrm>
          <a:off x="359016" y="1042678"/>
          <a:ext cx="13053002" cy="8695151"/>
        </p:xfrm>
        <a:graphic>
          <a:graphicData uri="http://schemas.openxmlformats.org/drawingml/2006/table">
            <a:tbl>
              <a:tblPr firstRow="1" bandRow="1">
                <a:tableStyleId>{5940675A-B579-460E-94D1-54222C63F5DA}</a:tableStyleId>
              </a:tblPr>
              <a:tblGrid>
                <a:gridCol w="735979">
                  <a:extLst>
                    <a:ext uri="{9D8B030D-6E8A-4147-A177-3AD203B41FA5}">
                      <a16:colId xmlns:a16="http://schemas.microsoft.com/office/drawing/2014/main" val="1515145842"/>
                    </a:ext>
                  </a:extLst>
                </a:gridCol>
                <a:gridCol w="735979">
                  <a:extLst>
                    <a:ext uri="{9D8B030D-6E8A-4147-A177-3AD203B41FA5}">
                      <a16:colId xmlns:a16="http://schemas.microsoft.com/office/drawing/2014/main" val="2801019361"/>
                    </a:ext>
                  </a:extLst>
                </a:gridCol>
                <a:gridCol w="737674">
                  <a:extLst>
                    <a:ext uri="{9D8B030D-6E8A-4147-A177-3AD203B41FA5}">
                      <a16:colId xmlns:a16="http://schemas.microsoft.com/office/drawing/2014/main" val="3886250757"/>
                    </a:ext>
                  </a:extLst>
                </a:gridCol>
                <a:gridCol w="1164239">
                  <a:extLst>
                    <a:ext uri="{9D8B030D-6E8A-4147-A177-3AD203B41FA5}">
                      <a16:colId xmlns:a16="http://schemas.microsoft.com/office/drawing/2014/main" val="564546485"/>
                    </a:ext>
                  </a:extLst>
                </a:gridCol>
                <a:gridCol w="1067174">
                  <a:extLst>
                    <a:ext uri="{9D8B030D-6E8A-4147-A177-3AD203B41FA5}">
                      <a16:colId xmlns:a16="http://schemas.microsoft.com/office/drawing/2014/main" val="211162964"/>
                    </a:ext>
                  </a:extLst>
                </a:gridCol>
                <a:gridCol w="143569">
                  <a:extLst>
                    <a:ext uri="{9D8B030D-6E8A-4147-A177-3AD203B41FA5}">
                      <a16:colId xmlns:a16="http://schemas.microsoft.com/office/drawing/2014/main" val="949008223"/>
                    </a:ext>
                  </a:extLst>
                </a:gridCol>
                <a:gridCol w="843864">
                  <a:extLst>
                    <a:ext uri="{9D8B030D-6E8A-4147-A177-3AD203B41FA5}">
                      <a16:colId xmlns:a16="http://schemas.microsoft.com/office/drawing/2014/main" val="31436958"/>
                    </a:ext>
                  </a:extLst>
                </a:gridCol>
                <a:gridCol w="735979">
                  <a:extLst>
                    <a:ext uri="{9D8B030D-6E8A-4147-A177-3AD203B41FA5}">
                      <a16:colId xmlns:a16="http://schemas.microsoft.com/office/drawing/2014/main" val="2396593462"/>
                    </a:ext>
                  </a:extLst>
                </a:gridCol>
                <a:gridCol w="1000711">
                  <a:extLst>
                    <a:ext uri="{9D8B030D-6E8A-4147-A177-3AD203B41FA5}">
                      <a16:colId xmlns:a16="http://schemas.microsoft.com/office/drawing/2014/main" val="2260121395"/>
                    </a:ext>
                  </a:extLst>
                </a:gridCol>
                <a:gridCol w="735979">
                  <a:extLst>
                    <a:ext uri="{9D8B030D-6E8A-4147-A177-3AD203B41FA5}">
                      <a16:colId xmlns:a16="http://schemas.microsoft.com/office/drawing/2014/main" val="1133684306"/>
                    </a:ext>
                  </a:extLst>
                </a:gridCol>
                <a:gridCol w="735980">
                  <a:extLst>
                    <a:ext uri="{9D8B030D-6E8A-4147-A177-3AD203B41FA5}">
                      <a16:colId xmlns:a16="http://schemas.microsoft.com/office/drawing/2014/main" val="2280477883"/>
                    </a:ext>
                  </a:extLst>
                </a:gridCol>
                <a:gridCol w="735979">
                  <a:extLst>
                    <a:ext uri="{9D8B030D-6E8A-4147-A177-3AD203B41FA5}">
                      <a16:colId xmlns:a16="http://schemas.microsoft.com/office/drawing/2014/main" val="3146685755"/>
                    </a:ext>
                  </a:extLst>
                </a:gridCol>
                <a:gridCol w="735979">
                  <a:extLst>
                    <a:ext uri="{9D8B030D-6E8A-4147-A177-3AD203B41FA5}">
                      <a16:colId xmlns:a16="http://schemas.microsoft.com/office/drawing/2014/main" val="969576128"/>
                    </a:ext>
                  </a:extLst>
                </a:gridCol>
                <a:gridCol w="735979">
                  <a:extLst>
                    <a:ext uri="{9D8B030D-6E8A-4147-A177-3AD203B41FA5}">
                      <a16:colId xmlns:a16="http://schemas.microsoft.com/office/drawing/2014/main" val="65668484"/>
                    </a:ext>
                  </a:extLst>
                </a:gridCol>
                <a:gridCol w="735980">
                  <a:extLst>
                    <a:ext uri="{9D8B030D-6E8A-4147-A177-3AD203B41FA5}">
                      <a16:colId xmlns:a16="http://schemas.microsoft.com/office/drawing/2014/main" val="1672269246"/>
                    </a:ext>
                  </a:extLst>
                </a:gridCol>
                <a:gridCol w="735979">
                  <a:extLst>
                    <a:ext uri="{9D8B030D-6E8A-4147-A177-3AD203B41FA5}">
                      <a16:colId xmlns:a16="http://schemas.microsoft.com/office/drawing/2014/main" val="1845190943"/>
                    </a:ext>
                  </a:extLst>
                </a:gridCol>
                <a:gridCol w="735979">
                  <a:extLst>
                    <a:ext uri="{9D8B030D-6E8A-4147-A177-3AD203B41FA5}">
                      <a16:colId xmlns:a16="http://schemas.microsoft.com/office/drawing/2014/main" val="3231118915"/>
                    </a:ext>
                  </a:extLst>
                </a:gridCol>
              </a:tblGrid>
              <a:tr h="307397">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6">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Autumn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463009">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a:t>Week 4</a:t>
                      </a: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50" b="1" dirty="0"/>
                        <a:t>Week 15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526162">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en-GB" sz="800" b="0" i="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To become an expert in our place in the world.</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a:ln>
                            <a:noFill/>
                          </a:ln>
                          <a:solidFill>
                            <a:prstClr val="black"/>
                          </a:solidFill>
                          <a:effectLst/>
                          <a:uLnTx/>
                          <a:uFillTx/>
                          <a:latin typeface="+mn-lt"/>
                          <a:ea typeface="+mn-ea"/>
                          <a:cs typeface="+mn-cs"/>
                        </a:rPr>
                        <a:t>We will begin by learning about the continents and oceans of the world. We will then learn about a range of animals from around the world and learn how to classify the animals into mammals, reptiles, amphibians, birds, fish and invertebrates and into carnivores, omnivores and herbivores. We will then explore a range of fruit from a different continent and make a fruit kebab, using skills taught in DT. We will then look more closely at our place in the world and locate Wheatley Hill on a map. We will spend time in our local area observing and recording information. </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Expert Focus Trip: Visit from Animal Story</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End Point: Parent Showcase</a:t>
                      </a:r>
                      <a:endParaRPr kumimoji="0" lang="en-GB" sz="900" b="1"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800" b="0" i="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To become an expert in world explorers.</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a:ln>
                            <a:noFill/>
                          </a:ln>
                          <a:solidFill>
                            <a:prstClr val="black"/>
                          </a:solidFill>
                          <a:effectLst/>
                          <a:uLnTx/>
                          <a:uFillTx/>
                          <a:latin typeface="+mn-lt"/>
                          <a:ea typeface="+mn-ea"/>
                          <a:cs typeface="+mn-cs"/>
                        </a:rPr>
                        <a:t>We will begin by revisiting our knowledge of continents and oceans of the world. We will then learn all about explorers and the significance they have had on the world. We start by looking at how Christopher Columbus used a sailing ship to travel the world. In Art, we will use our new skills to draw a sea landscape. In DT, we will make a moving picture representing a sailing ship on the sea.</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Expert Focus Trip: National Royal Navy Museum (to explore an old ship)</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End Point: Class showcase</a:t>
                      </a:r>
                      <a:endParaRPr kumimoji="0" lang="en-GB" sz="900" b="1" i="0" u="none" strike="noStrike" kern="1200" cap="none" spc="0" normalizeH="0" baseline="0" noProof="0" dirty="0">
                        <a:ln>
                          <a:noFill/>
                        </a:ln>
                        <a:solidFill>
                          <a:prstClr val="black"/>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8</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992089">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GB" sz="700" b="0" dirty="0">
                          <a:solidFill>
                            <a:schemeClr val="tx1"/>
                          </a:solidFill>
                        </a:rPr>
                        <a:t>All about Me</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baseline="0" dirty="0">
                          <a:solidFill>
                            <a:schemeClr val="tx1"/>
                          </a:solidFill>
                        </a:rPr>
                        <a:t>A Walk in New York</a:t>
                      </a:r>
                    </a:p>
                    <a:p>
                      <a:pPr algn="ctr"/>
                      <a:r>
                        <a:rPr lang="en-GB" sz="700" b="0" baseline="0" dirty="0">
                          <a:solidFill>
                            <a:schemeClr val="tx1"/>
                          </a:solidFill>
                        </a:rPr>
                        <a:t>(Text linked to North America)</a:t>
                      </a:r>
                      <a:endParaRPr lang="en-GB" sz="700" b="0" dirty="0">
                        <a:solidFill>
                          <a:schemeClr val="tx1"/>
                        </a:solidFill>
                      </a:endParaRPr>
                    </a:p>
                    <a:p>
                      <a:pPr marL="285750" marR="0" lvl="0" indent="-285750" algn="ctr" defTabSz="1280160" rtl="0" eaLnBrk="1" fontAlgn="auto" latinLnBrk="0" hangingPunct="1">
                        <a:lnSpc>
                          <a:spcPct val="100000"/>
                        </a:lnSpc>
                        <a:spcBef>
                          <a:spcPts val="0"/>
                        </a:spcBef>
                        <a:spcAft>
                          <a:spcPts val="0"/>
                        </a:spcAft>
                        <a:buClrTx/>
                        <a:buSzTx/>
                        <a:buFont typeface="+mj-lt"/>
                        <a:buAutoNum type="romanLcPeriod"/>
                        <a:tabLst/>
                        <a:defRPr/>
                      </a:pPr>
                      <a:endParaRPr kumimoji="0" lang="en-GB" sz="700" b="0" i="0" u="none" strike="noStrike" kern="1200" cap="none" spc="0" normalizeH="0" baseline="0" noProof="0" dirty="0">
                        <a:ln>
                          <a:noFill/>
                        </a:ln>
                        <a:solidFill>
                          <a:prstClr val="black"/>
                        </a:solidFill>
                        <a:effectLst/>
                        <a:uLnTx/>
                        <a:uFillTx/>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Lost &amp; Found (Text linked</a:t>
                      </a:r>
                      <a:r>
                        <a:rPr lang="en-GB" sz="700" baseline="0" dirty="0"/>
                        <a:t> to </a:t>
                      </a:r>
                      <a:r>
                        <a:rPr lang="en-GB" sz="700" dirty="0"/>
                        <a:t>Antarctica)</a:t>
                      </a:r>
                    </a:p>
                    <a:p>
                      <a:pPr algn="ct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dirty="0"/>
                        <a:t>Me on the</a:t>
                      </a:r>
                      <a:r>
                        <a:rPr lang="en-GB" sz="700" baseline="0" dirty="0"/>
                        <a:t> Map</a:t>
                      </a:r>
                    </a:p>
                    <a:p>
                      <a:pPr algn="ctr"/>
                      <a:r>
                        <a:rPr lang="en-GB" sz="700" baseline="0" dirty="0"/>
                        <a:t>(linked to map work)</a:t>
                      </a:r>
                      <a:endParaRPr lang="en-GB" sz="700" dirty="0"/>
                    </a:p>
                    <a:p>
                      <a:pPr algn="ctr"/>
                      <a:endParaRPr lang="en-GB" sz="700" dirty="0">
                        <a:solidFill>
                          <a:schemeClr val="tx1"/>
                        </a:solidFill>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dirty="0"/>
                        <a:t>The</a:t>
                      </a:r>
                      <a:r>
                        <a:rPr lang="en-GB" sz="700" baseline="0" dirty="0"/>
                        <a:t> Rainforest Grew All Around</a:t>
                      </a:r>
                    </a:p>
                    <a:p>
                      <a:pPr algn="ctr"/>
                      <a:r>
                        <a:rPr lang="en-GB" sz="700" baseline="0" dirty="0"/>
                        <a:t>(Text linked to South America)</a:t>
                      </a:r>
                      <a:endParaRPr lang="en-GB" sz="7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dirty="0">
                          <a:solidFill>
                            <a:schemeClr val="tx1"/>
                          </a:solidFill>
                        </a:rPr>
                        <a:t>Show Me the Way</a:t>
                      </a:r>
                      <a:r>
                        <a:rPr lang="en-GB" sz="700" baseline="0" dirty="0">
                          <a:solidFill>
                            <a:schemeClr val="tx1"/>
                          </a:solidFill>
                        </a:rPr>
                        <a:t> to Spain</a:t>
                      </a:r>
                    </a:p>
                    <a:p>
                      <a:pPr algn="ctr"/>
                      <a:r>
                        <a:rPr lang="en-GB" sz="700" baseline="0" dirty="0">
                          <a:solidFill>
                            <a:schemeClr val="tx1"/>
                          </a:solidFill>
                        </a:rPr>
                        <a:t>(Text linked to Europe)</a:t>
                      </a:r>
                      <a:endParaRPr lang="en-GB" sz="700" dirty="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err="1"/>
                        <a:t>Handa’s</a:t>
                      </a:r>
                      <a:r>
                        <a:rPr lang="en-GB" sz="700" dirty="0"/>
                        <a:t> Surprise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 (Text</a:t>
                      </a:r>
                      <a:r>
                        <a:rPr lang="en-GB" sz="700" baseline="0" dirty="0"/>
                        <a:t> linked to </a:t>
                      </a:r>
                      <a:r>
                        <a:rPr lang="en-GB" sz="700" dirty="0"/>
                        <a:t>Africa)</a:t>
                      </a: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The Boy Who</a:t>
                      </a:r>
                      <a:r>
                        <a:rPr lang="en-GB" sz="700" b="0" baseline="0" dirty="0"/>
                        <a:t> Sailed the World</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The Great Explorer</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A Picture Book of Christopher Columbus</a:t>
                      </a: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7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700" dirty="0"/>
                        <a:t>Stand alone</a:t>
                      </a:r>
                      <a:r>
                        <a:rPr lang="en-GB" sz="700" baseline="0" dirty="0"/>
                        <a:t> poems about Christmas</a:t>
                      </a: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992089">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GB" sz="700" b="0" dirty="0"/>
                        <a:t>All about Me</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Narrative: Stories from other cultures</a:t>
                      </a: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baseline="0" dirty="0">
                        <a:solidFill>
                          <a:schemeClr val="tx1"/>
                        </a:solidFill>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Persuasive: Wanted</a:t>
                      </a:r>
                      <a:r>
                        <a:rPr lang="en-GB" sz="700" b="0" baseline="0" dirty="0"/>
                        <a:t> poster (about the missing penguin </a:t>
                      </a:r>
                      <a:r>
                        <a:rPr lang="en-GB" sz="700" b="0" baseline="0" dirty="0">
                          <a:solidFill>
                            <a:schemeClr val="tx1"/>
                          </a:solidFill>
                        </a:rPr>
                        <a:t>and missing Antarctica animals)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Recount: Postcard</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(Recounting</a:t>
                      </a:r>
                      <a:r>
                        <a:rPr lang="en-GB" sz="700" b="0" baseline="0" dirty="0"/>
                        <a:t> animal visit and our walk around Wheatley Hill)</a:t>
                      </a:r>
                      <a:endParaRPr lang="en-GB" sz="700" b="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kern="1200" dirty="0">
                        <a:solidFill>
                          <a:schemeClr val="tx1"/>
                        </a:solidFill>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Information text:</a:t>
                      </a:r>
                      <a:r>
                        <a:rPr lang="en-GB" sz="700" b="0" baseline="0" dirty="0"/>
                        <a:t> </a:t>
                      </a:r>
                      <a:r>
                        <a:rPr lang="en-GB" sz="700" b="0" dirty="0"/>
                        <a:t>Non-Chronological</a:t>
                      </a:r>
                      <a:r>
                        <a:rPr lang="en-GB" sz="700" b="0" baseline="0" dirty="0"/>
                        <a:t> Report (about the Rainforest)</a:t>
                      </a:r>
                      <a:endParaRPr lang="en-GB" sz="700" b="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kern="1200" dirty="0">
                          <a:solidFill>
                            <a:schemeClr val="tx1"/>
                          </a:solidFill>
                          <a:latin typeface="+mn-lt"/>
                          <a:ea typeface="+mn-ea"/>
                          <a:cs typeface="+mn-cs"/>
                        </a:rPr>
                        <a:t>Poetry:</a:t>
                      </a:r>
                      <a:r>
                        <a:rPr lang="en-GB" sz="700" b="0" kern="1200" baseline="0" dirty="0">
                          <a:solidFill>
                            <a:schemeClr val="tx1"/>
                          </a:solidFill>
                          <a:latin typeface="+mn-lt"/>
                          <a:ea typeface="+mn-ea"/>
                          <a:cs typeface="+mn-cs"/>
                        </a:rPr>
                        <a:t> Simple Free List Poem (what they can see in Spain)</a:t>
                      </a:r>
                      <a:endParaRPr lang="en-GB" sz="700" b="0" kern="1200" dirty="0">
                        <a:solidFill>
                          <a:schemeClr val="tx1"/>
                        </a:solidFill>
                        <a:latin typeface="+mn-lt"/>
                        <a:ea typeface="+mn-ea"/>
                        <a:cs typeface="+mn-cs"/>
                      </a:endParaRP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Explanation: Instructions (to make a fruit kebab)</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Narrative</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Persuasive:</a:t>
                      </a:r>
                      <a:r>
                        <a:rPr lang="en-GB" sz="700" b="0" baseline="0" dirty="0"/>
                        <a:t> Wanted Poster (find missing explorer)</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Information text: Non-Chronological</a:t>
                      </a:r>
                      <a:r>
                        <a:rPr lang="en-GB" sz="700" b="0" baseline="0" dirty="0"/>
                        <a:t> Report (about Christopher Columbus)</a:t>
                      </a:r>
                      <a:endParaRPr lang="en-GB" sz="700" b="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Explanation: Instructions (to make</a:t>
                      </a:r>
                      <a:r>
                        <a:rPr lang="en-GB" sz="700" b="0" baseline="0" dirty="0"/>
                        <a:t> a moving picture)</a:t>
                      </a:r>
                      <a:endParaRPr lang="en-GB" sz="7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Poetry: Rhyming</a:t>
                      </a:r>
                      <a:r>
                        <a:rPr lang="en-GB" sz="700" b="0" baseline="0" dirty="0"/>
                        <a:t> (about Christmas)</a:t>
                      </a:r>
                      <a:endParaRPr lang="en-GB" sz="7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1950010">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700" kern="1200" dirty="0">
                          <a:solidFill>
                            <a:schemeClr val="tx1"/>
                          </a:solidFill>
                          <a:effectLst/>
                          <a:latin typeface="+mn-lt"/>
                          <a:ea typeface="+mn-ea"/>
                          <a:cs typeface="+mn-cs"/>
                        </a:rPr>
                        <a:t>Continuous Provision</a:t>
                      </a:r>
                    </a:p>
                    <a:p>
                      <a:pPr algn="ctr"/>
                      <a:r>
                        <a:rPr lang="en-GB" sz="700" kern="1200" baseline="0" dirty="0">
                          <a:solidFill>
                            <a:schemeClr val="tx1"/>
                          </a:solidFill>
                          <a:effectLst/>
                          <a:latin typeface="+mn-lt"/>
                          <a:ea typeface="+mn-ea"/>
                          <a:cs typeface="+mn-cs"/>
                        </a:rPr>
                        <a:t>Introduction </a:t>
                      </a: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700" b="1" kern="1200" dirty="0">
                          <a:solidFill>
                            <a:schemeClr val="tx1"/>
                          </a:solidFill>
                          <a:effectLst/>
                          <a:latin typeface="+mn-lt"/>
                          <a:ea typeface="+mn-ea"/>
                          <a:cs typeface="+mn-cs"/>
                        </a:rPr>
                        <a:t>Geography:</a:t>
                      </a:r>
                      <a:r>
                        <a:rPr lang="en-GB" sz="700" b="1" kern="1200" baseline="0" dirty="0">
                          <a:solidFill>
                            <a:schemeClr val="tx1"/>
                          </a:solidFill>
                          <a:effectLst/>
                          <a:latin typeface="+mn-lt"/>
                          <a:ea typeface="+mn-ea"/>
                          <a:cs typeface="+mn-cs"/>
                        </a:rPr>
                        <a:t> Our Place in the World</a:t>
                      </a:r>
                    </a:p>
                    <a:p>
                      <a:pPr marL="0" indent="0" algn="ctr">
                        <a:buFontTx/>
                        <a:buNone/>
                      </a:pPr>
                      <a:r>
                        <a:rPr lang="en-GB" sz="700" kern="1200" baseline="0" dirty="0">
                          <a:solidFill>
                            <a:schemeClr val="tx1"/>
                          </a:solidFill>
                          <a:effectLst/>
                          <a:latin typeface="+mn-lt"/>
                          <a:ea typeface="+mn-ea"/>
                          <a:cs typeface="+mn-cs"/>
                        </a:rPr>
                        <a:t>Identify continents and oceans on maps and globes.</a:t>
                      </a:r>
                    </a:p>
                    <a:p>
                      <a:pPr algn="ctr"/>
                      <a:endParaRPr lang="en-GB" sz="700"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rgbClr val="FF0000"/>
                          </a:solidFill>
                          <a:effectLst/>
                          <a:latin typeface="+mn-lt"/>
                          <a:ea typeface="+mn-ea"/>
                          <a:cs typeface="+mn-cs"/>
                        </a:rPr>
                        <a:t>Expert Focus Visit: </a:t>
                      </a:r>
                      <a:r>
                        <a:rPr lang="en-GB" sz="700" b="0" kern="1200" baseline="0" dirty="0">
                          <a:solidFill>
                            <a:srgbClr val="FF0000"/>
                          </a:solidFill>
                          <a:effectLst/>
                          <a:latin typeface="+mn-lt"/>
                          <a:ea typeface="+mn-ea"/>
                          <a:cs typeface="+mn-cs"/>
                        </a:rPr>
                        <a:t>Visit from Animal Story (looking at different animals from around the world).</a:t>
                      </a:r>
                      <a:endParaRPr lang="en-GB" sz="700" kern="1200" dirty="0">
                        <a:solidFill>
                          <a:srgbClr val="FF0000"/>
                        </a:solidFill>
                        <a:effectLst/>
                        <a:latin typeface="+mn-lt"/>
                        <a:ea typeface="+mn-ea"/>
                        <a:cs typeface="+mn-cs"/>
                      </a:endParaRPr>
                    </a:p>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lang="en-GB" sz="700" b="1" kern="1200" dirty="0">
                        <a:solidFill>
                          <a:schemeClr val="tx1"/>
                        </a:solidFill>
                        <a:effectLst/>
                        <a:latin typeface="+mn-lt"/>
                        <a:ea typeface="+mn-ea"/>
                        <a:cs typeface="+mn-cs"/>
                      </a:endParaRPr>
                    </a:p>
                    <a:p>
                      <a:pPr marL="0" indent="0" algn="ctr">
                        <a:buFontTx/>
                        <a:buNone/>
                      </a:pPr>
                      <a:endParaRPr lang="en-GB" sz="700" kern="1200" baseline="0" dirty="0">
                        <a:solidFill>
                          <a:schemeClr val="tx1"/>
                        </a:solidFill>
                        <a:effectLst/>
                        <a:latin typeface="+mn-lt"/>
                        <a:ea typeface="+mn-ea"/>
                        <a:cs typeface="+mn-cs"/>
                      </a:endParaRPr>
                    </a:p>
                    <a:p>
                      <a:pPr marL="0" indent="0" algn="ctr">
                        <a:buFontTx/>
                        <a:buNone/>
                      </a:pPr>
                      <a:r>
                        <a:rPr lang="en-GB" sz="700" b="1" baseline="0" dirty="0"/>
                        <a:t>DT: Food Technology</a:t>
                      </a:r>
                    </a:p>
                    <a:p>
                      <a:pPr marL="171450" indent="-171450" algn="ctr">
                        <a:buFontTx/>
                        <a:buChar char="-"/>
                      </a:pPr>
                      <a:r>
                        <a:rPr lang="en-GB" sz="700" b="0" baseline="0" dirty="0"/>
                        <a:t>Fruit kebab</a:t>
                      </a:r>
                    </a:p>
                    <a:p>
                      <a:pPr marL="0" indent="0" algn="ctr">
                        <a:buFontTx/>
                        <a:buNone/>
                      </a:pPr>
                      <a:endParaRPr lang="en-GB" sz="700" b="0" baseline="0" dirty="0"/>
                    </a:p>
                    <a:p>
                      <a:pPr marL="0" indent="0" algn="ctr">
                        <a:buFontTx/>
                        <a:buNone/>
                      </a:pPr>
                      <a:r>
                        <a:rPr lang="en-GB" sz="700" b="1" baseline="0" dirty="0"/>
                        <a:t>Geography: Fieldwork – Our Local Area</a:t>
                      </a:r>
                    </a:p>
                    <a:p>
                      <a:pPr marL="171450" marR="0" lvl="0" indent="-171450" algn="ctr" defTabSz="1280160" rtl="0" eaLnBrk="1" fontAlgn="auto" latinLnBrk="0" hangingPunct="1">
                        <a:lnSpc>
                          <a:spcPct val="100000"/>
                        </a:lnSpc>
                        <a:spcBef>
                          <a:spcPts val="0"/>
                        </a:spcBef>
                        <a:spcAft>
                          <a:spcPts val="0"/>
                        </a:spcAft>
                        <a:buClrTx/>
                        <a:buSzTx/>
                        <a:buFontTx/>
                        <a:buChar char="-"/>
                        <a:tabLst/>
                        <a:defRPr/>
                      </a:pPr>
                      <a:r>
                        <a:rPr lang="en-GB" sz="700" b="0" baseline="0" dirty="0"/>
                        <a:t>Observe and record information of our local area</a:t>
                      </a:r>
                    </a:p>
                    <a:p>
                      <a:pPr marL="171450" marR="0" lvl="0" indent="-171450" algn="ctr" defTabSz="1280160" rtl="0" eaLnBrk="1" fontAlgn="auto" latinLnBrk="0" hangingPunct="1">
                        <a:lnSpc>
                          <a:spcPct val="100000"/>
                        </a:lnSpc>
                        <a:spcBef>
                          <a:spcPts val="0"/>
                        </a:spcBef>
                        <a:spcAft>
                          <a:spcPts val="0"/>
                        </a:spcAft>
                        <a:buClrTx/>
                        <a:buSzTx/>
                        <a:buFontTx/>
                        <a:buChar char="-"/>
                        <a:tabLst/>
                        <a:defRPr/>
                      </a:pPr>
                      <a:r>
                        <a:rPr lang="en-GB" sz="700" b="0" baseline="0" dirty="0"/>
                        <a:t>Visit key places</a:t>
                      </a:r>
                    </a:p>
                    <a:p>
                      <a:pPr marL="171450" marR="0" lvl="0" indent="-171450" algn="ctr" defTabSz="1280160" rtl="0" eaLnBrk="1" fontAlgn="auto" latinLnBrk="0" hangingPunct="1">
                        <a:lnSpc>
                          <a:spcPct val="100000"/>
                        </a:lnSpc>
                        <a:spcBef>
                          <a:spcPts val="0"/>
                        </a:spcBef>
                        <a:spcAft>
                          <a:spcPts val="0"/>
                        </a:spcAft>
                        <a:buClrTx/>
                        <a:buSzTx/>
                        <a:buFontTx/>
                        <a:buChar char="-"/>
                        <a:tabLst/>
                        <a:defRPr/>
                      </a:pPr>
                      <a:r>
                        <a:rPr lang="en-GB" sz="700" b="0" baseline="0" dirty="0"/>
                        <a:t>Study maps</a:t>
                      </a:r>
                    </a:p>
                    <a:p>
                      <a:pPr marL="0" indent="0" algn="l">
                        <a:buFontTx/>
                        <a:buNone/>
                      </a:pPr>
                      <a:endParaRPr lang="en-GB" sz="700" b="0" baseline="0" dirty="0"/>
                    </a:p>
                    <a:p>
                      <a:pPr algn="ctr"/>
                      <a:endParaRPr lang="en-GB" sz="700" kern="1200" dirty="0">
                        <a:solidFill>
                          <a:schemeClr val="tx1"/>
                        </a:solidFill>
                        <a:effectLst/>
                        <a:latin typeface="+mn-lt"/>
                        <a:ea typeface="+mn-ea"/>
                        <a:cs typeface="+mn-cs"/>
                      </a:endParaRPr>
                    </a:p>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700" b="1" kern="1200" dirty="0">
                          <a:solidFill>
                            <a:srgbClr val="FF0000"/>
                          </a:solidFill>
                          <a:effectLst/>
                          <a:latin typeface="+mn-lt"/>
                          <a:ea typeface="+mn-ea"/>
                          <a:cs typeface="+mn-cs"/>
                        </a:rPr>
                        <a:t>End Point:</a:t>
                      </a:r>
                    </a:p>
                    <a:p>
                      <a:pPr algn="ctr"/>
                      <a:endParaRPr lang="en-GB" sz="700" kern="1200" dirty="0">
                        <a:solidFill>
                          <a:srgbClr val="FF0000"/>
                        </a:solidFill>
                        <a:effectLst/>
                        <a:latin typeface="+mn-lt"/>
                        <a:ea typeface="+mn-ea"/>
                        <a:cs typeface="+mn-cs"/>
                      </a:endParaRPr>
                    </a:p>
                    <a:p>
                      <a:pPr algn="ctr"/>
                      <a:r>
                        <a:rPr lang="en-GB" sz="700" kern="1200" dirty="0">
                          <a:solidFill>
                            <a:srgbClr val="FF0000"/>
                          </a:solidFill>
                          <a:effectLst/>
                          <a:latin typeface="+mn-lt"/>
                          <a:ea typeface="+mn-ea"/>
                          <a:cs typeface="+mn-cs"/>
                        </a:rPr>
                        <a:t>Parent showcase</a:t>
                      </a:r>
                    </a:p>
                    <a:p>
                      <a:pPr algn="ctr"/>
                      <a:endParaRPr lang="en-GB" sz="70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History: A Significant Person</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kern="1200" baseline="0" dirty="0">
                          <a:solidFill>
                            <a:schemeClr val="tx1"/>
                          </a:solidFill>
                          <a:effectLst/>
                          <a:latin typeface="+mn-lt"/>
                          <a:ea typeface="+mn-ea"/>
                          <a:cs typeface="+mn-cs"/>
                        </a:rPr>
                        <a:t>The Long Way Around – Christopher Columbus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kern="1200" baseline="0" dirty="0">
                        <a:solidFill>
                          <a:srgbClr val="FF0000"/>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rgbClr val="FF0000"/>
                          </a:solidFill>
                          <a:effectLst/>
                          <a:latin typeface="+mn-lt"/>
                          <a:ea typeface="+mn-ea"/>
                          <a:cs typeface="+mn-cs"/>
                        </a:rPr>
                        <a:t>Expert Focus Visit: </a:t>
                      </a:r>
                      <a:r>
                        <a:rPr lang="en-GB" sz="700" b="0" kern="1200" baseline="0" dirty="0">
                          <a:solidFill>
                            <a:srgbClr val="FF0000"/>
                          </a:solidFill>
                          <a:effectLst/>
                          <a:latin typeface="+mn-lt"/>
                          <a:ea typeface="+mn-ea"/>
                          <a:cs typeface="+mn-cs"/>
                        </a:rPr>
                        <a:t>National Royal Navy Museum (to explore an old ship)</a:t>
                      </a:r>
                      <a:endParaRPr lang="en-GB" sz="700" b="0" dirty="0">
                        <a:solidFill>
                          <a:srgbClr val="FF0000"/>
                        </a:solidFill>
                      </a:endParaRPr>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3">
                  <a:txBody>
                    <a:bodyPr/>
                    <a:lstStyle/>
                    <a:p>
                      <a:pPr algn="ctr"/>
                      <a:endParaRPr lang="en-GB" sz="1000" b="0" baseline="0" dirty="0"/>
                    </a:p>
                    <a:p>
                      <a:pPr algn="ctr"/>
                      <a:endParaRPr lang="en-GB" sz="1000" b="0" baseline="0"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baseline="0" dirty="0"/>
                        <a:t>Art: Drawing</a:t>
                      </a:r>
                    </a:p>
                    <a:p>
                      <a:pPr marL="171450" marR="0" lvl="0" indent="-171450" algn="ctr" defTabSz="1280160" rtl="0" eaLnBrk="1" fontAlgn="auto" latinLnBrk="0" hangingPunct="1">
                        <a:lnSpc>
                          <a:spcPct val="100000"/>
                        </a:lnSpc>
                        <a:spcBef>
                          <a:spcPts val="0"/>
                        </a:spcBef>
                        <a:spcAft>
                          <a:spcPts val="0"/>
                        </a:spcAft>
                        <a:buClrTx/>
                        <a:buSzTx/>
                        <a:buFontTx/>
                        <a:buChar char="-"/>
                        <a:tabLst/>
                        <a:defRPr/>
                      </a:pPr>
                      <a:r>
                        <a:rPr lang="en-GB" sz="700" b="0" baseline="0" dirty="0"/>
                        <a:t>Landscapes (sea landscape)</a:t>
                      </a:r>
                    </a:p>
                    <a:p>
                      <a:pPr marL="171450" marR="0" lvl="0" indent="-171450" algn="ctr" defTabSz="1280160" rtl="0" eaLnBrk="1" fontAlgn="auto" latinLnBrk="0" hangingPunct="1">
                        <a:lnSpc>
                          <a:spcPct val="100000"/>
                        </a:lnSpc>
                        <a:spcBef>
                          <a:spcPts val="0"/>
                        </a:spcBef>
                        <a:spcAft>
                          <a:spcPts val="0"/>
                        </a:spcAft>
                        <a:buClrTx/>
                        <a:buSzTx/>
                        <a:buFontTx/>
                        <a:buChar char="-"/>
                        <a:tabLst/>
                        <a:defRPr/>
                      </a:pPr>
                      <a:endParaRPr lang="en-GB" sz="700" b="0" baseline="0" dirty="0"/>
                    </a:p>
                    <a:p>
                      <a:pPr marL="171450" marR="0" lvl="0" indent="-171450" algn="ctr" defTabSz="1280160" rtl="0" eaLnBrk="1" fontAlgn="auto" latinLnBrk="0" hangingPunct="1">
                        <a:lnSpc>
                          <a:spcPct val="100000"/>
                        </a:lnSpc>
                        <a:spcBef>
                          <a:spcPts val="0"/>
                        </a:spcBef>
                        <a:spcAft>
                          <a:spcPts val="0"/>
                        </a:spcAft>
                        <a:buClrTx/>
                        <a:buSzTx/>
                        <a:buFontTx/>
                        <a:buChar char="-"/>
                        <a:tabLst/>
                        <a:defRPr/>
                      </a:pPr>
                      <a:endParaRPr lang="en-GB" sz="700" b="0" baseline="0" dirty="0"/>
                    </a:p>
                    <a:p>
                      <a:pPr marL="0" indent="0" algn="ctr">
                        <a:buFontTx/>
                        <a:buNone/>
                      </a:pPr>
                      <a:r>
                        <a:rPr lang="en-GB" sz="700" b="1" kern="1200" baseline="0" dirty="0">
                          <a:solidFill>
                            <a:schemeClr val="tx1"/>
                          </a:solidFill>
                          <a:effectLst/>
                          <a:latin typeface="+mn-lt"/>
                          <a:ea typeface="+mn-ea"/>
                          <a:cs typeface="+mn-cs"/>
                        </a:rPr>
                        <a:t>DT: Mechanisms</a:t>
                      </a:r>
                    </a:p>
                    <a:p>
                      <a:pPr marL="0" indent="0" algn="ctr">
                        <a:buFontTx/>
                        <a:buNone/>
                      </a:pPr>
                      <a:r>
                        <a:rPr lang="en-GB" sz="700" b="0" kern="1200" baseline="0" dirty="0">
                          <a:solidFill>
                            <a:schemeClr val="tx1"/>
                          </a:solidFill>
                          <a:effectLst/>
                          <a:latin typeface="+mn-lt"/>
                          <a:ea typeface="+mn-ea"/>
                          <a:cs typeface="+mn-cs"/>
                        </a:rPr>
                        <a:t>Moving picture with sliders and levers (moving picture to represent a boat in the sea)</a:t>
                      </a:r>
                      <a:endParaRPr lang="en-GB" sz="700" b="0" dirty="0"/>
                    </a:p>
                    <a:p>
                      <a:pPr algn="ctr"/>
                      <a:endParaRPr lang="en-GB" sz="1000" b="0" dirty="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700" b="1" kern="1200" dirty="0">
                          <a:solidFill>
                            <a:srgbClr val="FF0000"/>
                          </a:solidFill>
                          <a:effectLst/>
                          <a:latin typeface="+mn-lt"/>
                          <a:ea typeface="+mn-ea"/>
                          <a:cs typeface="+mn-cs"/>
                        </a:rPr>
                        <a:t>End Point:</a:t>
                      </a:r>
                    </a:p>
                    <a:p>
                      <a:pPr algn="ctr"/>
                      <a:endParaRPr lang="en-GB" sz="700" kern="1200" dirty="0">
                        <a:solidFill>
                          <a:srgbClr val="FF0000"/>
                        </a:solidFill>
                        <a:effectLst/>
                        <a:latin typeface="+mn-lt"/>
                        <a:ea typeface="+mn-ea"/>
                        <a:cs typeface="+mn-cs"/>
                      </a:endParaRPr>
                    </a:p>
                    <a:p>
                      <a:pPr algn="ctr"/>
                      <a:r>
                        <a:rPr lang="en-GB" sz="700" kern="1200" dirty="0">
                          <a:solidFill>
                            <a:srgbClr val="FF0000"/>
                          </a:solidFill>
                          <a:effectLst/>
                          <a:latin typeface="+mn-lt"/>
                          <a:ea typeface="+mn-ea"/>
                          <a:cs typeface="+mn-cs"/>
                        </a:rPr>
                        <a:t>Class showcase</a:t>
                      </a:r>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1114150">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15">
                  <a:txBody>
                    <a:bodyPr/>
                    <a:lstStyle/>
                    <a:p>
                      <a:pPr algn="ctr"/>
                      <a:r>
                        <a:rPr lang="en-GB" sz="700" b="1" kern="1200" dirty="0">
                          <a:solidFill>
                            <a:schemeClr val="tx1"/>
                          </a:solidFill>
                          <a:effectLst/>
                          <a:latin typeface="+mn-lt"/>
                          <a:ea typeface="+mn-ea"/>
                          <a:cs typeface="+mn-cs"/>
                        </a:rPr>
                        <a:t>Science: Animals including humans</a:t>
                      </a:r>
                    </a:p>
                    <a:p>
                      <a:pPr marL="171450" indent="-171450" algn="ctr">
                        <a:buFontTx/>
                        <a:buChar char="-"/>
                      </a:pPr>
                      <a:r>
                        <a:rPr lang="en-GB" sz="700" kern="1200" dirty="0">
                          <a:solidFill>
                            <a:schemeClr val="tx1"/>
                          </a:solidFill>
                          <a:effectLst/>
                          <a:latin typeface="+mn-lt"/>
                          <a:ea typeface="+mn-ea"/>
                          <a:cs typeface="+mn-cs"/>
                        </a:rPr>
                        <a:t>Mammals, reptiles, amphibians, birds, fish, invertebrates, omnivores, carnivores, herbivores, pets and wild animals</a:t>
                      </a:r>
                      <a:endParaRPr lang="en-GB" sz="700" kern="1200" baseline="0" dirty="0">
                        <a:solidFill>
                          <a:schemeClr val="tx1"/>
                        </a:solidFill>
                        <a:effectLst/>
                        <a:latin typeface="+mn-lt"/>
                        <a:ea typeface="+mn-ea"/>
                        <a:cs typeface="+mn-cs"/>
                      </a:endParaRPr>
                    </a:p>
                    <a:p>
                      <a:pPr marL="171450" indent="-171450" algn="ctr">
                        <a:buFontTx/>
                        <a:buChar char="-"/>
                      </a:pPr>
                      <a:endParaRPr lang="en-GB" sz="700"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Science: Animals including humans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 Human body parts </a:t>
                      </a:r>
                      <a:r>
                        <a:rPr lang="en-GB" sz="700" kern="1200">
                          <a:solidFill>
                            <a:schemeClr val="tx1"/>
                          </a:solidFill>
                          <a:effectLst/>
                          <a:latin typeface="+mn-lt"/>
                          <a:ea typeface="+mn-ea"/>
                          <a:cs typeface="+mn-cs"/>
                        </a:rPr>
                        <a:t>and senses</a:t>
                      </a: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467084">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kern="1200" dirty="0">
                          <a:solidFill>
                            <a:schemeClr val="tx1"/>
                          </a:solidFill>
                          <a:effectLst/>
                          <a:latin typeface="+mn-lt"/>
                          <a:ea typeface="+mn-ea"/>
                          <a:cs typeface="+mn-cs"/>
                        </a:rPr>
                        <a:t>Place value within 10</a:t>
                      </a:r>
                    </a:p>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Addition and subtraction within 10</a:t>
                      </a: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Multiplication and division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Place value to 20 </a:t>
                      </a:r>
                      <a:endParaRPr lang="en-GB" sz="7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Addition and subtraction within 20</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GB" sz="700" b="0" i="0" u="none" strike="noStrike" kern="1200" cap="none" spc="0" normalizeH="0" baseline="0" noProof="0" dirty="0">
                          <a:ln>
                            <a:noFill/>
                          </a:ln>
                          <a:solidFill>
                            <a:prstClr val="black"/>
                          </a:solidFill>
                          <a:effectLst/>
                          <a:uLnTx/>
                          <a:uFillTx/>
                          <a:latin typeface="+mn-lt"/>
                          <a:ea typeface="+mn-ea"/>
                          <a:cs typeface="+mn-cs"/>
                        </a:rPr>
                        <a:t>Statistics</a:t>
                      </a: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Consol..</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7"/>
                  </a:ext>
                </a:extLst>
              </a:tr>
              <a:tr h="883161">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1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DT</a:t>
                      </a:r>
                      <a:r>
                        <a:rPr lang="en-GB" sz="700" b="1" kern="1200" baseline="0" dirty="0">
                          <a:solidFill>
                            <a:schemeClr val="tx1"/>
                          </a:solidFill>
                          <a:effectLst/>
                          <a:latin typeface="+mn-lt"/>
                          <a:ea typeface="+mn-ea"/>
                          <a:cs typeface="+mn-cs"/>
                        </a:rPr>
                        <a:t> Woodwork skills: </a:t>
                      </a:r>
                      <a:r>
                        <a:rPr lang="en-GB" sz="700" kern="1200" baseline="0" dirty="0">
                          <a:solidFill>
                            <a:schemeClr val="tx1"/>
                          </a:solidFill>
                          <a:effectLst/>
                          <a:latin typeface="+mn-lt"/>
                          <a:ea typeface="+mn-ea"/>
                          <a:cs typeface="+mn-cs"/>
                        </a:rPr>
                        <a:t>hammer, screw diver, tape measure, palm drills, hand drill, clamp, Japanese saw (taught in Autumn 2)</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Music: </a:t>
                      </a:r>
                      <a:r>
                        <a:rPr lang="en-GB" sz="700" b="0" kern="1200" baseline="0" dirty="0">
                          <a:solidFill>
                            <a:schemeClr val="tx1"/>
                          </a:solidFill>
                          <a:effectLst/>
                          <a:latin typeface="+mn-lt"/>
                          <a:ea typeface="+mn-ea"/>
                          <a:cs typeface="+mn-cs"/>
                        </a:rPr>
                        <a:t>Active Listening (daily), Composing &amp; Improvising &amp; Performing (with music teacher), singing (building up to Christmas performance)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MFL: </a:t>
                      </a:r>
                      <a:r>
                        <a:rPr lang="en-GB" sz="700" b="0" kern="1200" baseline="0" dirty="0">
                          <a:solidFill>
                            <a:schemeClr val="tx1"/>
                          </a:solidFill>
                          <a:effectLst/>
                          <a:latin typeface="+mn-lt"/>
                          <a:ea typeface="+mn-ea"/>
                          <a:cs typeface="+mn-cs"/>
                        </a:rPr>
                        <a:t>Myself, Family &amp; Friends (French)</a:t>
                      </a:r>
                      <a:endParaRPr lang="en-GB" sz="7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PSHE: </a:t>
                      </a:r>
                      <a:r>
                        <a:rPr lang="en-GB" sz="700" b="0" kern="1200" dirty="0">
                          <a:solidFill>
                            <a:schemeClr val="tx1"/>
                          </a:solidFill>
                          <a:effectLst/>
                          <a:latin typeface="+mn-lt"/>
                          <a:ea typeface="+mn-ea"/>
                          <a:cs typeface="+mn-cs"/>
                        </a:rPr>
                        <a:t>Being Happy, Being Mindful, First Aid &amp; CPR, What is Friendship, </a:t>
                      </a:r>
                      <a:r>
                        <a:rPr lang="en-GB" sz="700" kern="1200" dirty="0">
                          <a:solidFill>
                            <a:schemeClr val="tx1"/>
                          </a:solidFill>
                          <a:effectLst/>
                          <a:latin typeface="+mn-lt"/>
                          <a:ea typeface="+mn-ea"/>
                          <a:cs typeface="+mn-cs"/>
                        </a:rPr>
                        <a:t>Getting your Sleep, Hygiene and Me, Understanding Difficult Feelings, Kind vs Unkind </a:t>
                      </a:r>
                      <a:endParaRPr lang="en-GB" sz="700" b="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RE: </a:t>
                      </a:r>
                      <a:r>
                        <a:rPr lang="en-GB" sz="700" b="0" kern="1200" baseline="0" dirty="0">
                          <a:solidFill>
                            <a:schemeClr val="tx1"/>
                          </a:solidFill>
                          <a:effectLst/>
                          <a:latin typeface="+mn-lt"/>
                          <a:ea typeface="+mn-ea"/>
                          <a:cs typeface="+mn-cs"/>
                        </a:rPr>
                        <a:t>What can we learn about Christianity from the church? What do Christians believe about God? Why are gifts given at Christmas?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Computing – Online Safety: </a:t>
                      </a:r>
                      <a:r>
                        <a:rPr lang="en-GB" sz="700" b="0" kern="1200" baseline="0" dirty="0">
                          <a:solidFill>
                            <a:schemeClr val="tx1"/>
                          </a:solidFill>
                          <a:effectLst/>
                          <a:latin typeface="+mn-lt"/>
                          <a:ea typeface="+mn-ea"/>
                          <a:cs typeface="+mn-cs"/>
                        </a:rPr>
                        <a:t>Use technology safely and respectfully, keep personal information private, identify where to go for help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PE: </a:t>
                      </a:r>
                      <a:r>
                        <a:rPr lang="en-GB" sz="700" b="0" kern="1200" baseline="0" dirty="0">
                          <a:solidFill>
                            <a:schemeClr val="tx1"/>
                          </a:solidFill>
                          <a:effectLst/>
                          <a:latin typeface="+mn-lt"/>
                          <a:ea typeface="+mn-ea"/>
                          <a:cs typeface="+mn-cs"/>
                        </a:rPr>
                        <a:t>Swimming</a:t>
                      </a:r>
                      <a:endParaRPr lang="en-GB" sz="700" b="1"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
        <p:nvSpPr>
          <p:cNvPr id="4" name="Rectangle 3"/>
          <p:cNvSpPr/>
          <p:nvPr/>
        </p:nvSpPr>
        <p:spPr>
          <a:xfrm>
            <a:off x="200025" y="227306"/>
            <a:ext cx="12678878"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833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1 </a:t>
            </a:r>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945071630"/>
              </p:ext>
            </p:extLst>
          </p:nvPr>
        </p:nvGraphicFramePr>
        <p:xfrm>
          <a:off x="200025" y="913745"/>
          <a:ext cx="12374346" cy="8403383"/>
        </p:xfrm>
        <a:graphic>
          <a:graphicData uri="http://schemas.openxmlformats.org/drawingml/2006/table">
            <a:tbl>
              <a:tblPr firstRow="1" bandRow="1">
                <a:tableStyleId>{5940675A-B579-460E-94D1-54222C63F5DA}</a:tableStyleId>
              </a:tblPr>
              <a:tblGrid>
                <a:gridCol w="714172">
                  <a:extLst>
                    <a:ext uri="{9D8B030D-6E8A-4147-A177-3AD203B41FA5}">
                      <a16:colId xmlns:a16="http://schemas.microsoft.com/office/drawing/2014/main" val="1515145842"/>
                    </a:ext>
                  </a:extLst>
                </a:gridCol>
                <a:gridCol w="714172">
                  <a:extLst>
                    <a:ext uri="{9D8B030D-6E8A-4147-A177-3AD203B41FA5}">
                      <a16:colId xmlns:a16="http://schemas.microsoft.com/office/drawing/2014/main" val="2801019361"/>
                    </a:ext>
                  </a:extLst>
                </a:gridCol>
                <a:gridCol w="714172">
                  <a:extLst>
                    <a:ext uri="{9D8B030D-6E8A-4147-A177-3AD203B41FA5}">
                      <a16:colId xmlns:a16="http://schemas.microsoft.com/office/drawing/2014/main" val="3886250757"/>
                    </a:ext>
                  </a:extLst>
                </a:gridCol>
                <a:gridCol w="714172">
                  <a:extLst>
                    <a:ext uri="{9D8B030D-6E8A-4147-A177-3AD203B41FA5}">
                      <a16:colId xmlns:a16="http://schemas.microsoft.com/office/drawing/2014/main" val="564546485"/>
                    </a:ext>
                  </a:extLst>
                </a:gridCol>
                <a:gridCol w="357086">
                  <a:extLst>
                    <a:ext uri="{9D8B030D-6E8A-4147-A177-3AD203B41FA5}">
                      <a16:colId xmlns:a16="http://schemas.microsoft.com/office/drawing/2014/main" val="3318043987"/>
                    </a:ext>
                  </a:extLst>
                </a:gridCol>
                <a:gridCol w="357086">
                  <a:extLst>
                    <a:ext uri="{9D8B030D-6E8A-4147-A177-3AD203B41FA5}">
                      <a16:colId xmlns:a16="http://schemas.microsoft.com/office/drawing/2014/main" val="2310743539"/>
                    </a:ext>
                  </a:extLst>
                </a:gridCol>
                <a:gridCol w="714172">
                  <a:extLst>
                    <a:ext uri="{9D8B030D-6E8A-4147-A177-3AD203B41FA5}">
                      <a16:colId xmlns:a16="http://schemas.microsoft.com/office/drawing/2014/main" val="31436958"/>
                    </a:ext>
                  </a:extLst>
                </a:gridCol>
                <a:gridCol w="714172">
                  <a:extLst>
                    <a:ext uri="{9D8B030D-6E8A-4147-A177-3AD203B41FA5}">
                      <a16:colId xmlns:a16="http://schemas.microsoft.com/office/drawing/2014/main" val="2396593462"/>
                    </a:ext>
                  </a:extLst>
                </a:gridCol>
                <a:gridCol w="714172">
                  <a:extLst>
                    <a:ext uri="{9D8B030D-6E8A-4147-A177-3AD203B41FA5}">
                      <a16:colId xmlns:a16="http://schemas.microsoft.com/office/drawing/2014/main" val="2260121395"/>
                    </a:ext>
                  </a:extLst>
                </a:gridCol>
                <a:gridCol w="777869">
                  <a:extLst>
                    <a:ext uri="{9D8B030D-6E8A-4147-A177-3AD203B41FA5}">
                      <a16:colId xmlns:a16="http://schemas.microsoft.com/office/drawing/2014/main" val="1133684306"/>
                    </a:ext>
                  </a:extLst>
                </a:gridCol>
                <a:gridCol w="714172">
                  <a:extLst>
                    <a:ext uri="{9D8B030D-6E8A-4147-A177-3AD203B41FA5}">
                      <a16:colId xmlns:a16="http://schemas.microsoft.com/office/drawing/2014/main" val="2280477883"/>
                    </a:ext>
                  </a:extLst>
                </a:gridCol>
                <a:gridCol w="287138">
                  <a:extLst>
                    <a:ext uri="{9D8B030D-6E8A-4147-A177-3AD203B41FA5}">
                      <a16:colId xmlns:a16="http://schemas.microsoft.com/office/drawing/2014/main" val="3146685755"/>
                    </a:ext>
                  </a:extLst>
                </a:gridCol>
                <a:gridCol w="833468">
                  <a:extLst>
                    <a:ext uri="{9D8B030D-6E8A-4147-A177-3AD203B41FA5}">
                      <a16:colId xmlns:a16="http://schemas.microsoft.com/office/drawing/2014/main" val="3732294696"/>
                    </a:ext>
                  </a:extLst>
                </a:gridCol>
                <a:gridCol w="1204858">
                  <a:extLst>
                    <a:ext uri="{9D8B030D-6E8A-4147-A177-3AD203B41FA5}">
                      <a16:colId xmlns:a16="http://schemas.microsoft.com/office/drawing/2014/main" val="969576128"/>
                    </a:ext>
                  </a:extLst>
                </a:gridCol>
                <a:gridCol w="1623723">
                  <a:extLst>
                    <a:ext uri="{9D8B030D-6E8A-4147-A177-3AD203B41FA5}">
                      <a16:colId xmlns:a16="http://schemas.microsoft.com/office/drawing/2014/main" val="65668484"/>
                    </a:ext>
                  </a:extLst>
                </a:gridCol>
                <a:gridCol w="1219742">
                  <a:extLst>
                    <a:ext uri="{9D8B030D-6E8A-4147-A177-3AD203B41FA5}">
                      <a16:colId xmlns:a16="http://schemas.microsoft.com/office/drawing/2014/main" val="1672269246"/>
                    </a:ext>
                  </a:extLst>
                </a:gridCol>
              </a:tblGrid>
              <a:tr h="278623">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b="1" dirty="0"/>
                        <a:t>Spring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78623">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0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0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a:t>
                      </a:r>
                      <a:r>
                        <a:rPr lang="en-GB" sz="1000" b="1" baseline="0" dirty="0"/>
                        <a:t> 8</a:t>
                      </a: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0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0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755187">
                <a:tc>
                  <a:txBody>
                    <a:bodyPr/>
                    <a:lstStyle/>
                    <a:p>
                      <a:pPr algn="ctr"/>
                      <a:r>
                        <a:rPr lang="en-GB" sz="10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algn="ctr"/>
                      <a:r>
                        <a:rPr lang="en-GB" sz="1200" b="0" dirty="0"/>
                        <a:t>To become an expert in</a:t>
                      </a:r>
                      <a:r>
                        <a:rPr lang="en-GB" sz="1200" b="0" baseline="0" dirty="0"/>
                        <a:t> China: from Beijing to </a:t>
                      </a:r>
                      <a:r>
                        <a:rPr lang="en-GB" sz="1200" b="0" baseline="0" dirty="0" err="1"/>
                        <a:t>Chengyang</a:t>
                      </a:r>
                      <a:r>
                        <a:rPr lang="en-GB" sz="1200" b="0" baseline="0" dirty="0"/>
                        <a:t> Village</a:t>
                      </a:r>
                    </a:p>
                    <a:p>
                      <a:pPr algn="ctr"/>
                      <a:r>
                        <a:rPr lang="en-GB" sz="800" b="0" i="1" baseline="0" dirty="0"/>
                        <a:t>We are going to locate China on a map, recapping our knowledge of continents. We are then going to compare rural China (</a:t>
                      </a:r>
                      <a:r>
                        <a:rPr lang="en-GB" sz="800" b="0" i="1" baseline="0" dirty="0" err="1"/>
                        <a:t>Chengyang</a:t>
                      </a:r>
                      <a:r>
                        <a:rPr lang="en-GB" sz="800" b="0" i="1" baseline="0" dirty="0"/>
                        <a:t> Village) to urban China (Beijing) in terms of  geographical features. We will explore Chinese culture and we will explore Chinese fabrics within Textiles.</a:t>
                      </a:r>
                    </a:p>
                    <a:p>
                      <a:pPr algn="ctr"/>
                      <a:endParaRPr lang="en-GB" sz="800" b="0" i="1" baseline="0" dirty="0"/>
                    </a:p>
                    <a:p>
                      <a:pPr algn="ctr"/>
                      <a:r>
                        <a:rPr lang="en-GB" sz="1000" b="1" i="0" dirty="0"/>
                        <a:t>Expert Focus Trip: Oriental</a:t>
                      </a:r>
                      <a:r>
                        <a:rPr lang="en-GB" sz="1000" b="1" i="0" baseline="0" dirty="0"/>
                        <a:t> Museum – Chinese workshop</a:t>
                      </a:r>
                      <a:endParaRPr lang="en-GB" sz="1000" b="1" i="0" dirty="0"/>
                    </a:p>
                    <a:p>
                      <a:pPr algn="ctr"/>
                      <a:r>
                        <a:rPr lang="en-GB" sz="1000" b="1" i="0" dirty="0"/>
                        <a:t>End Point: Written comparison</a:t>
                      </a:r>
                      <a:r>
                        <a:rPr lang="en-GB" sz="1000" b="1" i="0" baseline="0" dirty="0"/>
                        <a:t> (comparing Beijing and </a:t>
                      </a:r>
                      <a:r>
                        <a:rPr lang="en-GB" sz="1000" b="1" i="0" baseline="0" dirty="0" err="1"/>
                        <a:t>Chengyang</a:t>
                      </a:r>
                      <a:r>
                        <a:rPr lang="en-GB" sz="1000" b="1" i="0" baseline="0" dirty="0"/>
                        <a:t> Village)</a:t>
                      </a:r>
                      <a:endParaRPr lang="en-GB" sz="1000" b="1" i="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1" u="none" strike="noStrike" kern="1200" cap="none" spc="0" normalizeH="0" baseline="0" noProof="0" dirty="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6">
                  <a:txBody>
                    <a:bodyPr/>
                    <a:lstStyle/>
                    <a:p>
                      <a:pPr algn="ctr"/>
                      <a:r>
                        <a:rPr lang="en-GB" sz="1200" b="0" dirty="0"/>
                        <a:t>To</a:t>
                      </a:r>
                      <a:r>
                        <a:rPr lang="en-GB" sz="1200" b="0" baseline="0" dirty="0"/>
                        <a:t> become an expert in the history of transport</a:t>
                      </a:r>
                    </a:p>
                    <a:p>
                      <a:pPr algn="ctr"/>
                      <a:r>
                        <a:rPr lang="en-GB" sz="800" b="0" i="1" baseline="0" dirty="0">
                          <a:solidFill>
                            <a:schemeClr val="tx1"/>
                          </a:solidFill>
                        </a:rPr>
                        <a:t>We will be learning about the Titanic and  how this coal-</a:t>
                      </a:r>
                      <a:r>
                        <a:rPr lang="en-GB" sz="800" b="0" i="1" baseline="0" dirty="0" err="1">
                          <a:solidFill>
                            <a:schemeClr val="tx1"/>
                          </a:solidFill>
                        </a:rPr>
                        <a:t>engined</a:t>
                      </a:r>
                      <a:r>
                        <a:rPr lang="en-GB" sz="800" b="0" i="1" baseline="0" dirty="0">
                          <a:solidFill>
                            <a:schemeClr val="tx1"/>
                          </a:solidFill>
                        </a:rPr>
                        <a:t> ship travelled the world. We compare the Titanic with modern day cruise ships. We will learn about the first locomotive and compare it with modern trains. We will design and create a 3D sculpture of out of clay where the children can decide if they would like to make a coal-powered ship or a modern cruise ship</a:t>
                      </a:r>
                      <a:r>
                        <a:rPr lang="en-GB" sz="1000" b="0" i="1" baseline="0" dirty="0">
                          <a:solidFill>
                            <a:schemeClr val="tx1"/>
                          </a:solidFill>
                        </a:rPr>
                        <a:t>.</a:t>
                      </a:r>
                    </a:p>
                    <a:p>
                      <a:pPr algn="ctr"/>
                      <a:endParaRPr lang="en-GB" sz="1000" b="0" i="1" baseline="0" dirty="0">
                        <a:solidFill>
                          <a:srgbClr val="FF0000"/>
                        </a:solidFill>
                      </a:endParaRPr>
                    </a:p>
                    <a:p>
                      <a:pPr algn="ctr"/>
                      <a:r>
                        <a:rPr lang="en-GB" sz="1000" b="1" baseline="0" dirty="0"/>
                        <a:t>Expert Focus Trip: </a:t>
                      </a:r>
                      <a:r>
                        <a:rPr lang="en-GB" sz="1000" b="1" baseline="0" dirty="0" err="1"/>
                        <a:t>Shildon</a:t>
                      </a:r>
                      <a:r>
                        <a:rPr lang="en-GB" sz="1000" b="1" baseline="0" dirty="0"/>
                        <a:t> Railway Museum</a:t>
                      </a:r>
                    </a:p>
                    <a:p>
                      <a:pPr algn="ctr"/>
                      <a:r>
                        <a:rPr lang="en-GB" sz="1000" b="1" baseline="0" dirty="0"/>
                        <a:t>End Point: Class showcase</a:t>
                      </a:r>
                      <a:endParaRPr lang="en-GB" sz="1000" b="1" dirty="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7</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14598">
                <a:tc>
                  <a:txBody>
                    <a:bodyPr/>
                    <a:lstStyle/>
                    <a:p>
                      <a:pPr algn="ctr"/>
                      <a:r>
                        <a:rPr lang="en-GB" sz="10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r>
                        <a:rPr lang="en-GB" sz="700" b="0" dirty="0"/>
                        <a:t>The Magic</a:t>
                      </a:r>
                      <a:r>
                        <a:rPr lang="en-GB" sz="700" b="0" baseline="0" dirty="0"/>
                        <a:t> Paintbrush</a:t>
                      </a:r>
                      <a:endParaRPr lang="en-GB" sz="7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Lost &amp; Found: Adele and Simon in China</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r>
                        <a:rPr lang="en-GB" sz="700" b="0" dirty="0">
                          <a:solidFill>
                            <a:schemeClr val="tx1"/>
                          </a:solidFill>
                        </a:rPr>
                        <a:t>Chopsticks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National Geographic</a:t>
                      </a:r>
                      <a:r>
                        <a:rPr lang="en-GB" sz="700" b="0" baseline="0" dirty="0"/>
                        <a:t> Kids: Pandas</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9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Samson’s Titanic Journey</a:t>
                      </a:r>
                    </a:p>
                    <a:p>
                      <a:pPr algn="ctr"/>
                      <a:endParaRPr lang="en-GB" sz="700" b="0" dirty="0">
                        <a:solidFill>
                          <a:srgbClr val="0070C0"/>
                        </a:solidFill>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solidFill>
                          <a:srgbClr val="0070C0"/>
                        </a:solidFill>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Steam, Smoke and Steel: Back in Time with Trains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dirty="0"/>
                        <a:t>The Runaway Train</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National Geographic</a:t>
                      </a:r>
                      <a:r>
                        <a:rPr lang="en-GB" sz="700" b="0" baseline="0" dirty="0"/>
                        <a:t> Kids: The Titanic</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86388">
                <a:tc>
                  <a:txBody>
                    <a:bodyPr/>
                    <a:lstStyle/>
                    <a:p>
                      <a:pPr algn="ctr"/>
                      <a:r>
                        <a:rPr lang="en-GB" sz="10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r>
                        <a:rPr lang="en-GB" sz="700" b="0" dirty="0"/>
                        <a:t>Narrative:</a:t>
                      </a:r>
                      <a:r>
                        <a:rPr lang="en-GB" sz="700" b="0" baseline="0" dirty="0"/>
                        <a:t> Stories from other cultures</a:t>
                      </a:r>
                      <a:endParaRPr lang="en-GB" sz="7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t>Recount: Post card</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a:t>
                      </a:r>
                      <a:r>
                        <a:rPr lang="en-GB" sz="700" b="0" baseline="0" dirty="0"/>
                        <a:t>written from Adele in story)</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Poetry: Free verse simple list poem</a:t>
                      </a:r>
                    </a:p>
                    <a:p>
                      <a:pPr algn="ctr"/>
                      <a:r>
                        <a:rPr lang="en-GB" sz="700" b="0" baseline="0" dirty="0"/>
                        <a:t>(listing missing items)</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Explanation: Instructions (how to make lanterns)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700" dirty="0"/>
                        <a:t>Information text: Non-Chronological Report (about pandas)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700" dirty="0"/>
                        <a:t>History comparison</a:t>
                      </a:r>
                    </a:p>
                    <a:p>
                      <a:r>
                        <a:rPr lang="en-GB" sz="700" dirty="0"/>
                        <a:t>(Comparing</a:t>
                      </a:r>
                      <a:r>
                        <a:rPr lang="en-GB" sz="700" baseline="0" dirty="0"/>
                        <a:t> Beijing and </a:t>
                      </a:r>
                      <a:r>
                        <a:rPr lang="en-GB" sz="700" baseline="0" dirty="0" err="1"/>
                        <a:t>Chengyang</a:t>
                      </a:r>
                      <a:r>
                        <a:rPr lang="en-GB" sz="700" baseline="0" dirty="0"/>
                        <a:t> Village)</a:t>
                      </a: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700" b="0" dirty="0">
                          <a:solidFill>
                            <a:schemeClr val="tx1"/>
                          </a:solidFill>
                        </a:rPr>
                        <a:t>Narrative</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Recount: Postcard</a:t>
                      </a:r>
                      <a:r>
                        <a:rPr lang="en-GB" sz="700" b="0" baseline="0" dirty="0"/>
                        <a:t> (recounting our visit to the museum)</a:t>
                      </a: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solidFill>
                            <a:schemeClr val="tx1"/>
                          </a:solidFill>
                        </a:rPr>
                        <a:t>Persuasive: Wanted</a:t>
                      </a:r>
                      <a:r>
                        <a:rPr lang="en-GB" sz="700" b="0" baseline="0" dirty="0">
                          <a:solidFill>
                            <a:schemeClr val="tx1"/>
                          </a:solidFill>
                        </a:rPr>
                        <a:t> poster (about the missing train and The Rocket)</a:t>
                      </a: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Information text: Non-Chronological</a:t>
                      </a:r>
                      <a:r>
                        <a:rPr lang="en-GB" sz="700" baseline="0" dirty="0"/>
                        <a:t> Report (about the Titanic)</a:t>
                      </a:r>
                      <a:endParaRPr lang="en-GB" sz="7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1263304">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r>
                        <a:rPr lang="en-GB" sz="700" b="1" kern="1200" dirty="0">
                          <a:solidFill>
                            <a:schemeClr val="tx1"/>
                          </a:solidFill>
                          <a:effectLst/>
                          <a:latin typeface="+mn-lt"/>
                          <a:ea typeface="+mn-ea"/>
                          <a:cs typeface="+mn-cs"/>
                        </a:rPr>
                        <a:t>Geography: Locational</a:t>
                      </a:r>
                      <a:r>
                        <a:rPr lang="en-GB" sz="700" b="1" kern="1200" baseline="0" dirty="0">
                          <a:solidFill>
                            <a:schemeClr val="tx1"/>
                          </a:solidFill>
                          <a:effectLst/>
                          <a:latin typeface="+mn-lt"/>
                          <a:ea typeface="+mn-ea"/>
                          <a:cs typeface="+mn-cs"/>
                        </a:rPr>
                        <a:t> and Place Knowledge</a:t>
                      </a:r>
                    </a:p>
                    <a:p>
                      <a:pPr marL="171450" indent="-171450" algn="ctr">
                        <a:buFontTx/>
                        <a:buChar char="-"/>
                      </a:pPr>
                      <a:r>
                        <a:rPr lang="en-GB" sz="700" b="0" kern="1200" baseline="0" dirty="0">
                          <a:solidFill>
                            <a:schemeClr val="tx1"/>
                          </a:solidFill>
                          <a:effectLst/>
                          <a:latin typeface="+mn-lt"/>
                          <a:ea typeface="+mn-ea"/>
                          <a:cs typeface="+mn-cs"/>
                        </a:rPr>
                        <a:t>Locate on map</a:t>
                      </a:r>
                    </a:p>
                    <a:p>
                      <a:pPr marL="171450" indent="-171450" algn="ctr">
                        <a:buFontTx/>
                        <a:buChar char="-"/>
                      </a:pPr>
                      <a:r>
                        <a:rPr lang="en-GB" sz="700" b="0" kern="1200" baseline="0" dirty="0">
                          <a:solidFill>
                            <a:schemeClr val="tx1"/>
                          </a:solidFill>
                          <a:effectLst/>
                          <a:latin typeface="+mn-lt"/>
                          <a:ea typeface="+mn-ea"/>
                          <a:cs typeface="+mn-cs"/>
                        </a:rPr>
                        <a:t>In depth study Beijing and </a:t>
                      </a:r>
                      <a:r>
                        <a:rPr lang="en-GB" sz="700" b="0" kern="1200" baseline="0" dirty="0" err="1">
                          <a:solidFill>
                            <a:schemeClr val="tx1"/>
                          </a:solidFill>
                          <a:effectLst/>
                          <a:latin typeface="+mn-lt"/>
                          <a:ea typeface="+mn-ea"/>
                          <a:cs typeface="+mn-cs"/>
                        </a:rPr>
                        <a:t>Chengyang</a:t>
                      </a:r>
                      <a:r>
                        <a:rPr lang="en-GB" sz="700" b="0" kern="1200" baseline="0" dirty="0">
                          <a:solidFill>
                            <a:schemeClr val="tx1"/>
                          </a:solidFill>
                          <a:effectLst/>
                          <a:latin typeface="+mn-lt"/>
                          <a:ea typeface="+mn-ea"/>
                          <a:cs typeface="+mn-cs"/>
                        </a:rPr>
                        <a:t> Village</a:t>
                      </a:r>
                    </a:p>
                    <a:p>
                      <a:pPr marL="171450" indent="-171450" algn="ctr">
                        <a:buFontTx/>
                        <a:buChar char="-"/>
                      </a:pPr>
                      <a:r>
                        <a:rPr lang="en-GB" sz="700" b="0" kern="1200" baseline="0" dirty="0">
                          <a:solidFill>
                            <a:schemeClr val="tx1"/>
                          </a:solidFill>
                          <a:effectLst/>
                          <a:latin typeface="+mn-lt"/>
                          <a:ea typeface="+mn-ea"/>
                          <a:cs typeface="+mn-cs"/>
                        </a:rPr>
                        <a:t>Compare rural and urban China</a:t>
                      </a:r>
                    </a:p>
                    <a:p>
                      <a:pPr marL="0" indent="0" algn="ctr">
                        <a:buFontTx/>
                        <a:buNone/>
                      </a:pPr>
                      <a:endParaRPr lang="en-GB" sz="700" b="0" kern="1200" baseline="0" dirty="0">
                        <a:solidFill>
                          <a:schemeClr val="tx1"/>
                        </a:solidFill>
                        <a:effectLst/>
                        <a:latin typeface="+mn-lt"/>
                        <a:ea typeface="+mn-ea"/>
                        <a:cs typeface="+mn-cs"/>
                      </a:endParaRPr>
                    </a:p>
                    <a:p>
                      <a:pPr algn="ctr"/>
                      <a:r>
                        <a:rPr lang="en-GB" sz="700" b="1" kern="1200" dirty="0">
                          <a:solidFill>
                            <a:srgbClr val="FF0000"/>
                          </a:solidFill>
                          <a:effectLst/>
                          <a:latin typeface="+mn-lt"/>
                          <a:ea typeface="+mn-ea"/>
                          <a:cs typeface="+mn-cs"/>
                        </a:rPr>
                        <a:t>Expert Focus Trip:</a:t>
                      </a:r>
                      <a:endParaRPr lang="en-GB" sz="700" kern="1200" dirty="0">
                        <a:solidFill>
                          <a:srgbClr val="FF0000"/>
                        </a:solidFill>
                        <a:effectLst/>
                        <a:latin typeface="+mn-lt"/>
                        <a:ea typeface="+mn-ea"/>
                        <a:cs typeface="+mn-cs"/>
                      </a:endParaRPr>
                    </a:p>
                    <a:p>
                      <a:pPr algn="ctr"/>
                      <a:r>
                        <a:rPr lang="en-GB" sz="700" kern="1200" dirty="0">
                          <a:solidFill>
                            <a:srgbClr val="FF0000"/>
                          </a:solidFill>
                          <a:effectLst/>
                          <a:latin typeface="+mn-lt"/>
                          <a:ea typeface="+mn-ea"/>
                          <a:cs typeface="+mn-cs"/>
                        </a:rPr>
                        <a:t>Oriental Museum</a:t>
                      </a:r>
                    </a:p>
                    <a:p>
                      <a:pPr marL="0" indent="0" algn="ctr">
                        <a:buFontTx/>
                        <a:buNone/>
                      </a:pPr>
                      <a:endParaRPr lang="en-GB" sz="7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lgn="ctr">
                        <a:buFontTx/>
                        <a:buNone/>
                      </a:pPr>
                      <a:endParaRPr lang="en-GB" sz="7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indent="0" algn="ctr">
                        <a:buFontTx/>
                        <a:buNone/>
                      </a:pPr>
                      <a:r>
                        <a:rPr lang="en-GB" sz="700" b="1" kern="1200" baseline="0" dirty="0">
                          <a:solidFill>
                            <a:schemeClr val="tx1"/>
                          </a:solidFill>
                          <a:effectLst/>
                          <a:latin typeface="+mn-lt"/>
                          <a:ea typeface="+mn-ea"/>
                          <a:cs typeface="+mn-cs"/>
                        </a:rPr>
                        <a:t>DT: Structures and Stability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baseline="0" dirty="0"/>
                        <a:t>Design and make playground equipment from reclaimed materials (linked to Chinese park)</a:t>
                      </a:r>
                      <a:endParaRPr lang="en-GB" sz="700" b="0" kern="1200" baseline="0" dirty="0">
                        <a:solidFill>
                          <a:schemeClr val="tx1"/>
                        </a:solidFill>
                        <a:effectLst/>
                        <a:latin typeface="+mn-lt"/>
                        <a:ea typeface="+mn-ea"/>
                        <a:cs typeface="+mn-cs"/>
                      </a:endParaRPr>
                    </a:p>
                    <a:p>
                      <a:pPr marL="0" indent="0" algn="ctr">
                        <a:buFontTx/>
                        <a:buNone/>
                      </a:pPr>
                      <a:endParaRPr lang="en-GB" sz="700" b="0" kern="1200" baseline="0" dirty="0">
                        <a:solidFill>
                          <a:schemeClr val="tx1"/>
                        </a:solidFill>
                        <a:effectLst/>
                        <a:latin typeface="+mn-lt"/>
                        <a:ea typeface="+mn-ea"/>
                        <a:cs typeface="+mn-cs"/>
                      </a:endParaRPr>
                    </a:p>
                    <a:p>
                      <a:pPr marL="0" indent="0" algn="ctr">
                        <a:buFontTx/>
                        <a:buNone/>
                      </a:pPr>
                      <a:r>
                        <a:rPr lang="en-GB" sz="700" b="1" kern="1200" baseline="0" dirty="0">
                          <a:solidFill>
                            <a:schemeClr val="tx1"/>
                          </a:solidFill>
                          <a:effectLst/>
                          <a:latin typeface="+mn-lt"/>
                          <a:ea typeface="+mn-ea"/>
                          <a:cs typeface="+mn-cs"/>
                        </a:rPr>
                        <a:t>Art: Textiles</a:t>
                      </a:r>
                    </a:p>
                    <a:p>
                      <a:pPr marL="0" indent="0" algn="ctr">
                        <a:buFontTx/>
                        <a:buNone/>
                      </a:pPr>
                      <a:r>
                        <a:rPr lang="en-GB" sz="700" b="0" kern="1200" baseline="0" dirty="0">
                          <a:solidFill>
                            <a:schemeClr val="tx1"/>
                          </a:solidFill>
                          <a:effectLst/>
                          <a:latin typeface="+mn-lt"/>
                          <a:ea typeface="+mn-ea"/>
                          <a:cs typeface="+mn-cs"/>
                        </a:rPr>
                        <a:t>Exploring Chinese fabrics, drawing on textiles and weaving</a:t>
                      </a:r>
                    </a:p>
                    <a:p>
                      <a:pPr marL="0" indent="0" algn="ctr">
                        <a:buFontTx/>
                        <a:buNone/>
                      </a:pPr>
                      <a:endParaRPr lang="en-GB" sz="700" b="0" kern="1200" baseline="0" dirty="0">
                        <a:solidFill>
                          <a:schemeClr val="tx1"/>
                        </a:solidFill>
                        <a:effectLst/>
                        <a:latin typeface="+mn-lt"/>
                        <a:ea typeface="+mn-ea"/>
                        <a:cs typeface="+mn-cs"/>
                      </a:endParaRPr>
                    </a:p>
                    <a:p>
                      <a:pPr algn="ctr"/>
                      <a:r>
                        <a:rPr lang="en-GB" sz="700" b="1" kern="1200" dirty="0">
                          <a:solidFill>
                            <a:srgbClr val="FF0000"/>
                          </a:solidFill>
                          <a:effectLst/>
                          <a:latin typeface="+mn-lt"/>
                          <a:ea typeface="+mn-ea"/>
                          <a:cs typeface="+mn-cs"/>
                        </a:rPr>
                        <a:t>End Point:</a:t>
                      </a:r>
                      <a:endParaRPr lang="en-GB" sz="700" kern="1200" dirty="0">
                        <a:solidFill>
                          <a:srgbClr val="FF0000"/>
                        </a:solidFill>
                        <a:effectLst/>
                        <a:latin typeface="+mn-lt"/>
                        <a:ea typeface="+mn-ea"/>
                        <a:cs typeface="+mn-cs"/>
                      </a:endParaRPr>
                    </a:p>
                    <a:p>
                      <a:pPr algn="ctr"/>
                      <a:r>
                        <a:rPr lang="en-GB" sz="700" kern="1200" dirty="0">
                          <a:solidFill>
                            <a:srgbClr val="FF0000"/>
                          </a:solidFill>
                          <a:effectLst/>
                          <a:latin typeface="+mn-lt"/>
                          <a:ea typeface="+mn-ea"/>
                          <a:cs typeface="+mn-cs"/>
                        </a:rPr>
                        <a:t>Written comparison</a:t>
                      </a:r>
                    </a:p>
                    <a:p>
                      <a:pPr algn="ctr"/>
                      <a:endParaRPr lang="en-GB" sz="700" kern="1200" dirty="0">
                        <a:solidFill>
                          <a:schemeClr val="tx1"/>
                        </a:solidFill>
                        <a:effectLst/>
                        <a:latin typeface="+mn-lt"/>
                        <a:ea typeface="+mn-ea"/>
                        <a:cs typeface="+mn-cs"/>
                      </a:endParaRPr>
                    </a:p>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aseline="0" dirty="0"/>
                    </a:p>
                    <a:p>
                      <a:pPr algn="ctr"/>
                      <a:r>
                        <a:rPr lang="en-GB" sz="700" b="1" dirty="0"/>
                        <a:t>History:</a:t>
                      </a:r>
                      <a:r>
                        <a:rPr lang="en-GB" sz="700" b="1" baseline="0" dirty="0"/>
                        <a:t> </a:t>
                      </a:r>
                      <a:r>
                        <a:rPr lang="en-GB" sz="700" b="1" dirty="0"/>
                        <a:t>A Significant Event </a:t>
                      </a:r>
                    </a:p>
                    <a:p>
                      <a:pPr algn="ctr"/>
                      <a:r>
                        <a:rPr lang="en-GB" sz="700" dirty="0"/>
                        <a:t>Coal,</a:t>
                      </a:r>
                      <a:r>
                        <a:rPr lang="en-GB" sz="700" baseline="0" dirty="0"/>
                        <a:t> Water &amp; Steam </a:t>
                      </a:r>
                      <a:endParaRPr lang="en-GB" sz="700" b="0" baseline="0" dirty="0"/>
                    </a:p>
                    <a:p>
                      <a:pPr algn="ctr"/>
                      <a:endParaRPr lang="en-GB" sz="700" b="0" baseline="0" dirty="0"/>
                    </a:p>
                    <a:p>
                      <a:pPr algn="ctr"/>
                      <a:r>
                        <a:rPr lang="en-GB" sz="700" b="1" kern="1200" dirty="0">
                          <a:solidFill>
                            <a:srgbClr val="FF0000"/>
                          </a:solidFill>
                          <a:effectLst/>
                          <a:latin typeface="+mn-lt"/>
                          <a:ea typeface="+mn-ea"/>
                          <a:cs typeface="+mn-cs"/>
                        </a:rPr>
                        <a:t>Expert Focus Trip:</a:t>
                      </a:r>
                    </a:p>
                    <a:p>
                      <a:pPr algn="ctr"/>
                      <a:r>
                        <a:rPr lang="en-GB" sz="700" kern="1200" dirty="0" err="1">
                          <a:solidFill>
                            <a:srgbClr val="FF0000"/>
                          </a:solidFill>
                          <a:effectLst/>
                          <a:latin typeface="+mn-lt"/>
                          <a:ea typeface="+mn-ea"/>
                          <a:cs typeface="+mn-cs"/>
                        </a:rPr>
                        <a:t>Shildon</a:t>
                      </a:r>
                      <a:r>
                        <a:rPr lang="en-GB" sz="700" kern="1200" dirty="0">
                          <a:solidFill>
                            <a:srgbClr val="FF0000"/>
                          </a:solidFill>
                          <a:effectLst/>
                          <a:latin typeface="+mn-lt"/>
                          <a:ea typeface="+mn-ea"/>
                          <a:cs typeface="+mn-cs"/>
                        </a:rPr>
                        <a:t> Railway Museum</a:t>
                      </a:r>
                    </a:p>
                    <a:p>
                      <a:pPr algn="ctr"/>
                      <a:endParaRPr lang="en-GB" sz="700" b="0" dirty="0"/>
                    </a:p>
                    <a:p>
                      <a:pPr algn="ct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GB" sz="700" b="1" dirty="0"/>
                        <a:t>Art:</a:t>
                      </a:r>
                      <a:r>
                        <a:rPr lang="en-GB" sz="700" b="1" baseline="0" dirty="0"/>
                        <a:t> Sculpture</a:t>
                      </a:r>
                    </a:p>
                    <a:p>
                      <a:pPr algn="ctr"/>
                      <a:r>
                        <a:rPr lang="en-GB" sz="700" b="0" baseline="0" dirty="0"/>
                        <a:t>3D Clay</a:t>
                      </a:r>
                    </a:p>
                    <a:p>
                      <a:pPr algn="ctr"/>
                      <a:r>
                        <a:rPr lang="en-GB" sz="700" b="0" baseline="0" dirty="0"/>
                        <a:t>Sculpture of a boat</a:t>
                      </a:r>
                    </a:p>
                    <a:p>
                      <a:pPr algn="ctr"/>
                      <a:endParaRPr lang="en-GB" sz="700" b="1" kern="1200" dirty="0">
                        <a:solidFill>
                          <a:schemeClr val="tx1"/>
                        </a:solidFill>
                        <a:effectLst/>
                        <a:latin typeface="+mn-lt"/>
                        <a:ea typeface="+mn-ea"/>
                        <a:cs typeface="+mn-cs"/>
                      </a:endParaRPr>
                    </a:p>
                    <a:p>
                      <a:pPr algn="ctr"/>
                      <a:endParaRPr lang="en-GB" sz="700" b="1" kern="1200" dirty="0">
                        <a:solidFill>
                          <a:srgbClr val="FF0000"/>
                        </a:solidFill>
                        <a:effectLst/>
                        <a:latin typeface="+mn-lt"/>
                        <a:ea typeface="+mn-ea"/>
                        <a:cs typeface="+mn-cs"/>
                      </a:endParaRPr>
                    </a:p>
                    <a:p>
                      <a:pPr algn="ctr"/>
                      <a:r>
                        <a:rPr lang="en-GB" sz="700" b="1" kern="1200" dirty="0">
                          <a:solidFill>
                            <a:srgbClr val="FF0000"/>
                          </a:solidFill>
                          <a:effectLst/>
                          <a:latin typeface="+mn-lt"/>
                          <a:ea typeface="+mn-ea"/>
                          <a:cs typeface="+mn-cs"/>
                        </a:rPr>
                        <a:t>End Point: </a:t>
                      </a:r>
                    </a:p>
                    <a:p>
                      <a:pPr algn="ctr"/>
                      <a:r>
                        <a:rPr lang="en-GB" sz="700" kern="1200" dirty="0">
                          <a:solidFill>
                            <a:srgbClr val="FF0000"/>
                          </a:solidFill>
                          <a:effectLst/>
                          <a:latin typeface="+mn-lt"/>
                          <a:ea typeface="+mn-ea"/>
                          <a:cs typeface="+mn-cs"/>
                        </a:rPr>
                        <a:t>Class showcase</a:t>
                      </a:r>
                    </a:p>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1047020">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a:r>
                        <a:rPr lang="en-GB" sz="700" b="1" kern="1200" dirty="0">
                          <a:solidFill>
                            <a:schemeClr val="tx1"/>
                          </a:solidFill>
                          <a:effectLst/>
                          <a:latin typeface="+mn-lt"/>
                          <a:ea typeface="+mn-ea"/>
                          <a:cs typeface="+mn-cs"/>
                        </a:rPr>
                        <a:t>Science:</a:t>
                      </a:r>
                      <a:r>
                        <a:rPr lang="en-GB" sz="700" b="1" kern="1200" baseline="0" dirty="0">
                          <a:solidFill>
                            <a:schemeClr val="tx1"/>
                          </a:solidFill>
                          <a:effectLst/>
                          <a:latin typeface="+mn-lt"/>
                          <a:ea typeface="+mn-ea"/>
                          <a:cs typeface="+mn-cs"/>
                        </a:rPr>
                        <a:t> Light</a:t>
                      </a:r>
                    </a:p>
                    <a:p>
                      <a:pPr marL="171450" indent="-171450" algn="ctr">
                        <a:buFontTx/>
                        <a:buChar char="-"/>
                      </a:pPr>
                      <a:r>
                        <a:rPr lang="en-GB" sz="700" b="0" kern="1200" baseline="0" dirty="0">
                          <a:solidFill>
                            <a:schemeClr val="tx1"/>
                          </a:solidFill>
                          <a:effectLst/>
                          <a:latin typeface="+mn-lt"/>
                          <a:ea typeface="+mn-ea"/>
                          <a:cs typeface="+mn-cs"/>
                        </a:rPr>
                        <a:t>Sources of light</a:t>
                      </a:r>
                    </a:p>
                    <a:p>
                      <a:pPr marL="171450" indent="-171450" algn="ctr">
                        <a:buFontTx/>
                        <a:buChar char="-"/>
                      </a:pPr>
                      <a:r>
                        <a:rPr lang="en-GB" sz="700" b="0" kern="1200" baseline="0" dirty="0">
                          <a:solidFill>
                            <a:schemeClr val="tx1"/>
                          </a:solidFill>
                          <a:effectLst/>
                          <a:latin typeface="+mn-lt"/>
                          <a:ea typeface="+mn-ea"/>
                          <a:cs typeface="+mn-cs"/>
                        </a:rPr>
                        <a:t>Shadows and reflections</a:t>
                      </a:r>
                    </a:p>
                    <a:p>
                      <a:pPr marL="171450" indent="-171450" algn="ctr">
                        <a:buFontTx/>
                        <a:buChar char="-"/>
                      </a:pPr>
                      <a:r>
                        <a:rPr lang="en-GB" sz="700" b="0" kern="1200" baseline="0" dirty="0">
                          <a:solidFill>
                            <a:schemeClr val="tx1"/>
                          </a:solidFill>
                          <a:effectLst/>
                          <a:latin typeface="+mn-lt"/>
                          <a:ea typeface="+mn-ea"/>
                          <a:cs typeface="+mn-cs"/>
                        </a:rPr>
                        <a:t>Science investigations</a:t>
                      </a:r>
                    </a:p>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6">
                  <a:txBody>
                    <a:bodyPr/>
                    <a:lstStyle/>
                    <a:p>
                      <a:pPr algn="ctr"/>
                      <a:r>
                        <a:rPr lang="en-GB" sz="700" b="1" dirty="0"/>
                        <a:t>Science: Everyday Materials &amp; Uses</a:t>
                      </a:r>
                    </a:p>
                    <a:p>
                      <a:pPr marL="171450" indent="-171450" algn="ctr">
                        <a:buFontTx/>
                        <a:buChar char="-"/>
                      </a:pPr>
                      <a:r>
                        <a:rPr lang="en-GB" sz="700" baseline="0" dirty="0"/>
                        <a:t>Classify, describe and record different materials</a:t>
                      </a:r>
                    </a:p>
                    <a:p>
                      <a:pPr marL="171450" indent="-171450" algn="ctr">
                        <a:buFontTx/>
                        <a:buChar char="-"/>
                      </a:pPr>
                      <a:r>
                        <a:rPr lang="en-GB" sz="700" baseline="0" dirty="0"/>
                        <a:t>Science investigation: which materials work best to make a variety of objects</a:t>
                      </a: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8595">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Addition and subtraction within 20</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Place value within 50</a:t>
                      </a:r>
                    </a:p>
                    <a:p>
                      <a:pPr algn="ct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a:p>
                  </a:txBody>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Multiplication and division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Shape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Length</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700" b="0" dirty="0"/>
                        <a:t>Height</a:t>
                      </a: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r>
                        <a:rPr lang="en-GB" sz="700" b="0" dirty="0"/>
                        <a:t>Weight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700" b="0" dirty="0"/>
                        <a:t>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722697">
                <a:tc>
                  <a:txBody>
                    <a:bodyPr/>
                    <a:lstStyle/>
                    <a:p>
                      <a:pPr lvl="0" algn="ctr"/>
                      <a:r>
                        <a:rPr lang="en-GB" sz="1000" b="1" kern="1200" dirty="0">
                          <a:solidFill>
                            <a:schemeClr val="tx1"/>
                          </a:solidFill>
                          <a:effectLst/>
                          <a:latin typeface="+mn-lt"/>
                          <a:ea typeface="+mn-ea"/>
                          <a:cs typeface="+mn-cs"/>
                        </a:rPr>
                        <a:t>Discrete</a:t>
                      </a:r>
                      <a:endParaRPr lang="en-GB" sz="1000" b="1" dirty="0">
                        <a:solidFill>
                          <a:schemeClr val="tx1"/>
                        </a:solidFill>
                      </a:endParaRPr>
                    </a:p>
                    <a:p>
                      <a:pPr algn="ctr"/>
                      <a:r>
                        <a:rPr lang="en-GB" sz="10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DT</a:t>
                      </a:r>
                      <a:r>
                        <a:rPr lang="en-GB" sz="700" b="1" kern="1200" baseline="0" dirty="0">
                          <a:solidFill>
                            <a:schemeClr val="tx1"/>
                          </a:solidFill>
                          <a:effectLst/>
                          <a:latin typeface="+mn-lt"/>
                          <a:ea typeface="+mn-ea"/>
                          <a:cs typeface="+mn-cs"/>
                        </a:rPr>
                        <a:t> Food Technology: </a:t>
                      </a:r>
                      <a:r>
                        <a:rPr lang="en-GB" sz="700" b="0" kern="1200" baseline="0" dirty="0">
                          <a:solidFill>
                            <a:schemeClr val="tx1"/>
                          </a:solidFill>
                          <a:effectLst/>
                          <a:latin typeface="+mn-lt"/>
                          <a:ea typeface="+mn-ea"/>
                          <a:cs typeface="+mn-cs"/>
                        </a:rPr>
                        <a:t>cutting, grating, peeling (consolidate in Spring 1)</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DT</a:t>
                      </a:r>
                      <a:r>
                        <a:rPr lang="en-GB" sz="700" b="1" kern="1200" baseline="0" dirty="0">
                          <a:solidFill>
                            <a:schemeClr val="tx1"/>
                          </a:solidFill>
                          <a:effectLst/>
                          <a:latin typeface="+mn-lt"/>
                          <a:ea typeface="+mn-ea"/>
                          <a:cs typeface="+mn-cs"/>
                        </a:rPr>
                        <a:t> Woodwork skills: </a:t>
                      </a:r>
                      <a:r>
                        <a:rPr lang="en-GB" sz="700" kern="1200" baseline="0" dirty="0">
                          <a:solidFill>
                            <a:schemeClr val="tx1"/>
                          </a:solidFill>
                          <a:effectLst/>
                          <a:latin typeface="+mn-lt"/>
                          <a:ea typeface="+mn-ea"/>
                          <a:cs typeface="+mn-cs"/>
                        </a:rPr>
                        <a:t>hammer, screw diver, tape measure, palm drills, hand drill, clamp, Japanese saw (consolidated in Spring 2)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Music: </a:t>
                      </a:r>
                      <a:r>
                        <a:rPr lang="en-GB" sz="700" b="0" kern="1200" baseline="0" dirty="0">
                          <a:solidFill>
                            <a:schemeClr val="tx1"/>
                          </a:solidFill>
                          <a:effectLst/>
                          <a:latin typeface="+mn-lt"/>
                          <a:ea typeface="+mn-ea"/>
                          <a:cs typeface="+mn-cs"/>
                        </a:rPr>
                        <a:t>Active Listening (Asian music), Composing &amp; Improvising &amp; Performing (with music teacher), singing (building up to Easter performance)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MFL: </a:t>
                      </a:r>
                      <a:r>
                        <a:rPr lang="en-GB" sz="700" b="0" kern="1200" baseline="0" dirty="0">
                          <a:solidFill>
                            <a:schemeClr val="tx1"/>
                          </a:solidFill>
                          <a:effectLst/>
                          <a:latin typeface="+mn-lt"/>
                          <a:ea typeface="+mn-ea"/>
                          <a:cs typeface="+mn-cs"/>
                        </a:rPr>
                        <a:t>My Home (French)</a:t>
                      </a:r>
                      <a:endParaRPr lang="en-GB" sz="7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PSHE</a:t>
                      </a:r>
                      <a:r>
                        <a:rPr lang="en-GB" sz="700" kern="1200" dirty="0">
                          <a:solidFill>
                            <a:schemeClr val="tx1"/>
                          </a:solidFill>
                          <a:effectLst/>
                          <a:latin typeface="+mn-lt"/>
                          <a:ea typeface="+mn-ea"/>
                          <a:cs typeface="+mn-cs"/>
                        </a:rPr>
                        <a:t>: A Problem Shared is a Problem Halved, Communication, Trust, What Makes a Family, My Growing Body, Respecting Others, Water Safety</a:t>
                      </a:r>
                      <a:endParaRPr lang="en-GB" sz="700"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RE: </a:t>
                      </a:r>
                      <a:r>
                        <a:rPr lang="en-GB" sz="700" b="0" kern="1200" baseline="0" dirty="0">
                          <a:solidFill>
                            <a:schemeClr val="tx1"/>
                          </a:solidFill>
                          <a:effectLst/>
                          <a:latin typeface="+mn-lt"/>
                          <a:ea typeface="+mn-ea"/>
                          <a:cs typeface="+mn-cs"/>
                        </a:rPr>
                        <a:t>Why is Jesus special to Christians? What is the Easter story?</a:t>
                      </a:r>
                      <a:endParaRPr lang="en-GB" sz="7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Computing – Computer Science: </a:t>
                      </a:r>
                      <a:r>
                        <a:rPr lang="en-GB" sz="700" b="0" kern="1200" baseline="0" dirty="0">
                          <a:solidFill>
                            <a:schemeClr val="tx1"/>
                          </a:solidFill>
                          <a:effectLst/>
                          <a:latin typeface="+mn-lt"/>
                          <a:ea typeface="+mn-ea"/>
                          <a:cs typeface="+mn-cs"/>
                        </a:rPr>
                        <a:t>Understand an algorithm, understand a computer program, understand a digital device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PE: </a:t>
                      </a:r>
                      <a:r>
                        <a:rPr lang="en-GB" sz="700" b="0" kern="1200" baseline="0" dirty="0">
                          <a:solidFill>
                            <a:schemeClr val="tx1"/>
                          </a:solidFill>
                          <a:effectLst/>
                          <a:latin typeface="+mn-lt"/>
                          <a:ea typeface="+mn-ea"/>
                          <a:cs typeface="+mn-cs"/>
                        </a:rPr>
                        <a:t>Gymnastics – making shapes. Dance – moving along.</a:t>
                      </a:r>
                      <a:endParaRPr lang="en-GB" sz="700" b="1"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22515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1 </a:t>
            </a:r>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3582919639"/>
              </p:ext>
            </p:extLst>
          </p:nvPr>
        </p:nvGraphicFramePr>
        <p:xfrm>
          <a:off x="432606" y="931127"/>
          <a:ext cx="12312419" cy="8477689"/>
        </p:xfrm>
        <a:graphic>
          <a:graphicData uri="http://schemas.openxmlformats.org/drawingml/2006/table">
            <a:tbl>
              <a:tblPr firstRow="1" bandRow="1">
                <a:tableStyleId>{5940675A-B579-460E-94D1-54222C63F5DA}</a:tableStyleId>
              </a:tblPr>
              <a:tblGrid>
                <a:gridCol w="748679">
                  <a:extLst>
                    <a:ext uri="{9D8B030D-6E8A-4147-A177-3AD203B41FA5}">
                      <a16:colId xmlns:a16="http://schemas.microsoft.com/office/drawing/2014/main" val="1515145842"/>
                    </a:ext>
                  </a:extLst>
                </a:gridCol>
                <a:gridCol w="748679">
                  <a:extLst>
                    <a:ext uri="{9D8B030D-6E8A-4147-A177-3AD203B41FA5}">
                      <a16:colId xmlns:a16="http://schemas.microsoft.com/office/drawing/2014/main" val="2801019361"/>
                    </a:ext>
                  </a:extLst>
                </a:gridCol>
                <a:gridCol w="748679">
                  <a:extLst>
                    <a:ext uri="{9D8B030D-6E8A-4147-A177-3AD203B41FA5}">
                      <a16:colId xmlns:a16="http://schemas.microsoft.com/office/drawing/2014/main" val="3886250757"/>
                    </a:ext>
                  </a:extLst>
                </a:gridCol>
                <a:gridCol w="748679">
                  <a:extLst>
                    <a:ext uri="{9D8B030D-6E8A-4147-A177-3AD203B41FA5}">
                      <a16:colId xmlns:a16="http://schemas.microsoft.com/office/drawing/2014/main" val="564546485"/>
                    </a:ext>
                  </a:extLst>
                </a:gridCol>
                <a:gridCol w="748679">
                  <a:extLst>
                    <a:ext uri="{9D8B030D-6E8A-4147-A177-3AD203B41FA5}">
                      <a16:colId xmlns:a16="http://schemas.microsoft.com/office/drawing/2014/main" val="3318043987"/>
                    </a:ext>
                  </a:extLst>
                </a:gridCol>
                <a:gridCol w="187171">
                  <a:extLst>
                    <a:ext uri="{9D8B030D-6E8A-4147-A177-3AD203B41FA5}">
                      <a16:colId xmlns:a16="http://schemas.microsoft.com/office/drawing/2014/main" val="31436958"/>
                    </a:ext>
                  </a:extLst>
                </a:gridCol>
                <a:gridCol w="561510">
                  <a:extLst>
                    <a:ext uri="{9D8B030D-6E8A-4147-A177-3AD203B41FA5}">
                      <a16:colId xmlns:a16="http://schemas.microsoft.com/office/drawing/2014/main" val="1430372687"/>
                    </a:ext>
                  </a:extLst>
                </a:gridCol>
                <a:gridCol w="748679">
                  <a:extLst>
                    <a:ext uri="{9D8B030D-6E8A-4147-A177-3AD203B41FA5}">
                      <a16:colId xmlns:a16="http://schemas.microsoft.com/office/drawing/2014/main" val="2396593462"/>
                    </a:ext>
                  </a:extLst>
                </a:gridCol>
                <a:gridCol w="748679">
                  <a:extLst>
                    <a:ext uri="{9D8B030D-6E8A-4147-A177-3AD203B41FA5}">
                      <a16:colId xmlns:a16="http://schemas.microsoft.com/office/drawing/2014/main" val="2260121395"/>
                    </a:ext>
                  </a:extLst>
                </a:gridCol>
                <a:gridCol w="748680">
                  <a:extLst>
                    <a:ext uri="{9D8B030D-6E8A-4147-A177-3AD203B41FA5}">
                      <a16:colId xmlns:a16="http://schemas.microsoft.com/office/drawing/2014/main" val="1133684306"/>
                    </a:ext>
                  </a:extLst>
                </a:gridCol>
                <a:gridCol w="748679">
                  <a:extLst>
                    <a:ext uri="{9D8B030D-6E8A-4147-A177-3AD203B41FA5}">
                      <a16:colId xmlns:a16="http://schemas.microsoft.com/office/drawing/2014/main" val="2280477883"/>
                    </a:ext>
                  </a:extLst>
                </a:gridCol>
                <a:gridCol w="748679">
                  <a:extLst>
                    <a:ext uri="{9D8B030D-6E8A-4147-A177-3AD203B41FA5}">
                      <a16:colId xmlns:a16="http://schemas.microsoft.com/office/drawing/2014/main" val="3146685755"/>
                    </a:ext>
                  </a:extLst>
                </a:gridCol>
                <a:gridCol w="814003">
                  <a:extLst>
                    <a:ext uri="{9D8B030D-6E8A-4147-A177-3AD203B41FA5}">
                      <a16:colId xmlns:a16="http://schemas.microsoft.com/office/drawing/2014/main" val="969576128"/>
                    </a:ext>
                  </a:extLst>
                </a:gridCol>
                <a:gridCol w="748681">
                  <a:extLst>
                    <a:ext uri="{9D8B030D-6E8A-4147-A177-3AD203B41FA5}">
                      <a16:colId xmlns:a16="http://schemas.microsoft.com/office/drawing/2014/main" val="65668484"/>
                    </a:ext>
                  </a:extLst>
                </a:gridCol>
                <a:gridCol w="1262498">
                  <a:extLst>
                    <a:ext uri="{9D8B030D-6E8A-4147-A177-3AD203B41FA5}">
                      <a16:colId xmlns:a16="http://schemas.microsoft.com/office/drawing/2014/main" val="1672269246"/>
                    </a:ext>
                  </a:extLst>
                </a:gridCol>
                <a:gridCol w="1251765">
                  <a:extLst>
                    <a:ext uri="{9D8B030D-6E8A-4147-A177-3AD203B41FA5}">
                      <a16:colId xmlns:a16="http://schemas.microsoft.com/office/drawing/2014/main" val="3231118915"/>
                    </a:ext>
                  </a:extLst>
                </a:gridCol>
              </a:tblGrid>
              <a:tr h="283139">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b="1" dirty="0"/>
                        <a:t>Summer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83139">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0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0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a:t>
                      </a:r>
                      <a:r>
                        <a:rPr lang="en-GB" sz="1000" b="1" baseline="0" dirty="0"/>
                        <a:t> 8</a:t>
                      </a: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595119">
                <a:tc>
                  <a:txBody>
                    <a:bodyPr/>
                    <a:lstStyle/>
                    <a:p>
                      <a:pPr algn="ctr"/>
                      <a:r>
                        <a:rPr lang="en-GB" sz="10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7">
                  <a:txBody>
                    <a:bodyPr/>
                    <a:lstStyle/>
                    <a:p>
                      <a:pPr algn="ctr"/>
                      <a:r>
                        <a:rPr lang="en-GB" sz="1200" b="0" dirty="0"/>
                        <a:t>To become an expert in</a:t>
                      </a:r>
                      <a:r>
                        <a:rPr lang="en-GB" sz="1200" b="0" baseline="0" dirty="0"/>
                        <a:t> our natural world</a:t>
                      </a:r>
                    </a:p>
                    <a:p>
                      <a:pPr algn="ctr"/>
                      <a:r>
                        <a:rPr lang="en-GB" sz="800" b="0" i="1" baseline="0" dirty="0"/>
                        <a:t>We will explore different kinds of weather and seasons and explore characteristics linked to each. We will be learning about and comparing different plants and we will label their main features. Within Art, we will be looking at printing with natural materials.</a:t>
                      </a:r>
                    </a:p>
                    <a:p>
                      <a:pPr algn="ctr"/>
                      <a:endParaRPr lang="en-GB" sz="800" b="0" i="1" baseline="0" dirty="0"/>
                    </a:p>
                    <a:p>
                      <a:pPr algn="ctr"/>
                      <a:r>
                        <a:rPr lang="en-GB" sz="1000" b="1" i="0" dirty="0"/>
                        <a:t>Expert Focus Trip: Botanic Gardens</a:t>
                      </a:r>
                    </a:p>
                    <a:p>
                      <a:pPr algn="ctr"/>
                      <a:r>
                        <a:rPr lang="en-GB" sz="1000" b="1" i="0" dirty="0"/>
                        <a:t>End Point: Video presentation e.g.</a:t>
                      </a:r>
                      <a:r>
                        <a:rPr lang="en-GB" sz="1000" b="1" i="0" baseline="0" dirty="0"/>
                        <a:t> present weather forecast using vocabulary learnt</a:t>
                      </a:r>
                      <a:endParaRPr lang="en-GB" sz="1000" b="1" i="0" dirty="0"/>
                    </a:p>
                    <a:p>
                      <a:pPr algn="ctr"/>
                      <a:endParaRPr lang="en-GB" sz="1000" b="0" dirty="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algn="ctr" defTabSz="1280160" rtl="0" eaLnBrk="1" latinLnBrk="0" hangingPunct="1"/>
                      <a:endParaRPr lang="en-GB" sz="1000" b="1"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algn="ctr"/>
                      <a:r>
                        <a:rPr lang="en-GB" sz="1200" dirty="0"/>
                        <a:t>To become an expert in our local seaside</a:t>
                      </a:r>
                    </a:p>
                    <a:p>
                      <a:pPr algn="ctr"/>
                      <a:r>
                        <a:rPr lang="en-GB" sz="800" i="1" dirty="0"/>
                        <a:t>We will visit our</a:t>
                      </a:r>
                      <a:r>
                        <a:rPr lang="en-GB" sz="800" i="1" baseline="0" dirty="0"/>
                        <a:t> local seaside. We will then look at the history of the seaside, why people began visiting the seaside and why people visit the seaside now. In DT, we will learn how to sew using a running stitch and we will make a textile picture of a beach hut. In Art, we look at ways to paint on different surfaces. We will each choose a rock from the seaside to paint on.</a:t>
                      </a:r>
                    </a:p>
                    <a:p>
                      <a:pPr algn="ctr"/>
                      <a:endParaRPr lang="en-GB" sz="800" i="1" baseline="0" dirty="0"/>
                    </a:p>
                    <a:p>
                      <a:pPr algn="ctr"/>
                      <a:r>
                        <a:rPr lang="en-GB" sz="1000" b="1" i="0" dirty="0"/>
                        <a:t>Expert Focus Trip: Visit</a:t>
                      </a:r>
                      <a:r>
                        <a:rPr lang="en-GB" sz="1000" b="1" i="0" baseline="0" dirty="0"/>
                        <a:t> local seaside</a:t>
                      </a:r>
                      <a:endParaRPr lang="en-GB" sz="1000" b="1" i="0" dirty="0"/>
                    </a:p>
                    <a:p>
                      <a:pPr algn="ctr"/>
                      <a:r>
                        <a:rPr lang="en-GB" sz="1000" b="1" i="0" dirty="0"/>
                        <a:t>End Point: Written </a:t>
                      </a:r>
                      <a:r>
                        <a:rPr lang="en-GB" sz="1000" b="1" i="0" baseline="0" dirty="0"/>
                        <a:t>comparison (comparing historic and modern seaside)</a:t>
                      </a:r>
                      <a:endParaRPr lang="en-GB" sz="1000" b="1" i="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The extremes ?? (why can’t a polar bear live in Wheatley Hill?)</a:t>
                      </a:r>
                    </a:p>
                    <a:p>
                      <a:pPr marL="0" algn="ctr" defTabSz="1280160" rtl="0" eaLnBrk="1" latinLnBrk="0" hangingPunct="1"/>
                      <a:endParaRPr lang="en-GB" sz="1000" b="0"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lang="en-GB" sz="1000" b="0" dirty="0"/>
                        <a:t>Tales with a twist??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7">
                  <a:txBody>
                    <a:bodyPr/>
                    <a:lstStyle/>
                    <a:p>
                      <a:pPr algn="ctr"/>
                      <a:r>
                        <a:rPr lang="en-GB" sz="1000" b="1" dirty="0"/>
                        <a:t>Half term after week 6</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641469">
                <a:tc>
                  <a:txBody>
                    <a:bodyPr/>
                    <a:lstStyle/>
                    <a:p>
                      <a:pPr algn="ctr"/>
                      <a:r>
                        <a:rPr lang="en-GB" sz="10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The Enormous Turnip</a:t>
                      </a:r>
                    </a:p>
                    <a:p>
                      <a:pPr algn="ctr"/>
                      <a:endParaRPr lang="en-GB" sz="7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r>
                        <a:rPr lang="en-GB" sz="700" dirty="0"/>
                        <a:t>Jack and the Beanstalk</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dirty="0"/>
                        <a:t>Jasper’s Beanstalk</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r>
                        <a:rPr lang="en-GB" sz="700" dirty="0"/>
                        <a:t>It Starts with a Seed</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 Stroll through Seasons</a:t>
                      </a: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A House for Hermit Crab</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At The</a:t>
                      </a:r>
                      <a:r>
                        <a:rPr lang="en-GB" sz="700" baseline="0" dirty="0"/>
                        <a:t> Beach</a:t>
                      </a:r>
                      <a:endParaRPr lang="en-GB" sz="7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The Lighthouse</a:t>
                      </a:r>
                      <a:r>
                        <a:rPr lang="en-GB" sz="700" baseline="0" dirty="0"/>
                        <a:t> Keeper’s Lunch</a:t>
                      </a:r>
                      <a:endParaRPr lang="en-GB" sz="7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GB" sz="700" dirty="0">
                          <a:solidFill>
                            <a:schemeClr val="tx1"/>
                          </a:solidFill>
                        </a:rPr>
                        <a:t>The Beach Puppy</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solidFill>
                            <a:schemeClr val="tx1"/>
                          </a:solidFill>
                        </a:rPr>
                        <a:t>Sharing</a:t>
                      </a:r>
                      <a:r>
                        <a:rPr lang="en-GB" sz="700" b="0" baseline="0" dirty="0">
                          <a:solidFill>
                            <a:schemeClr val="tx1"/>
                          </a:solidFill>
                        </a:rPr>
                        <a:t> a Shell</a:t>
                      </a:r>
                      <a:endParaRPr lang="en-GB" sz="700" b="0" dirty="0">
                        <a:solidFill>
                          <a:schemeClr val="tx1"/>
                        </a:solidFill>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dirty="0"/>
                        <a:t>Seaside Holidays:</a:t>
                      </a:r>
                      <a:r>
                        <a:rPr lang="en-GB" sz="700" baseline="0" dirty="0"/>
                        <a:t> Then and Now</a:t>
                      </a: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684468">
                <a:tc>
                  <a:txBody>
                    <a:bodyPr/>
                    <a:lstStyle/>
                    <a:p>
                      <a:pPr algn="ctr"/>
                      <a:r>
                        <a:rPr lang="en-GB" sz="10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Narrative: Traditional Tale</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Persuasive: Wanted poster (to find the man</a:t>
                      </a:r>
                      <a:r>
                        <a:rPr lang="en-GB" sz="700" b="0" baseline="0" dirty="0"/>
                        <a:t> who sold the seeds)</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Explanation: Instructions</a:t>
                      </a:r>
                    </a:p>
                    <a:p>
                      <a:pPr algn="ctr"/>
                      <a:r>
                        <a:rPr lang="en-GB" sz="700" b="0" dirty="0"/>
                        <a:t>(how to plant a</a:t>
                      </a:r>
                      <a:r>
                        <a:rPr lang="en-GB" sz="700" b="0" baseline="0" dirty="0"/>
                        <a:t> bean plant)</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r>
                        <a:rPr lang="en-GB" sz="700" dirty="0"/>
                        <a:t>Poetry:</a:t>
                      </a:r>
                      <a:r>
                        <a:rPr lang="en-GB" sz="700" baseline="0" dirty="0"/>
                        <a:t> Rhyming (about Spring)</a:t>
                      </a:r>
                      <a:endParaRPr lang="en-GB" sz="7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Information text: Non-Chronological</a:t>
                      </a:r>
                      <a:r>
                        <a:rPr lang="en-GB" sz="700" baseline="0" dirty="0"/>
                        <a:t> Report (about seasons)</a:t>
                      </a:r>
                      <a:endParaRPr lang="en-GB" sz="700" dirty="0"/>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t>Narrative: A Repetitive Pattern</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Recount:</a:t>
                      </a:r>
                      <a:r>
                        <a:rPr lang="en-GB" sz="700" b="0" baseline="0" dirty="0"/>
                        <a:t> Postcard (about our visit to the seaside)</a:t>
                      </a: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Information</a:t>
                      </a:r>
                      <a:r>
                        <a:rPr lang="en-GB" sz="700" b="0" baseline="0" dirty="0"/>
                        <a:t> text: Non-Chronological Report (about lighthouses)</a:t>
                      </a: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t>Persuasive: Poster (about the missing</a:t>
                      </a:r>
                      <a:r>
                        <a:rPr lang="en-GB" sz="700" b="0" baseline="0" dirty="0"/>
                        <a:t> dog)</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Explanation</a:t>
                      </a:r>
                      <a:r>
                        <a:rPr lang="en-GB" sz="700" b="0" baseline="0" dirty="0"/>
                        <a:t>: Instructions (how to sew a beach hut)</a:t>
                      </a:r>
                      <a:endParaRPr lang="en-GB" sz="7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t>History</a:t>
                      </a:r>
                      <a:r>
                        <a:rPr lang="en-GB" sz="700" b="0" baseline="0" dirty="0"/>
                        <a:t> comparison (comparing the seaside then and now)</a:t>
                      </a:r>
                      <a:endParaRPr lang="en-GB" sz="7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1687792">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GB" sz="700" b="1" kern="1200" dirty="0">
                          <a:solidFill>
                            <a:srgbClr val="FF0000"/>
                          </a:solidFill>
                          <a:effectLst/>
                          <a:latin typeface="+mn-lt"/>
                          <a:ea typeface="+mn-ea"/>
                          <a:cs typeface="+mn-cs"/>
                        </a:rPr>
                        <a:t>Expert Focus Trip:</a:t>
                      </a:r>
                    </a:p>
                    <a:p>
                      <a:pPr algn="ctr"/>
                      <a:r>
                        <a:rPr lang="en-GB" sz="700" kern="1200" dirty="0">
                          <a:solidFill>
                            <a:srgbClr val="FF0000"/>
                          </a:solidFill>
                          <a:effectLst/>
                          <a:latin typeface="+mn-lt"/>
                          <a:ea typeface="+mn-ea"/>
                          <a:cs typeface="+mn-cs"/>
                        </a:rPr>
                        <a:t>Botanic Gardens</a:t>
                      </a:r>
                    </a:p>
                    <a:p>
                      <a:pPr algn="ctr"/>
                      <a:endParaRPr lang="en-GB" sz="700" kern="1200" dirty="0">
                        <a:solidFill>
                          <a:schemeClr val="tx1"/>
                        </a:solidFill>
                        <a:effectLst/>
                        <a:latin typeface="+mn-lt"/>
                        <a:ea typeface="+mn-ea"/>
                        <a:cs typeface="+mn-cs"/>
                      </a:endParaRPr>
                    </a:p>
                    <a:p>
                      <a:pPr algn="ctr"/>
                      <a:r>
                        <a:rPr lang="en-GB" sz="700" b="1" kern="1200" baseline="0" dirty="0">
                          <a:solidFill>
                            <a:schemeClr val="tx1"/>
                          </a:solidFill>
                          <a:effectLst/>
                          <a:latin typeface="+mn-lt"/>
                          <a:ea typeface="+mn-ea"/>
                          <a:cs typeface="+mn-cs"/>
                        </a:rPr>
                        <a:t>Geography: Physical Geography</a:t>
                      </a:r>
                    </a:p>
                    <a:p>
                      <a:pPr marL="171450" indent="-171450" algn="ctr">
                        <a:buFontTx/>
                        <a:buChar char="-"/>
                      </a:pPr>
                      <a:r>
                        <a:rPr lang="en-GB" sz="700" b="0" kern="1200" baseline="0" dirty="0">
                          <a:solidFill>
                            <a:schemeClr val="tx1"/>
                          </a:solidFill>
                          <a:effectLst/>
                          <a:latin typeface="+mn-lt"/>
                          <a:ea typeface="+mn-ea"/>
                          <a:cs typeface="+mn-cs"/>
                        </a:rPr>
                        <a:t>Weather and seasons</a:t>
                      </a:r>
                    </a:p>
                    <a:p>
                      <a:pPr marL="171450" indent="-171450" algn="ctr">
                        <a:buFontTx/>
                        <a:buChar char="-"/>
                      </a:pPr>
                      <a:endParaRPr lang="en-GB" sz="10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indent="-171450" algn="ctr">
                        <a:buFontTx/>
                        <a:buChar char="-"/>
                      </a:pPr>
                      <a:endParaRPr lang="en-GB" sz="10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indent="0" algn="ctr">
                        <a:buFontTx/>
                        <a:buNone/>
                      </a:pPr>
                      <a:r>
                        <a:rPr lang="en-GB" sz="700" b="1" kern="1200" baseline="0" dirty="0">
                          <a:solidFill>
                            <a:schemeClr val="tx1"/>
                          </a:solidFill>
                          <a:effectLst/>
                          <a:latin typeface="+mn-lt"/>
                          <a:ea typeface="+mn-ea"/>
                          <a:cs typeface="+mn-cs"/>
                        </a:rPr>
                        <a:t>Art: Printing</a:t>
                      </a:r>
                    </a:p>
                    <a:p>
                      <a:pPr marL="171450" indent="-171450" algn="ctr">
                        <a:buFontTx/>
                        <a:buChar char="-"/>
                      </a:pPr>
                      <a:r>
                        <a:rPr lang="en-GB" sz="700" b="0" kern="1200" baseline="0" dirty="0">
                          <a:solidFill>
                            <a:schemeClr val="tx1"/>
                          </a:solidFill>
                          <a:effectLst/>
                          <a:latin typeface="+mn-lt"/>
                          <a:ea typeface="+mn-ea"/>
                          <a:cs typeface="+mn-cs"/>
                        </a:rPr>
                        <a:t>Paul Klee</a:t>
                      </a:r>
                    </a:p>
                    <a:p>
                      <a:pPr marL="171450" indent="-171450" algn="ctr">
                        <a:buFontTx/>
                        <a:buChar char="-"/>
                      </a:pPr>
                      <a:r>
                        <a:rPr lang="en-GB" sz="700" b="0" kern="1200" baseline="0" dirty="0">
                          <a:solidFill>
                            <a:schemeClr val="tx1"/>
                          </a:solidFill>
                          <a:effectLst/>
                          <a:latin typeface="+mn-lt"/>
                          <a:ea typeface="+mn-ea"/>
                          <a:cs typeface="+mn-cs"/>
                        </a:rPr>
                        <a:t>Print natural and man-made objects</a:t>
                      </a:r>
                    </a:p>
                    <a:p>
                      <a:pPr marL="171450" indent="-171450" algn="ctr">
                        <a:buFontTx/>
                        <a:buChar char="-"/>
                      </a:pPr>
                      <a:r>
                        <a:rPr lang="en-GB" sz="700" b="0" kern="1200" baseline="0" dirty="0">
                          <a:solidFill>
                            <a:schemeClr val="tx1"/>
                          </a:solidFill>
                          <a:effectLst/>
                          <a:latin typeface="+mn-lt"/>
                          <a:ea typeface="+mn-ea"/>
                          <a:cs typeface="+mn-cs"/>
                        </a:rPr>
                        <a:t>Make rubbings</a:t>
                      </a:r>
                    </a:p>
                    <a:p>
                      <a:pPr marL="171450" indent="-171450" algn="ctr">
                        <a:buFontTx/>
                        <a:buChar char="-"/>
                      </a:pPr>
                      <a:endParaRPr lang="en-GB" sz="700" b="0" kern="1200" baseline="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baseline="0" dirty="0">
                          <a:solidFill>
                            <a:srgbClr val="FF0000"/>
                          </a:solidFill>
                        </a:rPr>
                        <a:t>End Point: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baseline="0" dirty="0">
                          <a:solidFill>
                            <a:srgbClr val="FF0000"/>
                          </a:solidFill>
                        </a:rPr>
                        <a:t>Video presentation (weather forecast role play)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700" b="1" kern="1200" dirty="0">
                          <a:solidFill>
                            <a:srgbClr val="FF0000"/>
                          </a:solidFill>
                          <a:effectLst/>
                          <a:latin typeface="+mn-lt"/>
                          <a:ea typeface="+mn-ea"/>
                          <a:cs typeface="+mn-cs"/>
                        </a:rPr>
                        <a:t>Expert Focus Trip:</a:t>
                      </a:r>
                    </a:p>
                    <a:p>
                      <a:pPr algn="ctr"/>
                      <a:r>
                        <a:rPr lang="en-GB" sz="700" kern="1200" dirty="0" err="1">
                          <a:solidFill>
                            <a:srgbClr val="FF0000"/>
                          </a:solidFill>
                          <a:effectLst/>
                          <a:latin typeface="+mn-lt"/>
                          <a:ea typeface="+mn-ea"/>
                          <a:cs typeface="+mn-cs"/>
                        </a:rPr>
                        <a:t>Seaham</a:t>
                      </a:r>
                      <a:r>
                        <a:rPr lang="en-GB" sz="700" kern="1200" baseline="0" dirty="0">
                          <a:solidFill>
                            <a:srgbClr val="FF0000"/>
                          </a:solidFill>
                          <a:effectLst/>
                          <a:latin typeface="+mn-lt"/>
                          <a:ea typeface="+mn-ea"/>
                          <a:cs typeface="+mn-cs"/>
                        </a:rPr>
                        <a:t> Beach</a:t>
                      </a:r>
                      <a:endParaRPr lang="en-GB" sz="700" kern="1200" dirty="0">
                        <a:solidFill>
                          <a:srgbClr val="FF0000"/>
                        </a:solidFill>
                        <a:effectLst/>
                        <a:latin typeface="+mn-lt"/>
                        <a:ea typeface="+mn-ea"/>
                        <a:cs typeface="+mn-cs"/>
                      </a:endParaRPr>
                    </a:p>
                    <a:p>
                      <a:endParaRPr lang="en-GB" sz="700" dirty="0"/>
                    </a:p>
                    <a:p>
                      <a:pPr algn="ctr"/>
                      <a:r>
                        <a:rPr lang="en-GB" sz="700" b="1" dirty="0"/>
                        <a:t>History:</a:t>
                      </a:r>
                      <a:r>
                        <a:rPr lang="en-GB" sz="700" b="1" baseline="0" dirty="0"/>
                        <a:t> Changes within living memory.</a:t>
                      </a:r>
                    </a:p>
                    <a:p>
                      <a:pPr algn="ctr"/>
                      <a:r>
                        <a:rPr lang="en-GB" sz="700" baseline="0" dirty="0"/>
                        <a:t>A Day at the Beach</a:t>
                      </a:r>
                      <a:endParaRPr lang="en-GB" sz="1000" baseline="0" dirty="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n-GB" sz="700" b="1" baseline="0" dirty="0"/>
                        <a:t>DT: Textiles</a:t>
                      </a:r>
                    </a:p>
                    <a:p>
                      <a:pPr algn="ctr"/>
                      <a:r>
                        <a:rPr lang="en-GB" sz="700" b="0" baseline="0" dirty="0"/>
                        <a:t>Sewing a beach hut.</a:t>
                      </a:r>
                    </a:p>
                    <a:p>
                      <a:pPr algn="ctr"/>
                      <a:endParaRPr lang="en-GB" sz="700" b="0" baseline="0" dirty="0"/>
                    </a:p>
                    <a:p>
                      <a:pPr algn="ctr"/>
                      <a:r>
                        <a:rPr lang="en-GB" sz="700" b="1" baseline="0" dirty="0"/>
                        <a:t>Art: Painting</a:t>
                      </a:r>
                    </a:p>
                    <a:p>
                      <a:pPr algn="ctr"/>
                      <a:r>
                        <a:rPr lang="en-GB" sz="700" b="0" baseline="0" dirty="0"/>
                        <a:t>-Mixing paint/paint on different surfaces</a:t>
                      </a:r>
                    </a:p>
                    <a:p>
                      <a:pPr algn="ctr"/>
                      <a:r>
                        <a:rPr lang="en-GB" sz="700" b="0" baseline="0" dirty="0"/>
                        <a:t>-Paint on stones/rocks from the beach.</a:t>
                      </a:r>
                      <a:endParaRPr lang="en-GB" sz="700" b="0" dirty="0"/>
                    </a:p>
                    <a:p>
                      <a:pPr algn="ctr"/>
                      <a:endParaRPr lang="en-GB" sz="700" b="0" dirty="0"/>
                    </a:p>
                    <a:p>
                      <a:pPr algn="ctr"/>
                      <a:r>
                        <a:rPr lang="en-GB" sz="700" b="1" dirty="0">
                          <a:solidFill>
                            <a:srgbClr val="FF0000"/>
                          </a:solidFill>
                        </a:rPr>
                        <a:t>End Point:</a:t>
                      </a:r>
                    </a:p>
                    <a:p>
                      <a:pPr algn="ctr"/>
                      <a:r>
                        <a:rPr lang="en-GB" sz="700" b="0" dirty="0">
                          <a:solidFill>
                            <a:srgbClr val="FF0000"/>
                          </a:solidFill>
                        </a:rPr>
                        <a:t>Parent showcase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1257796">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r>
                        <a:rPr lang="en-GB" sz="700" b="1" kern="1200" baseline="0" dirty="0">
                          <a:solidFill>
                            <a:schemeClr val="tx1"/>
                          </a:solidFill>
                          <a:effectLst/>
                          <a:latin typeface="+mn-lt"/>
                          <a:ea typeface="+mn-ea"/>
                          <a:cs typeface="+mn-cs"/>
                        </a:rPr>
                        <a:t>Science: Seasonal Changes</a:t>
                      </a:r>
                    </a:p>
                    <a:p>
                      <a:pPr algn="ctr"/>
                      <a:r>
                        <a:rPr lang="en-GB" sz="700" b="0" u="none" kern="1200" baseline="0" dirty="0">
                          <a:solidFill>
                            <a:schemeClr val="tx1"/>
                          </a:solidFill>
                          <a:effectLst/>
                          <a:latin typeface="+mn-lt"/>
                          <a:ea typeface="+mn-ea"/>
                          <a:cs typeface="+mn-cs"/>
                        </a:rPr>
                        <a:t>- Seasons</a:t>
                      </a:r>
                    </a:p>
                    <a:p>
                      <a:pPr algn="ctr"/>
                      <a:r>
                        <a:rPr lang="en-GB" sz="700" b="0" u="none" kern="1200" baseline="0" dirty="0">
                          <a:solidFill>
                            <a:schemeClr val="tx1"/>
                          </a:solidFill>
                          <a:effectLst/>
                          <a:latin typeface="+mn-lt"/>
                          <a:ea typeface="+mn-ea"/>
                          <a:cs typeface="+mn-cs"/>
                        </a:rPr>
                        <a:t>- Characteristics</a:t>
                      </a:r>
                    </a:p>
                    <a:p>
                      <a:pPr marL="171450" indent="-171450" algn="ctr">
                        <a:buFontTx/>
                        <a:buChar char="-"/>
                      </a:pPr>
                      <a:r>
                        <a:rPr lang="en-GB" sz="700" b="0" u="none" kern="1200" baseline="0" dirty="0">
                          <a:solidFill>
                            <a:schemeClr val="tx1"/>
                          </a:solidFill>
                          <a:effectLst/>
                          <a:latin typeface="+mn-lt"/>
                          <a:ea typeface="+mn-ea"/>
                          <a:cs typeface="+mn-cs"/>
                        </a:rPr>
                        <a:t>Extreme weather</a:t>
                      </a:r>
                    </a:p>
                    <a:p>
                      <a:pPr marL="171450" indent="-171450" algn="ctr">
                        <a:buFontTx/>
                        <a:buChar char="-"/>
                      </a:pPr>
                      <a:r>
                        <a:rPr lang="en-GB" sz="700" b="0" u="none" kern="1200" baseline="0" dirty="0">
                          <a:solidFill>
                            <a:schemeClr val="tx1"/>
                          </a:solidFill>
                          <a:effectLst/>
                          <a:latin typeface="+mn-lt"/>
                          <a:ea typeface="+mn-ea"/>
                          <a:cs typeface="+mn-cs"/>
                        </a:rPr>
                        <a:t>Hibernation</a:t>
                      </a:r>
                    </a:p>
                    <a:p>
                      <a:pPr marL="0" indent="0" algn="ctr">
                        <a:buFontTx/>
                        <a:buNone/>
                      </a:pPr>
                      <a:endParaRPr lang="en-GB" sz="700" b="0" kern="1200" baseline="0" dirty="0">
                        <a:solidFill>
                          <a:schemeClr val="tx1"/>
                        </a:solidFill>
                        <a:effectLst/>
                        <a:latin typeface="+mn-lt"/>
                        <a:ea typeface="+mn-ea"/>
                        <a:cs typeface="+mn-cs"/>
                      </a:endParaRPr>
                    </a:p>
                    <a:p>
                      <a:pPr marL="0" indent="0" algn="ctr">
                        <a:buFontTx/>
                        <a:buNone/>
                      </a:pPr>
                      <a:r>
                        <a:rPr lang="en-GB" sz="700" b="1" kern="1200" baseline="0" dirty="0">
                          <a:solidFill>
                            <a:schemeClr val="tx1"/>
                          </a:solidFill>
                          <a:effectLst/>
                          <a:latin typeface="+mn-lt"/>
                          <a:ea typeface="+mn-ea"/>
                          <a:cs typeface="+mn-cs"/>
                        </a:rPr>
                        <a:t>Science: Plants</a:t>
                      </a:r>
                    </a:p>
                    <a:p>
                      <a:pPr marL="171450" indent="-171450" algn="ctr">
                        <a:buFontTx/>
                        <a:buChar char="-"/>
                      </a:pPr>
                      <a:r>
                        <a:rPr lang="en-GB" sz="700" b="0" kern="1200" baseline="0" dirty="0">
                          <a:solidFill>
                            <a:schemeClr val="tx1"/>
                          </a:solidFill>
                          <a:effectLst/>
                          <a:latin typeface="+mn-lt"/>
                          <a:ea typeface="+mn-ea"/>
                          <a:cs typeface="+mn-cs"/>
                        </a:rPr>
                        <a:t>Plants and living things</a:t>
                      </a:r>
                    </a:p>
                    <a:p>
                      <a:pPr marL="171450" indent="-171450" algn="ctr">
                        <a:buFontTx/>
                        <a:buChar char="-"/>
                      </a:pPr>
                      <a:r>
                        <a:rPr lang="en-GB" sz="700" b="0" kern="1200" baseline="0" dirty="0">
                          <a:solidFill>
                            <a:schemeClr val="tx1"/>
                          </a:solidFill>
                          <a:effectLst/>
                          <a:latin typeface="+mn-lt"/>
                          <a:ea typeface="+mn-ea"/>
                          <a:cs typeface="+mn-cs"/>
                        </a:rPr>
                        <a:t>Compare and classify</a:t>
                      </a:r>
                    </a:p>
                    <a:p>
                      <a:pPr marL="171450" indent="-171450" algn="ctr">
                        <a:buFontTx/>
                        <a:buChar char="-"/>
                      </a:pPr>
                      <a:r>
                        <a:rPr lang="en-GB" sz="700" b="0" kern="1200" baseline="0" dirty="0">
                          <a:solidFill>
                            <a:schemeClr val="tx1"/>
                          </a:solidFill>
                          <a:effectLst/>
                          <a:latin typeface="+mn-lt"/>
                          <a:ea typeface="+mn-ea"/>
                          <a:cs typeface="+mn-cs"/>
                        </a:rPr>
                        <a:t>Label main features</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lgn="ctr">
                        <a:buFontTx/>
                        <a:buNone/>
                      </a:pPr>
                      <a:endParaRPr lang="en-GB" sz="7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indent="0" algn="ctr">
                        <a:buFontTx/>
                        <a:buNone/>
                      </a:pPr>
                      <a:endParaRPr lang="en-GB" sz="700" b="0" kern="1200" baseline="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aseline="0" dirty="0"/>
                    </a:p>
                    <a:p>
                      <a:pPr algn="ctr"/>
                      <a:r>
                        <a:rPr lang="en-GB" sz="700" b="1" dirty="0"/>
                        <a:t>Science:</a:t>
                      </a:r>
                      <a:r>
                        <a:rPr lang="en-GB" sz="700" b="1" baseline="0" dirty="0"/>
                        <a:t> Rocks (Additional Unit)</a:t>
                      </a:r>
                    </a:p>
                    <a:p>
                      <a:pPr algn="ctr"/>
                      <a:r>
                        <a:rPr lang="en-GB" sz="700" baseline="0" dirty="0"/>
                        <a:t>-Erosion</a:t>
                      </a:r>
                    </a:p>
                    <a:p>
                      <a:pPr algn="ctr"/>
                      <a:r>
                        <a:rPr lang="en-GB" sz="700" baseline="0" dirty="0"/>
                        <a:t>-Fossils</a:t>
                      </a:r>
                    </a:p>
                    <a:p>
                      <a:pPr algn="ctr"/>
                      <a:r>
                        <a:rPr lang="en-GB" sz="700" baseline="0" dirty="0"/>
                        <a:t>-Mountains</a:t>
                      </a:r>
                    </a:p>
                    <a:p>
                      <a:pPr algn="ctr"/>
                      <a:r>
                        <a:rPr lang="en-GB" sz="700" baseline="0" dirty="0"/>
                        <a:t>-Volcanoes</a:t>
                      </a:r>
                      <a:endParaRPr lang="en-GB" sz="7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GB"/>
                    </a:p>
                  </a:txBody>
                  <a:tcPr/>
                </a:tc>
                <a:extLst>
                  <a:ext uri="{0D108BD9-81ED-4DB2-BD59-A6C34878D82A}">
                    <a16:rowId xmlns:a16="http://schemas.microsoft.com/office/drawing/2014/main" val="10006"/>
                  </a:ext>
                </a:extLst>
              </a:tr>
              <a:tr h="684468">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700" kern="1200" dirty="0">
                          <a:solidFill>
                            <a:schemeClr val="tx1"/>
                          </a:solidFill>
                          <a:effectLst/>
                          <a:latin typeface="+mn-lt"/>
                          <a:ea typeface="+mn-ea"/>
                          <a:cs typeface="+mn-cs"/>
                        </a:rPr>
                        <a:t>Multiplication</a:t>
                      </a:r>
                      <a:r>
                        <a:rPr lang="en-GB" sz="700" kern="1200" baseline="0" dirty="0">
                          <a:solidFill>
                            <a:schemeClr val="tx1"/>
                          </a:solidFill>
                          <a:effectLst/>
                          <a:latin typeface="+mn-lt"/>
                          <a:ea typeface="+mn-ea"/>
                          <a:cs typeface="+mn-cs"/>
                        </a:rPr>
                        <a:t> &amp; Division</a:t>
                      </a: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Capacity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0" lang="en-GB" sz="700" b="0" i="0" u="none" strike="noStrike" kern="1200" cap="none" spc="0" normalizeH="0" baseline="0" noProof="0" dirty="0">
                          <a:ln>
                            <a:noFill/>
                          </a:ln>
                          <a:solidFill>
                            <a:prstClr val="black"/>
                          </a:solidFill>
                          <a:effectLst/>
                          <a:uLnTx/>
                          <a:uFillTx/>
                          <a:latin typeface="+mn-lt"/>
                          <a:ea typeface="+mn-ea"/>
                          <a:cs typeface="+mn-cs"/>
                        </a:rPr>
                        <a:t>Fractions</a:t>
                      </a: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Position &amp; direction</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Place value with 100</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Money</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700" b="0" dirty="0"/>
                        <a:t>Time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700" b="0" dirty="0"/>
                        <a:t>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lang="en-GB"/>
                    </a:p>
                  </a:txBody>
                  <a:tcPr/>
                </a:tc>
                <a:extLst>
                  <a:ext uri="{0D108BD9-81ED-4DB2-BD59-A6C34878D82A}">
                    <a16:rowId xmlns:a16="http://schemas.microsoft.com/office/drawing/2014/main" val="10007"/>
                  </a:ext>
                </a:extLst>
              </a:tr>
              <a:tr h="1263124">
                <a:tc>
                  <a:txBody>
                    <a:bodyPr/>
                    <a:lstStyle/>
                    <a:p>
                      <a:pPr lvl="0" algn="ctr"/>
                      <a:r>
                        <a:rPr lang="en-GB" sz="1000" b="1" kern="1200" dirty="0">
                          <a:solidFill>
                            <a:schemeClr val="tx1"/>
                          </a:solidFill>
                          <a:effectLst/>
                          <a:latin typeface="+mn-lt"/>
                          <a:ea typeface="+mn-ea"/>
                          <a:cs typeface="+mn-cs"/>
                        </a:rPr>
                        <a:t>Discrete</a:t>
                      </a:r>
                      <a:endParaRPr lang="en-GB" sz="1000" b="1" dirty="0">
                        <a:solidFill>
                          <a:schemeClr val="tx1"/>
                        </a:solidFill>
                      </a:endParaRPr>
                    </a:p>
                    <a:p>
                      <a:pPr algn="ctr"/>
                      <a:r>
                        <a:rPr lang="en-GB" sz="10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1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DT</a:t>
                      </a:r>
                      <a:r>
                        <a:rPr lang="en-GB" sz="700" b="1" kern="1200" baseline="0" dirty="0">
                          <a:solidFill>
                            <a:schemeClr val="tx1"/>
                          </a:solidFill>
                          <a:effectLst/>
                          <a:latin typeface="+mn-lt"/>
                          <a:ea typeface="+mn-ea"/>
                          <a:cs typeface="+mn-cs"/>
                        </a:rPr>
                        <a:t> Food Technology: </a:t>
                      </a:r>
                      <a:r>
                        <a:rPr lang="en-GB" sz="700" b="0" kern="1200" baseline="0" dirty="0">
                          <a:solidFill>
                            <a:schemeClr val="tx1"/>
                          </a:solidFill>
                          <a:effectLst/>
                          <a:latin typeface="+mn-lt"/>
                          <a:ea typeface="+mn-ea"/>
                          <a:cs typeface="+mn-cs"/>
                        </a:rPr>
                        <a:t>cutting, grating, peeling (consolidate in Summer 1)</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DT</a:t>
                      </a:r>
                      <a:r>
                        <a:rPr lang="en-GB" sz="700" b="1" kern="1200" baseline="0" dirty="0">
                          <a:solidFill>
                            <a:schemeClr val="tx1"/>
                          </a:solidFill>
                          <a:effectLst/>
                          <a:latin typeface="+mn-lt"/>
                          <a:ea typeface="+mn-ea"/>
                          <a:cs typeface="+mn-cs"/>
                        </a:rPr>
                        <a:t> Woodwork skills: </a:t>
                      </a:r>
                      <a:r>
                        <a:rPr lang="en-GB" sz="700" kern="1200" baseline="0" dirty="0">
                          <a:solidFill>
                            <a:schemeClr val="tx1"/>
                          </a:solidFill>
                          <a:effectLst/>
                          <a:latin typeface="+mn-lt"/>
                          <a:ea typeface="+mn-ea"/>
                          <a:cs typeface="+mn-cs"/>
                        </a:rPr>
                        <a:t>hammer, screw diver, tape measure, palm drills, hand drill, clamp, Japanese saw (consolidated in Summer 2)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Music: </a:t>
                      </a:r>
                      <a:r>
                        <a:rPr lang="en-GB" sz="700" b="0" kern="1200" baseline="0" dirty="0">
                          <a:solidFill>
                            <a:schemeClr val="tx1"/>
                          </a:solidFill>
                          <a:effectLst/>
                          <a:latin typeface="+mn-lt"/>
                          <a:ea typeface="+mn-ea"/>
                          <a:cs typeface="+mn-cs"/>
                        </a:rPr>
                        <a:t>Active Listening (medieval period), Composing &amp; Improvising &amp; Performing (with music teacher), singing (building up to Summer performance)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MFL: </a:t>
                      </a:r>
                      <a:r>
                        <a:rPr lang="en-GB" sz="700" b="0" kern="1200" baseline="0" dirty="0">
                          <a:solidFill>
                            <a:schemeClr val="tx1"/>
                          </a:solidFill>
                          <a:effectLst/>
                          <a:latin typeface="+mn-lt"/>
                          <a:ea typeface="+mn-ea"/>
                          <a:cs typeface="+mn-cs"/>
                        </a:rPr>
                        <a:t>Things I Like (French)</a:t>
                      </a:r>
                      <a:endParaRPr lang="en-GB" sz="7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dirty="0">
                          <a:solidFill>
                            <a:schemeClr val="tx1"/>
                          </a:solidFill>
                          <a:effectLst/>
                          <a:latin typeface="+mn-lt"/>
                          <a:ea typeface="+mn-ea"/>
                          <a:cs typeface="+mn-cs"/>
                        </a:rPr>
                        <a:t>PSHE:  </a:t>
                      </a:r>
                      <a:r>
                        <a:rPr lang="en-GB" sz="700" b="0" kern="1200" dirty="0">
                          <a:solidFill>
                            <a:schemeClr val="tx1"/>
                          </a:solidFill>
                          <a:effectLst/>
                          <a:latin typeface="+mn-lt"/>
                          <a:ea typeface="+mn-ea"/>
                          <a:cs typeface="+mn-cs"/>
                        </a:rPr>
                        <a:t>Braving the Weather, Emergency Services, Food Safety and What Not to Eat, Wildlife, Road Safety, Safety Symbols, Signalling &amp; Sign Language</a:t>
                      </a:r>
                      <a:endParaRPr lang="en-GB" sz="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RE: </a:t>
                      </a:r>
                      <a:r>
                        <a:rPr lang="en-GB" sz="700" b="0" kern="1200" baseline="0" dirty="0">
                          <a:solidFill>
                            <a:schemeClr val="tx1"/>
                          </a:solidFill>
                          <a:effectLst/>
                          <a:latin typeface="+mn-lt"/>
                          <a:ea typeface="+mn-ea"/>
                          <a:cs typeface="+mn-cs"/>
                        </a:rPr>
                        <a:t>What can we find out about Buddha? Why did Buddha leave home? Why is Buddha special to Buddhists?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Computing – Information &amp; Communication: </a:t>
                      </a:r>
                      <a:r>
                        <a:rPr lang="en-GB" sz="700" b="0" kern="1200" baseline="0" dirty="0">
                          <a:solidFill>
                            <a:schemeClr val="tx1"/>
                          </a:solidFill>
                          <a:effectLst/>
                          <a:latin typeface="+mn-lt"/>
                          <a:ea typeface="+mn-ea"/>
                          <a:cs typeface="+mn-cs"/>
                        </a:rPr>
                        <a:t>Create, store and manipulate digital content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kern="1200" baseline="0" dirty="0">
                          <a:solidFill>
                            <a:schemeClr val="tx1"/>
                          </a:solidFill>
                          <a:effectLst/>
                          <a:latin typeface="+mn-lt"/>
                          <a:ea typeface="+mn-ea"/>
                          <a:cs typeface="+mn-cs"/>
                        </a:rPr>
                        <a:t>PE: </a:t>
                      </a:r>
                      <a:r>
                        <a:rPr lang="en-GB" sz="700" b="0" kern="1200" baseline="0" dirty="0">
                          <a:solidFill>
                            <a:schemeClr val="tx1"/>
                          </a:solidFill>
                          <a:effectLst/>
                          <a:latin typeface="+mn-lt"/>
                          <a:ea typeface="+mn-ea"/>
                          <a:cs typeface="+mn-cs"/>
                        </a:rPr>
                        <a:t>Invasion games: Bean bag throw. Athletics: Honey pot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0"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19245614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6413</TotalTime>
  <Words>2193</Words>
  <Application>Microsoft Office PowerPoint</Application>
  <PresentationFormat>A3 Paper (297x420 mm)</PresentationFormat>
  <Paragraphs>342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kdobson</dc:creator>
  <cp:lastModifiedBy>R.McCartney [ Wheatley Hill Community Primary School ]</cp:lastModifiedBy>
  <cp:revision>179</cp:revision>
  <cp:lastPrinted>2020-06-30T14:03:36Z</cp:lastPrinted>
  <dcterms:created xsi:type="dcterms:W3CDTF">2020-06-30T14:01:22Z</dcterms:created>
  <dcterms:modified xsi:type="dcterms:W3CDTF">2023-07-24T21:56:04Z</dcterms:modified>
</cp:coreProperties>
</file>