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95" r:id="rId3"/>
    <p:sldId id="266" r:id="rId4"/>
    <p:sldId id="296" r:id="rId5"/>
    <p:sldId id="267" r:id="rId6"/>
    <p:sldId id="297" r:id="rId7"/>
    <p:sldId id="298" r:id="rId8"/>
    <p:sldId id="299" r:id="rId9"/>
    <p:sldId id="300" r:id="rId10"/>
    <p:sldId id="294" r:id="rId11"/>
    <p:sldId id="302" r:id="rId12"/>
    <p:sldId id="259" r:id="rId13"/>
    <p:sldId id="290" r:id="rId14"/>
    <p:sldId id="304" r:id="rId15"/>
    <p:sldId id="291" r:id="rId16"/>
    <p:sldId id="305" r:id="rId17"/>
    <p:sldId id="260" r:id="rId18"/>
    <p:sldId id="289" r:id="rId19"/>
    <p:sldId id="292" r:id="rId20"/>
    <p:sldId id="269" r:id="rId21"/>
    <p:sldId id="261" r:id="rId22"/>
    <p:sldId id="306" r:id="rId23"/>
    <p:sldId id="276" r:id="rId24"/>
    <p:sldId id="278" r:id="rId25"/>
    <p:sldId id="307" r:id="rId26"/>
    <p:sldId id="277" r:id="rId27"/>
    <p:sldId id="308" r:id="rId28"/>
    <p:sldId id="280" r:id="rId29"/>
    <p:sldId id="282" r:id="rId30"/>
    <p:sldId id="309" r:id="rId31"/>
    <p:sldId id="311" r:id="rId32"/>
    <p:sldId id="312" r:id="rId33"/>
    <p:sldId id="313" r:id="rId34"/>
    <p:sldId id="314" r:id="rId35"/>
    <p:sldId id="315" r:id="rId36"/>
    <p:sldId id="316" r:id="rId37"/>
    <p:sldId id="317" r:id="rId38"/>
    <p:sldId id="318" r:id="rId39"/>
    <p:sldId id="287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40C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853" autoAdjust="0"/>
    <p:restoredTop sz="94660"/>
  </p:normalViewPr>
  <p:slideViewPr>
    <p:cSldViewPr snapToGrid="0">
      <p:cViewPr varScale="1">
        <p:scale>
          <a:sx n="73" d="100"/>
          <a:sy n="73" d="100"/>
        </p:scale>
        <p:origin x="62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56727A-AC5A-4337-A144-CC643A89E2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9726EF0-A477-42C4-AFF5-E9A57E7C11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522D24-609E-4DE8-9D87-B430996BBB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6B88B-5340-4AE3-A0DB-C3E372B3DDC9}" type="datetimeFigureOut">
              <a:rPr lang="en-GB" smtClean="0"/>
              <a:t>04/01/2021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DF1F07-5932-456E-8C24-FE5E5A43F0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2859B4-3008-4CC5-9450-536D4C1CFE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B5C83-DD3F-4F3D-85A4-1F4D4545DB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95746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7B79DC-4BCD-42FF-BA4F-9491DF5585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E385186-84F9-4099-8C84-F46D6A9008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F91FD3-950D-4313-BC13-966EAF2B7D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6B88B-5340-4AE3-A0DB-C3E372B3DDC9}" type="datetimeFigureOut">
              <a:rPr lang="en-GB" smtClean="0"/>
              <a:t>04/01/2021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5BE33A-D07B-4FD7-A666-5B1AF7E7A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424AA6-C74F-4CCA-9CC0-25122ADCEC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B5C83-DD3F-4F3D-85A4-1F4D4545DB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17840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E8199B8-5C8A-4577-BBD1-40A66ED743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657724D-20B6-4E1A-B7B6-D7203EEB81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6C7087-7DE4-4BBD-B5FE-9AC2EA0D52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6B88B-5340-4AE3-A0DB-C3E372B3DDC9}" type="datetimeFigureOut">
              <a:rPr lang="en-GB" smtClean="0"/>
              <a:t>04/01/2021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EC1DA2-6E5E-485D-8E68-4069B2BB60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507B73-078B-4247-B7EF-E8D37795B5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B5C83-DD3F-4F3D-85A4-1F4D4545DB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66191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E30E65-328A-47B9-8FC1-CDDF392C9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7B37A0-9658-4506-93A4-1B321EB61E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521CA6-CE3E-4F55-AE92-49C2DF2492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6B88B-5340-4AE3-A0DB-C3E372B3DDC9}" type="datetimeFigureOut">
              <a:rPr lang="en-GB" smtClean="0"/>
              <a:t>04/01/2021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C4EE0B-8E7A-4915-96D9-D6D792D30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BC3238-DDF4-48A6-8A0D-9C3B3F6739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B5C83-DD3F-4F3D-85A4-1F4D4545DB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17463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D65CE7-26A0-4089-96AD-098D850B80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2C9C76-531D-48B1-8F8B-13D9440630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8306ED-5D61-4F23-B1D4-F3CA13F165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6B88B-5340-4AE3-A0DB-C3E372B3DDC9}" type="datetimeFigureOut">
              <a:rPr lang="en-GB" smtClean="0"/>
              <a:t>04/01/2021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F74D7C-7BAF-46B1-865D-ED45BDEE4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4742DA-7D3C-45CF-B459-FAC43E12D7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B5C83-DD3F-4F3D-85A4-1F4D4545DB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72747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C00789-77BA-44E5-9646-D09A1E9726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432956-ECAC-4DDD-A789-68AD356638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9C45EF-D86F-4BAF-B171-6EE50699B9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D5BE65-1BEF-465B-A8A3-FE4670055F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6B88B-5340-4AE3-A0DB-C3E372B3DDC9}" type="datetimeFigureOut">
              <a:rPr lang="en-GB" smtClean="0"/>
              <a:t>04/01/2021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79A087-FC7B-492E-9383-AB76A5304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FF4CFD-5D3E-441F-BF46-3120B57551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B5C83-DD3F-4F3D-85A4-1F4D4545DB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64285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62C067-FA36-4587-9951-9E9C41ED25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8AADD8-ABB2-4672-A7B9-A145AA2D65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BBFD2B-E9CF-4932-88DC-5D11616CC9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53BD8D5-1893-4903-81D5-28F26CC15D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FE5D84A-5233-44C0-9082-6EEB8E446BD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7ED6B76-F538-48C7-8268-5BBCC8AF24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6B88B-5340-4AE3-A0DB-C3E372B3DDC9}" type="datetimeFigureOut">
              <a:rPr lang="en-GB" smtClean="0"/>
              <a:t>04/01/2021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488C1BB-79FC-465C-B6CB-84EDC79B2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A870F9F-E399-4FEF-8ADB-B924E24284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B5C83-DD3F-4F3D-85A4-1F4D4545DB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07286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A38AFB-B792-4CAE-89C6-CF88706C34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4773AEB-430B-43C2-8CDA-FEA095F6C6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6B88B-5340-4AE3-A0DB-C3E372B3DDC9}" type="datetimeFigureOut">
              <a:rPr lang="en-GB" smtClean="0"/>
              <a:t>04/01/2021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7FF9A1-09F2-41C6-9F80-01ED2EB2E7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BBFFF6B-7ABA-4E56-A6EA-091F4D62E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B5C83-DD3F-4F3D-85A4-1F4D4545DB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33773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6CA4242-2B2F-4109-B918-913F8DE5DE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6B88B-5340-4AE3-A0DB-C3E372B3DDC9}" type="datetimeFigureOut">
              <a:rPr lang="en-GB" smtClean="0"/>
              <a:t>04/01/2021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86AA75-9A2E-407A-968A-F629BFCE30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1ABB01-B743-468F-822E-4BE16B1886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B5C83-DD3F-4F3D-85A4-1F4D4545DB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71962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B3F3B3-E7F3-4405-845E-2FC3558FC4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565FD3-E700-4387-8A18-1E6512A75D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477DDE-006B-4946-88E7-5DEB9B653C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49443D-2F45-4438-A616-0E4EAD1E79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6B88B-5340-4AE3-A0DB-C3E372B3DDC9}" type="datetimeFigureOut">
              <a:rPr lang="en-GB" smtClean="0"/>
              <a:t>04/01/2021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643C37-67A3-4C06-8D2E-1C97DC6161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8FD211-7805-4C4A-8F99-FA6082DD40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B5C83-DD3F-4F3D-85A4-1F4D4545DB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19769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59CF8B-7314-41B4-82E2-7516C632E2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BD28645-0261-4476-ACEF-8FFC7D4511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F13399-A961-4356-9003-873E99C529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8182AA-1B90-4525-BE34-0E1521B885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6B88B-5340-4AE3-A0DB-C3E372B3DDC9}" type="datetimeFigureOut">
              <a:rPr lang="en-GB" smtClean="0"/>
              <a:t>04/01/2021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596368-D3AA-4019-A0EC-F3BD623761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5A4136-F43D-4DD6-8743-61BEF59AC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B5C83-DD3F-4F3D-85A4-1F4D4545DB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31598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30C3E0C-B04B-4823-9694-790B67BE9E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0925F6-B705-4B10-9D64-49BB31B7DF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7930EC-E575-44FE-B8B2-4C0941FE31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26B88B-5340-4AE3-A0DB-C3E372B3DDC9}" type="datetimeFigureOut">
              <a:rPr lang="en-GB" smtClean="0"/>
              <a:t>04/01/2021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39BC33-23DF-4C4B-B576-E419201590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B5CB1A-890F-4688-AB63-F7DD4855BD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8B5C83-DD3F-4F3D-85A4-1F4D4545DB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5552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www.youtube.com/watch?v=poJmS5iWfEs" TargetMode="Externa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www.youtube.com/watch?v=W8CEOlAOGas" TargetMode="Externa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www.youtube.com/watch?v=_MVzXKfr6e8" TargetMode="Externa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7092" y="90616"/>
            <a:ext cx="11977816" cy="6647935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76" y="5987219"/>
            <a:ext cx="588390" cy="58839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89471" y="5905850"/>
            <a:ext cx="5473098" cy="737296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864066" y="6033803"/>
            <a:ext cx="40283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Subject</a:t>
            </a:r>
            <a:r>
              <a:rPr lang="en-GB" dirty="0"/>
              <a:t>: </a:t>
            </a:r>
            <a:r>
              <a:rPr lang="en-GB" sz="2400" dirty="0"/>
              <a:t>Maths </a:t>
            </a:r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189471" y="164755"/>
            <a:ext cx="7594114" cy="700216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273361" y="222475"/>
            <a:ext cx="74263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Date</a:t>
            </a:r>
            <a:r>
              <a:rPr lang="en-GB" dirty="0"/>
              <a:t>: </a:t>
            </a:r>
            <a:r>
              <a:rPr lang="en-GB" sz="3200" dirty="0" smtClean="0"/>
              <a:t>05.01.21</a:t>
            </a:r>
            <a:r>
              <a:rPr lang="en-GB" dirty="0" smtClean="0"/>
              <a:t> </a:t>
            </a:r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093" y="1728060"/>
            <a:ext cx="2219325" cy="11049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69871" y="2835982"/>
            <a:ext cx="10612654" cy="17527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/>
          <p:cNvSpPr txBox="1"/>
          <p:nvPr/>
        </p:nvSpPr>
        <p:spPr>
          <a:xfrm>
            <a:off x="635485" y="2832960"/>
            <a:ext cx="104295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/>
              <a:t>LO To be able </a:t>
            </a:r>
            <a:r>
              <a:rPr lang="en-GB" sz="4000" dirty="0" smtClean="0"/>
              <a:t>to count in 10s.</a:t>
            </a:r>
            <a:endParaRPr lang="en-GB" sz="4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1657" y="5940593"/>
            <a:ext cx="759101" cy="68164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898" y="5980303"/>
            <a:ext cx="588390" cy="588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169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7092" y="90616"/>
            <a:ext cx="11977816" cy="6647935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76" y="5987219"/>
            <a:ext cx="588390" cy="58839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89471" y="5905850"/>
            <a:ext cx="5473098" cy="737296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864066" y="6033803"/>
            <a:ext cx="40283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Subject</a:t>
            </a:r>
            <a:r>
              <a:rPr lang="en-GB" dirty="0"/>
              <a:t>: </a:t>
            </a:r>
            <a:r>
              <a:rPr lang="en-GB" sz="2400" dirty="0"/>
              <a:t>Maths </a:t>
            </a:r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189471" y="164755"/>
            <a:ext cx="7594114" cy="700216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273361" y="222475"/>
            <a:ext cx="74263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Date</a:t>
            </a:r>
            <a:r>
              <a:rPr lang="en-GB" dirty="0"/>
              <a:t>: </a:t>
            </a:r>
            <a:r>
              <a:rPr lang="en-GB" sz="3200" dirty="0" smtClean="0"/>
              <a:t>06.01.21</a:t>
            </a:r>
            <a:r>
              <a:rPr lang="en-GB" dirty="0" smtClean="0"/>
              <a:t> </a:t>
            </a:r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093" y="1728060"/>
            <a:ext cx="2219325" cy="11049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69871" y="2835982"/>
            <a:ext cx="10612654" cy="17527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/>
          <p:cNvSpPr txBox="1"/>
          <p:nvPr/>
        </p:nvSpPr>
        <p:spPr>
          <a:xfrm>
            <a:off x="635485" y="2832960"/>
            <a:ext cx="104295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/>
              <a:t>LO To be able </a:t>
            </a:r>
            <a:r>
              <a:rPr lang="en-GB" sz="4000" dirty="0" smtClean="0"/>
              <a:t>to recall number bonds to 10.</a:t>
            </a:r>
            <a:endParaRPr lang="en-GB" sz="4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1657" y="5940593"/>
            <a:ext cx="759101" cy="68164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898" y="5980303"/>
            <a:ext cx="588390" cy="588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424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26941" y="5190700"/>
            <a:ext cx="7765716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dirty="0">
                <a:hlinkClick r:id="rId2"/>
              </a:rPr>
              <a:t>https://</a:t>
            </a:r>
            <a:r>
              <a:rPr lang="en-GB" sz="2800" b="1" dirty="0" smtClean="0">
                <a:hlinkClick r:id="rId2"/>
              </a:rPr>
              <a:t>www.youtube.com/watch?v=poJmS5iWfEs</a:t>
            </a:r>
            <a:endParaRPr lang="en-GB" sz="2800" b="1" dirty="0" smtClean="0"/>
          </a:p>
          <a:p>
            <a:endParaRPr lang="en-GB" sz="28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2351314" y="5775475"/>
            <a:ext cx="110250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Click the link or copy and paste the above into the internet to play the video.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025" y="795882"/>
            <a:ext cx="5934075" cy="3933825"/>
          </a:xfrm>
          <a:prstGeom prst="rect">
            <a:avLst/>
          </a:prstGeom>
        </p:spPr>
      </p:pic>
      <p:sp>
        <p:nvSpPr>
          <p:cNvPr id="5" name="Thought Bubble: Cloud 5">
            <a:extLst>
              <a:ext uri="{FF2B5EF4-FFF2-40B4-BE49-F238E27FC236}">
                <a16:creationId xmlns:a16="http://schemas.microsoft.com/office/drawing/2014/main" id="{2852CB47-4826-4E2D-ACCC-C2AA5F35A528}"/>
              </a:ext>
            </a:extLst>
          </p:cNvPr>
          <p:cNvSpPr/>
          <p:nvPr/>
        </p:nvSpPr>
        <p:spPr>
          <a:xfrm>
            <a:off x="7411079" y="992778"/>
            <a:ext cx="4729844" cy="2499790"/>
          </a:xfrm>
          <a:prstGeom prst="cloudCallout">
            <a:avLst>
              <a:gd name="adj1" fmla="val -49301"/>
              <a:gd name="adj2" fmla="val 58414"/>
            </a:avLst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60DFC27-56B5-4DC8-81FE-DC18ABC72E64}"/>
              </a:ext>
            </a:extLst>
          </p:cNvPr>
          <p:cNvSpPr/>
          <p:nvPr/>
        </p:nvSpPr>
        <p:spPr>
          <a:xfrm>
            <a:off x="8159563" y="1562465"/>
            <a:ext cx="3232875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Watch this video of Farmer Pete’s sheep. Can you notice the 2 numbers which add together to make 10?</a:t>
            </a:r>
            <a:endParaRPr lang="en-US" sz="1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99788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38CCAE0-1EBA-4DC9-B59E-7DE4932CEA48}"/>
              </a:ext>
            </a:extLst>
          </p:cNvPr>
          <p:cNvSpPr/>
          <p:nvPr/>
        </p:nvSpPr>
        <p:spPr>
          <a:xfrm>
            <a:off x="2985063" y="66675"/>
            <a:ext cx="6012352" cy="113877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Number Bond Rainbow</a:t>
            </a:r>
          </a:p>
          <a:p>
            <a:pPr algn="ctr"/>
            <a:r>
              <a:rPr lang="en-US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 numbers which add together to make 10!</a:t>
            </a:r>
            <a:endParaRPr lang="en-US" sz="2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2852CB47-4826-4E2D-ACCC-C2AA5F35A528}"/>
              </a:ext>
            </a:extLst>
          </p:cNvPr>
          <p:cNvSpPr/>
          <p:nvPr/>
        </p:nvSpPr>
        <p:spPr>
          <a:xfrm>
            <a:off x="6700156" y="1210262"/>
            <a:ext cx="5173981" cy="1296888"/>
          </a:xfrm>
          <a:prstGeom prst="cloudCallout">
            <a:avLst>
              <a:gd name="adj1" fmla="val -49301"/>
              <a:gd name="adj2" fmla="val 58414"/>
            </a:avLst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60DFC27-56B5-4DC8-81FE-DC18ABC72E64}"/>
              </a:ext>
            </a:extLst>
          </p:cNvPr>
          <p:cNvSpPr/>
          <p:nvPr/>
        </p:nvSpPr>
        <p:spPr>
          <a:xfrm>
            <a:off x="7321798" y="3193086"/>
            <a:ext cx="4356395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Which number goes with 6 to make 10?  ______</a:t>
            </a:r>
            <a:endParaRPr lang="en-US" sz="2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60DFC27-56B5-4DC8-81FE-DC18ABC72E64}"/>
              </a:ext>
            </a:extLst>
          </p:cNvPr>
          <p:cNvSpPr/>
          <p:nvPr/>
        </p:nvSpPr>
        <p:spPr>
          <a:xfrm>
            <a:off x="7621876" y="1634851"/>
            <a:ext cx="4356395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Use the rainbow to help you</a:t>
            </a:r>
            <a:endParaRPr lang="en-US" sz="1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60DFC27-56B5-4DC8-81FE-DC18ABC72E64}"/>
              </a:ext>
            </a:extLst>
          </p:cNvPr>
          <p:cNvSpPr/>
          <p:nvPr/>
        </p:nvSpPr>
        <p:spPr>
          <a:xfrm>
            <a:off x="7321798" y="4489974"/>
            <a:ext cx="4356395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Which number goes with 1 to make 10?   ______</a:t>
            </a:r>
            <a:endParaRPr lang="en-US" sz="2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7049" t="15410" r="6642" b="49180"/>
          <a:stretch/>
        </p:blipFill>
        <p:spPr>
          <a:xfrm>
            <a:off x="126701" y="1673516"/>
            <a:ext cx="6243075" cy="3622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975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38CCAE0-1EBA-4DC9-B59E-7DE4932CEA48}"/>
              </a:ext>
            </a:extLst>
          </p:cNvPr>
          <p:cNvSpPr/>
          <p:nvPr/>
        </p:nvSpPr>
        <p:spPr>
          <a:xfrm>
            <a:off x="2771452" y="158116"/>
            <a:ext cx="643958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Missing Number Bonds…</a:t>
            </a:r>
            <a:endParaRPr lang="en-US" sz="4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 flipV="1">
            <a:off x="744583" y="6139547"/>
            <a:ext cx="4310743" cy="2612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718457" y="5792021"/>
            <a:ext cx="7350" cy="37365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5055326" y="5792021"/>
            <a:ext cx="0" cy="34752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2485107" y="6165673"/>
            <a:ext cx="15089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 smtClean="0"/>
              <a:t>6</a:t>
            </a:r>
            <a:endParaRPr lang="en-GB" sz="4400" dirty="0"/>
          </a:p>
        </p:txBody>
      </p:sp>
      <p:cxnSp>
        <p:nvCxnSpPr>
          <p:cNvPr id="18" name="Straight Connector 17"/>
          <p:cNvCxnSpPr/>
          <p:nvPr/>
        </p:nvCxnSpPr>
        <p:spPr>
          <a:xfrm flipV="1">
            <a:off x="6328478" y="6113421"/>
            <a:ext cx="4310743" cy="2612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6302352" y="5765895"/>
            <a:ext cx="7350" cy="37365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10639221" y="5765895"/>
            <a:ext cx="0" cy="34752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8456554" y="6152610"/>
            <a:ext cx="15089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/>
              <a:t>?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0587481" y="4437971"/>
            <a:ext cx="15089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 smtClean="0"/>
              <a:t>= 10</a:t>
            </a:r>
            <a:endParaRPr lang="en-GB" sz="4400" dirty="0"/>
          </a:p>
        </p:txBody>
      </p:sp>
      <p:sp>
        <p:nvSpPr>
          <p:cNvPr id="30" name="Thought Bubble: Cloud 5">
            <a:extLst>
              <a:ext uri="{FF2B5EF4-FFF2-40B4-BE49-F238E27FC236}">
                <a16:creationId xmlns:a16="http://schemas.microsoft.com/office/drawing/2014/main" id="{2852CB47-4826-4E2D-ACCC-C2AA5F35A528}"/>
              </a:ext>
            </a:extLst>
          </p:cNvPr>
          <p:cNvSpPr/>
          <p:nvPr/>
        </p:nvSpPr>
        <p:spPr>
          <a:xfrm flipH="1">
            <a:off x="2013245" y="966760"/>
            <a:ext cx="5992552" cy="1869243"/>
          </a:xfrm>
          <a:prstGeom prst="cloudCallout">
            <a:avLst>
              <a:gd name="adj1" fmla="val -49301"/>
              <a:gd name="adj2" fmla="val 58414"/>
            </a:avLst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60DFC27-56B5-4DC8-81FE-DC18ABC72E64}"/>
              </a:ext>
            </a:extLst>
          </p:cNvPr>
          <p:cNvSpPr/>
          <p:nvPr/>
        </p:nvSpPr>
        <p:spPr>
          <a:xfrm flipH="1">
            <a:off x="2849633" y="1394389"/>
            <a:ext cx="4411386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How many more counters do you need to make 10?</a:t>
            </a:r>
            <a:endParaRPr lang="en-US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Oval 1"/>
          <p:cNvSpPr/>
          <p:nvPr/>
        </p:nvSpPr>
        <p:spPr>
          <a:xfrm>
            <a:off x="914401" y="5207413"/>
            <a:ext cx="483325" cy="46186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Oval 31"/>
          <p:cNvSpPr/>
          <p:nvPr/>
        </p:nvSpPr>
        <p:spPr>
          <a:xfrm>
            <a:off x="1529920" y="5207413"/>
            <a:ext cx="483325" cy="46186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Oval 33"/>
          <p:cNvSpPr/>
          <p:nvPr/>
        </p:nvSpPr>
        <p:spPr>
          <a:xfrm>
            <a:off x="2145439" y="5207411"/>
            <a:ext cx="483325" cy="46186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Oval 34"/>
          <p:cNvSpPr/>
          <p:nvPr/>
        </p:nvSpPr>
        <p:spPr>
          <a:xfrm>
            <a:off x="2735497" y="5207411"/>
            <a:ext cx="483325" cy="46186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Oval 35"/>
          <p:cNvSpPr/>
          <p:nvPr/>
        </p:nvSpPr>
        <p:spPr>
          <a:xfrm>
            <a:off x="3329619" y="5207410"/>
            <a:ext cx="483325" cy="46186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Oval 36"/>
          <p:cNvSpPr/>
          <p:nvPr/>
        </p:nvSpPr>
        <p:spPr>
          <a:xfrm>
            <a:off x="3919677" y="5207410"/>
            <a:ext cx="483325" cy="46186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/>
          <p:cNvSpPr txBox="1"/>
          <p:nvPr/>
        </p:nvSpPr>
        <p:spPr>
          <a:xfrm>
            <a:off x="5401015" y="6183387"/>
            <a:ext cx="9274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smtClean="0"/>
              <a:t>+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922406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38CCAE0-1EBA-4DC9-B59E-7DE4932CEA48}"/>
              </a:ext>
            </a:extLst>
          </p:cNvPr>
          <p:cNvSpPr/>
          <p:nvPr/>
        </p:nvSpPr>
        <p:spPr>
          <a:xfrm>
            <a:off x="4962150" y="158116"/>
            <a:ext cx="205819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Answer</a:t>
            </a:r>
            <a:endParaRPr lang="en-US" sz="4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 flipV="1">
            <a:off x="744583" y="6139547"/>
            <a:ext cx="4310743" cy="2612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718457" y="5792021"/>
            <a:ext cx="7350" cy="37365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5055326" y="5792021"/>
            <a:ext cx="0" cy="34752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2485107" y="6165673"/>
            <a:ext cx="15089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 smtClean="0"/>
              <a:t>6</a:t>
            </a:r>
            <a:endParaRPr lang="en-GB" sz="4400" dirty="0"/>
          </a:p>
        </p:txBody>
      </p:sp>
      <p:cxnSp>
        <p:nvCxnSpPr>
          <p:cNvPr id="18" name="Straight Connector 17"/>
          <p:cNvCxnSpPr/>
          <p:nvPr/>
        </p:nvCxnSpPr>
        <p:spPr>
          <a:xfrm flipV="1">
            <a:off x="6328478" y="6113421"/>
            <a:ext cx="4310743" cy="2612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6302352" y="5765895"/>
            <a:ext cx="7350" cy="37365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10639221" y="5765895"/>
            <a:ext cx="0" cy="34752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8456554" y="6152610"/>
            <a:ext cx="15089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/>
              <a:t>4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0587481" y="4437971"/>
            <a:ext cx="15089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 smtClean="0"/>
              <a:t>= 10</a:t>
            </a:r>
            <a:endParaRPr lang="en-GB" sz="4400" dirty="0"/>
          </a:p>
        </p:txBody>
      </p:sp>
      <p:sp>
        <p:nvSpPr>
          <p:cNvPr id="30" name="Thought Bubble: Cloud 5">
            <a:extLst>
              <a:ext uri="{FF2B5EF4-FFF2-40B4-BE49-F238E27FC236}">
                <a16:creationId xmlns:a16="http://schemas.microsoft.com/office/drawing/2014/main" id="{2852CB47-4826-4E2D-ACCC-C2AA5F35A528}"/>
              </a:ext>
            </a:extLst>
          </p:cNvPr>
          <p:cNvSpPr/>
          <p:nvPr/>
        </p:nvSpPr>
        <p:spPr>
          <a:xfrm flipH="1">
            <a:off x="2013245" y="966760"/>
            <a:ext cx="5992552" cy="1869243"/>
          </a:xfrm>
          <a:prstGeom prst="cloudCallout">
            <a:avLst>
              <a:gd name="adj1" fmla="val -49301"/>
              <a:gd name="adj2" fmla="val 58414"/>
            </a:avLst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60DFC27-56B5-4DC8-81FE-DC18ABC72E64}"/>
              </a:ext>
            </a:extLst>
          </p:cNvPr>
          <p:cNvSpPr/>
          <p:nvPr/>
        </p:nvSpPr>
        <p:spPr>
          <a:xfrm flipH="1">
            <a:off x="2849633" y="1394389"/>
            <a:ext cx="4411386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How many more counters do you need to make 10?</a:t>
            </a:r>
            <a:endParaRPr lang="en-US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Oval 1"/>
          <p:cNvSpPr/>
          <p:nvPr/>
        </p:nvSpPr>
        <p:spPr>
          <a:xfrm>
            <a:off x="914401" y="5207413"/>
            <a:ext cx="483325" cy="46186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Oval 31"/>
          <p:cNvSpPr/>
          <p:nvPr/>
        </p:nvSpPr>
        <p:spPr>
          <a:xfrm>
            <a:off x="1529920" y="5207413"/>
            <a:ext cx="483325" cy="46186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Oval 33"/>
          <p:cNvSpPr/>
          <p:nvPr/>
        </p:nvSpPr>
        <p:spPr>
          <a:xfrm>
            <a:off x="2145439" y="5207411"/>
            <a:ext cx="483325" cy="46186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Oval 34"/>
          <p:cNvSpPr/>
          <p:nvPr/>
        </p:nvSpPr>
        <p:spPr>
          <a:xfrm>
            <a:off x="2735497" y="5207411"/>
            <a:ext cx="483325" cy="46186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Oval 35"/>
          <p:cNvSpPr/>
          <p:nvPr/>
        </p:nvSpPr>
        <p:spPr>
          <a:xfrm>
            <a:off x="3329619" y="5207410"/>
            <a:ext cx="483325" cy="46186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Oval 36"/>
          <p:cNvSpPr/>
          <p:nvPr/>
        </p:nvSpPr>
        <p:spPr>
          <a:xfrm>
            <a:off x="3919677" y="5207410"/>
            <a:ext cx="483325" cy="46186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/>
          <p:cNvSpPr txBox="1"/>
          <p:nvPr/>
        </p:nvSpPr>
        <p:spPr>
          <a:xfrm>
            <a:off x="5401015" y="6183387"/>
            <a:ext cx="9274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smtClean="0"/>
              <a:t>+</a:t>
            </a:r>
            <a:endParaRPr lang="en-GB" sz="4000" dirty="0"/>
          </a:p>
        </p:txBody>
      </p:sp>
      <p:sp>
        <p:nvSpPr>
          <p:cNvPr id="22" name="Oval 21"/>
          <p:cNvSpPr/>
          <p:nvPr/>
        </p:nvSpPr>
        <p:spPr>
          <a:xfrm>
            <a:off x="7355068" y="5330154"/>
            <a:ext cx="483325" cy="46186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Oval 22"/>
          <p:cNvSpPr/>
          <p:nvPr/>
        </p:nvSpPr>
        <p:spPr>
          <a:xfrm>
            <a:off x="7945126" y="5330154"/>
            <a:ext cx="483325" cy="46186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Oval 23"/>
          <p:cNvSpPr/>
          <p:nvPr/>
        </p:nvSpPr>
        <p:spPr>
          <a:xfrm>
            <a:off x="8539248" y="5330153"/>
            <a:ext cx="483325" cy="46186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Oval 24"/>
          <p:cNvSpPr/>
          <p:nvPr/>
        </p:nvSpPr>
        <p:spPr>
          <a:xfrm>
            <a:off x="9129306" y="5330153"/>
            <a:ext cx="483325" cy="46186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2833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38CCAE0-1EBA-4DC9-B59E-7DE4932CEA48}"/>
              </a:ext>
            </a:extLst>
          </p:cNvPr>
          <p:cNvSpPr/>
          <p:nvPr/>
        </p:nvSpPr>
        <p:spPr>
          <a:xfrm>
            <a:off x="2771452" y="158116"/>
            <a:ext cx="643958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Missing Number Bonds…</a:t>
            </a:r>
            <a:endParaRPr lang="en-US" sz="4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 flipV="1">
            <a:off x="744583" y="6139547"/>
            <a:ext cx="6044023" cy="2612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718457" y="5792021"/>
            <a:ext cx="7350" cy="37365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6788606" y="5827268"/>
            <a:ext cx="0" cy="34752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2485107" y="6165673"/>
            <a:ext cx="15089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 smtClean="0"/>
              <a:t>8</a:t>
            </a:r>
            <a:endParaRPr lang="en-GB" sz="4400" dirty="0"/>
          </a:p>
        </p:txBody>
      </p:sp>
      <p:cxnSp>
        <p:nvCxnSpPr>
          <p:cNvPr id="18" name="Straight Connector 17"/>
          <p:cNvCxnSpPr/>
          <p:nvPr/>
        </p:nvCxnSpPr>
        <p:spPr>
          <a:xfrm flipV="1">
            <a:off x="7655177" y="6113421"/>
            <a:ext cx="2984044" cy="2612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7647827" y="5765895"/>
            <a:ext cx="7350" cy="37365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10639221" y="5765895"/>
            <a:ext cx="0" cy="34752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8456554" y="6152610"/>
            <a:ext cx="15089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/>
              <a:t>?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0587481" y="4437971"/>
            <a:ext cx="15089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 smtClean="0"/>
              <a:t>= 10</a:t>
            </a:r>
            <a:endParaRPr lang="en-GB" sz="4400" dirty="0"/>
          </a:p>
        </p:txBody>
      </p:sp>
      <p:sp>
        <p:nvSpPr>
          <p:cNvPr id="30" name="Thought Bubble: Cloud 5">
            <a:extLst>
              <a:ext uri="{FF2B5EF4-FFF2-40B4-BE49-F238E27FC236}">
                <a16:creationId xmlns:a16="http://schemas.microsoft.com/office/drawing/2014/main" id="{2852CB47-4826-4E2D-ACCC-C2AA5F35A528}"/>
              </a:ext>
            </a:extLst>
          </p:cNvPr>
          <p:cNvSpPr/>
          <p:nvPr/>
        </p:nvSpPr>
        <p:spPr>
          <a:xfrm flipH="1">
            <a:off x="2013245" y="966760"/>
            <a:ext cx="5992552" cy="1869243"/>
          </a:xfrm>
          <a:prstGeom prst="cloudCallout">
            <a:avLst>
              <a:gd name="adj1" fmla="val -49301"/>
              <a:gd name="adj2" fmla="val 58414"/>
            </a:avLst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60DFC27-56B5-4DC8-81FE-DC18ABC72E64}"/>
              </a:ext>
            </a:extLst>
          </p:cNvPr>
          <p:cNvSpPr/>
          <p:nvPr/>
        </p:nvSpPr>
        <p:spPr>
          <a:xfrm flipH="1">
            <a:off x="2435800" y="1394389"/>
            <a:ext cx="5045616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How many more counters do you need to make 10?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017685" y="6174794"/>
            <a:ext cx="9274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smtClean="0"/>
              <a:t>+</a:t>
            </a:r>
            <a:endParaRPr lang="en-GB" sz="4000" dirty="0"/>
          </a:p>
        </p:txBody>
      </p:sp>
      <p:sp>
        <p:nvSpPr>
          <p:cNvPr id="34" name="Oval 33"/>
          <p:cNvSpPr/>
          <p:nvPr/>
        </p:nvSpPr>
        <p:spPr>
          <a:xfrm>
            <a:off x="1293224" y="5304028"/>
            <a:ext cx="483325" cy="46186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Oval 34"/>
          <p:cNvSpPr/>
          <p:nvPr/>
        </p:nvSpPr>
        <p:spPr>
          <a:xfrm>
            <a:off x="1908743" y="5304028"/>
            <a:ext cx="483325" cy="46186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Oval 35"/>
          <p:cNvSpPr/>
          <p:nvPr/>
        </p:nvSpPr>
        <p:spPr>
          <a:xfrm>
            <a:off x="2524262" y="5304026"/>
            <a:ext cx="483325" cy="46186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Oval 36"/>
          <p:cNvSpPr/>
          <p:nvPr/>
        </p:nvSpPr>
        <p:spPr>
          <a:xfrm>
            <a:off x="3114320" y="5304026"/>
            <a:ext cx="483325" cy="46186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Oval 37"/>
          <p:cNvSpPr/>
          <p:nvPr/>
        </p:nvSpPr>
        <p:spPr>
          <a:xfrm>
            <a:off x="3708442" y="5304025"/>
            <a:ext cx="483325" cy="46186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Oval 38"/>
          <p:cNvSpPr/>
          <p:nvPr/>
        </p:nvSpPr>
        <p:spPr>
          <a:xfrm>
            <a:off x="4298500" y="5304025"/>
            <a:ext cx="483325" cy="46186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Oval 39"/>
          <p:cNvSpPr/>
          <p:nvPr/>
        </p:nvSpPr>
        <p:spPr>
          <a:xfrm>
            <a:off x="4879072" y="5286044"/>
            <a:ext cx="483325" cy="46186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Oval 40"/>
          <p:cNvSpPr/>
          <p:nvPr/>
        </p:nvSpPr>
        <p:spPr>
          <a:xfrm>
            <a:off x="5469130" y="5286044"/>
            <a:ext cx="483325" cy="46186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6102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38CCAE0-1EBA-4DC9-B59E-7DE4932CEA48}"/>
              </a:ext>
            </a:extLst>
          </p:cNvPr>
          <p:cNvSpPr/>
          <p:nvPr/>
        </p:nvSpPr>
        <p:spPr>
          <a:xfrm>
            <a:off x="4962150" y="158116"/>
            <a:ext cx="205819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Answer</a:t>
            </a:r>
            <a:endParaRPr lang="en-US" sz="4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 flipV="1">
            <a:off x="744583" y="6139547"/>
            <a:ext cx="6044023" cy="2612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718457" y="5792021"/>
            <a:ext cx="7350" cy="37365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6788606" y="5827268"/>
            <a:ext cx="0" cy="34752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2485107" y="6165673"/>
            <a:ext cx="15089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 smtClean="0"/>
              <a:t>8</a:t>
            </a:r>
            <a:endParaRPr lang="en-GB" sz="4400" dirty="0"/>
          </a:p>
        </p:txBody>
      </p:sp>
      <p:cxnSp>
        <p:nvCxnSpPr>
          <p:cNvPr id="18" name="Straight Connector 17"/>
          <p:cNvCxnSpPr/>
          <p:nvPr/>
        </p:nvCxnSpPr>
        <p:spPr>
          <a:xfrm flipV="1">
            <a:off x="7655177" y="6113421"/>
            <a:ext cx="2984044" cy="2612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7647827" y="5765895"/>
            <a:ext cx="7350" cy="37365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10639221" y="5765895"/>
            <a:ext cx="0" cy="34752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8456554" y="6152610"/>
            <a:ext cx="15089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 smtClean="0"/>
              <a:t>2</a:t>
            </a:r>
            <a:endParaRPr lang="en-GB" sz="4400" dirty="0"/>
          </a:p>
        </p:txBody>
      </p:sp>
      <p:sp>
        <p:nvSpPr>
          <p:cNvPr id="29" name="TextBox 28"/>
          <p:cNvSpPr txBox="1"/>
          <p:nvPr/>
        </p:nvSpPr>
        <p:spPr>
          <a:xfrm>
            <a:off x="10587481" y="4437971"/>
            <a:ext cx="15089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 smtClean="0"/>
              <a:t>= 10</a:t>
            </a:r>
            <a:endParaRPr lang="en-GB" sz="4400" dirty="0"/>
          </a:p>
        </p:txBody>
      </p:sp>
      <p:sp>
        <p:nvSpPr>
          <p:cNvPr id="30" name="Thought Bubble: Cloud 5">
            <a:extLst>
              <a:ext uri="{FF2B5EF4-FFF2-40B4-BE49-F238E27FC236}">
                <a16:creationId xmlns:a16="http://schemas.microsoft.com/office/drawing/2014/main" id="{2852CB47-4826-4E2D-ACCC-C2AA5F35A528}"/>
              </a:ext>
            </a:extLst>
          </p:cNvPr>
          <p:cNvSpPr/>
          <p:nvPr/>
        </p:nvSpPr>
        <p:spPr>
          <a:xfrm flipH="1">
            <a:off x="2013245" y="966760"/>
            <a:ext cx="5992552" cy="1869243"/>
          </a:xfrm>
          <a:prstGeom prst="cloudCallout">
            <a:avLst>
              <a:gd name="adj1" fmla="val -49301"/>
              <a:gd name="adj2" fmla="val 58414"/>
            </a:avLst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60DFC27-56B5-4DC8-81FE-DC18ABC72E64}"/>
              </a:ext>
            </a:extLst>
          </p:cNvPr>
          <p:cNvSpPr/>
          <p:nvPr/>
        </p:nvSpPr>
        <p:spPr>
          <a:xfrm flipH="1">
            <a:off x="2435800" y="1394389"/>
            <a:ext cx="5045616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How many more counters do you need to make 10?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017685" y="6174794"/>
            <a:ext cx="9274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smtClean="0"/>
              <a:t>+</a:t>
            </a:r>
            <a:endParaRPr lang="en-GB" sz="4000" dirty="0"/>
          </a:p>
        </p:txBody>
      </p:sp>
      <p:sp>
        <p:nvSpPr>
          <p:cNvPr id="34" name="Oval 33"/>
          <p:cNvSpPr/>
          <p:nvPr/>
        </p:nvSpPr>
        <p:spPr>
          <a:xfrm>
            <a:off x="1293224" y="5304028"/>
            <a:ext cx="483325" cy="46186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Oval 34"/>
          <p:cNvSpPr/>
          <p:nvPr/>
        </p:nvSpPr>
        <p:spPr>
          <a:xfrm>
            <a:off x="1908743" y="5304028"/>
            <a:ext cx="483325" cy="46186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Oval 35"/>
          <p:cNvSpPr/>
          <p:nvPr/>
        </p:nvSpPr>
        <p:spPr>
          <a:xfrm>
            <a:off x="2524262" y="5304026"/>
            <a:ext cx="483325" cy="46186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Oval 36"/>
          <p:cNvSpPr/>
          <p:nvPr/>
        </p:nvSpPr>
        <p:spPr>
          <a:xfrm>
            <a:off x="3114320" y="5304026"/>
            <a:ext cx="483325" cy="46186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Oval 37"/>
          <p:cNvSpPr/>
          <p:nvPr/>
        </p:nvSpPr>
        <p:spPr>
          <a:xfrm>
            <a:off x="3708442" y="5304025"/>
            <a:ext cx="483325" cy="46186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Oval 38"/>
          <p:cNvSpPr/>
          <p:nvPr/>
        </p:nvSpPr>
        <p:spPr>
          <a:xfrm>
            <a:off x="4298500" y="5304025"/>
            <a:ext cx="483325" cy="46186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Oval 39"/>
          <p:cNvSpPr/>
          <p:nvPr/>
        </p:nvSpPr>
        <p:spPr>
          <a:xfrm>
            <a:off x="4879072" y="5286044"/>
            <a:ext cx="483325" cy="46186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Oval 40"/>
          <p:cNvSpPr/>
          <p:nvPr/>
        </p:nvSpPr>
        <p:spPr>
          <a:xfrm>
            <a:off x="5469130" y="5286044"/>
            <a:ext cx="483325" cy="46186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Oval 22"/>
          <p:cNvSpPr/>
          <p:nvPr/>
        </p:nvSpPr>
        <p:spPr>
          <a:xfrm>
            <a:off x="8637202" y="5365401"/>
            <a:ext cx="483325" cy="46186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Oval 23"/>
          <p:cNvSpPr/>
          <p:nvPr/>
        </p:nvSpPr>
        <p:spPr>
          <a:xfrm>
            <a:off x="9227260" y="5365401"/>
            <a:ext cx="483325" cy="46186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2187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4FEFEEE-B920-4C3B-9C8C-1B33154F4994}"/>
              </a:ext>
            </a:extLst>
          </p:cNvPr>
          <p:cNvSpPr/>
          <p:nvPr/>
        </p:nvSpPr>
        <p:spPr>
          <a:xfrm>
            <a:off x="381436" y="194886"/>
            <a:ext cx="69296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Number Bond Matching</a:t>
            </a:r>
            <a:endParaRPr lang="en-US" sz="5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60DFC27-56B5-4DC8-81FE-DC18ABC72E64}"/>
              </a:ext>
            </a:extLst>
          </p:cNvPr>
          <p:cNvSpPr/>
          <p:nvPr/>
        </p:nvSpPr>
        <p:spPr>
          <a:xfrm>
            <a:off x="7687190" y="1308280"/>
            <a:ext cx="4356395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Drag the numbers or draw a line to match the two numbers that make 10.</a:t>
            </a:r>
            <a:endParaRPr lang="en-US" sz="1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3" name="Thought Bubble: Cloud 5">
            <a:extLst>
              <a:ext uri="{FF2B5EF4-FFF2-40B4-BE49-F238E27FC236}">
                <a16:creationId xmlns:a16="http://schemas.microsoft.com/office/drawing/2014/main" id="{2852CB47-4826-4E2D-ACCC-C2AA5F35A528}"/>
              </a:ext>
            </a:extLst>
          </p:cNvPr>
          <p:cNvSpPr/>
          <p:nvPr/>
        </p:nvSpPr>
        <p:spPr>
          <a:xfrm>
            <a:off x="6869604" y="983001"/>
            <a:ext cx="5173981" cy="1296888"/>
          </a:xfrm>
          <a:prstGeom prst="cloudCallout">
            <a:avLst>
              <a:gd name="adj1" fmla="val -49301"/>
              <a:gd name="adj2" fmla="val 58414"/>
            </a:avLst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60DFC27-56B5-4DC8-81FE-DC18ABC72E64}"/>
              </a:ext>
            </a:extLst>
          </p:cNvPr>
          <p:cNvSpPr/>
          <p:nvPr/>
        </p:nvSpPr>
        <p:spPr>
          <a:xfrm>
            <a:off x="690863" y="1448891"/>
            <a:ext cx="955056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  <a:endParaRPr lang="en-US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60DFC27-56B5-4DC8-81FE-DC18ABC72E64}"/>
              </a:ext>
            </a:extLst>
          </p:cNvPr>
          <p:cNvSpPr/>
          <p:nvPr/>
        </p:nvSpPr>
        <p:spPr>
          <a:xfrm>
            <a:off x="690863" y="3585667"/>
            <a:ext cx="955056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  <a:endParaRPr lang="en-US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60DFC27-56B5-4DC8-81FE-DC18ABC72E64}"/>
              </a:ext>
            </a:extLst>
          </p:cNvPr>
          <p:cNvSpPr/>
          <p:nvPr/>
        </p:nvSpPr>
        <p:spPr>
          <a:xfrm>
            <a:off x="690863" y="2465027"/>
            <a:ext cx="955056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</a:t>
            </a:r>
            <a:endParaRPr lang="en-US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60DFC27-56B5-4DC8-81FE-DC18ABC72E64}"/>
              </a:ext>
            </a:extLst>
          </p:cNvPr>
          <p:cNvSpPr/>
          <p:nvPr/>
        </p:nvSpPr>
        <p:spPr>
          <a:xfrm>
            <a:off x="5310759" y="4643596"/>
            <a:ext cx="955056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7</a:t>
            </a:r>
            <a:endParaRPr lang="en-US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60DFC27-56B5-4DC8-81FE-DC18ABC72E64}"/>
              </a:ext>
            </a:extLst>
          </p:cNvPr>
          <p:cNvSpPr/>
          <p:nvPr/>
        </p:nvSpPr>
        <p:spPr>
          <a:xfrm>
            <a:off x="5275925" y="3587761"/>
            <a:ext cx="955056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9</a:t>
            </a:r>
            <a:endParaRPr lang="en-US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60DFC27-56B5-4DC8-81FE-DC18ABC72E64}"/>
              </a:ext>
            </a:extLst>
          </p:cNvPr>
          <p:cNvSpPr/>
          <p:nvPr/>
        </p:nvSpPr>
        <p:spPr>
          <a:xfrm>
            <a:off x="5236737" y="2520880"/>
            <a:ext cx="955056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</a:t>
            </a:r>
            <a:endParaRPr lang="en-US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60DFC27-56B5-4DC8-81FE-DC18ABC72E64}"/>
              </a:ext>
            </a:extLst>
          </p:cNvPr>
          <p:cNvSpPr/>
          <p:nvPr/>
        </p:nvSpPr>
        <p:spPr>
          <a:xfrm>
            <a:off x="5236737" y="1448892"/>
            <a:ext cx="955056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</a:t>
            </a:r>
            <a:endParaRPr lang="en-US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860DFC27-56B5-4DC8-81FE-DC18ABC72E64}"/>
              </a:ext>
            </a:extLst>
          </p:cNvPr>
          <p:cNvSpPr/>
          <p:nvPr/>
        </p:nvSpPr>
        <p:spPr>
          <a:xfrm>
            <a:off x="690863" y="4643595"/>
            <a:ext cx="955056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6</a:t>
            </a:r>
            <a:endParaRPr lang="en-US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60DFC27-56B5-4DC8-81FE-DC18ABC72E64}"/>
              </a:ext>
            </a:extLst>
          </p:cNvPr>
          <p:cNvSpPr/>
          <p:nvPr/>
        </p:nvSpPr>
        <p:spPr>
          <a:xfrm>
            <a:off x="5310759" y="5641733"/>
            <a:ext cx="955056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endParaRPr lang="en-US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60DFC27-56B5-4DC8-81FE-DC18ABC72E64}"/>
              </a:ext>
            </a:extLst>
          </p:cNvPr>
          <p:cNvSpPr/>
          <p:nvPr/>
        </p:nvSpPr>
        <p:spPr>
          <a:xfrm>
            <a:off x="690863" y="5641732"/>
            <a:ext cx="955056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8</a:t>
            </a:r>
            <a:endParaRPr lang="en-US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3" name="Straight Connector 2"/>
          <p:cNvCxnSpPr>
            <a:endCxn id="33" idx="1"/>
          </p:cNvCxnSpPr>
          <p:nvPr/>
        </p:nvCxnSpPr>
        <p:spPr>
          <a:xfrm>
            <a:off x="1254034" y="1954611"/>
            <a:ext cx="4021891" cy="204864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755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4FEFEEE-B920-4C3B-9C8C-1B33154F4994}"/>
              </a:ext>
            </a:extLst>
          </p:cNvPr>
          <p:cNvSpPr/>
          <p:nvPr/>
        </p:nvSpPr>
        <p:spPr>
          <a:xfrm>
            <a:off x="381436" y="194886"/>
            <a:ext cx="69296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Number Bond Matching</a:t>
            </a:r>
            <a:endParaRPr lang="en-US" sz="5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60DFC27-56B5-4DC8-81FE-DC18ABC72E64}"/>
              </a:ext>
            </a:extLst>
          </p:cNvPr>
          <p:cNvSpPr/>
          <p:nvPr/>
        </p:nvSpPr>
        <p:spPr>
          <a:xfrm>
            <a:off x="716989" y="2174802"/>
            <a:ext cx="955056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7</a:t>
            </a:r>
            <a:endParaRPr lang="en-US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60DFC27-56B5-4DC8-81FE-DC18ABC72E64}"/>
              </a:ext>
            </a:extLst>
          </p:cNvPr>
          <p:cNvSpPr/>
          <p:nvPr/>
        </p:nvSpPr>
        <p:spPr>
          <a:xfrm>
            <a:off x="716989" y="4311578"/>
            <a:ext cx="955056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9</a:t>
            </a:r>
            <a:endParaRPr lang="en-US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60DFC27-56B5-4DC8-81FE-DC18ABC72E64}"/>
              </a:ext>
            </a:extLst>
          </p:cNvPr>
          <p:cNvSpPr/>
          <p:nvPr/>
        </p:nvSpPr>
        <p:spPr>
          <a:xfrm>
            <a:off x="716989" y="3190938"/>
            <a:ext cx="955056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</a:t>
            </a:r>
            <a:endParaRPr lang="en-US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60DFC27-56B5-4DC8-81FE-DC18ABC72E64}"/>
              </a:ext>
            </a:extLst>
          </p:cNvPr>
          <p:cNvSpPr/>
          <p:nvPr/>
        </p:nvSpPr>
        <p:spPr>
          <a:xfrm>
            <a:off x="5336885" y="5369507"/>
            <a:ext cx="955056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  <a:endParaRPr lang="en-US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60DFC27-56B5-4DC8-81FE-DC18ABC72E64}"/>
              </a:ext>
            </a:extLst>
          </p:cNvPr>
          <p:cNvSpPr/>
          <p:nvPr/>
        </p:nvSpPr>
        <p:spPr>
          <a:xfrm>
            <a:off x="5302051" y="4313672"/>
            <a:ext cx="955056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  <a:endParaRPr lang="en-US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60DFC27-56B5-4DC8-81FE-DC18ABC72E64}"/>
              </a:ext>
            </a:extLst>
          </p:cNvPr>
          <p:cNvSpPr/>
          <p:nvPr/>
        </p:nvSpPr>
        <p:spPr>
          <a:xfrm>
            <a:off x="5262863" y="3246791"/>
            <a:ext cx="955056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6</a:t>
            </a:r>
            <a:endParaRPr lang="en-US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60DFC27-56B5-4DC8-81FE-DC18ABC72E64}"/>
              </a:ext>
            </a:extLst>
          </p:cNvPr>
          <p:cNvSpPr/>
          <p:nvPr/>
        </p:nvSpPr>
        <p:spPr>
          <a:xfrm>
            <a:off x="5262863" y="2174803"/>
            <a:ext cx="955056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8</a:t>
            </a:r>
            <a:endParaRPr lang="en-US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60DFC27-56B5-4DC8-81FE-DC18ABC72E64}"/>
              </a:ext>
            </a:extLst>
          </p:cNvPr>
          <p:cNvSpPr/>
          <p:nvPr/>
        </p:nvSpPr>
        <p:spPr>
          <a:xfrm>
            <a:off x="716989" y="5369506"/>
            <a:ext cx="955056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endParaRPr lang="en-US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60DFC27-56B5-4DC8-81FE-DC18ABC72E64}"/>
              </a:ext>
            </a:extLst>
          </p:cNvPr>
          <p:cNvSpPr/>
          <p:nvPr/>
        </p:nvSpPr>
        <p:spPr>
          <a:xfrm>
            <a:off x="7687190" y="1308280"/>
            <a:ext cx="4356395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Drag the numbers or draw a line to match the two numbers that make 100.</a:t>
            </a:r>
            <a:endParaRPr lang="en-US" sz="1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Thought Bubble: Cloud 5">
            <a:extLst>
              <a:ext uri="{FF2B5EF4-FFF2-40B4-BE49-F238E27FC236}">
                <a16:creationId xmlns:a16="http://schemas.microsoft.com/office/drawing/2014/main" id="{2852CB47-4826-4E2D-ACCC-C2AA5F35A528}"/>
              </a:ext>
            </a:extLst>
          </p:cNvPr>
          <p:cNvSpPr/>
          <p:nvPr/>
        </p:nvSpPr>
        <p:spPr>
          <a:xfrm>
            <a:off x="6869604" y="983001"/>
            <a:ext cx="5173981" cy="1296888"/>
          </a:xfrm>
          <a:prstGeom prst="cloudCallout">
            <a:avLst>
              <a:gd name="adj1" fmla="val -49301"/>
              <a:gd name="adj2" fmla="val 58414"/>
            </a:avLst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7248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4FEFEEE-B920-4C3B-9C8C-1B33154F4994}"/>
              </a:ext>
            </a:extLst>
          </p:cNvPr>
          <p:cNvSpPr/>
          <p:nvPr/>
        </p:nvSpPr>
        <p:spPr>
          <a:xfrm>
            <a:off x="668312" y="194886"/>
            <a:ext cx="635590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Number Bonds to 100</a:t>
            </a:r>
            <a:endParaRPr lang="en-US" sz="5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819" y="1941467"/>
            <a:ext cx="6023919" cy="37147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4596" y="1941467"/>
            <a:ext cx="5727588" cy="371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950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00163" y="5177637"/>
            <a:ext cx="7975838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dirty="0">
                <a:hlinkClick r:id="rId2"/>
              </a:rPr>
              <a:t>https://</a:t>
            </a:r>
            <a:r>
              <a:rPr lang="en-GB" sz="2800" b="1" dirty="0" smtClean="0">
                <a:hlinkClick r:id="rId2"/>
              </a:rPr>
              <a:t>www.youtube.com/watch?v=W8CEOlAOGas</a:t>
            </a:r>
            <a:endParaRPr lang="en-GB" sz="2800" b="1" dirty="0" smtClean="0"/>
          </a:p>
          <a:p>
            <a:endParaRPr lang="en-GB" sz="28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830" y="839763"/>
            <a:ext cx="6879570" cy="35530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29245" y="5947078"/>
            <a:ext cx="110250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Click the link or copy and paste the above into the internet to play the video.</a:t>
            </a:r>
            <a:endParaRPr lang="en-GB" dirty="0"/>
          </a:p>
        </p:txBody>
      </p:sp>
      <p:sp>
        <p:nvSpPr>
          <p:cNvPr id="5" name="Thought Bubble: Cloud 5">
            <a:extLst>
              <a:ext uri="{FF2B5EF4-FFF2-40B4-BE49-F238E27FC236}">
                <a16:creationId xmlns:a16="http://schemas.microsoft.com/office/drawing/2014/main" id="{2852CB47-4826-4E2D-ACCC-C2AA5F35A528}"/>
              </a:ext>
            </a:extLst>
          </p:cNvPr>
          <p:cNvSpPr/>
          <p:nvPr/>
        </p:nvSpPr>
        <p:spPr>
          <a:xfrm>
            <a:off x="7411079" y="1732894"/>
            <a:ext cx="4729844" cy="1759673"/>
          </a:xfrm>
          <a:prstGeom prst="cloudCallout">
            <a:avLst>
              <a:gd name="adj1" fmla="val -49301"/>
              <a:gd name="adj2" fmla="val 58414"/>
            </a:avLst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60DFC27-56B5-4DC8-81FE-DC18ABC72E64}"/>
              </a:ext>
            </a:extLst>
          </p:cNvPr>
          <p:cNvSpPr/>
          <p:nvPr/>
        </p:nvSpPr>
        <p:spPr>
          <a:xfrm>
            <a:off x="8159563" y="2198096"/>
            <a:ext cx="3232875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Watch this fun video and count in 10s!</a:t>
            </a:r>
            <a:endParaRPr lang="en-US" sz="1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32553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318A0D6-75DF-49AA-BB21-DFB8246D480F}"/>
              </a:ext>
            </a:extLst>
          </p:cNvPr>
          <p:cNvSpPr txBox="1"/>
          <p:nvPr/>
        </p:nvSpPr>
        <p:spPr>
          <a:xfrm>
            <a:off x="806197" y="192220"/>
            <a:ext cx="4805996" cy="140144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72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Challenge!</a:t>
            </a:r>
          </a:p>
        </p:txBody>
      </p:sp>
      <p:pic>
        <p:nvPicPr>
          <p:cNvPr id="1026" name="Picture 2" descr="Trophy Store Gold Well Done Medal award, 5 cm, Free Ribbon, Free engraving  up to 45 letters AM1182.01: Amazon.co.uk: Sports &amp; Outdoors">
            <a:extLst>
              <a:ext uri="{FF2B5EF4-FFF2-40B4-BE49-F238E27FC236}">
                <a16:creationId xmlns:a16="http://schemas.microsoft.com/office/drawing/2014/main" id="{2D9305EB-4C1C-4E8C-B387-332C2BDF4B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28" r="1175" b="3"/>
          <a:stretch/>
        </p:blipFill>
        <p:spPr bwMode="auto">
          <a:xfrm>
            <a:off x="-70572" y="1867989"/>
            <a:ext cx="4336327" cy="4990011"/>
          </a:xfrm>
          <a:custGeom>
            <a:avLst/>
            <a:gdLst/>
            <a:ahLst/>
            <a:cxnLst/>
            <a:rect l="l" t="t" r="r" b="b"/>
            <a:pathLst>
              <a:path w="5298683" h="6097438">
                <a:moveTo>
                  <a:pt x="2178155" y="0"/>
                </a:moveTo>
                <a:cubicBezTo>
                  <a:pt x="3901575" y="0"/>
                  <a:pt x="5298683" y="1397108"/>
                  <a:pt x="5298683" y="3120527"/>
                </a:cubicBezTo>
                <a:cubicBezTo>
                  <a:pt x="5298683" y="4413092"/>
                  <a:pt x="4512810" y="5522106"/>
                  <a:pt x="3392805" y="5995828"/>
                </a:cubicBezTo>
                <a:lnTo>
                  <a:pt x="3115184" y="6097438"/>
                </a:lnTo>
                <a:lnTo>
                  <a:pt x="1241127" y="6097438"/>
                </a:lnTo>
                <a:lnTo>
                  <a:pt x="963506" y="5995828"/>
                </a:lnTo>
                <a:cubicBezTo>
                  <a:pt x="683504" y="5877397"/>
                  <a:pt x="424387" y="5719261"/>
                  <a:pt x="193210" y="5528477"/>
                </a:cubicBezTo>
                <a:lnTo>
                  <a:pt x="0" y="5352876"/>
                </a:lnTo>
                <a:lnTo>
                  <a:pt x="0" y="888178"/>
                </a:lnTo>
                <a:lnTo>
                  <a:pt x="193210" y="712577"/>
                </a:lnTo>
                <a:cubicBezTo>
                  <a:pt x="732621" y="267415"/>
                  <a:pt x="1424159" y="0"/>
                  <a:pt x="2178155" y="0"/>
                </a:cubicBezTo>
                <a:close/>
              </a:path>
            </a:pathLst>
          </a:cu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9839" y="418011"/>
            <a:ext cx="4175244" cy="3709850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flipV="1">
            <a:off x="5786845" y="4598126"/>
            <a:ext cx="5290457" cy="1306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5786845" y="5246915"/>
            <a:ext cx="5290457" cy="1306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5786845" y="5895704"/>
            <a:ext cx="5290457" cy="1306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5786845" y="6544493"/>
            <a:ext cx="5290457" cy="1306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0347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7092" y="90616"/>
            <a:ext cx="11977816" cy="6647935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76" y="5987219"/>
            <a:ext cx="588390" cy="58839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89471" y="5905850"/>
            <a:ext cx="5473098" cy="737296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864066" y="6033803"/>
            <a:ext cx="40283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Subject</a:t>
            </a:r>
            <a:r>
              <a:rPr lang="en-GB" dirty="0"/>
              <a:t>: </a:t>
            </a:r>
            <a:r>
              <a:rPr lang="en-GB" sz="2400" dirty="0"/>
              <a:t>Maths </a:t>
            </a:r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189471" y="164755"/>
            <a:ext cx="7594114" cy="700216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273361" y="222475"/>
            <a:ext cx="74263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Date</a:t>
            </a:r>
            <a:r>
              <a:rPr lang="en-GB" dirty="0"/>
              <a:t>: </a:t>
            </a:r>
            <a:r>
              <a:rPr lang="en-GB" sz="3200" dirty="0" smtClean="0"/>
              <a:t>07.01.21</a:t>
            </a:r>
            <a:r>
              <a:rPr lang="en-GB" dirty="0" smtClean="0"/>
              <a:t> </a:t>
            </a:r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093" y="1728060"/>
            <a:ext cx="2219325" cy="11049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69871" y="2835982"/>
            <a:ext cx="10612654" cy="17527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/>
          <p:cNvSpPr txBox="1"/>
          <p:nvPr/>
        </p:nvSpPr>
        <p:spPr>
          <a:xfrm>
            <a:off x="635485" y="2832960"/>
            <a:ext cx="1042959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/>
              <a:t>LO </a:t>
            </a:r>
            <a:r>
              <a:rPr lang="en-GB" sz="4000" dirty="0" smtClean="0"/>
              <a:t>To be able to add two 1 digit numbers together.</a:t>
            </a:r>
            <a:endParaRPr lang="en-GB" sz="4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1657" y="5940593"/>
            <a:ext cx="759101" cy="68164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898" y="5980303"/>
            <a:ext cx="588390" cy="588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827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96424" y="4864128"/>
            <a:ext cx="7784375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dirty="0">
                <a:hlinkClick r:id="rId2"/>
              </a:rPr>
              <a:t>https://www.youtube.com/watch?v=_</a:t>
            </a:r>
            <a:r>
              <a:rPr lang="en-GB" sz="2800" b="1" dirty="0" smtClean="0">
                <a:hlinkClick r:id="rId2"/>
              </a:rPr>
              <a:t>MVzXKfr6e8</a:t>
            </a:r>
            <a:endParaRPr lang="en-GB" sz="2800" b="1" dirty="0" smtClean="0"/>
          </a:p>
          <a:p>
            <a:endParaRPr lang="en-GB" sz="28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2351314" y="5775475"/>
            <a:ext cx="110250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Click the link or copy and paste the above into the internet to play the video.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319" y="436529"/>
            <a:ext cx="7905750" cy="3971925"/>
          </a:xfrm>
          <a:prstGeom prst="rect">
            <a:avLst/>
          </a:prstGeom>
        </p:spPr>
      </p:pic>
      <p:sp>
        <p:nvSpPr>
          <p:cNvPr id="5" name="Thought Bubble: Cloud 5">
            <a:extLst>
              <a:ext uri="{FF2B5EF4-FFF2-40B4-BE49-F238E27FC236}">
                <a16:creationId xmlns:a16="http://schemas.microsoft.com/office/drawing/2014/main" id="{2852CB47-4826-4E2D-ACCC-C2AA5F35A528}"/>
              </a:ext>
            </a:extLst>
          </p:cNvPr>
          <p:cNvSpPr/>
          <p:nvPr/>
        </p:nvSpPr>
        <p:spPr>
          <a:xfrm>
            <a:off x="8255725" y="1732894"/>
            <a:ext cx="3885197" cy="1759673"/>
          </a:xfrm>
          <a:prstGeom prst="cloudCallout">
            <a:avLst>
              <a:gd name="adj1" fmla="val -49301"/>
              <a:gd name="adj2" fmla="val 58414"/>
            </a:avLst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60DFC27-56B5-4DC8-81FE-DC18ABC72E64}"/>
              </a:ext>
            </a:extLst>
          </p:cNvPr>
          <p:cNvSpPr/>
          <p:nvPr/>
        </p:nvSpPr>
        <p:spPr>
          <a:xfrm>
            <a:off x="8734329" y="2099325"/>
            <a:ext cx="3232875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Watch this fun video and count to 20!</a:t>
            </a:r>
            <a:endParaRPr lang="en-US" sz="1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2875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ACA1241-448F-42BF-AA2B-BA8E7EFA6EB5}"/>
              </a:ext>
            </a:extLst>
          </p:cNvPr>
          <p:cNvSpPr/>
          <p:nvPr/>
        </p:nvSpPr>
        <p:spPr>
          <a:xfrm>
            <a:off x="2316282" y="0"/>
            <a:ext cx="755944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Adding 1-digit </a:t>
            </a:r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numbers … </a:t>
            </a:r>
          </a:p>
        </p:txBody>
      </p:sp>
      <p:sp>
        <p:nvSpPr>
          <p:cNvPr id="12" name="Thought Bubble: Cloud 11">
            <a:extLst>
              <a:ext uri="{FF2B5EF4-FFF2-40B4-BE49-F238E27FC236}">
                <a16:creationId xmlns:a16="http://schemas.microsoft.com/office/drawing/2014/main" id="{CEE395F3-817E-421C-AB46-EA959DA8B234}"/>
              </a:ext>
            </a:extLst>
          </p:cNvPr>
          <p:cNvSpPr/>
          <p:nvPr/>
        </p:nvSpPr>
        <p:spPr>
          <a:xfrm>
            <a:off x="7484315" y="923331"/>
            <a:ext cx="4246131" cy="2173480"/>
          </a:xfrm>
          <a:prstGeom prst="cloudCallout">
            <a:avLst>
              <a:gd name="adj1" fmla="val -49301"/>
              <a:gd name="adj2" fmla="val 58414"/>
            </a:avLst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A17767C-5C3E-4B43-90BA-6E65740EBA49}"/>
              </a:ext>
            </a:extLst>
          </p:cNvPr>
          <p:cNvSpPr txBox="1"/>
          <p:nvPr/>
        </p:nvSpPr>
        <p:spPr>
          <a:xfrm>
            <a:off x="8324344" y="1355681"/>
            <a:ext cx="27479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Use the cubes to help you or count on your </a:t>
            </a:r>
            <a:r>
              <a:rPr lang="en-GB" sz="2400" dirty="0" smtClean="0"/>
              <a:t>fingers.</a:t>
            </a:r>
            <a:endParaRPr lang="en-GB" sz="2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885EA06-DAF7-493D-B47A-2533A22B0CF7}"/>
              </a:ext>
            </a:extLst>
          </p:cNvPr>
          <p:cNvSpPr txBox="1"/>
          <p:nvPr/>
        </p:nvSpPr>
        <p:spPr>
          <a:xfrm>
            <a:off x="794549" y="1200591"/>
            <a:ext cx="391004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800" b="1" dirty="0" smtClean="0">
                <a:latin typeface="+mj-lt"/>
              </a:rPr>
              <a:t>4  </a:t>
            </a:r>
            <a:r>
              <a:rPr lang="en-GB" sz="8800" b="1" dirty="0">
                <a:latin typeface="+mj-lt"/>
              </a:rPr>
              <a:t>+  </a:t>
            </a:r>
            <a:r>
              <a:rPr lang="en-GB" sz="8800" b="1" dirty="0" smtClean="0">
                <a:latin typeface="+mj-lt"/>
              </a:rPr>
              <a:t>2 </a:t>
            </a:r>
            <a:r>
              <a:rPr lang="en-GB" sz="8800" b="1" dirty="0">
                <a:latin typeface="+mj-lt"/>
              </a:rPr>
              <a:t>=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BF65070-5CF0-456F-A8D0-7F11AC4806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444" y="2679121"/>
            <a:ext cx="561975" cy="60007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613A110-92C0-4090-8622-000AD09D6B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443" y="3436215"/>
            <a:ext cx="561975" cy="60007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145BFB6-680E-4E54-BAF2-3C1EC9D963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443" y="4144875"/>
            <a:ext cx="561975" cy="60007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DE41487-4ABD-48A3-ADB1-97F7E4F5C6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442" y="4853535"/>
            <a:ext cx="561975" cy="60007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450B149-77D7-4C12-9407-C9DDFE1223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7508" y="2704301"/>
            <a:ext cx="561975" cy="60007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ED50131-D491-49F3-B7DF-1B5EC7E5D2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7507" y="3467658"/>
            <a:ext cx="561975" cy="600075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F6977FAC-6364-427A-9F02-C060D8CB24BA}"/>
              </a:ext>
            </a:extLst>
          </p:cNvPr>
          <p:cNvSpPr txBox="1"/>
          <p:nvPr/>
        </p:nvSpPr>
        <p:spPr>
          <a:xfrm>
            <a:off x="5075169" y="1232571"/>
            <a:ext cx="74571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800" b="1" dirty="0" smtClean="0">
                <a:latin typeface="+mj-lt"/>
              </a:rPr>
              <a:t>6</a:t>
            </a:r>
            <a:endParaRPr lang="en-GB" sz="88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16043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ACA1241-448F-42BF-AA2B-BA8E7EFA6EB5}"/>
              </a:ext>
            </a:extLst>
          </p:cNvPr>
          <p:cNvSpPr/>
          <p:nvPr/>
        </p:nvSpPr>
        <p:spPr>
          <a:xfrm>
            <a:off x="2740273" y="0"/>
            <a:ext cx="67114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Add </a:t>
            </a:r>
            <a:r>
              <a:rPr lang="en-US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1-digit </a:t>
            </a:r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numbers … </a:t>
            </a:r>
          </a:p>
        </p:txBody>
      </p:sp>
      <p:sp>
        <p:nvSpPr>
          <p:cNvPr id="12" name="Thought Bubble: Cloud 11">
            <a:extLst>
              <a:ext uri="{FF2B5EF4-FFF2-40B4-BE49-F238E27FC236}">
                <a16:creationId xmlns:a16="http://schemas.microsoft.com/office/drawing/2014/main" id="{CEE395F3-817E-421C-AB46-EA959DA8B234}"/>
              </a:ext>
            </a:extLst>
          </p:cNvPr>
          <p:cNvSpPr/>
          <p:nvPr/>
        </p:nvSpPr>
        <p:spPr>
          <a:xfrm>
            <a:off x="7918282" y="1200591"/>
            <a:ext cx="3832491" cy="1896219"/>
          </a:xfrm>
          <a:prstGeom prst="cloudCallout">
            <a:avLst>
              <a:gd name="adj1" fmla="val -49301"/>
              <a:gd name="adj2" fmla="val 58414"/>
            </a:avLst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A17767C-5C3E-4B43-90BA-6E65740EBA49}"/>
              </a:ext>
            </a:extLst>
          </p:cNvPr>
          <p:cNvSpPr txBox="1"/>
          <p:nvPr/>
        </p:nvSpPr>
        <p:spPr>
          <a:xfrm>
            <a:off x="8421357" y="1439041"/>
            <a:ext cx="27479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Use the cubes to help you or count on your fingers.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885EA06-DAF7-493D-B47A-2533A22B0CF7}"/>
              </a:ext>
            </a:extLst>
          </p:cNvPr>
          <p:cNvSpPr txBox="1"/>
          <p:nvPr/>
        </p:nvSpPr>
        <p:spPr>
          <a:xfrm>
            <a:off x="794549" y="1200591"/>
            <a:ext cx="391004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800" b="1" dirty="0" smtClean="0">
                <a:latin typeface="+mj-lt"/>
              </a:rPr>
              <a:t>7  </a:t>
            </a:r>
            <a:r>
              <a:rPr lang="en-GB" sz="8800" b="1" dirty="0">
                <a:latin typeface="+mj-lt"/>
              </a:rPr>
              <a:t>+  </a:t>
            </a:r>
            <a:r>
              <a:rPr lang="en-GB" sz="8800" b="1" dirty="0" smtClean="0">
                <a:latin typeface="+mj-lt"/>
              </a:rPr>
              <a:t>2 </a:t>
            </a:r>
            <a:r>
              <a:rPr lang="en-GB" sz="8800" b="1" dirty="0">
                <a:latin typeface="+mj-lt"/>
              </a:rPr>
              <a:t>=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BF65070-5CF0-456F-A8D0-7F11AC4806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583" y="2609850"/>
            <a:ext cx="561975" cy="60007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613A110-92C0-4090-8622-000AD09D6B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582" y="3366944"/>
            <a:ext cx="561975" cy="60007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145BFB6-680E-4E54-BAF2-3C1EC9D963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582" y="4075604"/>
            <a:ext cx="561975" cy="60007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DE41487-4ABD-48A3-ADB1-97F7E4F5C6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581" y="4784264"/>
            <a:ext cx="561975" cy="60007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450B149-77D7-4C12-9407-C9DDFE1223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8617" y="2609850"/>
            <a:ext cx="561975" cy="60007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ED50131-D491-49F3-B7DF-1B5EC7E5D2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8616" y="3353609"/>
            <a:ext cx="561975" cy="6000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DC58839-D5B9-4F07-9D0E-E52B9A0368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2132" y="4075604"/>
            <a:ext cx="561975" cy="6000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C5AD601-6752-45FD-BFFD-6A3E8367F8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9739" y="2609245"/>
            <a:ext cx="561975" cy="6000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B96FBB7-0E0F-49EC-AF05-482436AE54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9739" y="3347433"/>
            <a:ext cx="561975" cy="600075"/>
          </a:xfrm>
          <a:prstGeom prst="rect">
            <a:avLst/>
          </a:prstGeom>
        </p:spPr>
      </p:pic>
      <p:cxnSp>
        <p:nvCxnSpPr>
          <p:cNvPr id="15" name="Straight Connector 14"/>
          <p:cNvCxnSpPr/>
          <p:nvPr/>
        </p:nvCxnSpPr>
        <p:spPr>
          <a:xfrm flipV="1">
            <a:off x="4336869" y="2246811"/>
            <a:ext cx="1998617" cy="2612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8857192" y="4022529"/>
            <a:ext cx="2351315" cy="263869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A17767C-5C3E-4B43-90BA-6E65740EBA49}"/>
              </a:ext>
            </a:extLst>
          </p:cNvPr>
          <p:cNvSpPr txBox="1"/>
          <p:nvPr/>
        </p:nvSpPr>
        <p:spPr>
          <a:xfrm>
            <a:off x="9444039" y="4075604"/>
            <a:ext cx="12544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latin typeface="+mj-lt"/>
              </a:rPr>
              <a:t>Answer:</a:t>
            </a:r>
            <a:endParaRPr lang="en-GB" sz="2400" b="1" dirty="0">
              <a:latin typeface="+mj-lt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A17767C-5C3E-4B43-90BA-6E65740EBA49}"/>
              </a:ext>
            </a:extLst>
          </p:cNvPr>
          <p:cNvSpPr txBox="1"/>
          <p:nvPr/>
        </p:nvSpPr>
        <p:spPr>
          <a:xfrm>
            <a:off x="9742882" y="4952916"/>
            <a:ext cx="12544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 smtClean="0">
                <a:latin typeface="+mj-lt"/>
              </a:rPr>
              <a:t>9</a:t>
            </a:r>
            <a:endParaRPr lang="en-GB" sz="3600" b="1" dirty="0">
              <a:latin typeface="+mj-lt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9065623" y="4675679"/>
            <a:ext cx="1933303" cy="10850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A17767C-5C3E-4B43-90BA-6E65740EBA49}"/>
              </a:ext>
            </a:extLst>
          </p:cNvPr>
          <p:cNvSpPr txBox="1"/>
          <p:nvPr/>
        </p:nvSpPr>
        <p:spPr>
          <a:xfrm>
            <a:off x="9065623" y="6001746"/>
            <a:ext cx="1931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latin typeface="+mj-lt"/>
              </a:rPr>
              <a:t>Move the box to show the answer. </a:t>
            </a:r>
            <a:endParaRPr lang="en-GB" sz="1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33255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ACA1241-448F-42BF-AA2B-BA8E7EFA6EB5}"/>
              </a:ext>
            </a:extLst>
          </p:cNvPr>
          <p:cNvSpPr/>
          <p:nvPr/>
        </p:nvSpPr>
        <p:spPr>
          <a:xfrm>
            <a:off x="2740273" y="0"/>
            <a:ext cx="67114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Add </a:t>
            </a:r>
            <a:r>
              <a:rPr lang="en-US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1-digit </a:t>
            </a:r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numbers … </a:t>
            </a:r>
          </a:p>
        </p:txBody>
      </p:sp>
      <p:sp>
        <p:nvSpPr>
          <p:cNvPr id="12" name="Thought Bubble: Cloud 11">
            <a:extLst>
              <a:ext uri="{FF2B5EF4-FFF2-40B4-BE49-F238E27FC236}">
                <a16:creationId xmlns:a16="http://schemas.microsoft.com/office/drawing/2014/main" id="{CEE395F3-817E-421C-AB46-EA959DA8B234}"/>
              </a:ext>
            </a:extLst>
          </p:cNvPr>
          <p:cNvSpPr/>
          <p:nvPr/>
        </p:nvSpPr>
        <p:spPr>
          <a:xfrm>
            <a:off x="7918282" y="1200591"/>
            <a:ext cx="3832491" cy="1896219"/>
          </a:xfrm>
          <a:prstGeom prst="cloudCallout">
            <a:avLst>
              <a:gd name="adj1" fmla="val -49301"/>
              <a:gd name="adj2" fmla="val 58414"/>
            </a:avLst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A17767C-5C3E-4B43-90BA-6E65740EBA49}"/>
              </a:ext>
            </a:extLst>
          </p:cNvPr>
          <p:cNvSpPr txBox="1"/>
          <p:nvPr/>
        </p:nvSpPr>
        <p:spPr>
          <a:xfrm>
            <a:off x="8460546" y="1465883"/>
            <a:ext cx="27479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latin typeface="+mj-lt"/>
              </a:rPr>
              <a:t>Use the cubes to help you or count on your fingers.</a:t>
            </a:r>
            <a:endParaRPr lang="en-GB" sz="2400" dirty="0"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885EA06-DAF7-493D-B47A-2533A22B0CF7}"/>
              </a:ext>
            </a:extLst>
          </p:cNvPr>
          <p:cNvSpPr txBox="1"/>
          <p:nvPr/>
        </p:nvSpPr>
        <p:spPr>
          <a:xfrm>
            <a:off x="794549" y="1200591"/>
            <a:ext cx="391004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800" b="1" dirty="0">
                <a:latin typeface="+mj-lt"/>
              </a:rPr>
              <a:t>1</a:t>
            </a:r>
            <a:r>
              <a:rPr lang="en-GB" sz="8800" b="1" dirty="0" smtClean="0">
                <a:latin typeface="+mj-lt"/>
              </a:rPr>
              <a:t>  </a:t>
            </a:r>
            <a:r>
              <a:rPr lang="en-GB" sz="8800" b="1" dirty="0">
                <a:latin typeface="+mj-lt"/>
              </a:rPr>
              <a:t>+  6</a:t>
            </a:r>
            <a:r>
              <a:rPr lang="en-GB" sz="8800" b="1" dirty="0" smtClean="0">
                <a:latin typeface="+mj-lt"/>
              </a:rPr>
              <a:t> </a:t>
            </a:r>
            <a:r>
              <a:rPr lang="en-GB" sz="8800" b="1" dirty="0">
                <a:latin typeface="+mj-lt"/>
              </a:rPr>
              <a:t>= </a:t>
            </a:r>
          </a:p>
        </p:txBody>
      </p:sp>
      <p:cxnSp>
        <p:nvCxnSpPr>
          <p:cNvPr id="15" name="Straight Connector 14"/>
          <p:cNvCxnSpPr/>
          <p:nvPr/>
        </p:nvCxnSpPr>
        <p:spPr>
          <a:xfrm flipV="1">
            <a:off x="4336869" y="2246811"/>
            <a:ext cx="1998617" cy="2612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8857192" y="4022529"/>
            <a:ext cx="2351315" cy="263869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A17767C-5C3E-4B43-90BA-6E65740EBA49}"/>
              </a:ext>
            </a:extLst>
          </p:cNvPr>
          <p:cNvSpPr txBox="1"/>
          <p:nvPr/>
        </p:nvSpPr>
        <p:spPr>
          <a:xfrm>
            <a:off x="9444039" y="4075604"/>
            <a:ext cx="12544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latin typeface="+mj-lt"/>
              </a:rPr>
              <a:t>Answer:</a:t>
            </a:r>
            <a:endParaRPr lang="en-GB" sz="2400" b="1" dirty="0">
              <a:latin typeface="+mj-lt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A17767C-5C3E-4B43-90BA-6E65740EBA49}"/>
              </a:ext>
            </a:extLst>
          </p:cNvPr>
          <p:cNvSpPr txBox="1"/>
          <p:nvPr/>
        </p:nvSpPr>
        <p:spPr>
          <a:xfrm>
            <a:off x="9742882" y="4952916"/>
            <a:ext cx="12544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latin typeface="+mj-lt"/>
              </a:rPr>
              <a:t>7</a:t>
            </a:r>
          </a:p>
        </p:txBody>
      </p:sp>
      <p:sp>
        <p:nvSpPr>
          <p:cNvPr id="19" name="Rectangle 18"/>
          <p:cNvSpPr/>
          <p:nvPr/>
        </p:nvSpPr>
        <p:spPr>
          <a:xfrm>
            <a:off x="9064020" y="4733560"/>
            <a:ext cx="1933303" cy="10850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A17767C-5C3E-4B43-90BA-6E65740EBA49}"/>
              </a:ext>
            </a:extLst>
          </p:cNvPr>
          <p:cNvSpPr txBox="1"/>
          <p:nvPr/>
        </p:nvSpPr>
        <p:spPr>
          <a:xfrm>
            <a:off x="9065623" y="6001746"/>
            <a:ext cx="1931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latin typeface="+mj-lt"/>
              </a:rPr>
              <a:t>Move the box to show the answer. </a:t>
            </a:r>
            <a:endParaRPr lang="en-GB" sz="1400" dirty="0">
              <a:latin typeface="+mj-lt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9BF65070-5CF0-456F-A8D0-7F11AC4806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5390" y="2789666"/>
            <a:ext cx="561975" cy="60007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C5AD601-6752-45FD-BFFD-6A3E8367F8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9645" y="2624364"/>
            <a:ext cx="561975" cy="60007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B96FBB7-0E0F-49EC-AF05-482436AE54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9646" y="3445961"/>
            <a:ext cx="561975" cy="60007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15C75A1-C160-4D7F-85F2-D3DA48D644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9646" y="4203659"/>
            <a:ext cx="561975" cy="60007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C8B5ABFD-107F-4FD6-BA27-9BA50C1D13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3220" y="2624365"/>
            <a:ext cx="561975" cy="60007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24DEBEBB-4F30-4B88-A876-EAE832AE31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5157" y="3445960"/>
            <a:ext cx="561975" cy="60007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ED8BB572-2E5B-438C-8E28-77C81FF7CF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2555" y="4211258"/>
            <a:ext cx="561975" cy="60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907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C1D25CD-3C26-4B17-90B6-D0B44A622E01}"/>
              </a:ext>
            </a:extLst>
          </p:cNvPr>
          <p:cNvSpPr/>
          <p:nvPr/>
        </p:nvSpPr>
        <p:spPr>
          <a:xfrm>
            <a:off x="0" y="0"/>
            <a:ext cx="491801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Try it yourself …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F406ACD-1C04-4CC7-97C0-A0BDFDF0BE86}"/>
              </a:ext>
            </a:extLst>
          </p:cNvPr>
          <p:cNvSpPr txBox="1"/>
          <p:nvPr/>
        </p:nvSpPr>
        <p:spPr>
          <a:xfrm flipH="1">
            <a:off x="490257" y="1628724"/>
            <a:ext cx="390715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/>
              <a:t>1. 2 </a:t>
            </a:r>
            <a:r>
              <a:rPr lang="en-GB" sz="3200" dirty="0"/>
              <a:t>+ </a:t>
            </a:r>
            <a:r>
              <a:rPr lang="en-GB" sz="3200" dirty="0" smtClean="0"/>
              <a:t>4 </a:t>
            </a:r>
            <a:r>
              <a:rPr lang="en-GB" sz="3200" dirty="0"/>
              <a:t>=</a:t>
            </a:r>
          </a:p>
          <a:p>
            <a:endParaRPr lang="en-GB" sz="3200" dirty="0"/>
          </a:p>
          <a:p>
            <a:r>
              <a:rPr lang="en-GB" sz="3200" dirty="0"/>
              <a:t>2. </a:t>
            </a:r>
            <a:r>
              <a:rPr lang="en-GB" sz="3200" dirty="0" smtClean="0"/>
              <a:t>5 </a:t>
            </a:r>
            <a:r>
              <a:rPr lang="en-GB" sz="3200" dirty="0"/>
              <a:t>+ </a:t>
            </a:r>
            <a:r>
              <a:rPr lang="en-GB" sz="3200" dirty="0" smtClean="0"/>
              <a:t>1 </a:t>
            </a:r>
            <a:r>
              <a:rPr lang="en-GB" sz="3200" dirty="0"/>
              <a:t>= </a:t>
            </a:r>
          </a:p>
          <a:p>
            <a:endParaRPr lang="en-GB" sz="3200" dirty="0"/>
          </a:p>
          <a:p>
            <a:r>
              <a:rPr lang="en-GB" sz="3200" dirty="0"/>
              <a:t>3. </a:t>
            </a:r>
            <a:r>
              <a:rPr lang="en-GB" sz="3200" dirty="0" smtClean="0"/>
              <a:t>4 </a:t>
            </a:r>
            <a:r>
              <a:rPr lang="en-GB" sz="3200" dirty="0"/>
              <a:t>+ 3</a:t>
            </a:r>
            <a:r>
              <a:rPr lang="en-GB" sz="3200" dirty="0" smtClean="0"/>
              <a:t> </a:t>
            </a:r>
            <a:r>
              <a:rPr lang="en-GB" sz="3200" dirty="0"/>
              <a:t>=</a:t>
            </a:r>
          </a:p>
          <a:p>
            <a:endParaRPr lang="en-GB" sz="3200" dirty="0"/>
          </a:p>
          <a:p>
            <a:r>
              <a:rPr lang="en-GB" sz="3200" dirty="0"/>
              <a:t>4. </a:t>
            </a:r>
            <a:r>
              <a:rPr lang="en-GB" sz="3200" dirty="0" smtClean="0"/>
              <a:t>5 </a:t>
            </a:r>
            <a:r>
              <a:rPr lang="en-GB" sz="3200" dirty="0"/>
              <a:t>+ </a:t>
            </a:r>
            <a:r>
              <a:rPr lang="en-GB" sz="3200" dirty="0" smtClean="0"/>
              <a:t>4 </a:t>
            </a:r>
            <a:r>
              <a:rPr lang="en-GB" sz="3200" dirty="0"/>
              <a:t>= 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FF9259E-1873-4868-8A37-EB111442B817}"/>
              </a:ext>
            </a:extLst>
          </p:cNvPr>
          <p:cNvSpPr txBox="1"/>
          <p:nvPr/>
        </p:nvSpPr>
        <p:spPr>
          <a:xfrm flipH="1">
            <a:off x="5089695" y="1628724"/>
            <a:ext cx="390715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5. </a:t>
            </a:r>
            <a:r>
              <a:rPr lang="en-GB" sz="3200" dirty="0" smtClean="0"/>
              <a:t>2 </a:t>
            </a:r>
            <a:r>
              <a:rPr lang="en-GB" sz="3200" dirty="0"/>
              <a:t>+ </a:t>
            </a:r>
            <a:r>
              <a:rPr lang="en-GB" sz="3200" dirty="0" smtClean="0"/>
              <a:t>5 </a:t>
            </a:r>
            <a:r>
              <a:rPr lang="en-GB" sz="3200" dirty="0"/>
              <a:t>=</a:t>
            </a:r>
          </a:p>
          <a:p>
            <a:endParaRPr lang="en-GB" sz="3200" dirty="0"/>
          </a:p>
          <a:p>
            <a:r>
              <a:rPr lang="en-GB" sz="3200" dirty="0"/>
              <a:t>6. </a:t>
            </a:r>
            <a:r>
              <a:rPr lang="en-GB" sz="3200" dirty="0" smtClean="0"/>
              <a:t>5 </a:t>
            </a:r>
            <a:r>
              <a:rPr lang="en-GB" sz="3200" dirty="0"/>
              <a:t>+ </a:t>
            </a:r>
            <a:r>
              <a:rPr lang="en-GB" sz="3200" dirty="0" smtClean="0"/>
              <a:t>3 </a:t>
            </a:r>
            <a:r>
              <a:rPr lang="en-GB" sz="3200" dirty="0"/>
              <a:t>= </a:t>
            </a:r>
          </a:p>
          <a:p>
            <a:endParaRPr lang="en-GB" sz="3200" dirty="0"/>
          </a:p>
          <a:p>
            <a:r>
              <a:rPr lang="en-GB" sz="3200" dirty="0"/>
              <a:t>7. </a:t>
            </a:r>
            <a:r>
              <a:rPr lang="en-GB" sz="3200" dirty="0" smtClean="0"/>
              <a:t>3 </a:t>
            </a:r>
            <a:r>
              <a:rPr lang="en-GB" sz="3200" dirty="0"/>
              <a:t>+ </a:t>
            </a:r>
            <a:r>
              <a:rPr lang="en-GB" sz="3200" dirty="0" smtClean="0"/>
              <a:t>2 </a:t>
            </a:r>
            <a:r>
              <a:rPr lang="en-GB" sz="3200" dirty="0"/>
              <a:t>=</a:t>
            </a:r>
          </a:p>
          <a:p>
            <a:endParaRPr lang="en-GB" sz="3200" dirty="0"/>
          </a:p>
          <a:p>
            <a:r>
              <a:rPr lang="en-GB" sz="3200" dirty="0"/>
              <a:t>8. 6</a:t>
            </a:r>
            <a:r>
              <a:rPr lang="en-GB" sz="3200" dirty="0" smtClean="0"/>
              <a:t> </a:t>
            </a:r>
            <a:r>
              <a:rPr lang="en-GB" sz="3200" dirty="0"/>
              <a:t>+ 3</a:t>
            </a:r>
            <a:r>
              <a:rPr lang="en-GB" sz="3200" dirty="0" smtClean="0"/>
              <a:t> </a:t>
            </a:r>
            <a:r>
              <a:rPr lang="en-GB" sz="3200" dirty="0"/>
              <a:t>=  </a:t>
            </a:r>
          </a:p>
        </p:txBody>
      </p:sp>
      <p:sp>
        <p:nvSpPr>
          <p:cNvPr id="9" name="Thought Bubble: Cloud 8">
            <a:extLst>
              <a:ext uri="{FF2B5EF4-FFF2-40B4-BE49-F238E27FC236}">
                <a16:creationId xmlns:a16="http://schemas.microsoft.com/office/drawing/2014/main" id="{98A1C72D-4CE2-47BD-AB05-644EE2F13A50}"/>
              </a:ext>
            </a:extLst>
          </p:cNvPr>
          <p:cNvSpPr/>
          <p:nvPr/>
        </p:nvSpPr>
        <p:spPr>
          <a:xfrm>
            <a:off x="8401607" y="458245"/>
            <a:ext cx="3832491" cy="1896219"/>
          </a:xfrm>
          <a:prstGeom prst="cloudCallout">
            <a:avLst>
              <a:gd name="adj1" fmla="val -49301"/>
              <a:gd name="adj2" fmla="val 58414"/>
            </a:avLst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FE1F8FE-80D3-4A61-A105-855905B165CC}"/>
              </a:ext>
            </a:extLst>
          </p:cNvPr>
          <p:cNvSpPr txBox="1"/>
          <p:nvPr/>
        </p:nvSpPr>
        <p:spPr>
          <a:xfrm>
            <a:off x="9093889" y="800903"/>
            <a:ext cx="24479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latin typeface="+mj-lt"/>
              </a:rPr>
              <a:t>Draw cubes to help you or count on your fingers.</a:t>
            </a:r>
            <a:endParaRPr lang="en-GB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83405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C1D25CD-3C26-4B17-90B6-D0B44A622E01}"/>
              </a:ext>
            </a:extLst>
          </p:cNvPr>
          <p:cNvSpPr/>
          <p:nvPr/>
        </p:nvSpPr>
        <p:spPr>
          <a:xfrm>
            <a:off x="142639" y="0"/>
            <a:ext cx="277781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Answers!</a:t>
            </a:r>
            <a:endParaRPr lang="en-US" sz="5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F406ACD-1C04-4CC7-97C0-A0BDFDF0BE86}"/>
              </a:ext>
            </a:extLst>
          </p:cNvPr>
          <p:cNvSpPr txBox="1"/>
          <p:nvPr/>
        </p:nvSpPr>
        <p:spPr>
          <a:xfrm flipH="1">
            <a:off x="490257" y="1628724"/>
            <a:ext cx="390715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/>
              <a:t>1. 2 </a:t>
            </a:r>
            <a:r>
              <a:rPr lang="en-GB" sz="3200" dirty="0"/>
              <a:t>+ </a:t>
            </a:r>
            <a:r>
              <a:rPr lang="en-GB" sz="3200" dirty="0" smtClean="0"/>
              <a:t>4 = </a:t>
            </a:r>
            <a:r>
              <a:rPr lang="en-GB" sz="3200" dirty="0" smtClean="0">
                <a:solidFill>
                  <a:srgbClr val="FF0000"/>
                </a:solidFill>
              </a:rPr>
              <a:t>6</a:t>
            </a:r>
            <a:endParaRPr lang="en-GB" sz="3200" dirty="0">
              <a:solidFill>
                <a:srgbClr val="FF0000"/>
              </a:solidFill>
            </a:endParaRPr>
          </a:p>
          <a:p>
            <a:endParaRPr lang="en-GB" sz="3200" dirty="0"/>
          </a:p>
          <a:p>
            <a:r>
              <a:rPr lang="en-GB" sz="3200" dirty="0"/>
              <a:t>2. </a:t>
            </a:r>
            <a:r>
              <a:rPr lang="en-GB" sz="3200" dirty="0" smtClean="0"/>
              <a:t>5 </a:t>
            </a:r>
            <a:r>
              <a:rPr lang="en-GB" sz="3200" dirty="0"/>
              <a:t>+ </a:t>
            </a:r>
            <a:r>
              <a:rPr lang="en-GB" sz="3200" dirty="0" smtClean="0"/>
              <a:t>1 = </a:t>
            </a:r>
            <a:r>
              <a:rPr lang="en-GB" sz="3200" dirty="0" smtClean="0">
                <a:solidFill>
                  <a:srgbClr val="FF0000"/>
                </a:solidFill>
              </a:rPr>
              <a:t>6</a:t>
            </a:r>
            <a:r>
              <a:rPr lang="en-GB" sz="3200" dirty="0" smtClean="0"/>
              <a:t> </a:t>
            </a:r>
            <a:endParaRPr lang="en-GB" sz="3200" dirty="0"/>
          </a:p>
          <a:p>
            <a:endParaRPr lang="en-GB" sz="3200" dirty="0"/>
          </a:p>
          <a:p>
            <a:r>
              <a:rPr lang="en-GB" sz="3200" dirty="0"/>
              <a:t>3. </a:t>
            </a:r>
            <a:r>
              <a:rPr lang="en-GB" sz="3200" dirty="0" smtClean="0"/>
              <a:t>4 </a:t>
            </a:r>
            <a:r>
              <a:rPr lang="en-GB" sz="3200" dirty="0"/>
              <a:t>+ 3</a:t>
            </a:r>
            <a:r>
              <a:rPr lang="en-GB" sz="3200" dirty="0" smtClean="0"/>
              <a:t> = </a:t>
            </a:r>
            <a:r>
              <a:rPr lang="en-GB" sz="3200" dirty="0" smtClean="0">
                <a:solidFill>
                  <a:srgbClr val="FF0000"/>
                </a:solidFill>
              </a:rPr>
              <a:t>7</a:t>
            </a:r>
            <a:endParaRPr lang="en-GB" sz="3200" dirty="0">
              <a:solidFill>
                <a:srgbClr val="FF0000"/>
              </a:solidFill>
            </a:endParaRPr>
          </a:p>
          <a:p>
            <a:endParaRPr lang="en-GB" sz="3200" dirty="0"/>
          </a:p>
          <a:p>
            <a:r>
              <a:rPr lang="en-GB" sz="3200" dirty="0"/>
              <a:t>4. </a:t>
            </a:r>
            <a:r>
              <a:rPr lang="en-GB" sz="3200" dirty="0" smtClean="0"/>
              <a:t>5 </a:t>
            </a:r>
            <a:r>
              <a:rPr lang="en-GB" sz="3200" dirty="0"/>
              <a:t>+ </a:t>
            </a:r>
            <a:r>
              <a:rPr lang="en-GB" sz="3200" dirty="0" smtClean="0"/>
              <a:t>4 = </a:t>
            </a:r>
            <a:r>
              <a:rPr lang="en-GB" sz="3200" dirty="0" smtClean="0">
                <a:solidFill>
                  <a:srgbClr val="FF0000"/>
                </a:solidFill>
              </a:rPr>
              <a:t>9</a:t>
            </a:r>
            <a:r>
              <a:rPr lang="en-GB" sz="3200" dirty="0" smtClean="0"/>
              <a:t>  </a:t>
            </a:r>
            <a:endParaRPr lang="en-GB" sz="32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FF9259E-1873-4868-8A37-EB111442B817}"/>
              </a:ext>
            </a:extLst>
          </p:cNvPr>
          <p:cNvSpPr txBox="1"/>
          <p:nvPr/>
        </p:nvSpPr>
        <p:spPr>
          <a:xfrm flipH="1">
            <a:off x="5089695" y="1628724"/>
            <a:ext cx="390715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5. </a:t>
            </a:r>
            <a:r>
              <a:rPr lang="en-GB" sz="3200" dirty="0" smtClean="0"/>
              <a:t>2 </a:t>
            </a:r>
            <a:r>
              <a:rPr lang="en-GB" sz="3200" dirty="0"/>
              <a:t>+ </a:t>
            </a:r>
            <a:r>
              <a:rPr lang="en-GB" sz="3200" dirty="0" smtClean="0"/>
              <a:t>5 = </a:t>
            </a:r>
            <a:r>
              <a:rPr lang="en-GB" sz="3200" dirty="0" smtClean="0">
                <a:solidFill>
                  <a:srgbClr val="FF0000"/>
                </a:solidFill>
              </a:rPr>
              <a:t>7</a:t>
            </a:r>
            <a:endParaRPr lang="en-GB" sz="3200" dirty="0">
              <a:solidFill>
                <a:srgbClr val="FF0000"/>
              </a:solidFill>
            </a:endParaRPr>
          </a:p>
          <a:p>
            <a:endParaRPr lang="en-GB" sz="3200" dirty="0"/>
          </a:p>
          <a:p>
            <a:r>
              <a:rPr lang="en-GB" sz="3200" dirty="0"/>
              <a:t>6. </a:t>
            </a:r>
            <a:r>
              <a:rPr lang="en-GB" sz="3200" dirty="0" smtClean="0"/>
              <a:t>5 </a:t>
            </a:r>
            <a:r>
              <a:rPr lang="en-GB" sz="3200" dirty="0"/>
              <a:t>+ </a:t>
            </a:r>
            <a:r>
              <a:rPr lang="en-GB" sz="3200" dirty="0" smtClean="0"/>
              <a:t>3 </a:t>
            </a:r>
            <a:r>
              <a:rPr lang="en-GB" sz="3200" dirty="0"/>
              <a:t>= </a:t>
            </a:r>
            <a:r>
              <a:rPr lang="en-GB" sz="3200" dirty="0" smtClean="0">
                <a:solidFill>
                  <a:srgbClr val="FF0000"/>
                </a:solidFill>
              </a:rPr>
              <a:t>8</a:t>
            </a:r>
            <a:endParaRPr lang="en-GB" sz="3200" dirty="0">
              <a:solidFill>
                <a:srgbClr val="FF0000"/>
              </a:solidFill>
            </a:endParaRPr>
          </a:p>
          <a:p>
            <a:endParaRPr lang="en-GB" sz="3200" dirty="0"/>
          </a:p>
          <a:p>
            <a:r>
              <a:rPr lang="en-GB" sz="3200" dirty="0"/>
              <a:t>7. </a:t>
            </a:r>
            <a:r>
              <a:rPr lang="en-GB" sz="3200" dirty="0" smtClean="0"/>
              <a:t>3 </a:t>
            </a:r>
            <a:r>
              <a:rPr lang="en-GB" sz="3200" dirty="0"/>
              <a:t>+ </a:t>
            </a:r>
            <a:r>
              <a:rPr lang="en-GB" sz="3200" dirty="0" smtClean="0"/>
              <a:t>2 = </a:t>
            </a:r>
            <a:r>
              <a:rPr lang="en-GB" sz="3200" dirty="0" smtClean="0">
                <a:solidFill>
                  <a:srgbClr val="FF0000"/>
                </a:solidFill>
              </a:rPr>
              <a:t>5</a:t>
            </a:r>
            <a:endParaRPr lang="en-GB" sz="3200" dirty="0">
              <a:solidFill>
                <a:srgbClr val="FF0000"/>
              </a:solidFill>
            </a:endParaRPr>
          </a:p>
          <a:p>
            <a:endParaRPr lang="en-GB" sz="3200" dirty="0"/>
          </a:p>
          <a:p>
            <a:r>
              <a:rPr lang="en-GB" sz="3200" dirty="0"/>
              <a:t>8. 6</a:t>
            </a:r>
            <a:r>
              <a:rPr lang="en-GB" sz="3200" dirty="0" smtClean="0"/>
              <a:t> </a:t>
            </a:r>
            <a:r>
              <a:rPr lang="en-GB" sz="3200" dirty="0"/>
              <a:t>+ 3</a:t>
            </a:r>
            <a:r>
              <a:rPr lang="en-GB" sz="3200" dirty="0" smtClean="0"/>
              <a:t> </a:t>
            </a:r>
            <a:r>
              <a:rPr lang="en-GB" sz="3200" dirty="0"/>
              <a:t>= </a:t>
            </a:r>
            <a:r>
              <a:rPr lang="en-GB" sz="3200" dirty="0">
                <a:solidFill>
                  <a:srgbClr val="FF0000"/>
                </a:solidFill>
              </a:rPr>
              <a:t>9</a:t>
            </a:r>
            <a:r>
              <a:rPr lang="en-GB" sz="3200" dirty="0" smtClean="0"/>
              <a:t> </a:t>
            </a:r>
            <a:endParaRPr lang="en-GB" sz="3200" dirty="0"/>
          </a:p>
        </p:txBody>
      </p:sp>
      <p:sp>
        <p:nvSpPr>
          <p:cNvPr id="9" name="Thought Bubble: Cloud 8">
            <a:extLst>
              <a:ext uri="{FF2B5EF4-FFF2-40B4-BE49-F238E27FC236}">
                <a16:creationId xmlns:a16="http://schemas.microsoft.com/office/drawing/2014/main" id="{98A1C72D-4CE2-47BD-AB05-644EE2F13A50}"/>
              </a:ext>
            </a:extLst>
          </p:cNvPr>
          <p:cNvSpPr/>
          <p:nvPr/>
        </p:nvSpPr>
        <p:spPr>
          <a:xfrm>
            <a:off x="8401607" y="458245"/>
            <a:ext cx="3832491" cy="1896219"/>
          </a:xfrm>
          <a:prstGeom prst="cloudCallout">
            <a:avLst>
              <a:gd name="adj1" fmla="val -49301"/>
              <a:gd name="adj2" fmla="val 58414"/>
            </a:avLst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FE1F8FE-80D3-4A61-A105-855905B165CC}"/>
              </a:ext>
            </a:extLst>
          </p:cNvPr>
          <p:cNvSpPr txBox="1"/>
          <p:nvPr/>
        </p:nvSpPr>
        <p:spPr>
          <a:xfrm>
            <a:off x="9093889" y="800903"/>
            <a:ext cx="24479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latin typeface="+mj-lt"/>
              </a:rPr>
              <a:t>Draw cubes to help you or count on your fingers.</a:t>
            </a:r>
            <a:endParaRPr lang="en-GB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41035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318A0D6-75DF-49AA-BB21-DFB8246D480F}"/>
              </a:ext>
            </a:extLst>
          </p:cNvPr>
          <p:cNvSpPr txBox="1"/>
          <p:nvPr/>
        </p:nvSpPr>
        <p:spPr>
          <a:xfrm>
            <a:off x="477527" y="0"/>
            <a:ext cx="4805996" cy="140144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72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Challenge!</a:t>
            </a:r>
          </a:p>
        </p:txBody>
      </p:sp>
      <p:pic>
        <p:nvPicPr>
          <p:cNvPr id="1026" name="Picture 2" descr="Trophy Store Gold Well Done Medal award, 5 cm, Free Ribbon, Free engraving  up to 45 letters AM1182.01: Amazon.co.uk: Sports &amp; Outdoors">
            <a:extLst>
              <a:ext uri="{FF2B5EF4-FFF2-40B4-BE49-F238E27FC236}">
                <a16:creationId xmlns:a16="http://schemas.microsoft.com/office/drawing/2014/main" id="{2D9305EB-4C1C-4E8C-B387-332C2BDF4B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28" r="1175" b="3"/>
          <a:stretch/>
        </p:blipFill>
        <p:spPr bwMode="auto">
          <a:xfrm>
            <a:off x="1" y="888273"/>
            <a:ext cx="4545873" cy="5979201"/>
          </a:xfrm>
          <a:custGeom>
            <a:avLst/>
            <a:gdLst/>
            <a:ahLst/>
            <a:cxnLst/>
            <a:rect l="l" t="t" r="r" b="b"/>
            <a:pathLst>
              <a:path w="5298683" h="6097438">
                <a:moveTo>
                  <a:pt x="2178155" y="0"/>
                </a:moveTo>
                <a:cubicBezTo>
                  <a:pt x="3901575" y="0"/>
                  <a:pt x="5298683" y="1397108"/>
                  <a:pt x="5298683" y="3120527"/>
                </a:cubicBezTo>
                <a:cubicBezTo>
                  <a:pt x="5298683" y="4413092"/>
                  <a:pt x="4512810" y="5522106"/>
                  <a:pt x="3392805" y="5995828"/>
                </a:cubicBezTo>
                <a:lnTo>
                  <a:pt x="3115184" y="6097438"/>
                </a:lnTo>
                <a:lnTo>
                  <a:pt x="1241127" y="6097438"/>
                </a:lnTo>
                <a:lnTo>
                  <a:pt x="963506" y="5995828"/>
                </a:lnTo>
                <a:cubicBezTo>
                  <a:pt x="683504" y="5877397"/>
                  <a:pt x="424387" y="5719261"/>
                  <a:pt x="193210" y="5528477"/>
                </a:cubicBezTo>
                <a:lnTo>
                  <a:pt x="0" y="5352876"/>
                </a:lnTo>
                <a:lnTo>
                  <a:pt x="0" y="888178"/>
                </a:lnTo>
                <a:lnTo>
                  <a:pt x="193210" y="712577"/>
                </a:lnTo>
                <a:cubicBezTo>
                  <a:pt x="732621" y="267415"/>
                  <a:pt x="1424159" y="0"/>
                  <a:pt x="2178155" y="0"/>
                </a:cubicBezTo>
                <a:close/>
              </a:path>
            </a:pathLst>
          </a:cu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t="3651"/>
          <a:stretch/>
        </p:blipFill>
        <p:spPr>
          <a:xfrm>
            <a:off x="6624091" y="182880"/>
            <a:ext cx="3615963" cy="4826495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flipV="1">
            <a:off x="5786845" y="5390608"/>
            <a:ext cx="5290457" cy="1306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5786845" y="6039397"/>
            <a:ext cx="5290457" cy="1306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5786845" y="6688186"/>
            <a:ext cx="5290457" cy="1306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8219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7092" y="90616"/>
            <a:ext cx="11977816" cy="6647935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76" y="5987219"/>
            <a:ext cx="588390" cy="58839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89471" y="5905850"/>
            <a:ext cx="5473098" cy="737296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864066" y="6033803"/>
            <a:ext cx="40283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Subject</a:t>
            </a:r>
            <a:r>
              <a:rPr lang="en-GB" dirty="0"/>
              <a:t>: </a:t>
            </a:r>
            <a:r>
              <a:rPr lang="en-GB" sz="2400" dirty="0"/>
              <a:t>Maths </a:t>
            </a:r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189471" y="164755"/>
            <a:ext cx="7594114" cy="700216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273361" y="222475"/>
            <a:ext cx="74263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Date</a:t>
            </a:r>
            <a:r>
              <a:rPr lang="en-GB" dirty="0"/>
              <a:t>: </a:t>
            </a:r>
            <a:r>
              <a:rPr lang="en-GB" sz="3200" dirty="0" smtClean="0"/>
              <a:t>08.01.21</a:t>
            </a:r>
            <a:r>
              <a:rPr lang="en-GB" dirty="0" smtClean="0"/>
              <a:t> </a:t>
            </a:r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093" y="1728060"/>
            <a:ext cx="2219325" cy="11049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69871" y="2835982"/>
            <a:ext cx="10612654" cy="17527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/>
          <p:cNvSpPr txBox="1"/>
          <p:nvPr/>
        </p:nvSpPr>
        <p:spPr>
          <a:xfrm>
            <a:off x="635485" y="2832960"/>
            <a:ext cx="104295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/>
              <a:t>LO To </a:t>
            </a:r>
            <a:r>
              <a:rPr lang="en-GB" sz="4000" dirty="0" smtClean="0"/>
              <a:t>be able to </a:t>
            </a:r>
            <a:r>
              <a:rPr lang="en-GB" sz="4000" smtClean="0"/>
              <a:t>count with </a:t>
            </a:r>
            <a:r>
              <a:rPr lang="en-GB" sz="4000" smtClean="0"/>
              <a:t>money</a:t>
            </a:r>
            <a:r>
              <a:rPr lang="en-GB" sz="4000" dirty="0" smtClean="0"/>
              <a:t>.</a:t>
            </a:r>
            <a:endParaRPr lang="en-GB" sz="4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1657" y="5940593"/>
            <a:ext cx="759101" cy="68164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898" y="5980303"/>
            <a:ext cx="588390" cy="588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520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F98882F-0D77-4D96-B0BC-5026F11E8C2F}"/>
              </a:ext>
            </a:extLst>
          </p:cNvPr>
          <p:cNvSpPr/>
          <p:nvPr/>
        </p:nvSpPr>
        <p:spPr>
          <a:xfrm>
            <a:off x="4254790" y="-71140"/>
            <a:ext cx="368241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Count in </a:t>
            </a:r>
            <a:r>
              <a:rPr lang="en-US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10s</a:t>
            </a:r>
            <a:endParaRPr lang="en-US" sz="5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BDA8AD8-83D5-437B-ACC0-41B6EEC392E0}"/>
              </a:ext>
            </a:extLst>
          </p:cNvPr>
          <p:cNvSpPr txBox="1"/>
          <p:nvPr/>
        </p:nvSpPr>
        <p:spPr>
          <a:xfrm>
            <a:off x="1629424" y="828211"/>
            <a:ext cx="860043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4400" dirty="0" smtClean="0"/>
              <a:t>10, 20, 30, 40, 50, 60, 70, 80, 90, 100</a:t>
            </a:r>
            <a:endParaRPr lang="en-GB" sz="4400" dirty="0"/>
          </a:p>
        </p:txBody>
      </p:sp>
      <p:pic>
        <p:nvPicPr>
          <p:cNvPr id="8" name="Picture 2" descr="See the source image">
            <a:extLst>
              <a:ext uri="{FF2B5EF4-FFF2-40B4-BE49-F238E27FC236}">
                <a16:creationId xmlns:a16="http://schemas.microsoft.com/office/drawing/2014/main" id="{878802C8-6C74-4B31-9368-D9AA046671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" y="1871345"/>
            <a:ext cx="5848349" cy="4905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hought Bubble: Cloud 9">
            <a:extLst>
              <a:ext uri="{FF2B5EF4-FFF2-40B4-BE49-F238E27FC236}">
                <a16:creationId xmlns:a16="http://schemas.microsoft.com/office/drawing/2014/main" id="{19BEDED8-2CDD-4D02-B02A-AE3CC8FB4FE7}"/>
              </a:ext>
            </a:extLst>
          </p:cNvPr>
          <p:cNvSpPr/>
          <p:nvPr/>
        </p:nvSpPr>
        <p:spPr>
          <a:xfrm>
            <a:off x="6248402" y="2071090"/>
            <a:ext cx="4672147" cy="2334221"/>
          </a:xfrm>
          <a:prstGeom prst="cloudCallout">
            <a:avLst>
              <a:gd name="adj1" fmla="val -49301"/>
              <a:gd name="adj2" fmla="val 58414"/>
            </a:avLst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FE9DDB1-AB4B-4334-9157-26C9BA6F2635}"/>
              </a:ext>
            </a:extLst>
          </p:cNvPr>
          <p:cNvSpPr txBox="1"/>
          <p:nvPr/>
        </p:nvSpPr>
        <p:spPr>
          <a:xfrm>
            <a:off x="6146938" y="2652452"/>
            <a:ext cx="47736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smtClean="0">
                <a:latin typeface="+mj-lt"/>
              </a:rPr>
              <a:t>Can you notice the pattern?</a:t>
            </a:r>
          </a:p>
          <a:p>
            <a:pPr algn="ctr"/>
            <a:r>
              <a:rPr lang="en-GB" sz="2000" dirty="0" smtClean="0">
                <a:latin typeface="+mj-lt"/>
              </a:rPr>
              <a:t>Counting in 10s always ends in 0.</a:t>
            </a:r>
            <a:endParaRPr lang="en-GB" sz="2000" dirty="0">
              <a:latin typeface="+mj-lt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05A363B-E9BF-471E-BC20-2DC35DBDB17E}"/>
              </a:ext>
            </a:extLst>
          </p:cNvPr>
          <p:cNvSpPr/>
          <p:nvPr/>
        </p:nvSpPr>
        <p:spPr>
          <a:xfrm>
            <a:off x="7505700" y="5086350"/>
            <a:ext cx="4305300" cy="166181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Sassoon Infant Std" panose="020B0503020103030203" pitchFamily="34" charset="0"/>
              </a:rPr>
              <a:t>Highlight/colour the multiples of </a:t>
            </a:r>
            <a:r>
              <a:rPr lang="en-GB" sz="2800" b="1" dirty="0" smtClean="0">
                <a:latin typeface="Sassoon Infant Std" panose="020B0503020103030203" pitchFamily="34" charset="0"/>
              </a:rPr>
              <a:t>10s</a:t>
            </a:r>
            <a:endParaRPr lang="en-GB" sz="2800" b="1" dirty="0">
              <a:latin typeface="Sassoon Infant Std" panose="020B0503020103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6831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5400000">
            <a:off x="306704" y="2225519"/>
            <a:ext cx="1095375" cy="10382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68985" y="1943228"/>
            <a:ext cx="1390650" cy="15716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37789" y="2267077"/>
            <a:ext cx="1009650" cy="9239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64945" y="1962285"/>
            <a:ext cx="1261870" cy="13144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5754469">
            <a:off x="5766698" y="2190879"/>
            <a:ext cx="1076325" cy="10763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99052" y="1857666"/>
            <a:ext cx="1429579" cy="14190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54371" y="1999153"/>
            <a:ext cx="1479828" cy="149095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084813" y="1781308"/>
            <a:ext cx="1609725" cy="149542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99926" y="3391579"/>
            <a:ext cx="16197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 smtClean="0"/>
              <a:t>1p</a:t>
            </a:r>
            <a:endParaRPr lang="en-GB" sz="4400" dirty="0"/>
          </a:p>
        </p:txBody>
      </p:sp>
      <p:sp>
        <p:nvSpPr>
          <p:cNvPr id="11" name="TextBox 10"/>
          <p:cNvSpPr txBox="1"/>
          <p:nvPr/>
        </p:nvSpPr>
        <p:spPr>
          <a:xfrm>
            <a:off x="1768911" y="3419173"/>
            <a:ext cx="16197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/>
              <a:t>2</a:t>
            </a:r>
            <a:r>
              <a:rPr lang="en-GB" sz="4400" dirty="0" smtClean="0"/>
              <a:t>p</a:t>
            </a:r>
            <a:endParaRPr lang="en-GB" sz="4400" dirty="0"/>
          </a:p>
        </p:txBody>
      </p:sp>
      <p:sp>
        <p:nvSpPr>
          <p:cNvPr id="12" name="TextBox 11"/>
          <p:cNvSpPr txBox="1"/>
          <p:nvPr/>
        </p:nvSpPr>
        <p:spPr>
          <a:xfrm>
            <a:off x="3174028" y="3419173"/>
            <a:ext cx="16197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 smtClean="0"/>
              <a:t>5p</a:t>
            </a:r>
            <a:endParaRPr lang="en-GB" sz="4400" dirty="0"/>
          </a:p>
        </p:txBody>
      </p:sp>
      <p:sp>
        <p:nvSpPr>
          <p:cNvPr id="13" name="TextBox 12"/>
          <p:cNvSpPr txBox="1"/>
          <p:nvPr/>
        </p:nvSpPr>
        <p:spPr>
          <a:xfrm>
            <a:off x="4397733" y="3419046"/>
            <a:ext cx="16197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 smtClean="0"/>
              <a:t>10p</a:t>
            </a:r>
            <a:endParaRPr lang="en-GB" sz="4400" dirty="0"/>
          </a:p>
        </p:txBody>
      </p:sp>
      <p:sp>
        <p:nvSpPr>
          <p:cNvPr id="14" name="TextBox 13"/>
          <p:cNvSpPr txBox="1"/>
          <p:nvPr/>
        </p:nvSpPr>
        <p:spPr>
          <a:xfrm>
            <a:off x="5771696" y="3419173"/>
            <a:ext cx="16197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/>
              <a:t>2</a:t>
            </a:r>
            <a:r>
              <a:rPr lang="en-GB" sz="4400" dirty="0" smtClean="0"/>
              <a:t>0p</a:t>
            </a:r>
            <a:endParaRPr lang="en-GB" sz="4400" dirty="0"/>
          </a:p>
        </p:txBody>
      </p:sp>
      <p:sp>
        <p:nvSpPr>
          <p:cNvPr id="15" name="TextBox 14"/>
          <p:cNvSpPr txBox="1"/>
          <p:nvPr/>
        </p:nvSpPr>
        <p:spPr>
          <a:xfrm>
            <a:off x="7280408" y="3373826"/>
            <a:ext cx="16197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 smtClean="0"/>
              <a:t>50p</a:t>
            </a:r>
            <a:endParaRPr lang="en-GB" sz="4400" dirty="0"/>
          </a:p>
        </p:txBody>
      </p:sp>
      <p:sp>
        <p:nvSpPr>
          <p:cNvPr id="16" name="TextBox 15"/>
          <p:cNvSpPr txBox="1"/>
          <p:nvPr/>
        </p:nvSpPr>
        <p:spPr>
          <a:xfrm>
            <a:off x="9018936" y="3387889"/>
            <a:ext cx="16197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 smtClean="0"/>
              <a:t>£1</a:t>
            </a:r>
            <a:endParaRPr lang="en-GB" sz="4400" dirty="0"/>
          </a:p>
        </p:txBody>
      </p:sp>
      <p:sp>
        <p:nvSpPr>
          <p:cNvPr id="17" name="TextBox 16"/>
          <p:cNvSpPr txBox="1"/>
          <p:nvPr/>
        </p:nvSpPr>
        <p:spPr>
          <a:xfrm>
            <a:off x="10576891" y="3385548"/>
            <a:ext cx="16197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 smtClean="0"/>
              <a:t>£2</a:t>
            </a:r>
            <a:endParaRPr lang="en-GB" sz="440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4FEFEEE-B920-4C3B-9C8C-1B33154F4994}"/>
              </a:ext>
            </a:extLst>
          </p:cNvPr>
          <p:cNvSpPr/>
          <p:nvPr/>
        </p:nvSpPr>
        <p:spPr>
          <a:xfrm>
            <a:off x="4670651" y="0"/>
            <a:ext cx="171232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Coins</a:t>
            </a:r>
            <a:endParaRPr lang="en-US" sz="5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428631" y="91440"/>
            <a:ext cx="3550009" cy="112340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TextBox 19"/>
          <p:cNvSpPr txBox="1"/>
          <p:nvPr/>
        </p:nvSpPr>
        <p:spPr>
          <a:xfrm>
            <a:off x="8654371" y="304334"/>
            <a:ext cx="32659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Lets have a look at the coins we have been learning about!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00981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5400000">
            <a:off x="306704" y="2225519"/>
            <a:ext cx="1095375" cy="10382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68985" y="1943228"/>
            <a:ext cx="1390650" cy="15716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37789" y="2267077"/>
            <a:ext cx="1009650" cy="9239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64945" y="1962285"/>
            <a:ext cx="1261870" cy="13144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5754469">
            <a:off x="5766698" y="2190879"/>
            <a:ext cx="1076325" cy="10763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99052" y="1857666"/>
            <a:ext cx="1429579" cy="14190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54371" y="1999153"/>
            <a:ext cx="1479828" cy="149095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084813" y="1781308"/>
            <a:ext cx="1609725" cy="149542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035744" y="5010381"/>
            <a:ext cx="16197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 smtClean="0"/>
              <a:t>1p</a:t>
            </a:r>
            <a:endParaRPr lang="en-GB" sz="4400" dirty="0"/>
          </a:p>
        </p:txBody>
      </p:sp>
      <p:sp>
        <p:nvSpPr>
          <p:cNvPr id="11" name="TextBox 10"/>
          <p:cNvSpPr txBox="1"/>
          <p:nvPr/>
        </p:nvSpPr>
        <p:spPr>
          <a:xfrm>
            <a:off x="4536846" y="5012725"/>
            <a:ext cx="16197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/>
              <a:t>2</a:t>
            </a:r>
            <a:r>
              <a:rPr lang="en-GB" sz="4400" dirty="0" smtClean="0"/>
              <a:t>p</a:t>
            </a:r>
            <a:endParaRPr lang="en-GB" sz="4400" dirty="0"/>
          </a:p>
        </p:txBody>
      </p:sp>
      <p:sp>
        <p:nvSpPr>
          <p:cNvPr id="12" name="TextBox 11"/>
          <p:cNvSpPr txBox="1"/>
          <p:nvPr/>
        </p:nvSpPr>
        <p:spPr>
          <a:xfrm>
            <a:off x="429944" y="5015067"/>
            <a:ext cx="16197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 smtClean="0"/>
              <a:t>5p</a:t>
            </a:r>
            <a:endParaRPr lang="en-GB" sz="4400" dirty="0"/>
          </a:p>
        </p:txBody>
      </p:sp>
      <p:sp>
        <p:nvSpPr>
          <p:cNvPr id="13" name="TextBox 12"/>
          <p:cNvSpPr txBox="1"/>
          <p:nvPr/>
        </p:nvSpPr>
        <p:spPr>
          <a:xfrm>
            <a:off x="10572206" y="5012726"/>
            <a:ext cx="16197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 smtClean="0"/>
              <a:t>10p</a:t>
            </a:r>
            <a:endParaRPr lang="en-GB" sz="4400" dirty="0"/>
          </a:p>
        </p:txBody>
      </p:sp>
      <p:sp>
        <p:nvSpPr>
          <p:cNvPr id="14" name="TextBox 13"/>
          <p:cNvSpPr txBox="1"/>
          <p:nvPr/>
        </p:nvSpPr>
        <p:spPr>
          <a:xfrm>
            <a:off x="1554234" y="5012725"/>
            <a:ext cx="16197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/>
              <a:t>2</a:t>
            </a:r>
            <a:r>
              <a:rPr lang="en-GB" sz="4400" dirty="0" smtClean="0"/>
              <a:t>0p</a:t>
            </a:r>
            <a:endParaRPr lang="en-GB" sz="4400" dirty="0"/>
          </a:p>
        </p:txBody>
      </p:sp>
      <p:sp>
        <p:nvSpPr>
          <p:cNvPr id="15" name="TextBox 14"/>
          <p:cNvSpPr txBox="1"/>
          <p:nvPr/>
        </p:nvSpPr>
        <p:spPr>
          <a:xfrm>
            <a:off x="5888712" y="5010382"/>
            <a:ext cx="16197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 smtClean="0"/>
              <a:t>50p</a:t>
            </a:r>
            <a:endParaRPr lang="en-GB" sz="4400" dirty="0"/>
          </a:p>
        </p:txBody>
      </p:sp>
      <p:sp>
        <p:nvSpPr>
          <p:cNvPr id="16" name="TextBox 15"/>
          <p:cNvSpPr txBox="1"/>
          <p:nvPr/>
        </p:nvSpPr>
        <p:spPr>
          <a:xfrm>
            <a:off x="7499282" y="5015067"/>
            <a:ext cx="16197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 smtClean="0"/>
              <a:t>£1</a:t>
            </a:r>
            <a:endParaRPr lang="en-GB" sz="4400" dirty="0"/>
          </a:p>
        </p:txBody>
      </p:sp>
      <p:sp>
        <p:nvSpPr>
          <p:cNvPr id="17" name="TextBox 16"/>
          <p:cNvSpPr txBox="1"/>
          <p:nvPr/>
        </p:nvSpPr>
        <p:spPr>
          <a:xfrm>
            <a:off x="3164804" y="5010383"/>
            <a:ext cx="16197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 smtClean="0"/>
              <a:t>£2</a:t>
            </a:r>
            <a:endParaRPr lang="en-GB" sz="440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4FEFEEE-B920-4C3B-9C8C-1B33154F4994}"/>
              </a:ext>
            </a:extLst>
          </p:cNvPr>
          <p:cNvSpPr/>
          <p:nvPr/>
        </p:nvSpPr>
        <p:spPr>
          <a:xfrm>
            <a:off x="1351412" y="0"/>
            <a:ext cx="90746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Match the coins with the value!</a:t>
            </a:r>
            <a:endParaRPr lang="en-US" sz="5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793822" y="843900"/>
            <a:ext cx="49453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Draw a line or drag the coins.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09312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8988" t="12381" r="8333" b="11111"/>
          <a:stretch/>
        </p:blipFill>
        <p:spPr>
          <a:xfrm>
            <a:off x="1" y="2045061"/>
            <a:ext cx="2707570" cy="14093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9246" y="2045061"/>
            <a:ext cx="2707570" cy="14093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6607" t="9524" r="16215" b="27619"/>
          <a:stretch/>
        </p:blipFill>
        <p:spPr>
          <a:xfrm>
            <a:off x="5638491" y="2045061"/>
            <a:ext cx="2735769" cy="14093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85935" y="2045061"/>
            <a:ext cx="2723395" cy="140934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428631" y="91440"/>
            <a:ext cx="3550009" cy="112340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8654371" y="304334"/>
            <a:ext cx="32659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Lets have a look at the notes we have been learning about!</a:t>
            </a:r>
            <a:endParaRPr lang="en-GB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4FEFEEE-B920-4C3B-9C8C-1B33154F4994}"/>
              </a:ext>
            </a:extLst>
          </p:cNvPr>
          <p:cNvSpPr/>
          <p:nvPr/>
        </p:nvSpPr>
        <p:spPr>
          <a:xfrm>
            <a:off x="4607847" y="0"/>
            <a:ext cx="183793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Notes</a:t>
            </a:r>
            <a:endParaRPr lang="en-US" sz="5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219206" y="3694265"/>
            <a:ext cx="16197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 smtClean="0"/>
              <a:t>£50</a:t>
            </a:r>
            <a:endParaRPr lang="en-GB" sz="4400" dirty="0"/>
          </a:p>
        </p:txBody>
      </p:sp>
      <p:sp>
        <p:nvSpPr>
          <p:cNvPr id="10" name="TextBox 9"/>
          <p:cNvSpPr txBox="1"/>
          <p:nvPr/>
        </p:nvSpPr>
        <p:spPr>
          <a:xfrm>
            <a:off x="865372" y="3694267"/>
            <a:ext cx="16197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 smtClean="0"/>
              <a:t>£5</a:t>
            </a:r>
            <a:endParaRPr lang="en-GB" sz="4400" dirty="0"/>
          </a:p>
        </p:txBody>
      </p:sp>
      <p:sp>
        <p:nvSpPr>
          <p:cNvPr id="11" name="TextBox 10"/>
          <p:cNvSpPr txBox="1"/>
          <p:nvPr/>
        </p:nvSpPr>
        <p:spPr>
          <a:xfrm>
            <a:off x="3672366" y="3694266"/>
            <a:ext cx="16197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 smtClean="0"/>
              <a:t>£10</a:t>
            </a:r>
            <a:endParaRPr lang="en-GB" sz="4400" dirty="0"/>
          </a:p>
        </p:txBody>
      </p:sp>
      <p:sp>
        <p:nvSpPr>
          <p:cNvPr id="12" name="TextBox 11"/>
          <p:cNvSpPr txBox="1"/>
          <p:nvPr/>
        </p:nvSpPr>
        <p:spPr>
          <a:xfrm>
            <a:off x="6445786" y="3694265"/>
            <a:ext cx="16197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 smtClean="0"/>
              <a:t>£20</a:t>
            </a:r>
            <a:endParaRPr lang="en-GB" sz="4400" dirty="0"/>
          </a:p>
        </p:txBody>
      </p:sp>
    </p:spTree>
    <p:extLst>
      <p:ext uri="{BB962C8B-B14F-4D97-AF65-F5344CB8AC3E}">
        <p14:creationId xmlns:p14="http://schemas.microsoft.com/office/powerpoint/2010/main" val="1412621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8988" t="12381" r="8333" b="11111"/>
          <a:stretch/>
        </p:blipFill>
        <p:spPr>
          <a:xfrm>
            <a:off x="1" y="2045061"/>
            <a:ext cx="2707570" cy="14093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9246" y="2045061"/>
            <a:ext cx="2707570" cy="14093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6607" t="9524" r="16215" b="27619"/>
          <a:stretch/>
        </p:blipFill>
        <p:spPr>
          <a:xfrm>
            <a:off x="5638491" y="2045061"/>
            <a:ext cx="2735769" cy="14093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85935" y="2045061"/>
            <a:ext cx="2723395" cy="140934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596157" y="4287172"/>
            <a:ext cx="16197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 smtClean="0"/>
              <a:t>£50</a:t>
            </a:r>
            <a:endParaRPr lang="en-GB" sz="4400" dirty="0"/>
          </a:p>
        </p:txBody>
      </p:sp>
      <p:sp>
        <p:nvSpPr>
          <p:cNvPr id="10" name="TextBox 9"/>
          <p:cNvSpPr txBox="1"/>
          <p:nvPr/>
        </p:nvSpPr>
        <p:spPr>
          <a:xfrm>
            <a:off x="9458908" y="4287172"/>
            <a:ext cx="16197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 smtClean="0"/>
              <a:t>£5</a:t>
            </a:r>
            <a:endParaRPr lang="en-GB" sz="4400" dirty="0"/>
          </a:p>
        </p:txBody>
      </p:sp>
      <p:sp>
        <p:nvSpPr>
          <p:cNvPr id="11" name="TextBox 10"/>
          <p:cNvSpPr txBox="1"/>
          <p:nvPr/>
        </p:nvSpPr>
        <p:spPr>
          <a:xfrm>
            <a:off x="649341" y="4287172"/>
            <a:ext cx="16197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 smtClean="0"/>
              <a:t>£10</a:t>
            </a:r>
            <a:endParaRPr lang="en-GB" sz="4400" dirty="0"/>
          </a:p>
        </p:txBody>
      </p:sp>
      <p:sp>
        <p:nvSpPr>
          <p:cNvPr id="12" name="TextBox 11"/>
          <p:cNvSpPr txBox="1"/>
          <p:nvPr/>
        </p:nvSpPr>
        <p:spPr>
          <a:xfrm>
            <a:off x="6445786" y="4287172"/>
            <a:ext cx="16197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 smtClean="0"/>
              <a:t>£20</a:t>
            </a:r>
            <a:endParaRPr lang="en-GB" sz="44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4FEFEEE-B920-4C3B-9C8C-1B33154F4994}"/>
              </a:ext>
            </a:extLst>
          </p:cNvPr>
          <p:cNvSpPr/>
          <p:nvPr/>
        </p:nvSpPr>
        <p:spPr>
          <a:xfrm>
            <a:off x="1459238" y="0"/>
            <a:ext cx="919796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Match the notes with the value!</a:t>
            </a:r>
            <a:endParaRPr lang="en-US" sz="5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782984" y="858596"/>
            <a:ext cx="49453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Draw a line or drag the notes.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58957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5400000">
            <a:off x="306704" y="2225519"/>
            <a:ext cx="1095375" cy="10382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5400000">
            <a:off x="1344929" y="2225518"/>
            <a:ext cx="1095375" cy="10382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5400000">
            <a:off x="2383154" y="2225519"/>
            <a:ext cx="1095375" cy="10382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5400000">
            <a:off x="3421379" y="2225518"/>
            <a:ext cx="1095375" cy="103822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4FEFEEE-B920-4C3B-9C8C-1B33154F4994}"/>
              </a:ext>
            </a:extLst>
          </p:cNvPr>
          <p:cNvSpPr/>
          <p:nvPr/>
        </p:nvSpPr>
        <p:spPr>
          <a:xfrm>
            <a:off x="3650961" y="0"/>
            <a:ext cx="48145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Counting money</a:t>
            </a:r>
            <a:endParaRPr lang="en-US" sz="5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5400000">
            <a:off x="4459604" y="2225518"/>
            <a:ext cx="1095375" cy="10382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5400000">
            <a:off x="5510534" y="2225518"/>
            <a:ext cx="1095375" cy="103822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02720" y="3573467"/>
            <a:ext cx="7033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/>
              <a:t>1p</a:t>
            </a:r>
            <a:endParaRPr lang="en-GB" sz="2800" dirty="0"/>
          </a:p>
        </p:txBody>
      </p:sp>
      <p:sp>
        <p:nvSpPr>
          <p:cNvPr id="10" name="TextBox 9"/>
          <p:cNvSpPr txBox="1"/>
          <p:nvPr/>
        </p:nvSpPr>
        <p:spPr>
          <a:xfrm>
            <a:off x="1540945" y="3573467"/>
            <a:ext cx="7033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/>
              <a:t>1p</a:t>
            </a:r>
            <a:endParaRPr lang="en-GB" sz="2800" dirty="0"/>
          </a:p>
        </p:txBody>
      </p:sp>
      <p:sp>
        <p:nvSpPr>
          <p:cNvPr id="11" name="TextBox 10"/>
          <p:cNvSpPr txBox="1"/>
          <p:nvPr/>
        </p:nvSpPr>
        <p:spPr>
          <a:xfrm>
            <a:off x="2712156" y="3573467"/>
            <a:ext cx="7033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/>
              <a:t>1p</a:t>
            </a:r>
            <a:endParaRPr lang="en-GB" sz="2800" dirty="0"/>
          </a:p>
        </p:txBody>
      </p:sp>
      <p:sp>
        <p:nvSpPr>
          <p:cNvPr id="12" name="TextBox 11"/>
          <p:cNvSpPr txBox="1"/>
          <p:nvPr/>
        </p:nvSpPr>
        <p:spPr>
          <a:xfrm>
            <a:off x="3684630" y="3573467"/>
            <a:ext cx="7033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/>
              <a:t>1p</a:t>
            </a:r>
            <a:endParaRPr lang="en-GB" sz="2800" dirty="0"/>
          </a:p>
        </p:txBody>
      </p:sp>
      <p:sp>
        <p:nvSpPr>
          <p:cNvPr id="13" name="TextBox 12"/>
          <p:cNvSpPr txBox="1"/>
          <p:nvPr/>
        </p:nvSpPr>
        <p:spPr>
          <a:xfrm>
            <a:off x="4703912" y="3573467"/>
            <a:ext cx="7033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/>
              <a:t>1p</a:t>
            </a:r>
            <a:endParaRPr lang="en-GB" sz="2800" dirty="0"/>
          </a:p>
        </p:txBody>
      </p:sp>
      <p:sp>
        <p:nvSpPr>
          <p:cNvPr id="14" name="TextBox 13"/>
          <p:cNvSpPr txBox="1"/>
          <p:nvPr/>
        </p:nvSpPr>
        <p:spPr>
          <a:xfrm>
            <a:off x="5867417" y="3573467"/>
            <a:ext cx="7033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/>
              <a:t>1p</a:t>
            </a:r>
            <a:endParaRPr lang="en-GB" sz="2800" dirty="0"/>
          </a:p>
        </p:txBody>
      </p:sp>
      <p:sp>
        <p:nvSpPr>
          <p:cNvPr id="16" name="TextBox 15"/>
          <p:cNvSpPr txBox="1"/>
          <p:nvPr/>
        </p:nvSpPr>
        <p:spPr>
          <a:xfrm>
            <a:off x="7503886" y="2329131"/>
            <a:ext cx="711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 smtClean="0"/>
              <a:t>=</a:t>
            </a:r>
            <a:endParaRPr lang="en-GB" sz="4800" dirty="0"/>
          </a:p>
        </p:txBody>
      </p:sp>
      <p:sp>
        <p:nvSpPr>
          <p:cNvPr id="17" name="TextBox 16"/>
          <p:cNvSpPr txBox="1"/>
          <p:nvPr/>
        </p:nvSpPr>
        <p:spPr>
          <a:xfrm>
            <a:off x="8643258" y="2329131"/>
            <a:ext cx="12990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 smtClean="0"/>
              <a:t>6p</a:t>
            </a:r>
            <a:endParaRPr lang="en-GB" sz="4800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BF65070-5CF0-456F-A8D0-7F11AC4806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456" y="4464276"/>
            <a:ext cx="477870" cy="51026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BF65070-5CF0-456F-A8D0-7F11AC4806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0247" y="4464276"/>
            <a:ext cx="477870" cy="51026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BF65070-5CF0-456F-A8D0-7F11AC4806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2156" y="4464276"/>
            <a:ext cx="477870" cy="51026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BF65070-5CF0-456F-A8D0-7F11AC4806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7366" y="4464276"/>
            <a:ext cx="477870" cy="51026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BF65070-5CF0-456F-A8D0-7F11AC4806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6648" y="4464276"/>
            <a:ext cx="477870" cy="51026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BF65070-5CF0-456F-A8D0-7F11AC4806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7417" y="4464276"/>
            <a:ext cx="477870" cy="510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966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5400000">
            <a:off x="210992" y="1719940"/>
            <a:ext cx="834487" cy="79094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5400000">
            <a:off x="1029556" y="1719939"/>
            <a:ext cx="834487" cy="79094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5400000">
            <a:off x="1757289" y="1719938"/>
            <a:ext cx="834487" cy="7909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5400000">
            <a:off x="2485022" y="1719938"/>
            <a:ext cx="834487" cy="79094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4FEFEEE-B920-4C3B-9C8C-1B33154F4994}"/>
              </a:ext>
            </a:extLst>
          </p:cNvPr>
          <p:cNvSpPr/>
          <p:nvPr/>
        </p:nvSpPr>
        <p:spPr>
          <a:xfrm>
            <a:off x="3650961" y="0"/>
            <a:ext cx="4814523" cy="153888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Counting money</a:t>
            </a:r>
          </a:p>
          <a:p>
            <a:pPr algn="ctr"/>
            <a:r>
              <a:rPr lang="en-US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Your turn!</a:t>
            </a:r>
            <a:endParaRPr lang="en-US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5400000">
            <a:off x="3233717" y="1719938"/>
            <a:ext cx="834487" cy="79094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5400000">
            <a:off x="3981589" y="1719938"/>
            <a:ext cx="834487" cy="79094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96985" y="2579236"/>
            <a:ext cx="7202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1p</a:t>
            </a:r>
            <a:endParaRPr lang="en-GB" sz="2800" dirty="0"/>
          </a:p>
        </p:txBody>
      </p:sp>
      <p:sp>
        <p:nvSpPr>
          <p:cNvPr id="16" name="TextBox 15"/>
          <p:cNvSpPr txBox="1"/>
          <p:nvPr/>
        </p:nvSpPr>
        <p:spPr>
          <a:xfrm>
            <a:off x="6121358" y="2107743"/>
            <a:ext cx="711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 smtClean="0"/>
              <a:t>=</a:t>
            </a:r>
            <a:endParaRPr lang="en-GB" sz="4800" dirty="0"/>
          </a:p>
        </p:txBody>
      </p:sp>
      <p:sp>
        <p:nvSpPr>
          <p:cNvPr id="17" name="TextBox 16"/>
          <p:cNvSpPr txBox="1"/>
          <p:nvPr/>
        </p:nvSpPr>
        <p:spPr>
          <a:xfrm>
            <a:off x="6699429" y="2148349"/>
            <a:ext cx="12990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 smtClean="0"/>
              <a:t>___</a:t>
            </a:r>
            <a:r>
              <a:rPr lang="en-GB" sz="2800" dirty="0" smtClean="0"/>
              <a:t>p</a:t>
            </a:r>
            <a:endParaRPr lang="en-GB" sz="2800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BF65070-5CF0-456F-A8D0-7F11AC4806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208" y="3116643"/>
            <a:ext cx="364054" cy="38873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BF65070-5CF0-456F-A8D0-7F11AC4806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4129" y="3116643"/>
            <a:ext cx="364054" cy="38873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BF65070-5CF0-456F-A8D0-7F11AC4806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2687" y="3116643"/>
            <a:ext cx="364054" cy="38873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BF65070-5CF0-456F-A8D0-7F11AC4806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1245" y="3116643"/>
            <a:ext cx="364054" cy="38873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BF65070-5CF0-456F-A8D0-7F11AC4806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2102" y="3116643"/>
            <a:ext cx="364054" cy="388736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1185269" y="2579236"/>
            <a:ext cx="7202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1p</a:t>
            </a:r>
            <a:endParaRPr lang="en-GB" sz="2800" dirty="0"/>
          </a:p>
        </p:txBody>
      </p:sp>
      <p:sp>
        <p:nvSpPr>
          <p:cNvPr id="25" name="TextBox 24"/>
          <p:cNvSpPr txBox="1"/>
          <p:nvPr/>
        </p:nvSpPr>
        <p:spPr>
          <a:xfrm>
            <a:off x="1924129" y="2579236"/>
            <a:ext cx="7202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1p</a:t>
            </a:r>
            <a:endParaRPr lang="en-GB" sz="2800" dirty="0"/>
          </a:p>
        </p:txBody>
      </p:sp>
      <p:sp>
        <p:nvSpPr>
          <p:cNvPr id="26" name="TextBox 25"/>
          <p:cNvSpPr txBox="1"/>
          <p:nvPr/>
        </p:nvSpPr>
        <p:spPr>
          <a:xfrm>
            <a:off x="2712413" y="2579236"/>
            <a:ext cx="7202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1p</a:t>
            </a:r>
            <a:endParaRPr lang="en-GB" sz="2800" dirty="0"/>
          </a:p>
        </p:txBody>
      </p:sp>
      <p:sp>
        <p:nvSpPr>
          <p:cNvPr id="27" name="TextBox 26"/>
          <p:cNvSpPr txBox="1"/>
          <p:nvPr/>
        </p:nvSpPr>
        <p:spPr>
          <a:xfrm>
            <a:off x="3426264" y="2579236"/>
            <a:ext cx="7202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1p</a:t>
            </a:r>
            <a:endParaRPr lang="en-GB" sz="2800" dirty="0"/>
          </a:p>
        </p:txBody>
      </p:sp>
      <p:sp>
        <p:nvSpPr>
          <p:cNvPr id="28" name="TextBox 27"/>
          <p:cNvSpPr txBox="1"/>
          <p:nvPr/>
        </p:nvSpPr>
        <p:spPr>
          <a:xfrm>
            <a:off x="4214548" y="2579236"/>
            <a:ext cx="7202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1p</a:t>
            </a:r>
            <a:endParaRPr lang="en-GB" sz="2800" dirty="0"/>
          </a:p>
        </p:txBody>
      </p:sp>
      <p:sp>
        <p:nvSpPr>
          <p:cNvPr id="29" name="TextBox 28"/>
          <p:cNvSpPr txBox="1"/>
          <p:nvPr/>
        </p:nvSpPr>
        <p:spPr>
          <a:xfrm>
            <a:off x="5002832" y="2579236"/>
            <a:ext cx="7202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1p</a:t>
            </a:r>
            <a:endParaRPr lang="en-GB" sz="2800" dirty="0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5400000">
            <a:off x="4700125" y="1728316"/>
            <a:ext cx="834487" cy="79094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9BF65070-5CF0-456F-A8D0-7F11AC4806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5269" y="3116643"/>
            <a:ext cx="364054" cy="38873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9BF65070-5CF0-456F-A8D0-7F11AC4806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2075" y="3116643"/>
            <a:ext cx="364054" cy="38873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5400000">
            <a:off x="238607" y="4281711"/>
            <a:ext cx="834487" cy="790949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5400000">
            <a:off x="1057171" y="4281710"/>
            <a:ext cx="834487" cy="790949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5400000">
            <a:off x="1784904" y="4281709"/>
            <a:ext cx="834487" cy="790949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5400000">
            <a:off x="2512637" y="4281709"/>
            <a:ext cx="834487" cy="79094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5400000">
            <a:off x="3261332" y="4281709"/>
            <a:ext cx="834487" cy="79094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5400000">
            <a:off x="4009204" y="4281709"/>
            <a:ext cx="834487" cy="790949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424600" y="5141007"/>
            <a:ext cx="7202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1p</a:t>
            </a:r>
            <a:endParaRPr lang="en-GB" sz="2800" dirty="0"/>
          </a:p>
        </p:txBody>
      </p:sp>
      <p:sp>
        <p:nvSpPr>
          <p:cNvPr id="40" name="TextBox 39"/>
          <p:cNvSpPr txBox="1"/>
          <p:nvPr/>
        </p:nvSpPr>
        <p:spPr>
          <a:xfrm>
            <a:off x="7490211" y="4725508"/>
            <a:ext cx="711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 smtClean="0"/>
              <a:t>=</a:t>
            </a:r>
            <a:endParaRPr lang="en-GB" sz="4800" dirty="0"/>
          </a:p>
        </p:txBody>
      </p:sp>
      <p:sp>
        <p:nvSpPr>
          <p:cNvPr id="41" name="TextBox 40"/>
          <p:cNvSpPr txBox="1"/>
          <p:nvPr/>
        </p:nvSpPr>
        <p:spPr>
          <a:xfrm>
            <a:off x="8068282" y="4766114"/>
            <a:ext cx="12990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 smtClean="0"/>
              <a:t>___</a:t>
            </a:r>
            <a:r>
              <a:rPr lang="en-GB" sz="2800" dirty="0" smtClean="0"/>
              <a:t>p</a:t>
            </a:r>
            <a:endParaRPr lang="en-GB" sz="2800" dirty="0"/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9BF65070-5CF0-456F-A8D0-7F11AC4806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823" y="5678414"/>
            <a:ext cx="364054" cy="388736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9BF65070-5CF0-456F-A8D0-7F11AC4806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1744" y="5678414"/>
            <a:ext cx="364054" cy="388736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9BF65070-5CF0-456F-A8D0-7F11AC4806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0302" y="5678414"/>
            <a:ext cx="364054" cy="38873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9BF65070-5CF0-456F-A8D0-7F11AC4806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8860" y="5678414"/>
            <a:ext cx="364054" cy="388736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9BF65070-5CF0-456F-A8D0-7F11AC4806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9717" y="5678414"/>
            <a:ext cx="364054" cy="388736"/>
          </a:xfrm>
          <a:prstGeom prst="rect">
            <a:avLst/>
          </a:prstGeom>
        </p:spPr>
      </p:pic>
      <p:sp>
        <p:nvSpPr>
          <p:cNvPr id="47" name="TextBox 46"/>
          <p:cNvSpPr txBox="1"/>
          <p:nvPr/>
        </p:nvSpPr>
        <p:spPr>
          <a:xfrm>
            <a:off x="1212884" y="5141007"/>
            <a:ext cx="7202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1p</a:t>
            </a:r>
            <a:endParaRPr lang="en-GB" sz="2800" dirty="0"/>
          </a:p>
        </p:txBody>
      </p:sp>
      <p:sp>
        <p:nvSpPr>
          <p:cNvPr id="48" name="TextBox 47"/>
          <p:cNvSpPr txBox="1"/>
          <p:nvPr/>
        </p:nvSpPr>
        <p:spPr>
          <a:xfrm>
            <a:off x="1951744" y="5141007"/>
            <a:ext cx="7202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1p</a:t>
            </a:r>
            <a:endParaRPr lang="en-GB" sz="2800" dirty="0"/>
          </a:p>
        </p:txBody>
      </p:sp>
      <p:sp>
        <p:nvSpPr>
          <p:cNvPr id="49" name="TextBox 48"/>
          <p:cNvSpPr txBox="1"/>
          <p:nvPr/>
        </p:nvSpPr>
        <p:spPr>
          <a:xfrm>
            <a:off x="2740028" y="5141007"/>
            <a:ext cx="7202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1p</a:t>
            </a:r>
            <a:endParaRPr lang="en-GB" sz="2800" dirty="0"/>
          </a:p>
        </p:txBody>
      </p:sp>
      <p:sp>
        <p:nvSpPr>
          <p:cNvPr id="50" name="TextBox 49"/>
          <p:cNvSpPr txBox="1"/>
          <p:nvPr/>
        </p:nvSpPr>
        <p:spPr>
          <a:xfrm>
            <a:off x="3453879" y="5141007"/>
            <a:ext cx="7202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1p</a:t>
            </a:r>
            <a:endParaRPr lang="en-GB" sz="2800" dirty="0"/>
          </a:p>
        </p:txBody>
      </p:sp>
      <p:sp>
        <p:nvSpPr>
          <p:cNvPr id="51" name="TextBox 50"/>
          <p:cNvSpPr txBox="1"/>
          <p:nvPr/>
        </p:nvSpPr>
        <p:spPr>
          <a:xfrm>
            <a:off x="4242163" y="5141007"/>
            <a:ext cx="7202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1p</a:t>
            </a:r>
            <a:endParaRPr lang="en-GB" sz="2800" dirty="0"/>
          </a:p>
        </p:txBody>
      </p:sp>
      <p:sp>
        <p:nvSpPr>
          <p:cNvPr id="52" name="TextBox 51"/>
          <p:cNvSpPr txBox="1"/>
          <p:nvPr/>
        </p:nvSpPr>
        <p:spPr>
          <a:xfrm>
            <a:off x="5030447" y="5141007"/>
            <a:ext cx="7202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1p</a:t>
            </a:r>
            <a:endParaRPr lang="en-GB" sz="2800" dirty="0"/>
          </a:p>
        </p:txBody>
      </p:sp>
      <p:pic>
        <p:nvPicPr>
          <p:cNvPr id="53" name="Picture 5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5400000">
            <a:off x="4804473" y="4290087"/>
            <a:ext cx="834487" cy="790949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9BF65070-5CF0-456F-A8D0-7F11AC4806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2884" y="5678414"/>
            <a:ext cx="364054" cy="388736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9BF65070-5CF0-456F-A8D0-7F11AC4806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9690" y="5678414"/>
            <a:ext cx="364054" cy="388736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5400000">
            <a:off x="5556665" y="4281709"/>
            <a:ext cx="834487" cy="790949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9BF65070-5CF0-456F-A8D0-7F11AC4806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7178" y="5678414"/>
            <a:ext cx="364054" cy="388736"/>
          </a:xfrm>
          <a:prstGeom prst="rect">
            <a:avLst/>
          </a:prstGeom>
        </p:spPr>
      </p:pic>
      <p:sp>
        <p:nvSpPr>
          <p:cNvPr id="58" name="TextBox 57"/>
          <p:cNvSpPr txBox="1"/>
          <p:nvPr/>
        </p:nvSpPr>
        <p:spPr>
          <a:xfrm>
            <a:off x="5789624" y="5141007"/>
            <a:ext cx="7202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1p</a:t>
            </a:r>
            <a:endParaRPr lang="en-GB" sz="2800" dirty="0"/>
          </a:p>
        </p:txBody>
      </p:sp>
      <p:sp>
        <p:nvSpPr>
          <p:cNvPr id="59" name="TextBox 58"/>
          <p:cNvSpPr txBox="1"/>
          <p:nvPr/>
        </p:nvSpPr>
        <p:spPr>
          <a:xfrm>
            <a:off x="6577908" y="5141007"/>
            <a:ext cx="7202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1p</a:t>
            </a:r>
            <a:endParaRPr lang="en-GB" sz="2800" dirty="0"/>
          </a:p>
        </p:txBody>
      </p:sp>
      <p:pic>
        <p:nvPicPr>
          <p:cNvPr id="60" name="Picture 59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5400000">
            <a:off x="6351934" y="4290087"/>
            <a:ext cx="834487" cy="790949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9BF65070-5CF0-456F-A8D0-7F11AC4806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7151" y="5678414"/>
            <a:ext cx="364054" cy="388736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9609454" y="1538883"/>
            <a:ext cx="2307771" cy="159292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" name="TextBox 61"/>
          <p:cNvSpPr txBox="1"/>
          <p:nvPr/>
        </p:nvSpPr>
        <p:spPr>
          <a:xfrm>
            <a:off x="10166391" y="1554048"/>
            <a:ext cx="15959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Answer:</a:t>
            </a:r>
            <a:endParaRPr lang="en-GB" sz="2000" dirty="0"/>
          </a:p>
        </p:txBody>
      </p:sp>
      <p:sp>
        <p:nvSpPr>
          <p:cNvPr id="63" name="TextBox 62"/>
          <p:cNvSpPr txBox="1"/>
          <p:nvPr/>
        </p:nvSpPr>
        <p:spPr>
          <a:xfrm>
            <a:off x="9819667" y="2686734"/>
            <a:ext cx="22577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Drag box to see answer</a:t>
            </a:r>
            <a:endParaRPr lang="en-GB" sz="1400" dirty="0"/>
          </a:p>
        </p:txBody>
      </p:sp>
      <p:sp>
        <p:nvSpPr>
          <p:cNvPr id="64" name="TextBox 63"/>
          <p:cNvSpPr txBox="1"/>
          <p:nvPr/>
        </p:nvSpPr>
        <p:spPr>
          <a:xfrm>
            <a:off x="10428018" y="2135290"/>
            <a:ext cx="15959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7p</a:t>
            </a:r>
            <a:endParaRPr lang="en-GB" sz="2000" dirty="0"/>
          </a:p>
        </p:txBody>
      </p:sp>
      <p:sp>
        <p:nvSpPr>
          <p:cNvPr id="65" name="Rectangle 64"/>
          <p:cNvSpPr/>
          <p:nvPr/>
        </p:nvSpPr>
        <p:spPr>
          <a:xfrm>
            <a:off x="9622655" y="4454440"/>
            <a:ext cx="2307771" cy="159292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" name="TextBox 65"/>
          <p:cNvSpPr txBox="1"/>
          <p:nvPr/>
        </p:nvSpPr>
        <p:spPr>
          <a:xfrm>
            <a:off x="10179592" y="4469605"/>
            <a:ext cx="15959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Answer:</a:t>
            </a:r>
            <a:endParaRPr lang="en-GB" sz="2000" dirty="0"/>
          </a:p>
        </p:txBody>
      </p:sp>
      <p:sp>
        <p:nvSpPr>
          <p:cNvPr id="67" name="TextBox 66"/>
          <p:cNvSpPr txBox="1"/>
          <p:nvPr/>
        </p:nvSpPr>
        <p:spPr>
          <a:xfrm>
            <a:off x="9832868" y="5602291"/>
            <a:ext cx="22577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Drag box to see answer</a:t>
            </a:r>
            <a:endParaRPr lang="en-GB" sz="1400" dirty="0"/>
          </a:p>
        </p:txBody>
      </p:sp>
      <p:sp>
        <p:nvSpPr>
          <p:cNvPr id="68" name="TextBox 67"/>
          <p:cNvSpPr txBox="1"/>
          <p:nvPr/>
        </p:nvSpPr>
        <p:spPr>
          <a:xfrm>
            <a:off x="10441219" y="5050847"/>
            <a:ext cx="15959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9p</a:t>
            </a:r>
            <a:endParaRPr lang="en-GB" sz="2000" dirty="0"/>
          </a:p>
        </p:txBody>
      </p:sp>
      <p:sp>
        <p:nvSpPr>
          <p:cNvPr id="69" name="Rectangle 68"/>
          <p:cNvSpPr/>
          <p:nvPr/>
        </p:nvSpPr>
        <p:spPr>
          <a:xfrm>
            <a:off x="10179592" y="2107743"/>
            <a:ext cx="1156065" cy="4714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" name="Rectangle 69"/>
          <p:cNvSpPr/>
          <p:nvPr/>
        </p:nvSpPr>
        <p:spPr>
          <a:xfrm>
            <a:off x="10151709" y="5022083"/>
            <a:ext cx="1156065" cy="4714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5261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4FEFEEE-B920-4C3B-9C8C-1B33154F4994}"/>
              </a:ext>
            </a:extLst>
          </p:cNvPr>
          <p:cNvSpPr/>
          <p:nvPr/>
        </p:nvSpPr>
        <p:spPr>
          <a:xfrm>
            <a:off x="3650961" y="0"/>
            <a:ext cx="4814523" cy="153888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Counting money</a:t>
            </a:r>
          </a:p>
          <a:p>
            <a:pPr algn="ctr"/>
            <a:r>
              <a:rPr lang="en-US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Your turn!</a:t>
            </a:r>
            <a:endParaRPr lang="en-US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96985" y="2579236"/>
            <a:ext cx="7202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£1</a:t>
            </a:r>
            <a:endParaRPr lang="en-GB" sz="2800" dirty="0"/>
          </a:p>
        </p:txBody>
      </p:sp>
      <p:sp>
        <p:nvSpPr>
          <p:cNvPr id="16" name="TextBox 15"/>
          <p:cNvSpPr txBox="1"/>
          <p:nvPr/>
        </p:nvSpPr>
        <p:spPr>
          <a:xfrm>
            <a:off x="6512267" y="2067137"/>
            <a:ext cx="711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 smtClean="0"/>
              <a:t>=</a:t>
            </a:r>
            <a:endParaRPr lang="en-GB" sz="4800" dirty="0"/>
          </a:p>
        </p:txBody>
      </p:sp>
      <p:sp>
        <p:nvSpPr>
          <p:cNvPr id="17" name="TextBox 16"/>
          <p:cNvSpPr txBox="1"/>
          <p:nvPr/>
        </p:nvSpPr>
        <p:spPr>
          <a:xfrm>
            <a:off x="7090337" y="2107743"/>
            <a:ext cx="16991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 smtClean="0"/>
              <a:t>£___</a:t>
            </a:r>
            <a:endParaRPr lang="en-GB" sz="2800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BF65070-5CF0-456F-A8D0-7F11AC4806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208" y="3116643"/>
            <a:ext cx="364054" cy="38873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BF65070-5CF0-456F-A8D0-7F11AC4806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4129" y="3116643"/>
            <a:ext cx="364054" cy="38873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BF65070-5CF0-456F-A8D0-7F11AC4806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2687" y="3116643"/>
            <a:ext cx="364054" cy="38873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BF65070-5CF0-456F-A8D0-7F11AC4806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1245" y="3116643"/>
            <a:ext cx="364054" cy="38873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BF65070-5CF0-456F-A8D0-7F11AC4806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2102" y="3116643"/>
            <a:ext cx="364054" cy="388736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1185269" y="2579236"/>
            <a:ext cx="7202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£1</a:t>
            </a:r>
            <a:endParaRPr lang="en-GB" sz="2800" dirty="0"/>
          </a:p>
        </p:txBody>
      </p:sp>
      <p:sp>
        <p:nvSpPr>
          <p:cNvPr id="25" name="TextBox 24"/>
          <p:cNvSpPr txBox="1"/>
          <p:nvPr/>
        </p:nvSpPr>
        <p:spPr>
          <a:xfrm>
            <a:off x="1924129" y="2579236"/>
            <a:ext cx="7202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£1</a:t>
            </a:r>
            <a:endParaRPr lang="en-GB" sz="2800" dirty="0"/>
          </a:p>
        </p:txBody>
      </p:sp>
      <p:sp>
        <p:nvSpPr>
          <p:cNvPr id="26" name="TextBox 25"/>
          <p:cNvSpPr txBox="1"/>
          <p:nvPr/>
        </p:nvSpPr>
        <p:spPr>
          <a:xfrm>
            <a:off x="2712413" y="2579236"/>
            <a:ext cx="7202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£1</a:t>
            </a:r>
            <a:endParaRPr lang="en-GB" sz="2800" dirty="0"/>
          </a:p>
        </p:txBody>
      </p:sp>
      <p:sp>
        <p:nvSpPr>
          <p:cNvPr id="27" name="TextBox 26"/>
          <p:cNvSpPr txBox="1"/>
          <p:nvPr/>
        </p:nvSpPr>
        <p:spPr>
          <a:xfrm>
            <a:off x="3426264" y="2579236"/>
            <a:ext cx="7202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£1</a:t>
            </a:r>
            <a:endParaRPr lang="en-GB" sz="2800" dirty="0"/>
          </a:p>
        </p:txBody>
      </p:sp>
      <p:sp>
        <p:nvSpPr>
          <p:cNvPr id="29" name="TextBox 28"/>
          <p:cNvSpPr txBox="1"/>
          <p:nvPr/>
        </p:nvSpPr>
        <p:spPr>
          <a:xfrm>
            <a:off x="5002832" y="2579236"/>
            <a:ext cx="7202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£1</a:t>
            </a:r>
            <a:endParaRPr lang="en-GB" sz="2800" dirty="0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9BF65070-5CF0-456F-A8D0-7F11AC4806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5269" y="3116643"/>
            <a:ext cx="364054" cy="38873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9BF65070-5CF0-456F-A8D0-7F11AC4806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2075" y="3116643"/>
            <a:ext cx="364054" cy="388736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4360864" y="4960213"/>
            <a:ext cx="711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 smtClean="0"/>
              <a:t>=</a:t>
            </a:r>
            <a:endParaRPr lang="en-GB" sz="4800" dirty="0"/>
          </a:p>
        </p:txBody>
      </p:sp>
      <p:sp>
        <p:nvSpPr>
          <p:cNvPr id="41" name="TextBox 40"/>
          <p:cNvSpPr txBox="1"/>
          <p:nvPr/>
        </p:nvSpPr>
        <p:spPr>
          <a:xfrm>
            <a:off x="4938935" y="5000819"/>
            <a:ext cx="15788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 smtClean="0"/>
              <a:t>£___</a:t>
            </a:r>
            <a:endParaRPr lang="en-GB" sz="2800" dirty="0"/>
          </a:p>
        </p:txBody>
      </p:sp>
      <p:sp>
        <p:nvSpPr>
          <p:cNvPr id="15" name="Rectangle 14"/>
          <p:cNvSpPr/>
          <p:nvPr/>
        </p:nvSpPr>
        <p:spPr>
          <a:xfrm>
            <a:off x="9609454" y="1538883"/>
            <a:ext cx="2307771" cy="159292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" name="TextBox 61"/>
          <p:cNvSpPr txBox="1"/>
          <p:nvPr/>
        </p:nvSpPr>
        <p:spPr>
          <a:xfrm>
            <a:off x="10166391" y="1554048"/>
            <a:ext cx="15959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Answer:</a:t>
            </a:r>
            <a:endParaRPr lang="en-GB" sz="2000" dirty="0"/>
          </a:p>
        </p:txBody>
      </p:sp>
      <p:sp>
        <p:nvSpPr>
          <p:cNvPr id="63" name="TextBox 62"/>
          <p:cNvSpPr txBox="1"/>
          <p:nvPr/>
        </p:nvSpPr>
        <p:spPr>
          <a:xfrm>
            <a:off x="9819667" y="2686734"/>
            <a:ext cx="22577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Drag box to see answer</a:t>
            </a:r>
            <a:endParaRPr lang="en-GB" sz="1400" dirty="0"/>
          </a:p>
        </p:txBody>
      </p:sp>
      <p:sp>
        <p:nvSpPr>
          <p:cNvPr id="64" name="TextBox 63"/>
          <p:cNvSpPr txBox="1"/>
          <p:nvPr/>
        </p:nvSpPr>
        <p:spPr>
          <a:xfrm>
            <a:off x="10428018" y="2135290"/>
            <a:ext cx="15959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£8</a:t>
            </a:r>
            <a:endParaRPr lang="en-GB" sz="2000" dirty="0"/>
          </a:p>
        </p:txBody>
      </p:sp>
      <p:sp>
        <p:nvSpPr>
          <p:cNvPr id="65" name="Rectangle 64"/>
          <p:cNvSpPr/>
          <p:nvPr/>
        </p:nvSpPr>
        <p:spPr>
          <a:xfrm>
            <a:off x="9622655" y="4454440"/>
            <a:ext cx="2307771" cy="159292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" name="TextBox 65"/>
          <p:cNvSpPr txBox="1"/>
          <p:nvPr/>
        </p:nvSpPr>
        <p:spPr>
          <a:xfrm>
            <a:off x="10179592" y="4469605"/>
            <a:ext cx="15959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Answer:</a:t>
            </a:r>
            <a:endParaRPr lang="en-GB" sz="2000" dirty="0"/>
          </a:p>
        </p:txBody>
      </p:sp>
      <p:sp>
        <p:nvSpPr>
          <p:cNvPr id="67" name="TextBox 66"/>
          <p:cNvSpPr txBox="1"/>
          <p:nvPr/>
        </p:nvSpPr>
        <p:spPr>
          <a:xfrm>
            <a:off x="9832868" y="5602291"/>
            <a:ext cx="22577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Drag box to see answer</a:t>
            </a:r>
            <a:endParaRPr lang="en-GB" sz="1400" dirty="0"/>
          </a:p>
        </p:txBody>
      </p:sp>
      <p:sp>
        <p:nvSpPr>
          <p:cNvPr id="68" name="TextBox 67"/>
          <p:cNvSpPr txBox="1"/>
          <p:nvPr/>
        </p:nvSpPr>
        <p:spPr>
          <a:xfrm>
            <a:off x="10441219" y="5050847"/>
            <a:ext cx="15959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£5</a:t>
            </a:r>
            <a:endParaRPr lang="en-GB" sz="2000" dirty="0"/>
          </a:p>
        </p:txBody>
      </p:sp>
      <p:sp>
        <p:nvSpPr>
          <p:cNvPr id="69" name="Rectangle 68"/>
          <p:cNvSpPr/>
          <p:nvPr/>
        </p:nvSpPr>
        <p:spPr>
          <a:xfrm>
            <a:off x="10167234" y="2060152"/>
            <a:ext cx="1156065" cy="4714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" name="Rectangle 69"/>
          <p:cNvSpPr/>
          <p:nvPr/>
        </p:nvSpPr>
        <p:spPr>
          <a:xfrm>
            <a:off x="10167234" y="4998917"/>
            <a:ext cx="1156065" cy="4714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1" name="Picture 70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3203" y="1698169"/>
            <a:ext cx="905934" cy="912746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9BF65070-5CF0-456F-A8D0-7F11AC4806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4957" y="3116643"/>
            <a:ext cx="364054" cy="388736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02426" y="1694439"/>
            <a:ext cx="905934" cy="912746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49180" y="1698169"/>
            <a:ext cx="905934" cy="91274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13801" y="1701899"/>
            <a:ext cx="905934" cy="912746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58135" y="1678917"/>
            <a:ext cx="905934" cy="912746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06807" y="1685871"/>
            <a:ext cx="905934" cy="912746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83526" y="1692825"/>
            <a:ext cx="905934" cy="912746"/>
          </a:xfrm>
          <a:prstGeom prst="rect">
            <a:avLst/>
          </a:prstGeom>
        </p:spPr>
      </p:pic>
      <p:sp>
        <p:nvSpPr>
          <p:cNvPr id="79" name="TextBox 78"/>
          <p:cNvSpPr txBox="1"/>
          <p:nvPr/>
        </p:nvSpPr>
        <p:spPr>
          <a:xfrm>
            <a:off x="4161421" y="2600490"/>
            <a:ext cx="7202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£1</a:t>
            </a:r>
            <a:endParaRPr lang="en-GB" sz="2800" dirty="0"/>
          </a:p>
        </p:txBody>
      </p:sp>
      <p:sp>
        <p:nvSpPr>
          <p:cNvPr id="80" name="TextBox 79"/>
          <p:cNvSpPr txBox="1"/>
          <p:nvPr/>
        </p:nvSpPr>
        <p:spPr>
          <a:xfrm>
            <a:off x="5823050" y="2588310"/>
            <a:ext cx="7202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£1</a:t>
            </a:r>
            <a:endParaRPr lang="en-GB" sz="2800" dirty="0"/>
          </a:p>
        </p:txBody>
      </p:sp>
      <p:pic>
        <p:nvPicPr>
          <p:cNvPr id="81" name="Picture 80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03744" y="1701899"/>
            <a:ext cx="905934" cy="912746"/>
          </a:xfrm>
          <a:prstGeom prst="rect">
            <a:avLst/>
          </a:prstGeom>
        </p:spPr>
      </p:pic>
      <p:sp>
        <p:nvSpPr>
          <p:cNvPr id="82" name="TextBox 81"/>
          <p:cNvSpPr txBox="1"/>
          <p:nvPr/>
        </p:nvSpPr>
        <p:spPr>
          <a:xfrm>
            <a:off x="425856" y="5294409"/>
            <a:ext cx="7202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£1</a:t>
            </a:r>
            <a:endParaRPr lang="en-GB" sz="2800" dirty="0"/>
          </a:p>
        </p:txBody>
      </p:sp>
      <p:pic>
        <p:nvPicPr>
          <p:cNvPr id="83" name="Picture 82">
            <a:extLst>
              <a:ext uri="{FF2B5EF4-FFF2-40B4-BE49-F238E27FC236}">
                <a16:creationId xmlns:a16="http://schemas.microsoft.com/office/drawing/2014/main" id="{9BF65070-5CF0-456F-A8D0-7F11AC4806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079" y="5831816"/>
            <a:ext cx="364054" cy="388736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9BF65070-5CF0-456F-A8D0-7F11AC4806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3000" y="5831816"/>
            <a:ext cx="364054" cy="388736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9BF65070-5CF0-456F-A8D0-7F11AC4806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1558" y="5831816"/>
            <a:ext cx="364054" cy="388736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9BF65070-5CF0-456F-A8D0-7F11AC4806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0116" y="5831816"/>
            <a:ext cx="364054" cy="388736"/>
          </a:xfrm>
          <a:prstGeom prst="rect">
            <a:avLst/>
          </a:prstGeom>
        </p:spPr>
      </p:pic>
      <p:sp>
        <p:nvSpPr>
          <p:cNvPr id="87" name="TextBox 86"/>
          <p:cNvSpPr txBox="1"/>
          <p:nvPr/>
        </p:nvSpPr>
        <p:spPr>
          <a:xfrm>
            <a:off x="1214140" y="5294409"/>
            <a:ext cx="7202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£1</a:t>
            </a:r>
            <a:endParaRPr lang="en-GB" sz="2800" dirty="0"/>
          </a:p>
        </p:txBody>
      </p:sp>
      <p:sp>
        <p:nvSpPr>
          <p:cNvPr id="88" name="TextBox 87"/>
          <p:cNvSpPr txBox="1"/>
          <p:nvPr/>
        </p:nvSpPr>
        <p:spPr>
          <a:xfrm>
            <a:off x="1953000" y="5294409"/>
            <a:ext cx="7202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£1</a:t>
            </a:r>
            <a:endParaRPr lang="en-GB" sz="2800" dirty="0"/>
          </a:p>
        </p:txBody>
      </p:sp>
      <p:sp>
        <p:nvSpPr>
          <p:cNvPr id="89" name="TextBox 88"/>
          <p:cNvSpPr txBox="1"/>
          <p:nvPr/>
        </p:nvSpPr>
        <p:spPr>
          <a:xfrm>
            <a:off x="2741284" y="5294409"/>
            <a:ext cx="7202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£1</a:t>
            </a:r>
            <a:endParaRPr lang="en-GB" sz="2800" dirty="0"/>
          </a:p>
        </p:txBody>
      </p:sp>
      <p:sp>
        <p:nvSpPr>
          <p:cNvPr id="90" name="TextBox 89"/>
          <p:cNvSpPr txBox="1"/>
          <p:nvPr/>
        </p:nvSpPr>
        <p:spPr>
          <a:xfrm>
            <a:off x="3455135" y="5294409"/>
            <a:ext cx="7202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£1</a:t>
            </a:r>
            <a:endParaRPr lang="en-GB" sz="2800" dirty="0"/>
          </a:p>
        </p:txBody>
      </p:sp>
      <p:pic>
        <p:nvPicPr>
          <p:cNvPr id="91" name="Picture 90">
            <a:extLst>
              <a:ext uri="{FF2B5EF4-FFF2-40B4-BE49-F238E27FC236}">
                <a16:creationId xmlns:a16="http://schemas.microsoft.com/office/drawing/2014/main" id="{9BF65070-5CF0-456F-A8D0-7F11AC4806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4140" y="5831816"/>
            <a:ext cx="364054" cy="388736"/>
          </a:xfrm>
          <a:prstGeom prst="rect">
            <a:avLst/>
          </a:prstGeom>
        </p:spPr>
      </p:pic>
      <p:pic>
        <p:nvPicPr>
          <p:cNvPr id="92" name="Picture 9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2074" y="4413342"/>
            <a:ext cx="905934" cy="912746"/>
          </a:xfrm>
          <a:prstGeom prst="rect">
            <a:avLst/>
          </a:prstGeom>
        </p:spPr>
      </p:pic>
      <p:pic>
        <p:nvPicPr>
          <p:cNvPr id="93" name="Picture 9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31297" y="4409612"/>
            <a:ext cx="905934" cy="912746"/>
          </a:xfrm>
          <a:prstGeom prst="rect">
            <a:avLst/>
          </a:prstGeom>
        </p:spPr>
      </p:pic>
      <p:pic>
        <p:nvPicPr>
          <p:cNvPr id="94" name="Picture 9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78051" y="4413342"/>
            <a:ext cx="905934" cy="912746"/>
          </a:xfrm>
          <a:prstGeom prst="rect">
            <a:avLst/>
          </a:prstGeom>
        </p:spPr>
      </p:pic>
      <p:pic>
        <p:nvPicPr>
          <p:cNvPr id="95" name="Picture 9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42672" y="4417072"/>
            <a:ext cx="905934" cy="912746"/>
          </a:xfrm>
          <a:prstGeom prst="rect">
            <a:avLst/>
          </a:prstGeom>
        </p:spPr>
      </p:pic>
      <p:pic>
        <p:nvPicPr>
          <p:cNvPr id="96" name="Picture 9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87006" y="4394090"/>
            <a:ext cx="905934" cy="91274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23203" y="174171"/>
            <a:ext cx="2651511" cy="124822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7" name="TextBox 96"/>
          <p:cNvSpPr txBox="1"/>
          <p:nvPr/>
        </p:nvSpPr>
        <p:spPr>
          <a:xfrm>
            <a:off x="258941" y="415498"/>
            <a:ext cx="26515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We are counting in pounds now.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2836738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4FEFEEE-B920-4C3B-9C8C-1B33154F4994}"/>
              </a:ext>
            </a:extLst>
          </p:cNvPr>
          <p:cNvSpPr/>
          <p:nvPr/>
        </p:nvSpPr>
        <p:spPr>
          <a:xfrm>
            <a:off x="3650961" y="0"/>
            <a:ext cx="4814523" cy="153888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Counting money</a:t>
            </a:r>
          </a:p>
          <a:p>
            <a:pPr algn="ctr"/>
            <a:r>
              <a:rPr lang="en-US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My turn!</a:t>
            </a:r>
            <a:endParaRPr lang="en-US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436043" y="1988334"/>
            <a:ext cx="711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 smtClean="0"/>
              <a:t>=</a:t>
            </a:r>
            <a:endParaRPr lang="en-GB" sz="4800" dirty="0"/>
          </a:p>
        </p:txBody>
      </p:sp>
      <p:sp>
        <p:nvSpPr>
          <p:cNvPr id="17" name="TextBox 16"/>
          <p:cNvSpPr txBox="1"/>
          <p:nvPr/>
        </p:nvSpPr>
        <p:spPr>
          <a:xfrm>
            <a:off x="6058222" y="1919846"/>
            <a:ext cx="16991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 smtClean="0"/>
              <a:t>£30</a:t>
            </a:r>
            <a:endParaRPr lang="en-GB" sz="2800" dirty="0"/>
          </a:p>
        </p:txBody>
      </p:sp>
      <p:sp>
        <p:nvSpPr>
          <p:cNvPr id="11" name="Rectangle 10"/>
          <p:cNvSpPr/>
          <p:nvPr/>
        </p:nvSpPr>
        <p:spPr>
          <a:xfrm>
            <a:off x="223203" y="174171"/>
            <a:ext cx="2651511" cy="124822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7" name="TextBox 96"/>
          <p:cNvSpPr txBox="1"/>
          <p:nvPr/>
        </p:nvSpPr>
        <p:spPr>
          <a:xfrm>
            <a:off x="433112" y="415498"/>
            <a:ext cx="26515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We need to count in 10s now!</a:t>
            </a:r>
            <a:endParaRPr lang="en-GB" sz="2000" dirty="0"/>
          </a:p>
        </p:txBody>
      </p:sp>
      <p:pic>
        <p:nvPicPr>
          <p:cNvPr id="58" name="Picture 5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1" y="1860309"/>
            <a:ext cx="1587696" cy="826425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8341" y="1860309"/>
            <a:ext cx="1587696" cy="826425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5577" y="1860308"/>
            <a:ext cx="1587696" cy="826425"/>
          </a:xfrm>
          <a:prstGeom prst="rect">
            <a:avLst/>
          </a:prstGeom>
        </p:spPr>
      </p:pic>
      <p:sp>
        <p:nvSpPr>
          <p:cNvPr id="98" name="TextBox 97"/>
          <p:cNvSpPr txBox="1"/>
          <p:nvPr/>
        </p:nvSpPr>
        <p:spPr>
          <a:xfrm>
            <a:off x="396985" y="2579236"/>
            <a:ext cx="7202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£10</a:t>
            </a:r>
            <a:endParaRPr lang="en-GB" sz="2800" dirty="0"/>
          </a:p>
        </p:txBody>
      </p:sp>
      <p:sp>
        <p:nvSpPr>
          <p:cNvPr id="99" name="TextBox 98"/>
          <p:cNvSpPr txBox="1"/>
          <p:nvPr/>
        </p:nvSpPr>
        <p:spPr>
          <a:xfrm>
            <a:off x="2213400" y="2605638"/>
            <a:ext cx="7202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£10</a:t>
            </a:r>
            <a:endParaRPr lang="en-GB" sz="2800" dirty="0"/>
          </a:p>
        </p:txBody>
      </p:sp>
      <p:sp>
        <p:nvSpPr>
          <p:cNvPr id="100" name="TextBox 99"/>
          <p:cNvSpPr txBox="1"/>
          <p:nvPr/>
        </p:nvSpPr>
        <p:spPr>
          <a:xfrm>
            <a:off x="3918868" y="2640567"/>
            <a:ext cx="7202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£10</a:t>
            </a:r>
            <a:endParaRPr lang="en-GB" sz="2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388" y="2979441"/>
            <a:ext cx="282492" cy="1157130"/>
          </a:xfrm>
          <a:prstGeom prst="rect">
            <a:avLst/>
          </a:prstGeom>
        </p:spPr>
      </p:pic>
      <p:pic>
        <p:nvPicPr>
          <p:cNvPr id="101" name="Picture 10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0943" y="2973850"/>
            <a:ext cx="282492" cy="1157130"/>
          </a:xfrm>
          <a:prstGeom prst="rect">
            <a:avLst/>
          </a:prstGeom>
        </p:spPr>
      </p:pic>
      <p:pic>
        <p:nvPicPr>
          <p:cNvPr id="102" name="Picture 10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9397" y="3020808"/>
            <a:ext cx="282492" cy="1157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203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4FEFEEE-B920-4C3B-9C8C-1B33154F4994}"/>
              </a:ext>
            </a:extLst>
          </p:cNvPr>
          <p:cNvSpPr/>
          <p:nvPr/>
        </p:nvSpPr>
        <p:spPr>
          <a:xfrm>
            <a:off x="3650961" y="0"/>
            <a:ext cx="4814523" cy="153888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Counting money</a:t>
            </a:r>
          </a:p>
          <a:p>
            <a:pPr algn="ctr"/>
            <a:r>
              <a:rPr lang="en-US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Your turn!</a:t>
            </a:r>
            <a:endParaRPr lang="en-US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160898" y="1641731"/>
            <a:ext cx="711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 smtClean="0"/>
              <a:t>=</a:t>
            </a:r>
            <a:endParaRPr lang="en-GB" sz="4800" dirty="0"/>
          </a:p>
        </p:txBody>
      </p:sp>
      <p:sp>
        <p:nvSpPr>
          <p:cNvPr id="17" name="TextBox 16"/>
          <p:cNvSpPr txBox="1"/>
          <p:nvPr/>
        </p:nvSpPr>
        <p:spPr>
          <a:xfrm>
            <a:off x="7604381" y="1661153"/>
            <a:ext cx="16991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 smtClean="0"/>
              <a:t>£___</a:t>
            </a:r>
            <a:endParaRPr lang="en-GB" sz="2800" dirty="0"/>
          </a:p>
        </p:txBody>
      </p:sp>
      <p:sp>
        <p:nvSpPr>
          <p:cNvPr id="15" name="Rectangle 14"/>
          <p:cNvSpPr/>
          <p:nvPr/>
        </p:nvSpPr>
        <p:spPr>
          <a:xfrm>
            <a:off x="9609454" y="1538883"/>
            <a:ext cx="2307771" cy="159292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" name="TextBox 61"/>
          <p:cNvSpPr txBox="1"/>
          <p:nvPr/>
        </p:nvSpPr>
        <p:spPr>
          <a:xfrm>
            <a:off x="10166391" y="1554048"/>
            <a:ext cx="15959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Answer:</a:t>
            </a:r>
            <a:endParaRPr lang="en-GB" sz="2000" dirty="0"/>
          </a:p>
        </p:txBody>
      </p:sp>
      <p:sp>
        <p:nvSpPr>
          <p:cNvPr id="63" name="TextBox 62"/>
          <p:cNvSpPr txBox="1"/>
          <p:nvPr/>
        </p:nvSpPr>
        <p:spPr>
          <a:xfrm>
            <a:off x="9819667" y="2686734"/>
            <a:ext cx="22577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Drag box to see answer</a:t>
            </a:r>
            <a:endParaRPr lang="en-GB" sz="1400" dirty="0"/>
          </a:p>
        </p:txBody>
      </p:sp>
      <p:sp>
        <p:nvSpPr>
          <p:cNvPr id="64" name="TextBox 63"/>
          <p:cNvSpPr txBox="1"/>
          <p:nvPr/>
        </p:nvSpPr>
        <p:spPr>
          <a:xfrm>
            <a:off x="10428018" y="2135290"/>
            <a:ext cx="15959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£40</a:t>
            </a:r>
            <a:endParaRPr lang="en-GB" sz="2000" dirty="0"/>
          </a:p>
        </p:txBody>
      </p:sp>
      <p:sp>
        <p:nvSpPr>
          <p:cNvPr id="65" name="Rectangle 64"/>
          <p:cNvSpPr/>
          <p:nvPr/>
        </p:nvSpPr>
        <p:spPr>
          <a:xfrm>
            <a:off x="9622655" y="4454440"/>
            <a:ext cx="2307771" cy="159292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" name="TextBox 65"/>
          <p:cNvSpPr txBox="1"/>
          <p:nvPr/>
        </p:nvSpPr>
        <p:spPr>
          <a:xfrm>
            <a:off x="10179592" y="4469605"/>
            <a:ext cx="15959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Answer:</a:t>
            </a:r>
            <a:endParaRPr lang="en-GB" sz="2000" dirty="0"/>
          </a:p>
        </p:txBody>
      </p:sp>
      <p:sp>
        <p:nvSpPr>
          <p:cNvPr id="67" name="TextBox 66"/>
          <p:cNvSpPr txBox="1"/>
          <p:nvPr/>
        </p:nvSpPr>
        <p:spPr>
          <a:xfrm>
            <a:off x="9832868" y="5602291"/>
            <a:ext cx="22577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Drag box to see answer</a:t>
            </a:r>
            <a:endParaRPr lang="en-GB" sz="1400" dirty="0"/>
          </a:p>
        </p:txBody>
      </p:sp>
      <p:sp>
        <p:nvSpPr>
          <p:cNvPr id="68" name="TextBox 67"/>
          <p:cNvSpPr txBox="1"/>
          <p:nvPr/>
        </p:nvSpPr>
        <p:spPr>
          <a:xfrm>
            <a:off x="10441219" y="5050847"/>
            <a:ext cx="15959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£20</a:t>
            </a:r>
            <a:endParaRPr lang="en-GB" sz="2000" dirty="0"/>
          </a:p>
        </p:txBody>
      </p:sp>
      <p:sp>
        <p:nvSpPr>
          <p:cNvPr id="69" name="Rectangle 68"/>
          <p:cNvSpPr/>
          <p:nvPr/>
        </p:nvSpPr>
        <p:spPr>
          <a:xfrm>
            <a:off x="10091479" y="2054301"/>
            <a:ext cx="1156065" cy="4714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" name="Rectangle 69"/>
          <p:cNvSpPr/>
          <p:nvPr/>
        </p:nvSpPr>
        <p:spPr>
          <a:xfrm>
            <a:off x="10140813" y="5002232"/>
            <a:ext cx="1156065" cy="4714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/>
          <p:cNvSpPr/>
          <p:nvPr/>
        </p:nvSpPr>
        <p:spPr>
          <a:xfrm>
            <a:off x="223203" y="174171"/>
            <a:ext cx="2651511" cy="124822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7" name="TextBox 96"/>
          <p:cNvSpPr txBox="1"/>
          <p:nvPr/>
        </p:nvSpPr>
        <p:spPr>
          <a:xfrm>
            <a:off x="433112" y="415498"/>
            <a:ext cx="26515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We need to count in 10s now!</a:t>
            </a:r>
            <a:endParaRPr lang="en-GB" sz="2000" dirty="0"/>
          </a:p>
        </p:txBody>
      </p:sp>
      <p:pic>
        <p:nvPicPr>
          <p:cNvPr id="58" name="Picture 5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958" y="1688554"/>
            <a:ext cx="1587696" cy="826425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5698" y="1688554"/>
            <a:ext cx="1587696" cy="826425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2934" y="1688553"/>
            <a:ext cx="1587696" cy="826425"/>
          </a:xfrm>
          <a:prstGeom prst="rect">
            <a:avLst/>
          </a:prstGeom>
        </p:spPr>
      </p:pic>
      <p:sp>
        <p:nvSpPr>
          <p:cNvPr id="98" name="TextBox 97"/>
          <p:cNvSpPr txBox="1"/>
          <p:nvPr/>
        </p:nvSpPr>
        <p:spPr>
          <a:xfrm>
            <a:off x="404342" y="2407481"/>
            <a:ext cx="7202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£10</a:t>
            </a:r>
            <a:endParaRPr lang="en-GB" sz="2800" dirty="0"/>
          </a:p>
        </p:txBody>
      </p:sp>
      <p:sp>
        <p:nvSpPr>
          <p:cNvPr id="99" name="TextBox 98"/>
          <p:cNvSpPr txBox="1"/>
          <p:nvPr/>
        </p:nvSpPr>
        <p:spPr>
          <a:xfrm>
            <a:off x="2220757" y="2433883"/>
            <a:ext cx="7202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£10</a:t>
            </a:r>
            <a:endParaRPr lang="en-GB" sz="2800" dirty="0"/>
          </a:p>
        </p:txBody>
      </p:sp>
      <p:sp>
        <p:nvSpPr>
          <p:cNvPr id="100" name="TextBox 99"/>
          <p:cNvSpPr txBox="1"/>
          <p:nvPr/>
        </p:nvSpPr>
        <p:spPr>
          <a:xfrm>
            <a:off x="3926225" y="2468812"/>
            <a:ext cx="7202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£10</a:t>
            </a:r>
            <a:endParaRPr lang="en-GB" sz="2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745" y="2807686"/>
            <a:ext cx="282492" cy="1157130"/>
          </a:xfrm>
          <a:prstGeom prst="rect">
            <a:avLst/>
          </a:prstGeom>
        </p:spPr>
      </p:pic>
      <p:pic>
        <p:nvPicPr>
          <p:cNvPr id="101" name="Picture 10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8300" y="2802095"/>
            <a:ext cx="282492" cy="1157130"/>
          </a:xfrm>
          <a:prstGeom prst="rect">
            <a:avLst/>
          </a:prstGeom>
        </p:spPr>
      </p:pic>
      <p:pic>
        <p:nvPicPr>
          <p:cNvPr id="102" name="Picture 10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6754" y="2849053"/>
            <a:ext cx="282492" cy="115713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8107" y="1688553"/>
            <a:ext cx="1587696" cy="826425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5660667" y="2448943"/>
            <a:ext cx="7202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£10</a:t>
            </a:r>
            <a:endParaRPr lang="en-GB" sz="2800" dirty="0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1630" y="2797559"/>
            <a:ext cx="282492" cy="115713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3669341" y="4738919"/>
            <a:ext cx="711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 smtClean="0"/>
              <a:t>=</a:t>
            </a:r>
            <a:endParaRPr lang="en-GB" sz="4800" dirty="0"/>
          </a:p>
        </p:txBody>
      </p:sp>
      <p:sp>
        <p:nvSpPr>
          <p:cNvPr id="30" name="TextBox 29"/>
          <p:cNvSpPr txBox="1"/>
          <p:nvPr/>
        </p:nvSpPr>
        <p:spPr>
          <a:xfrm>
            <a:off x="4319378" y="4700074"/>
            <a:ext cx="16991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 smtClean="0"/>
              <a:t>£___</a:t>
            </a:r>
            <a:endParaRPr lang="en-GB" sz="2800" dirty="0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14" y="4424477"/>
            <a:ext cx="1587696" cy="82642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6654" y="4424477"/>
            <a:ext cx="1587696" cy="826425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335298" y="5143404"/>
            <a:ext cx="7202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£10</a:t>
            </a:r>
            <a:endParaRPr lang="en-GB" sz="2800" dirty="0"/>
          </a:p>
        </p:txBody>
      </p:sp>
      <p:sp>
        <p:nvSpPr>
          <p:cNvPr id="35" name="TextBox 34"/>
          <p:cNvSpPr txBox="1"/>
          <p:nvPr/>
        </p:nvSpPr>
        <p:spPr>
          <a:xfrm>
            <a:off x="2151713" y="5169806"/>
            <a:ext cx="7202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£10</a:t>
            </a:r>
            <a:endParaRPr lang="en-GB" sz="2800" dirty="0"/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701" y="5543609"/>
            <a:ext cx="282492" cy="115713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9256" y="5538018"/>
            <a:ext cx="282492" cy="1157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839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318A0D6-75DF-49AA-BB21-DFB8246D480F}"/>
              </a:ext>
            </a:extLst>
          </p:cNvPr>
          <p:cNvSpPr txBox="1"/>
          <p:nvPr/>
        </p:nvSpPr>
        <p:spPr>
          <a:xfrm>
            <a:off x="198852" y="339150"/>
            <a:ext cx="4805996" cy="140144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72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Challenge!</a:t>
            </a:r>
          </a:p>
        </p:txBody>
      </p:sp>
      <p:pic>
        <p:nvPicPr>
          <p:cNvPr id="1026" name="Picture 2" descr="Trophy Store Gold Well Done Medal award, 5 cm, Free Ribbon, Free engraving  up to 45 letters AM1182.01: Amazon.co.uk: Sports &amp; Outdoors">
            <a:extLst>
              <a:ext uri="{FF2B5EF4-FFF2-40B4-BE49-F238E27FC236}">
                <a16:creationId xmlns:a16="http://schemas.microsoft.com/office/drawing/2014/main" id="{2D9305EB-4C1C-4E8C-B387-332C2BDF4B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28" r="1175" b="3"/>
          <a:stretch/>
        </p:blipFill>
        <p:spPr bwMode="auto">
          <a:xfrm>
            <a:off x="2" y="1494971"/>
            <a:ext cx="3945152" cy="5372504"/>
          </a:xfrm>
          <a:custGeom>
            <a:avLst/>
            <a:gdLst/>
            <a:ahLst/>
            <a:cxnLst/>
            <a:rect l="l" t="t" r="r" b="b"/>
            <a:pathLst>
              <a:path w="5298683" h="6097438">
                <a:moveTo>
                  <a:pt x="2178155" y="0"/>
                </a:moveTo>
                <a:cubicBezTo>
                  <a:pt x="3901575" y="0"/>
                  <a:pt x="5298683" y="1397108"/>
                  <a:pt x="5298683" y="3120527"/>
                </a:cubicBezTo>
                <a:cubicBezTo>
                  <a:pt x="5298683" y="4413092"/>
                  <a:pt x="4512810" y="5522106"/>
                  <a:pt x="3392805" y="5995828"/>
                </a:cubicBezTo>
                <a:lnTo>
                  <a:pt x="3115184" y="6097438"/>
                </a:lnTo>
                <a:lnTo>
                  <a:pt x="1241127" y="6097438"/>
                </a:lnTo>
                <a:lnTo>
                  <a:pt x="963506" y="5995828"/>
                </a:lnTo>
                <a:cubicBezTo>
                  <a:pt x="683504" y="5877397"/>
                  <a:pt x="424387" y="5719261"/>
                  <a:pt x="193210" y="5528477"/>
                </a:cubicBezTo>
                <a:lnTo>
                  <a:pt x="0" y="5352876"/>
                </a:lnTo>
                <a:lnTo>
                  <a:pt x="0" y="888178"/>
                </a:lnTo>
                <a:lnTo>
                  <a:pt x="193210" y="712577"/>
                </a:lnTo>
                <a:cubicBezTo>
                  <a:pt x="732621" y="267415"/>
                  <a:pt x="1424159" y="0"/>
                  <a:pt x="2178155" y="0"/>
                </a:cubicBezTo>
                <a:close/>
              </a:path>
            </a:pathLst>
          </a:cu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8316" y="1494970"/>
            <a:ext cx="6991681" cy="4818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594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F98882F-0D77-4D96-B0BC-5026F11E8C2F}"/>
              </a:ext>
            </a:extLst>
          </p:cNvPr>
          <p:cNvSpPr/>
          <p:nvPr/>
        </p:nvSpPr>
        <p:spPr>
          <a:xfrm>
            <a:off x="4254790" y="-71140"/>
            <a:ext cx="368241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Count in </a:t>
            </a:r>
            <a:r>
              <a:rPr lang="en-US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10s</a:t>
            </a:r>
            <a:endParaRPr lang="en-US" sz="5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BDA8AD8-83D5-437B-ACC0-41B6EEC392E0}"/>
              </a:ext>
            </a:extLst>
          </p:cNvPr>
          <p:cNvSpPr txBox="1"/>
          <p:nvPr/>
        </p:nvSpPr>
        <p:spPr>
          <a:xfrm>
            <a:off x="1629424" y="828211"/>
            <a:ext cx="860043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4400" dirty="0" smtClean="0"/>
              <a:t>10, 20, 30, 40, 50, 60, 70, 80, 90, 100</a:t>
            </a:r>
            <a:endParaRPr lang="en-GB" sz="4400" dirty="0"/>
          </a:p>
        </p:txBody>
      </p:sp>
      <p:pic>
        <p:nvPicPr>
          <p:cNvPr id="8" name="Picture 2" descr="See the source image">
            <a:extLst>
              <a:ext uri="{FF2B5EF4-FFF2-40B4-BE49-F238E27FC236}">
                <a16:creationId xmlns:a16="http://schemas.microsoft.com/office/drawing/2014/main" id="{878802C8-6C74-4B31-9368-D9AA046671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90" y="1842790"/>
            <a:ext cx="5848349" cy="4905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hought Bubble: Cloud 9">
            <a:extLst>
              <a:ext uri="{FF2B5EF4-FFF2-40B4-BE49-F238E27FC236}">
                <a16:creationId xmlns:a16="http://schemas.microsoft.com/office/drawing/2014/main" id="{19BEDED8-2CDD-4D02-B02A-AE3CC8FB4FE7}"/>
              </a:ext>
            </a:extLst>
          </p:cNvPr>
          <p:cNvSpPr/>
          <p:nvPr/>
        </p:nvSpPr>
        <p:spPr>
          <a:xfrm>
            <a:off x="6248402" y="2071090"/>
            <a:ext cx="4672147" cy="2334221"/>
          </a:xfrm>
          <a:prstGeom prst="cloudCallout">
            <a:avLst>
              <a:gd name="adj1" fmla="val -49301"/>
              <a:gd name="adj2" fmla="val 58414"/>
            </a:avLst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FE9DDB1-AB4B-4334-9157-26C9BA6F2635}"/>
              </a:ext>
            </a:extLst>
          </p:cNvPr>
          <p:cNvSpPr txBox="1"/>
          <p:nvPr/>
        </p:nvSpPr>
        <p:spPr>
          <a:xfrm>
            <a:off x="6146938" y="2652452"/>
            <a:ext cx="47736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smtClean="0">
                <a:latin typeface="+mj-lt"/>
              </a:rPr>
              <a:t>Can you notice the pattern?</a:t>
            </a:r>
          </a:p>
          <a:p>
            <a:pPr algn="ctr"/>
            <a:r>
              <a:rPr lang="en-GB" sz="2000" dirty="0" smtClean="0">
                <a:latin typeface="+mj-lt"/>
              </a:rPr>
              <a:t>Counting in 10s always ends in 0.</a:t>
            </a:r>
            <a:endParaRPr lang="en-GB" sz="2000" dirty="0">
              <a:latin typeface="+mj-lt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05A363B-E9BF-471E-BC20-2DC35DBDB17E}"/>
              </a:ext>
            </a:extLst>
          </p:cNvPr>
          <p:cNvSpPr/>
          <p:nvPr/>
        </p:nvSpPr>
        <p:spPr>
          <a:xfrm>
            <a:off x="7505700" y="5086350"/>
            <a:ext cx="4305300" cy="166181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Sassoon Infant Std" panose="020B0503020103030203" pitchFamily="34" charset="0"/>
              </a:rPr>
              <a:t>Highlight/colour the multiples of </a:t>
            </a:r>
            <a:r>
              <a:rPr lang="en-GB" sz="2800" b="1" dirty="0" smtClean="0">
                <a:latin typeface="Sassoon Infant Std" panose="020B0503020103030203" pitchFamily="34" charset="0"/>
              </a:rPr>
              <a:t>10s</a:t>
            </a:r>
            <a:endParaRPr lang="en-GB" sz="2800" b="1" dirty="0">
              <a:latin typeface="Sassoon Infant Std" panose="020B0503020103030203" pitchFamily="34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5381897" y="1972491"/>
            <a:ext cx="365760" cy="35269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val 8"/>
          <p:cNvSpPr/>
          <p:nvPr/>
        </p:nvSpPr>
        <p:spPr>
          <a:xfrm>
            <a:off x="5381897" y="2476103"/>
            <a:ext cx="365760" cy="35269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/>
          <p:cNvSpPr/>
          <p:nvPr/>
        </p:nvSpPr>
        <p:spPr>
          <a:xfrm>
            <a:off x="5381897" y="2926145"/>
            <a:ext cx="365760" cy="35269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Oval 12"/>
          <p:cNvSpPr/>
          <p:nvPr/>
        </p:nvSpPr>
        <p:spPr>
          <a:xfrm>
            <a:off x="5373598" y="3376187"/>
            <a:ext cx="365760" cy="35269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Oval 14"/>
          <p:cNvSpPr/>
          <p:nvPr/>
        </p:nvSpPr>
        <p:spPr>
          <a:xfrm>
            <a:off x="5381897" y="3879799"/>
            <a:ext cx="365760" cy="35269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val 15"/>
          <p:cNvSpPr/>
          <p:nvPr/>
        </p:nvSpPr>
        <p:spPr>
          <a:xfrm>
            <a:off x="5373598" y="4368896"/>
            <a:ext cx="365760" cy="35269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Oval 16"/>
          <p:cNvSpPr/>
          <p:nvPr/>
        </p:nvSpPr>
        <p:spPr>
          <a:xfrm>
            <a:off x="5381897" y="4857993"/>
            <a:ext cx="365760" cy="35269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Oval 17"/>
          <p:cNvSpPr/>
          <p:nvPr/>
        </p:nvSpPr>
        <p:spPr>
          <a:xfrm>
            <a:off x="5373598" y="5361605"/>
            <a:ext cx="365760" cy="35269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Oval 18"/>
          <p:cNvSpPr/>
          <p:nvPr/>
        </p:nvSpPr>
        <p:spPr>
          <a:xfrm>
            <a:off x="5381897" y="5813232"/>
            <a:ext cx="365760" cy="35269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Oval 19"/>
          <p:cNvSpPr/>
          <p:nvPr/>
        </p:nvSpPr>
        <p:spPr>
          <a:xfrm>
            <a:off x="5373598" y="6278976"/>
            <a:ext cx="365760" cy="35269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6615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4E199F7-2EDF-45F5-8C95-6E734A809C20}"/>
              </a:ext>
            </a:extLst>
          </p:cNvPr>
          <p:cNvSpPr/>
          <p:nvPr/>
        </p:nvSpPr>
        <p:spPr>
          <a:xfrm>
            <a:off x="1822458" y="114300"/>
            <a:ext cx="85470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Fill in the missing numbers …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61ACAE-DC8D-40C3-8DD0-DD001EE20C9D}"/>
              </a:ext>
            </a:extLst>
          </p:cNvPr>
          <p:cNvSpPr txBox="1"/>
          <p:nvPr/>
        </p:nvSpPr>
        <p:spPr>
          <a:xfrm>
            <a:off x="390524" y="1314450"/>
            <a:ext cx="11157042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 smtClean="0">
                <a:latin typeface="+mj-lt"/>
              </a:rPr>
              <a:t>10   ____   30 ____  50  ____  70  ____  90  ____</a:t>
            </a:r>
            <a:endParaRPr lang="en-GB" sz="3600" b="1" dirty="0">
              <a:latin typeface="+mj-lt"/>
            </a:endParaRPr>
          </a:p>
          <a:p>
            <a:endParaRPr lang="en-GB" sz="3600" b="1" dirty="0">
              <a:latin typeface="+mj-lt"/>
            </a:endParaRPr>
          </a:p>
          <a:p>
            <a:r>
              <a:rPr lang="en-GB" sz="3600" b="1" dirty="0">
                <a:latin typeface="+mj-lt"/>
              </a:rPr>
              <a:t>0 </a:t>
            </a:r>
            <a:r>
              <a:rPr lang="en-GB" sz="3600" b="1" dirty="0" smtClean="0">
                <a:latin typeface="+mj-lt"/>
              </a:rPr>
              <a:t>  ____   ____ 30   40   ____   ____   70    80    90</a:t>
            </a:r>
            <a:endParaRPr lang="en-GB" sz="3600" b="1" dirty="0">
              <a:latin typeface="+mj-lt"/>
            </a:endParaRPr>
          </a:p>
          <a:p>
            <a:endParaRPr lang="en-GB" sz="3600" b="1" dirty="0">
              <a:latin typeface="+mj-lt"/>
            </a:endParaRPr>
          </a:p>
          <a:p>
            <a:r>
              <a:rPr lang="en-GB" sz="3600" b="1" dirty="0" smtClean="0">
                <a:latin typeface="+mj-lt"/>
              </a:rPr>
              <a:t>10   20   ____   ____   50   ____   ____  80   ____ 100</a:t>
            </a:r>
            <a:endParaRPr lang="en-GB" sz="3600" b="1" dirty="0">
              <a:latin typeface="+mj-lt"/>
            </a:endParaRPr>
          </a:p>
          <a:p>
            <a:endParaRPr lang="en-GB" sz="3600" b="1" dirty="0">
              <a:latin typeface="+mj-lt"/>
            </a:endParaRPr>
          </a:p>
          <a:p>
            <a:r>
              <a:rPr lang="en-GB" sz="3600" b="1" dirty="0" smtClean="0">
                <a:latin typeface="+mj-lt"/>
              </a:rPr>
              <a:t>20   ____   ____   50   ____  70 ____  90 ____   110   120</a:t>
            </a:r>
            <a:endParaRPr lang="en-GB" sz="3600" b="1" dirty="0">
              <a:latin typeface="+mj-lt"/>
            </a:endParaRPr>
          </a:p>
          <a:p>
            <a:endParaRPr lang="en-GB" sz="3600" b="1" dirty="0">
              <a:latin typeface="+mj-lt"/>
            </a:endParaRPr>
          </a:p>
          <a:p>
            <a:r>
              <a:rPr lang="en-GB" sz="3600" b="1" dirty="0">
                <a:latin typeface="+mj-lt"/>
              </a:rPr>
              <a:t>40 </a:t>
            </a:r>
            <a:r>
              <a:rPr lang="en-GB" sz="3600" b="1" dirty="0" smtClean="0">
                <a:latin typeface="+mj-lt"/>
              </a:rPr>
              <a:t>  ____   ____   70   ____   ____ 100   ____    ____</a:t>
            </a:r>
            <a:endParaRPr lang="en-GB" sz="36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96624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4E199F7-2EDF-45F5-8C95-6E734A809C20}"/>
              </a:ext>
            </a:extLst>
          </p:cNvPr>
          <p:cNvSpPr/>
          <p:nvPr/>
        </p:nvSpPr>
        <p:spPr>
          <a:xfrm>
            <a:off x="4707095" y="114300"/>
            <a:ext cx="277781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Answers!</a:t>
            </a:r>
            <a:endParaRPr lang="en-US" sz="5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61ACAE-DC8D-40C3-8DD0-DD001EE20C9D}"/>
              </a:ext>
            </a:extLst>
          </p:cNvPr>
          <p:cNvSpPr txBox="1"/>
          <p:nvPr/>
        </p:nvSpPr>
        <p:spPr>
          <a:xfrm>
            <a:off x="377461" y="1275262"/>
            <a:ext cx="11157042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AutoNum type="arabicPlain" startAt="10"/>
            </a:pPr>
            <a:r>
              <a:rPr lang="en-GB" sz="3600" b="1" dirty="0" smtClean="0">
                <a:solidFill>
                  <a:srgbClr val="FF0000"/>
                </a:solidFill>
                <a:latin typeface="+mj-lt"/>
              </a:rPr>
              <a:t>20</a:t>
            </a:r>
            <a:r>
              <a:rPr lang="en-GB" sz="3600" b="1" dirty="0" smtClean="0">
                <a:latin typeface="+mj-lt"/>
              </a:rPr>
              <a:t>   30    </a:t>
            </a:r>
            <a:r>
              <a:rPr lang="en-GB" sz="3600" b="1" dirty="0" smtClean="0">
                <a:solidFill>
                  <a:srgbClr val="FF0000"/>
                </a:solidFill>
                <a:latin typeface="+mj-lt"/>
              </a:rPr>
              <a:t>40</a:t>
            </a:r>
            <a:r>
              <a:rPr lang="en-GB" sz="3600" b="1" dirty="0" smtClean="0">
                <a:latin typeface="+mj-lt"/>
              </a:rPr>
              <a:t>    50    </a:t>
            </a:r>
            <a:r>
              <a:rPr lang="en-GB" sz="3600" b="1" dirty="0" smtClean="0">
                <a:solidFill>
                  <a:srgbClr val="FF0000"/>
                </a:solidFill>
                <a:latin typeface="+mj-lt"/>
              </a:rPr>
              <a:t>60    </a:t>
            </a:r>
            <a:r>
              <a:rPr lang="en-GB" sz="3600" b="1" dirty="0" smtClean="0">
                <a:latin typeface="+mj-lt"/>
              </a:rPr>
              <a:t>70</a:t>
            </a:r>
            <a:r>
              <a:rPr lang="en-GB" sz="3600" b="1" dirty="0" smtClean="0">
                <a:solidFill>
                  <a:srgbClr val="FF0000"/>
                </a:solidFill>
                <a:latin typeface="+mj-lt"/>
              </a:rPr>
              <a:t>    80     </a:t>
            </a:r>
            <a:r>
              <a:rPr lang="en-GB" sz="3600" b="1" dirty="0" smtClean="0">
                <a:latin typeface="+mj-lt"/>
              </a:rPr>
              <a:t>90     </a:t>
            </a:r>
            <a:r>
              <a:rPr lang="en-GB" sz="3600" b="1" dirty="0" smtClean="0">
                <a:solidFill>
                  <a:srgbClr val="FF0000"/>
                </a:solidFill>
                <a:latin typeface="+mj-lt"/>
              </a:rPr>
              <a:t>100</a:t>
            </a:r>
            <a:endParaRPr lang="en-GB" sz="3600" b="1" dirty="0">
              <a:solidFill>
                <a:srgbClr val="FF0000"/>
              </a:solidFill>
              <a:latin typeface="+mj-lt"/>
            </a:endParaRPr>
          </a:p>
          <a:p>
            <a:endParaRPr lang="en-GB" sz="3600" b="1" dirty="0">
              <a:latin typeface="+mj-lt"/>
            </a:endParaRPr>
          </a:p>
          <a:p>
            <a:r>
              <a:rPr lang="en-GB" sz="3600" b="1" dirty="0">
                <a:latin typeface="+mj-lt"/>
              </a:rPr>
              <a:t>0 </a:t>
            </a:r>
            <a:r>
              <a:rPr lang="en-GB" sz="3600" b="1" dirty="0" smtClean="0">
                <a:latin typeface="+mj-lt"/>
              </a:rPr>
              <a:t>   </a:t>
            </a:r>
            <a:r>
              <a:rPr lang="en-GB" sz="3600" b="1" dirty="0" smtClean="0">
                <a:solidFill>
                  <a:srgbClr val="FF0000"/>
                </a:solidFill>
                <a:latin typeface="+mj-lt"/>
              </a:rPr>
              <a:t>10</a:t>
            </a:r>
            <a:r>
              <a:rPr lang="en-GB" sz="3600" b="1" dirty="0" smtClean="0">
                <a:latin typeface="+mj-lt"/>
              </a:rPr>
              <a:t> </a:t>
            </a:r>
            <a:r>
              <a:rPr lang="en-GB" sz="3600" b="1" dirty="0" smtClean="0">
                <a:solidFill>
                  <a:srgbClr val="FF0000"/>
                </a:solidFill>
                <a:latin typeface="+mj-lt"/>
              </a:rPr>
              <a:t>    20    </a:t>
            </a:r>
            <a:r>
              <a:rPr lang="en-GB" sz="3600" b="1" dirty="0" smtClean="0">
                <a:latin typeface="+mj-lt"/>
              </a:rPr>
              <a:t>30      40 </a:t>
            </a:r>
            <a:r>
              <a:rPr lang="en-GB" sz="3600" b="1" dirty="0" smtClean="0">
                <a:solidFill>
                  <a:srgbClr val="FF0000"/>
                </a:solidFill>
                <a:latin typeface="+mj-lt"/>
              </a:rPr>
              <a:t>    50     60     </a:t>
            </a:r>
            <a:r>
              <a:rPr lang="en-GB" sz="3600" b="1" dirty="0" smtClean="0">
                <a:latin typeface="+mj-lt"/>
              </a:rPr>
              <a:t>70      80     90</a:t>
            </a:r>
            <a:endParaRPr lang="en-GB" sz="3600" b="1" dirty="0">
              <a:latin typeface="+mj-lt"/>
            </a:endParaRPr>
          </a:p>
          <a:p>
            <a:endParaRPr lang="en-GB" sz="3600" b="1" dirty="0">
              <a:latin typeface="+mj-lt"/>
            </a:endParaRPr>
          </a:p>
          <a:p>
            <a:r>
              <a:rPr lang="en-GB" sz="3600" b="1" dirty="0" smtClean="0">
                <a:latin typeface="+mj-lt"/>
              </a:rPr>
              <a:t>10     20     </a:t>
            </a:r>
            <a:r>
              <a:rPr lang="en-GB" sz="3600" b="1" dirty="0" smtClean="0">
                <a:solidFill>
                  <a:srgbClr val="FF0000"/>
                </a:solidFill>
                <a:latin typeface="+mj-lt"/>
              </a:rPr>
              <a:t>30     40</a:t>
            </a:r>
            <a:r>
              <a:rPr lang="en-GB" sz="3600" b="1" dirty="0" smtClean="0">
                <a:latin typeface="+mj-lt"/>
              </a:rPr>
              <a:t>     50</a:t>
            </a:r>
            <a:r>
              <a:rPr lang="en-GB" sz="3600" b="1" dirty="0">
                <a:latin typeface="+mj-lt"/>
              </a:rPr>
              <a:t> </a:t>
            </a:r>
            <a:r>
              <a:rPr lang="en-GB" sz="3600" b="1" dirty="0" smtClean="0">
                <a:latin typeface="+mj-lt"/>
              </a:rPr>
              <a:t>    </a:t>
            </a:r>
            <a:r>
              <a:rPr lang="en-GB" sz="3600" b="1" dirty="0" smtClean="0">
                <a:solidFill>
                  <a:srgbClr val="FF0000"/>
                </a:solidFill>
                <a:latin typeface="+mj-lt"/>
              </a:rPr>
              <a:t>60     70    </a:t>
            </a:r>
            <a:r>
              <a:rPr lang="en-GB" sz="3600" b="1" dirty="0" smtClean="0">
                <a:latin typeface="+mj-lt"/>
              </a:rPr>
              <a:t> 80     </a:t>
            </a:r>
            <a:r>
              <a:rPr lang="en-GB" sz="3600" b="1" dirty="0" smtClean="0">
                <a:solidFill>
                  <a:srgbClr val="FF0000"/>
                </a:solidFill>
                <a:latin typeface="+mj-lt"/>
              </a:rPr>
              <a:t>90</a:t>
            </a:r>
            <a:r>
              <a:rPr lang="en-GB" sz="3600" b="1" dirty="0" smtClean="0">
                <a:latin typeface="+mj-lt"/>
              </a:rPr>
              <a:t>     100</a:t>
            </a:r>
            <a:endParaRPr lang="en-GB" sz="3600" b="1" dirty="0">
              <a:latin typeface="+mj-lt"/>
            </a:endParaRPr>
          </a:p>
          <a:p>
            <a:endParaRPr lang="en-GB" sz="3600" b="1" dirty="0">
              <a:latin typeface="+mj-lt"/>
            </a:endParaRPr>
          </a:p>
          <a:p>
            <a:r>
              <a:rPr lang="en-GB" sz="3600" b="1" dirty="0" smtClean="0">
                <a:latin typeface="+mj-lt"/>
              </a:rPr>
              <a:t>20     </a:t>
            </a:r>
            <a:r>
              <a:rPr lang="en-GB" sz="3600" b="1" dirty="0" smtClean="0">
                <a:solidFill>
                  <a:srgbClr val="FF0000"/>
                </a:solidFill>
                <a:latin typeface="+mj-lt"/>
              </a:rPr>
              <a:t>30     40    </a:t>
            </a:r>
            <a:r>
              <a:rPr lang="en-GB" sz="3600" b="1" dirty="0" smtClean="0">
                <a:latin typeface="+mj-lt"/>
              </a:rPr>
              <a:t>50    </a:t>
            </a:r>
            <a:r>
              <a:rPr lang="en-GB" sz="3600" b="1" dirty="0" smtClean="0">
                <a:solidFill>
                  <a:srgbClr val="FF0000"/>
                </a:solidFill>
                <a:latin typeface="+mj-lt"/>
              </a:rPr>
              <a:t>60</a:t>
            </a:r>
            <a:r>
              <a:rPr lang="en-GB" sz="3600" b="1" dirty="0" smtClean="0">
                <a:latin typeface="+mj-lt"/>
              </a:rPr>
              <a:t>    70   </a:t>
            </a:r>
            <a:r>
              <a:rPr lang="en-GB" sz="3600" b="1" dirty="0" smtClean="0">
                <a:solidFill>
                  <a:srgbClr val="FF0000"/>
                </a:solidFill>
                <a:latin typeface="+mj-lt"/>
              </a:rPr>
              <a:t>80</a:t>
            </a:r>
            <a:r>
              <a:rPr lang="en-GB" sz="3600" b="1" dirty="0" smtClean="0">
                <a:latin typeface="+mj-lt"/>
              </a:rPr>
              <a:t>    90    </a:t>
            </a:r>
            <a:r>
              <a:rPr lang="en-GB" sz="3600" b="1" dirty="0" smtClean="0">
                <a:solidFill>
                  <a:srgbClr val="FF0000"/>
                </a:solidFill>
                <a:latin typeface="+mj-lt"/>
              </a:rPr>
              <a:t>100</a:t>
            </a:r>
            <a:r>
              <a:rPr lang="en-GB" sz="3600" b="1" dirty="0" smtClean="0">
                <a:latin typeface="+mj-lt"/>
              </a:rPr>
              <a:t>   110   120</a:t>
            </a:r>
            <a:endParaRPr lang="en-GB" sz="3600" b="1" dirty="0">
              <a:latin typeface="+mj-lt"/>
            </a:endParaRPr>
          </a:p>
          <a:p>
            <a:endParaRPr lang="en-GB" sz="3600" b="1" dirty="0">
              <a:latin typeface="+mj-lt"/>
            </a:endParaRPr>
          </a:p>
          <a:p>
            <a:r>
              <a:rPr lang="en-GB" sz="3600" b="1" dirty="0">
                <a:latin typeface="+mj-lt"/>
              </a:rPr>
              <a:t>40 </a:t>
            </a:r>
            <a:r>
              <a:rPr lang="en-GB" sz="3600" b="1" dirty="0" smtClean="0">
                <a:latin typeface="+mj-lt"/>
              </a:rPr>
              <a:t>  </a:t>
            </a:r>
            <a:r>
              <a:rPr lang="en-GB" sz="3600" b="1" dirty="0" smtClean="0">
                <a:solidFill>
                  <a:srgbClr val="FF0000"/>
                </a:solidFill>
                <a:latin typeface="+mj-lt"/>
              </a:rPr>
              <a:t>50     60     </a:t>
            </a:r>
            <a:r>
              <a:rPr lang="en-GB" sz="3600" b="1" dirty="0" smtClean="0">
                <a:latin typeface="+mj-lt"/>
              </a:rPr>
              <a:t>70     </a:t>
            </a:r>
            <a:r>
              <a:rPr lang="en-GB" sz="3600" b="1" dirty="0" smtClean="0">
                <a:solidFill>
                  <a:srgbClr val="FF0000"/>
                </a:solidFill>
                <a:latin typeface="+mj-lt"/>
              </a:rPr>
              <a:t>80    90     </a:t>
            </a:r>
            <a:r>
              <a:rPr lang="en-GB" sz="3600" b="1" dirty="0" smtClean="0">
                <a:latin typeface="+mj-lt"/>
              </a:rPr>
              <a:t>100    </a:t>
            </a:r>
            <a:r>
              <a:rPr lang="en-GB" sz="3600" b="1" dirty="0" smtClean="0">
                <a:solidFill>
                  <a:srgbClr val="FF0000"/>
                </a:solidFill>
                <a:latin typeface="+mj-lt"/>
              </a:rPr>
              <a:t>110      120</a:t>
            </a:r>
            <a:endParaRPr lang="en-GB" sz="360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25947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8194" y="1881341"/>
            <a:ext cx="2318980" cy="115949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F98882F-0D77-4D96-B0BC-5026F11E8C2F}"/>
              </a:ext>
            </a:extLst>
          </p:cNvPr>
          <p:cNvSpPr/>
          <p:nvPr/>
        </p:nvSpPr>
        <p:spPr>
          <a:xfrm>
            <a:off x="1894219" y="-71140"/>
            <a:ext cx="8403583" cy="141577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Count in </a:t>
            </a:r>
            <a:r>
              <a:rPr lang="en-US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10s</a:t>
            </a:r>
          </a:p>
          <a:p>
            <a:pPr algn="ctr"/>
            <a:r>
              <a:rPr lang="en-US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Lets count how many fingers there are altogether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67174" y="2155635"/>
            <a:ext cx="14369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/>
              <a:t>10</a:t>
            </a:r>
            <a:endParaRPr lang="en-GB" sz="3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8194" y="3040830"/>
            <a:ext cx="2318980" cy="115949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67174" y="3315124"/>
            <a:ext cx="14369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/>
              <a:t>20</a:t>
            </a:r>
            <a:endParaRPr lang="en-GB" sz="32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8194" y="4246674"/>
            <a:ext cx="2318980" cy="115949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567174" y="4520968"/>
            <a:ext cx="14369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3</a:t>
            </a:r>
            <a:r>
              <a:rPr lang="en-GB" sz="3200" dirty="0" smtClean="0"/>
              <a:t>0</a:t>
            </a:r>
            <a:endParaRPr lang="en-GB" sz="32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9337" y="5452517"/>
            <a:ext cx="2318980" cy="115949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458317" y="5739874"/>
            <a:ext cx="14369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/>
              <a:t>40</a:t>
            </a:r>
            <a:endParaRPr lang="en-GB" sz="3200" dirty="0"/>
          </a:p>
        </p:txBody>
      </p:sp>
      <p:sp>
        <p:nvSpPr>
          <p:cNvPr id="14" name="TextBox 13"/>
          <p:cNvSpPr txBox="1"/>
          <p:nvPr/>
        </p:nvSpPr>
        <p:spPr>
          <a:xfrm>
            <a:off x="5721532" y="4246674"/>
            <a:ext cx="59305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/>
              <a:t>There are 40 fingers altogether!</a:t>
            </a:r>
            <a:endParaRPr lang="en-GB" sz="2800" dirty="0"/>
          </a:p>
        </p:txBody>
      </p:sp>
      <p:sp>
        <p:nvSpPr>
          <p:cNvPr id="16" name="Oval 15"/>
          <p:cNvSpPr/>
          <p:nvPr/>
        </p:nvSpPr>
        <p:spPr>
          <a:xfrm>
            <a:off x="6096010" y="1812752"/>
            <a:ext cx="3583567" cy="185531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extBox 16"/>
          <p:cNvSpPr txBox="1"/>
          <p:nvPr/>
        </p:nvSpPr>
        <p:spPr>
          <a:xfrm>
            <a:off x="6605456" y="2278745"/>
            <a:ext cx="25646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There are 10 fingers on a pair of hands so we need to count in 10s.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27690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11" grpId="0"/>
      <p:bldP spid="14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F98882F-0D77-4D96-B0BC-5026F11E8C2F}"/>
              </a:ext>
            </a:extLst>
          </p:cNvPr>
          <p:cNvSpPr/>
          <p:nvPr/>
        </p:nvSpPr>
        <p:spPr>
          <a:xfrm>
            <a:off x="1363347" y="-71140"/>
            <a:ext cx="9465348" cy="141577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Count in </a:t>
            </a:r>
            <a:r>
              <a:rPr lang="en-US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10s</a:t>
            </a:r>
          </a:p>
          <a:p>
            <a:pPr algn="ctr"/>
            <a:r>
              <a:rPr lang="en-US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Your turn! Count how many fingers there are altogether.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7959" y="1344632"/>
            <a:ext cx="2091741" cy="104587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7958" y="2390503"/>
            <a:ext cx="2091741" cy="104587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7957" y="3436374"/>
            <a:ext cx="2091741" cy="104587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7957" y="4482245"/>
            <a:ext cx="2091741" cy="104587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7956" y="5528116"/>
            <a:ext cx="2091741" cy="1045871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6096010" y="1812752"/>
            <a:ext cx="3583567" cy="185531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/>
          <p:cNvSpPr txBox="1"/>
          <p:nvPr/>
        </p:nvSpPr>
        <p:spPr>
          <a:xfrm>
            <a:off x="6605456" y="2278745"/>
            <a:ext cx="25646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There are 10 fingers on a pair of hands so we need to count in 10s.</a:t>
            </a:r>
            <a:endParaRPr lang="en-GB" dirty="0"/>
          </a:p>
        </p:txBody>
      </p:sp>
      <p:sp>
        <p:nvSpPr>
          <p:cNvPr id="14" name="Rectangle 13"/>
          <p:cNvSpPr/>
          <p:nvPr/>
        </p:nvSpPr>
        <p:spPr>
          <a:xfrm>
            <a:off x="6405159" y="3974899"/>
            <a:ext cx="2965268" cy="243306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Box 14"/>
          <p:cNvSpPr txBox="1"/>
          <p:nvPr/>
        </p:nvSpPr>
        <p:spPr>
          <a:xfrm>
            <a:off x="6605456" y="4134061"/>
            <a:ext cx="25646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/>
              <a:t>Answer:</a:t>
            </a:r>
          </a:p>
          <a:p>
            <a:pPr algn="ctr"/>
            <a:endParaRPr lang="en-GB" dirty="0"/>
          </a:p>
          <a:p>
            <a:pPr algn="ctr"/>
            <a:endParaRPr lang="en-GB" dirty="0"/>
          </a:p>
        </p:txBody>
      </p:sp>
      <p:sp>
        <p:nvSpPr>
          <p:cNvPr id="16" name="TextBox 15"/>
          <p:cNvSpPr txBox="1"/>
          <p:nvPr/>
        </p:nvSpPr>
        <p:spPr>
          <a:xfrm>
            <a:off x="6818811" y="5158784"/>
            <a:ext cx="2551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There are </a:t>
            </a:r>
            <a:r>
              <a:rPr lang="en-GB" b="1" dirty="0" smtClean="0"/>
              <a:t>50 </a:t>
            </a:r>
            <a:r>
              <a:rPr lang="en-GB" dirty="0" smtClean="0"/>
              <a:t>fingers!</a:t>
            </a:r>
            <a:endParaRPr lang="en-GB" dirty="0"/>
          </a:p>
        </p:txBody>
      </p:sp>
      <p:sp>
        <p:nvSpPr>
          <p:cNvPr id="17" name="Rectangle 16"/>
          <p:cNvSpPr/>
          <p:nvPr/>
        </p:nvSpPr>
        <p:spPr>
          <a:xfrm>
            <a:off x="6605456" y="4859383"/>
            <a:ext cx="2564674" cy="8752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TextBox 17"/>
          <p:cNvSpPr txBox="1"/>
          <p:nvPr/>
        </p:nvSpPr>
        <p:spPr>
          <a:xfrm>
            <a:off x="6605456" y="5950825"/>
            <a:ext cx="25646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Move the box to find the answer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1248659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318A0D6-75DF-49AA-BB21-DFB8246D480F}"/>
              </a:ext>
            </a:extLst>
          </p:cNvPr>
          <p:cNvSpPr txBox="1"/>
          <p:nvPr/>
        </p:nvSpPr>
        <p:spPr>
          <a:xfrm>
            <a:off x="346898" y="185298"/>
            <a:ext cx="4805996" cy="140144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72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Challenge!</a:t>
            </a:r>
          </a:p>
        </p:txBody>
      </p:sp>
      <p:pic>
        <p:nvPicPr>
          <p:cNvPr id="1026" name="Picture 2" descr="Trophy Store Gold Well Done Medal award, 5 cm, Free Ribbon, Free engraving  up to 45 letters AM1182.01: Amazon.co.uk: Sports &amp; Outdoors">
            <a:extLst>
              <a:ext uri="{FF2B5EF4-FFF2-40B4-BE49-F238E27FC236}">
                <a16:creationId xmlns:a16="http://schemas.microsoft.com/office/drawing/2014/main" id="{2D9305EB-4C1C-4E8C-B387-332C2BDF4B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28" r="1175" b="3"/>
          <a:stretch/>
        </p:blipFill>
        <p:spPr bwMode="auto">
          <a:xfrm>
            <a:off x="1" y="1946365"/>
            <a:ext cx="4276451" cy="4921109"/>
          </a:xfrm>
          <a:custGeom>
            <a:avLst/>
            <a:gdLst/>
            <a:ahLst/>
            <a:cxnLst/>
            <a:rect l="l" t="t" r="r" b="b"/>
            <a:pathLst>
              <a:path w="5298683" h="6097438">
                <a:moveTo>
                  <a:pt x="2178155" y="0"/>
                </a:moveTo>
                <a:cubicBezTo>
                  <a:pt x="3901575" y="0"/>
                  <a:pt x="5298683" y="1397108"/>
                  <a:pt x="5298683" y="3120527"/>
                </a:cubicBezTo>
                <a:cubicBezTo>
                  <a:pt x="5298683" y="4413092"/>
                  <a:pt x="4512810" y="5522106"/>
                  <a:pt x="3392805" y="5995828"/>
                </a:cubicBezTo>
                <a:lnTo>
                  <a:pt x="3115184" y="6097438"/>
                </a:lnTo>
                <a:lnTo>
                  <a:pt x="1241127" y="6097438"/>
                </a:lnTo>
                <a:lnTo>
                  <a:pt x="963506" y="5995828"/>
                </a:lnTo>
                <a:cubicBezTo>
                  <a:pt x="683504" y="5877397"/>
                  <a:pt x="424387" y="5719261"/>
                  <a:pt x="193210" y="5528477"/>
                </a:cubicBezTo>
                <a:lnTo>
                  <a:pt x="0" y="5352876"/>
                </a:lnTo>
                <a:lnTo>
                  <a:pt x="0" y="888178"/>
                </a:lnTo>
                <a:lnTo>
                  <a:pt x="193210" y="712577"/>
                </a:lnTo>
                <a:cubicBezTo>
                  <a:pt x="732621" y="267415"/>
                  <a:pt x="1424159" y="0"/>
                  <a:pt x="2178155" y="0"/>
                </a:cubicBezTo>
                <a:close/>
              </a:path>
            </a:pathLst>
          </a:cu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5209" y="185298"/>
            <a:ext cx="4777225" cy="4654732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flipV="1">
            <a:off x="5995851" y="5355772"/>
            <a:ext cx="5290457" cy="1306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5995851" y="6004561"/>
            <a:ext cx="5290457" cy="1306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5995851" y="6653350"/>
            <a:ext cx="5290457" cy="1306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6916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661</TotalTime>
  <Words>1109</Words>
  <Application>Microsoft Office PowerPoint</Application>
  <PresentationFormat>Widescreen</PresentationFormat>
  <Paragraphs>291</Paragraphs>
  <Slides>39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4" baseType="lpstr">
      <vt:lpstr>Arial</vt:lpstr>
      <vt:lpstr>Calibri</vt:lpstr>
      <vt:lpstr>Calibri Light</vt:lpstr>
      <vt:lpstr>Sassoon Infant Std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jennifer nixon</dc:creator>
  <cp:lastModifiedBy>R.McCartney [ Wheatley Hill Community Primary School ]</cp:lastModifiedBy>
  <cp:revision>48</cp:revision>
  <dcterms:created xsi:type="dcterms:W3CDTF">2020-11-22T11:12:56Z</dcterms:created>
  <dcterms:modified xsi:type="dcterms:W3CDTF">2021-01-04T16:38:32Z</dcterms:modified>
</cp:coreProperties>
</file>