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60"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78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FD135B-C632-4D87-84C1-DFC54E0DA1BC}"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24408A-EE8C-4FDF-97BC-70BDF7CF4903}" type="slidenum">
              <a:rPr lang="en-GB" smtClean="0"/>
              <a:t>‹#›</a:t>
            </a:fld>
            <a:endParaRPr lang="en-GB"/>
          </a:p>
        </p:txBody>
      </p:sp>
    </p:spTree>
    <p:extLst>
      <p:ext uri="{BB962C8B-B14F-4D97-AF65-F5344CB8AC3E}">
        <p14:creationId xmlns:p14="http://schemas.microsoft.com/office/powerpoint/2010/main" val="5208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FD135B-C632-4D87-84C1-DFC54E0DA1BC}"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24408A-EE8C-4FDF-97BC-70BDF7CF4903}" type="slidenum">
              <a:rPr lang="en-GB" smtClean="0"/>
              <a:t>‹#›</a:t>
            </a:fld>
            <a:endParaRPr lang="en-GB"/>
          </a:p>
        </p:txBody>
      </p:sp>
    </p:spTree>
    <p:extLst>
      <p:ext uri="{BB962C8B-B14F-4D97-AF65-F5344CB8AC3E}">
        <p14:creationId xmlns:p14="http://schemas.microsoft.com/office/powerpoint/2010/main" val="284277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FD135B-C632-4D87-84C1-DFC54E0DA1BC}"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24408A-EE8C-4FDF-97BC-70BDF7CF4903}" type="slidenum">
              <a:rPr lang="en-GB" smtClean="0"/>
              <a:t>‹#›</a:t>
            </a:fld>
            <a:endParaRPr lang="en-GB"/>
          </a:p>
        </p:txBody>
      </p:sp>
    </p:spTree>
    <p:extLst>
      <p:ext uri="{BB962C8B-B14F-4D97-AF65-F5344CB8AC3E}">
        <p14:creationId xmlns:p14="http://schemas.microsoft.com/office/powerpoint/2010/main" val="398761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5C3C-C7C3-4643-83B2-011E02B76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F9013D-F562-4F24-BA7A-934978B8C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533D7F-9346-46A0-ABF7-E688E49E0D53}"/>
              </a:ext>
            </a:extLst>
          </p:cNvPr>
          <p:cNvSpPr>
            <a:spLocks noGrp="1"/>
          </p:cNvSpPr>
          <p:nvPr>
            <p:ph type="dt" sz="half" idx="10"/>
          </p:nvPr>
        </p:nvSpPr>
        <p:spPr/>
        <p:txBody>
          <a:bodyPr/>
          <a:lstStyle/>
          <a:p>
            <a:fld id="{52C487F4-5DB1-4562-B8C0-F364A6D02CA8}" type="datetimeFigureOut">
              <a:rPr lang="en-GB" smtClean="0"/>
              <a:t>04/01/2021</a:t>
            </a:fld>
            <a:endParaRPr lang="en-GB"/>
          </a:p>
        </p:txBody>
      </p:sp>
      <p:sp>
        <p:nvSpPr>
          <p:cNvPr id="5" name="Footer Placeholder 4">
            <a:extLst>
              <a:ext uri="{FF2B5EF4-FFF2-40B4-BE49-F238E27FC236}">
                <a16:creationId xmlns:a16="http://schemas.microsoft.com/office/drawing/2014/main" id="{95127100-345D-4245-BE30-6148CFBEE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47D205-38AE-4A99-8053-8D34D5C015D8}"/>
              </a:ext>
            </a:extLst>
          </p:cNvPr>
          <p:cNvSpPr>
            <a:spLocks noGrp="1"/>
          </p:cNvSpPr>
          <p:nvPr>
            <p:ph type="sldNum" sz="quarter" idx="12"/>
          </p:nvPr>
        </p:nvSpPr>
        <p:spPr/>
        <p:txBody>
          <a:bodyPr/>
          <a:lstStyle/>
          <a:p>
            <a:fld id="{5E7A4F74-3AFB-42A3-8DF7-4C28F78B5498}" type="slidenum">
              <a:rPr lang="en-GB" smtClean="0"/>
              <a:t>‹#›</a:t>
            </a:fld>
            <a:endParaRPr lang="en-GB"/>
          </a:p>
        </p:txBody>
      </p:sp>
    </p:spTree>
    <p:extLst>
      <p:ext uri="{BB962C8B-B14F-4D97-AF65-F5344CB8AC3E}">
        <p14:creationId xmlns:p14="http://schemas.microsoft.com/office/powerpoint/2010/main" val="211129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C126-F962-4FFA-861E-7DE4FECA65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C71332-28F1-44FB-8993-CF46AB72F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24026B-C0D5-4FFE-8294-294BFE48AD26}"/>
              </a:ext>
            </a:extLst>
          </p:cNvPr>
          <p:cNvSpPr>
            <a:spLocks noGrp="1"/>
          </p:cNvSpPr>
          <p:nvPr>
            <p:ph type="dt" sz="half" idx="10"/>
          </p:nvPr>
        </p:nvSpPr>
        <p:spPr/>
        <p:txBody>
          <a:bodyPr/>
          <a:lstStyle/>
          <a:p>
            <a:fld id="{52C487F4-5DB1-4562-B8C0-F364A6D02CA8}" type="datetimeFigureOut">
              <a:rPr lang="en-GB" smtClean="0"/>
              <a:t>04/01/2021</a:t>
            </a:fld>
            <a:endParaRPr lang="en-GB"/>
          </a:p>
        </p:txBody>
      </p:sp>
      <p:sp>
        <p:nvSpPr>
          <p:cNvPr id="5" name="Footer Placeholder 4">
            <a:extLst>
              <a:ext uri="{FF2B5EF4-FFF2-40B4-BE49-F238E27FC236}">
                <a16:creationId xmlns:a16="http://schemas.microsoft.com/office/drawing/2014/main" id="{B7A70D71-9FBE-436E-95EC-DCB747A0C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A8898D-C49B-4D37-B1B8-04B67AD28E6E}"/>
              </a:ext>
            </a:extLst>
          </p:cNvPr>
          <p:cNvSpPr>
            <a:spLocks noGrp="1"/>
          </p:cNvSpPr>
          <p:nvPr>
            <p:ph type="sldNum" sz="quarter" idx="12"/>
          </p:nvPr>
        </p:nvSpPr>
        <p:spPr/>
        <p:txBody>
          <a:bodyPr/>
          <a:lstStyle/>
          <a:p>
            <a:fld id="{5E7A4F74-3AFB-42A3-8DF7-4C28F78B5498}" type="slidenum">
              <a:rPr lang="en-GB" smtClean="0"/>
              <a:t>‹#›</a:t>
            </a:fld>
            <a:endParaRPr lang="en-GB"/>
          </a:p>
        </p:txBody>
      </p:sp>
    </p:spTree>
    <p:extLst>
      <p:ext uri="{BB962C8B-B14F-4D97-AF65-F5344CB8AC3E}">
        <p14:creationId xmlns:p14="http://schemas.microsoft.com/office/powerpoint/2010/main" val="49337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DB0B-8671-4E2F-BDE4-29DA486AB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952A49-A14D-4767-BB03-AB617C5A8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4912A6-245E-4819-B254-F24B08E543BD}"/>
              </a:ext>
            </a:extLst>
          </p:cNvPr>
          <p:cNvSpPr>
            <a:spLocks noGrp="1"/>
          </p:cNvSpPr>
          <p:nvPr>
            <p:ph type="dt" sz="half" idx="10"/>
          </p:nvPr>
        </p:nvSpPr>
        <p:spPr/>
        <p:txBody>
          <a:bodyPr/>
          <a:lstStyle/>
          <a:p>
            <a:fld id="{52C487F4-5DB1-4562-B8C0-F364A6D02CA8}" type="datetimeFigureOut">
              <a:rPr lang="en-GB" smtClean="0"/>
              <a:t>04/01/2021</a:t>
            </a:fld>
            <a:endParaRPr lang="en-GB"/>
          </a:p>
        </p:txBody>
      </p:sp>
      <p:sp>
        <p:nvSpPr>
          <p:cNvPr id="5" name="Footer Placeholder 4">
            <a:extLst>
              <a:ext uri="{FF2B5EF4-FFF2-40B4-BE49-F238E27FC236}">
                <a16:creationId xmlns:a16="http://schemas.microsoft.com/office/drawing/2014/main" id="{82EF46B1-7502-4CAF-BBFF-377F9754A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9242A9-3F8A-4277-AA9C-E3F533AFF564}"/>
              </a:ext>
            </a:extLst>
          </p:cNvPr>
          <p:cNvSpPr>
            <a:spLocks noGrp="1"/>
          </p:cNvSpPr>
          <p:nvPr>
            <p:ph type="sldNum" sz="quarter" idx="12"/>
          </p:nvPr>
        </p:nvSpPr>
        <p:spPr/>
        <p:txBody>
          <a:bodyPr/>
          <a:lstStyle/>
          <a:p>
            <a:fld id="{5E7A4F74-3AFB-42A3-8DF7-4C28F78B5498}" type="slidenum">
              <a:rPr lang="en-GB" smtClean="0"/>
              <a:t>‹#›</a:t>
            </a:fld>
            <a:endParaRPr lang="en-GB"/>
          </a:p>
        </p:txBody>
      </p:sp>
    </p:spTree>
    <p:extLst>
      <p:ext uri="{BB962C8B-B14F-4D97-AF65-F5344CB8AC3E}">
        <p14:creationId xmlns:p14="http://schemas.microsoft.com/office/powerpoint/2010/main" val="3778882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A39D-67A6-401F-A7B7-6470AB7E55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C015C-D572-432D-A7A7-1AE67C62CA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74A3BD-B25A-41A4-A715-6651DFEF60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5B89CC-E32C-4830-B82B-1C5F334AB08D}"/>
              </a:ext>
            </a:extLst>
          </p:cNvPr>
          <p:cNvSpPr>
            <a:spLocks noGrp="1"/>
          </p:cNvSpPr>
          <p:nvPr>
            <p:ph type="dt" sz="half" idx="10"/>
          </p:nvPr>
        </p:nvSpPr>
        <p:spPr/>
        <p:txBody>
          <a:bodyPr/>
          <a:lstStyle/>
          <a:p>
            <a:fld id="{52C487F4-5DB1-4562-B8C0-F364A6D02CA8}" type="datetimeFigureOut">
              <a:rPr lang="en-GB" smtClean="0"/>
              <a:t>04/01/2021</a:t>
            </a:fld>
            <a:endParaRPr lang="en-GB"/>
          </a:p>
        </p:txBody>
      </p:sp>
      <p:sp>
        <p:nvSpPr>
          <p:cNvPr id="6" name="Footer Placeholder 5">
            <a:extLst>
              <a:ext uri="{FF2B5EF4-FFF2-40B4-BE49-F238E27FC236}">
                <a16:creationId xmlns:a16="http://schemas.microsoft.com/office/drawing/2014/main" id="{6D1835F9-F4DA-4D56-B02D-09BABA35C0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501199-5B30-4FFE-9C1C-79466C37F28C}"/>
              </a:ext>
            </a:extLst>
          </p:cNvPr>
          <p:cNvSpPr>
            <a:spLocks noGrp="1"/>
          </p:cNvSpPr>
          <p:nvPr>
            <p:ph type="sldNum" sz="quarter" idx="12"/>
          </p:nvPr>
        </p:nvSpPr>
        <p:spPr/>
        <p:txBody>
          <a:bodyPr/>
          <a:lstStyle/>
          <a:p>
            <a:fld id="{5E7A4F74-3AFB-42A3-8DF7-4C28F78B5498}" type="slidenum">
              <a:rPr lang="en-GB" smtClean="0"/>
              <a:t>‹#›</a:t>
            </a:fld>
            <a:endParaRPr lang="en-GB"/>
          </a:p>
        </p:txBody>
      </p:sp>
    </p:spTree>
    <p:extLst>
      <p:ext uri="{BB962C8B-B14F-4D97-AF65-F5344CB8AC3E}">
        <p14:creationId xmlns:p14="http://schemas.microsoft.com/office/powerpoint/2010/main" val="169303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56E4-0B39-4F6A-BFE2-A2BE60569F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7AC39E-A434-4F90-85AA-C1D5D1E10D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740896-ED91-428E-933E-6020452BA6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4D20B2-4881-4209-B023-2C3DBFC439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13E91F-391F-499F-8DFE-5C4E101A98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3796F9-8A49-4DE2-AA1A-02BB3BF4F626}"/>
              </a:ext>
            </a:extLst>
          </p:cNvPr>
          <p:cNvSpPr>
            <a:spLocks noGrp="1"/>
          </p:cNvSpPr>
          <p:nvPr>
            <p:ph type="dt" sz="half" idx="10"/>
          </p:nvPr>
        </p:nvSpPr>
        <p:spPr/>
        <p:txBody>
          <a:bodyPr/>
          <a:lstStyle/>
          <a:p>
            <a:fld id="{52C487F4-5DB1-4562-B8C0-F364A6D02CA8}" type="datetimeFigureOut">
              <a:rPr lang="en-GB" smtClean="0"/>
              <a:t>04/01/2021</a:t>
            </a:fld>
            <a:endParaRPr lang="en-GB"/>
          </a:p>
        </p:txBody>
      </p:sp>
      <p:sp>
        <p:nvSpPr>
          <p:cNvPr id="8" name="Footer Placeholder 7">
            <a:extLst>
              <a:ext uri="{FF2B5EF4-FFF2-40B4-BE49-F238E27FC236}">
                <a16:creationId xmlns:a16="http://schemas.microsoft.com/office/drawing/2014/main" id="{BC83528B-F1E4-4871-9C55-5F2FEC7B8E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76BE10-8808-4493-B264-E68EF066A33F}"/>
              </a:ext>
            </a:extLst>
          </p:cNvPr>
          <p:cNvSpPr>
            <a:spLocks noGrp="1"/>
          </p:cNvSpPr>
          <p:nvPr>
            <p:ph type="sldNum" sz="quarter" idx="12"/>
          </p:nvPr>
        </p:nvSpPr>
        <p:spPr/>
        <p:txBody>
          <a:bodyPr/>
          <a:lstStyle/>
          <a:p>
            <a:fld id="{5E7A4F74-3AFB-42A3-8DF7-4C28F78B5498}" type="slidenum">
              <a:rPr lang="en-GB" smtClean="0"/>
              <a:t>‹#›</a:t>
            </a:fld>
            <a:endParaRPr lang="en-GB"/>
          </a:p>
        </p:txBody>
      </p:sp>
    </p:spTree>
    <p:extLst>
      <p:ext uri="{BB962C8B-B14F-4D97-AF65-F5344CB8AC3E}">
        <p14:creationId xmlns:p14="http://schemas.microsoft.com/office/powerpoint/2010/main" val="2156440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CB9F-1146-4437-B8E0-517A62D94B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99EE25-FAD9-46A0-8999-2FFD3B925A15}"/>
              </a:ext>
            </a:extLst>
          </p:cNvPr>
          <p:cNvSpPr>
            <a:spLocks noGrp="1"/>
          </p:cNvSpPr>
          <p:nvPr>
            <p:ph type="dt" sz="half" idx="10"/>
          </p:nvPr>
        </p:nvSpPr>
        <p:spPr/>
        <p:txBody>
          <a:bodyPr/>
          <a:lstStyle/>
          <a:p>
            <a:fld id="{52C487F4-5DB1-4562-B8C0-F364A6D02CA8}" type="datetimeFigureOut">
              <a:rPr lang="en-GB" smtClean="0"/>
              <a:t>04/01/2021</a:t>
            </a:fld>
            <a:endParaRPr lang="en-GB"/>
          </a:p>
        </p:txBody>
      </p:sp>
      <p:sp>
        <p:nvSpPr>
          <p:cNvPr id="4" name="Footer Placeholder 3">
            <a:extLst>
              <a:ext uri="{FF2B5EF4-FFF2-40B4-BE49-F238E27FC236}">
                <a16:creationId xmlns:a16="http://schemas.microsoft.com/office/drawing/2014/main" id="{6A5CD515-0007-498D-9197-EB73CE82CF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2E2142-0AF4-48B3-BDAD-36C816CC002B}"/>
              </a:ext>
            </a:extLst>
          </p:cNvPr>
          <p:cNvSpPr>
            <a:spLocks noGrp="1"/>
          </p:cNvSpPr>
          <p:nvPr>
            <p:ph type="sldNum" sz="quarter" idx="12"/>
          </p:nvPr>
        </p:nvSpPr>
        <p:spPr/>
        <p:txBody>
          <a:bodyPr/>
          <a:lstStyle/>
          <a:p>
            <a:fld id="{5E7A4F74-3AFB-42A3-8DF7-4C28F78B5498}" type="slidenum">
              <a:rPr lang="en-GB" smtClean="0"/>
              <a:t>‹#›</a:t>
            </a:fld>
            <a:endParaRPr lang="en-GB"/>
          </a:p>
        </p:txBody>
      </p:sp>
    </p:spTree>
    <p:extLst>
      <p:ext uri="{BB962C8B-B14F-4D97-AF65-F5344CB8AC3E}">
        <p14:creationId xmlns:p14="http://schemas.microsoft.com/office/powerpoint/2010/main" val="2519292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F7A3DA-10BA-4552-AC86-AEDDE70C13F2}"/>
              </a:ext>
            </a:extLst>
          </p:cNvPr>
          <p:cNvSpPr>
            <a:spLocks noGrp="1"/>
          </p:cNvSpPr>
          <p:nvPr>
            <p:ph type="dt" sz="half" idx="10"/>
          </p:nvPr>
        </p:nvSpPr>
        <p:spPr/>
        <p:txBody>
          <a:bodyPr/>
          <a:lstStyle/>
          <a:p>
            <a:fld id="{52C487F4-5DB1-4562-B8C0-F364A6D02CA8}" type="datetimeFigureOut">
              <a:rPr lang="en-GB" smtClean="0"/>
              <a:t>04/01/2021</a:t>
            </a:fld>
            <a:endParaRPr lang="en-GB"/>
          </a:p>
        </p:txBody>
      </p:sp>
      <p:sp>
        <p:nvSpPr>
          <p:cNvPr id="3" name="Footer Placeholder 2">
            <a:extLst>
              <a:ext uri="{FF2B5EF4-FFF2-40B4-BE49-F238E27FC236}">
                <a16:creationId xmlns:a16="http://schemas.microsoft.com/office/drawing/2014/main" id="{70868C05-64D2-4F5E-909E-A465F41EC84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0D8AF6-8D6C-47A7-A2C4-668CCD0BF89E}"/>
              </a:ext>
            </a:extLst>
          </p:cNvPr>
          <p:cNvSpPr>
            <a:spLocks noGrp="1"/>
          </p:cNvSpPr>
          <p:nvPr>
            <p:ph type="sldNum" sz="quarter" idx="12"/>
          </p:nvPr>
        </p:nvSpPr>
        <p:spPr/>
        <p:txBody>
          <a:bodyPr/>
          <a:lstStyle/>
          <a:p>
            <a:fld id="{5E7A4F74-3AFB-42A3-8DF7-4C28F78B5498}" type="slidenum">
              <a:rPr lang="en-GB" smtClean="0"/>
              <a:t>‹#›</a:t>
            </a:fld>
            <a:endParaRPr lang="en-GB"/>
          </a:p>
        </p:txBody>
      </p:sp>
    </p:spTree>
    <p:extLst>
      <p:ext uri="{BB962C8B-B14F-4D97-AF65-F5344CB8AC3E}">
        <p14:creationId xmlns:p14="http://schemas.microsoft.com/office/powerpoint/2010/main" val="4073299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B981-EE13-4EED-B427-A3A1941E3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B6B2AB-EED5-47A4-AC24-36931CDD5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001BE8-6B4F-4998-A63A-4D25D57D7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71E57-F86D-40A8-913F-A6215C8A1961}"/>
              </a:ext>
            </a:extLst>
          </p:cNvPr>
          <p:cNvSpPr>
            <a:spLocks noGrp="1"/>
          </p:cNvSpPr>
          <p:nvPr>
            <p:ph type="dt" sz="half" idx="10"/>
          </p:nvPr>
        </p:nvSpPr>
        <p:spPr/>
        <p:txBody>
          <a:bodyPr/>
          <a:lstStyle/>
          <a:p>
            <a:fld id="{52C487F4-5DB1-4562-B8C0-F364A6D02CA8}" type="datetimeFigureOut">
              <a:rPr lang="en-GB" smtClean="0"/>
              <a:t>04/01/2021</a:t>
            </a:fld>
            <a:endParaRPr lang="en-GB"/>
          </a:p>
        </p:txBody>
      </p:sp>
      <p:sp>
        <p:nvSpPr>
          <p:cNvPr id="6" name="Footer Placeholder 5">
            <a:extLst>
              <a:ext uri="{FF2B5EF4-FFF2-40B4-BE49-F238E27FC236}">
                <a16:creationId xmlns:a16="http://schemas.microsoft.com/office/drawing/2014/main" id="{FBAF628A-92AF-4BCF-BA27-BB964FDF99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949BED-9129-4B68-AA79-F8714BC15A3E}"/>
              </a:ext>
            </a:extLst>
          </p:cNvPr>
          <p:cNvSpPr>
            <a:spLocks noGrp="1"/>
          </p:cNvSpPr>
          <p:nvPr>
            <p:ph type="sldNum" sz="quarter" idx="12"/>
          </p:nvPr>
        </p:nvSpPr>
        <p:spPr/>
        <p:txBody>
          <a:bodyPr/>
          <a:lstStyle/>
          <a:p>
            <a:fld id="{5E7A4F74-3AFB-42A3-8DF7-4C28F78B5498}" type="slidenum">
              <a:rPr lang="en-GB" smtClean="0"/>
              <a:t>‹#›</a:t>
            </a:fld>
            <a:endParaRPr lang="en-GB"/>
          </a:p>
        </p:txBody>
      </p:sp>
    </p:spTree>
    <p:extLst>
      <p:ext uri="{BB962C8B-B14F-4D97-AF65-F5344CB8AC3E}">
        <p14:creationId xmlns:p14="http://schemas.microsoft.com/office/powerpoint/2010/main" val="395540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FD135B-C632-4D87-84C1-DFC54E0DA1BC}"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24408A-EE8C-4FDF-97BC-70BDF7CF4903}" type="slidenum">
              <a:rPr lang="en-GB" smtClean="0"/>
              <a:t>‹#›</a:t>
            </a:fld>
            <a:endParaRPr lang="en-GB"/>
          </a:p>
        </p:txBody>
      </p:sp>
    </p:spTree>
    <p:extLst>
      <p:ext uri="{BB962C8B-B14F-4D97-AF65-F5344CB8AC3E}">
        <p14:creationId xmlns:p14="http://schemas.microsoft.com/office/powerpoint/2010/main" val="332746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CFD5-E64F-42E0-844F-F37306FA8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5BDEDF-52E0-4122-81F5-0C1C694264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4E8CCF-A463-4712-86F7-086043C7C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5EFEF-4890-4743-93CB-875D6D643D1F}"/>
              </a:ext>
            </a:extLst>
          </p:cNvPr>
          <p:cNvSpPr>
            <a:spLocks noGrp="1"/>
          </p:cNvSpPr>
          <p:nvPr>
            <p:ph type="dt" sz="half" idx="10"/>
          </p:nvPr>
        </p:nvSpPr>
        <p:spPr/>
        <p:txBody>
          <a:bodyPr/>
          <a:lstStyle/>
          <a:p>
            <a:fld id="{52C487F4-5DB1-4562-B8C0-F364A6D02CA8}" type="datetimeFigureOut">
              <a:rPr lang="en-GB" smtClean="0"/>
              <a:t>04/01/2021</a:t>
            </a:fld>
            <a:endParaRPr lang="en-GB"/>
          </a:p>
        </p:txBody>
      </p:sp>
      <p:sp>
        <p:nvSpPr>
          <p:cNvPr id="6" name="Footer Placeholder 5">
            <a:extLst>
              <a:ext uri="{FF2B5EF4-FFF2-40B4-BE49-F238E27FC236}">
                <a16:creationId xmlns:a16="http://schemas.microsoft.com/office/drawing/2014/main" id="{1CABEB18-9FEF-4397-BF8B-6A7DF9AAB4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1CE90C-67DB-450B-8E68-0A4D10822C96}"/>
              </a:ext>
            </a:extLst>
          </p:cNvPr>
          <p:cNvSpPr>
            <a:spLocks noGrp="1"/>
          </p:cNvSpPr>
          <p:nvPr>
            <p:ph type="sldNum" sz="quarter" idx="12"/>
          </p:nvPr>
        </p:nvSpPr>
        <p:spPr/>
        <p:txBody>
          <a:bodyPr/>
          <a:lstStyle/>
          <a:p>
            <a:fld id="{5E7A4F74-3AFB-42A3-8DF7-4C28F78B5498}" type="slidenum">
              <a:rPr lang="en-GB" smtClean="0"/>
              <a:t>‹#›</a:t>
            </a:fld>
            <a:endParaRPr lang="en-GB"/>
          </a:p>
        </p:txBody>
      </p:sp>
    </p:spTree>
    <p:extLst>
      <p:ext uri="{BB962C8B-B14F-4D97-AF65-F5344CB8AC3E}">
        <p14:creationId xmlns:p14="http://schemas.microsoft.com/office/powerpoint/2010/main" val="275649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E491-E66D-4B96-8784-2A7284D8F5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B499E8-27A9-4F8E-AA90-6DCC7F9340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22B06E-20B0-48D4-AEBD-C28E845CE0B3}"/>
              </a:ext>
            </a:extLst>
          </p:cNvPr>
          <p:cNvSpPr>
            <a:spLocks noGrp="1"/>
          </p:cNvSpPr>
          <p:nvPr>
            <p:ph type="dt" sz="half" idx="10"/>
          </p:nvPr>
        </p:nvSpPr>
        <p:spPr/>
        <p:txBody>
          <a:bodyPr/>
          <a:lstStyle/>
          <a:p>
            <a:fld id="{52C487F4-5DB1-4562-B8C0-F364A6D02CA8}" type="datetimeFigureOut">
              <a:rPr lang="en-GB" smtClean="0"/>
              <a:t>04/01/2021</a:t>
            </a:fld>
            <a:endParaRPr lang="en-GB"/>
          </a:p>
        </p:txBody>
      </p:sp>
      <p:sp>
        <p:nvSpPr>
          <p:cNvPr id="5" name="Footer Placeholder 4">
            <a:extLst>
              <a:ext uri="{FF2B5EF4-FFF2-40B4-BE49-F238E27FC236}">
                <a16:creationId xmlns:a16="http://schemas.microsoft.com/office/drawing/2014/main" id="{A6481822-F503-463E-8787-D4803F0C63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CB5AAA-79C6-49FE-A3D1-A0B8CCFAB52D}"/>
              </a:ext>
            </a:extLst>
          </p:cNvPr>
          <p:cNvSpPr>
            <a:spLocks noGrp="1"/>
          </p:cNvSpPr>
          <p:nvPr>
            <p:ph type="sldNum" sz="quarter" idx="12"/>
          </p:nvPr>
        </p:nvSpPr>
        <p:spPr/>
        <p:txBody>
          <a:bodyPr/>
          <a:lstStyle/>
          <a:p>
            <a:fld id="{5E7A4F74-3AFB-42A3-8DF7-4C28F78B5498}" type="slidenum">
              <a:rPr lang="en-GB" smtClean="0"/>
              <a:t>‹#›</a:t>
            </a:fld>
            <a:endParaRPr lang="en-GB"/>
          </a:p>
        </p:txBody>
      </p:sp>
    </p:spTree>
    <p:extLst>
      <p:ext uri="{BB962C8B-B14F-4D97-AF65-F5344CB8AC3E}">
        <p14:creationId xmlns:p14="http://schemas.microsoft.com/office/powerpoint/2010/main" val="3025723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FA1A41-1F32-477E-B013-29D55F65C6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21AB07-13DC-404D-9039-B0D6DD359F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78780F-EC5D-4CB2-A883-C5D81EF7B119}"/>
              </a:ext>
            </a:extLst>
          </p:cNvPr>
          <p:cNvSpPr>
            <a:spLocks noGrp="1"/>
          </p:cNvSpPr>
          <p:nvPr>
            <p:ph type="dt" sz="half" idx="10"/>
          </p:nvPr>
        </p:nvSpPr>
        <p:spPr/>
        <p:txBody>
          <a:bodyPr/>
          <a:lstStyle/>
          <a:p>
            <a:fld id="{52C487F4-5DB1-4562-B8C0-F364A6D02CA8}" type="datetimeFigureOut">
              <a:rPr lang="en-GB" smtClean="0"/>
              <a:t>04/01/2021</a:t>
            </a:fld>
            <a:endParaRPr lang="en-GB"/>
          </a:p>
        </p:txBody>
      </p:sp>
      <p:sp>
        <p:nvSpPr>
          <p:cNvPr id="5" name="Footer Placeholder 4">
            <a:extLst>
              <a:ext uri="{FF2B5EF4-FFF2-40B4-BE49-F238E27FC236}">
                <a16:creationId xmlns:a16="http://schemas.microsoft.com/office/drawing/2014/main" id="{136418BF-9FDA-45E7-BF46-CA9E085CE5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AB6FF7-1F40-4FB2-94FB-1C52151C4AA8}"/>
              </a:ext>
            </a:extLst>
          </p:cNvPr>
          <p:cNvSpPr>
            <a:spLocks noGrp="1"/>
          </p:cNvSpPr>
          <p:nvPr>
            <p:ph type="sldNum" sz="quarter" idx="12"/>
          </p:nvPr>
        </p:nvSpPr>
        <p:spPr/>
        <p:txBody>
          <a:bodyPr/>
          <a:lstStyle/>
          <a:p>
            <a:fld id="{5E7A4F74-3AFB-42A3-8DF7-4C28F78B5498}" type="slidenum">
              <a:rPr lang="en-GB" smtClean="0"/>
              <a:t>‹#›</a:t>
            </a:fld>
            <a:endParaRPr lang="en-GB"/>
          </a:p>
        </p:txBody>
      </p:sp>
    </p:spTree>
    <p:extLst>
      <p:ext uri="{BB962C8B-B14F-4D97-AF65-F5344CB8AC3E}">
        <p14:creationId xmlns:p14="http://schemas.microsoft.com/office/powerpoint/2010/main" val="2791587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9C2F166-383A-42B1-B24A-885838809C4A}"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9C2A2-4712-433D-84FC-1B472A999E8A}" type="slidenum">
              <a:rPr lang="en-GB" smtClean="0"/>
              <a:t>‹#›</a:t>
            </a:fld>
            <a:endParaRPr lang="en-GB"/>
          </a:p>
        </p:txBody>
      </p:sp>
    </p:spTree>
    <p:extLst>
      <p:ext uri="{BB962C8B-B14F-4D97-AF65-F5344CB8AC3E}">
        <p14:creationId xmlns:p14="http://schemas.microsoft.com/office/powerpoint/2010/main" val="2121921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C2F166-383A-42B1-B24A-885838809C4A}"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9C2A2-4712-433D-84FC-1B472A999E8A}" type="slidenum">
              <a:rPr lang="en-GB" smtClean="0"/>
              <a:t>‹#›</a:t>
            </a:fld>
            <a:endParaRPr lang="en-GB"/>
          </a:p>
        </p:txBody>
      </p:sp>
    </p:spTree>
    <p:extLst>
      <p:ext uri="{BB962C8B-B14F-4D97-AF65-F5344CB8AC3E}">
        <p14:creationId xmlns:p14="http://schemas.microsoft.com/office/powerpoint/2010/main" val="1696200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C2F166-383A-42B1-B24A-885838809C4A}"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9C2A2-4712-433D-84FC-1B472A999E8A}" type="slidenum">
              <a:rPr lang="en-GB" smtClean="0"/>
              <a:t>‹#›</a:t>
            </a:fld>
            <a:endParaRPr lang="en-GB"/>
          </a:p>
        </p:txBody>
      </p:sp>
    </p:spTree>
    <p:extLst>
      <p:ext uri="{BB962C8B-B14F-4D97-AF65-F5344CB8AC3E}">
        <p14:creationId xmlns:p14="http://schemas.microsoft.com/office/powerpoint/2010/main" val="2092049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C2F166-383A-42B1-B24A-885838809C4A}"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9C2A2-4712-433D-84FC-1B472A999E8A}" type="slidenum">
              <a:rPr lang="en-GB" smtClean="0"/>
              <a:t>‹#›</a:t>
            </a:fld>
            <a:endParaRPr lang="en-GB"/>
          </a:p>
        </p:txBody>
      </p:sp>
    </p:spTree>
    <p:extLst>
      <p:ext uri="{BB962C8B-B14F-4D97-AF65-F5344CB8AC3E}">
        <p14:creationId xmlns:p14="http://schemas.microsoft.com/office/powerpoint/2010/main" val="1772083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C2F166-383A-42B1-B24A-885838809C4A}" type="datetimeFigureOut">
              <a:rPr lang="en-GB" smtClean="0"/>
              <a:t>04/01/2021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59C2A2-4712-433D-84FC-1B472A999E8A}" type="slidenum">
              <a:rPr lang="en-GB" smtClean="0"/>
              <a:t>‹#›</a:t>
            </a:fld>
            <a:endParaRPr lang="en-GB"/>
          </a:p>
        </p:txBody>
      </p:sp>
    </p:spTree>
    <p:extLst>
      <p:ext uri="{BB962C8B-B14F-4D97-AF65-F5344CB8AC3E}">
        <p14:creationId xmlns:p14="http://schemas.microsoft.com/office/powerpoint/2010/main" val="3151115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C2F166-383A-42B1-B24A-885838809C4A}" type="datetimeFigureOut">
              <a:rPr lang="en-GB" smtClean="0"/>
              <a:t>04/01/2021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59C2A2-4712-433D-84FC-1B472A999E8A}" type="slidenum">
              <a:rPr lang="en-GB" smtClean="0"/>
              <a:t>‹#›</a:t>
            </a:fld>
            <a:endParaRPr lang="en-GB"/>
          </a:p>
        </p:txBody>
      </p:sp>
    </p:spTree>
    <p:extLst>
      <p:ext uri="{BB962C8B-B14F-4D97-AF65-F5344CB8AC3E}">
        <p14:creationId xmlns:p14="http://schemas.microsoft.com/office/powerpoint/2010/main" val="4131766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2F166-383A-42B1-B24A-885838809C4A}" type="datetimeFigureOut">
              <a:rPr lang="en-GB" smtClean="0"/>
              <a:t>04/01/2021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59C2A2-4712-433D-84FC-1B472A999E8A}" type="slidenum">
              <a:rPr lang="en-GB" smtClean="0"/>
              <a:t>‹#›</a:t>
            </a:fld>
            <a:endParaRPr lang="en-GB"/>
          </a:p>
        </p:txBody>
      </p:sp>
    </p:spTree>
    <p:extLst>
      <p:ext uri="{BB962C8B-B14F-4D97-AF65-F5344CB8AC3E}">
        <p14:creationId xmlns:p14="http://schemas.microsoft.com/office/powerpoint/2010/main" val="22673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FD135B-C632-4D87-84C1-DFC54E0DA1BC}"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24408A-EE8C-4FDF-97BC-70BDF7CF4903}" type="slidenum">
              <a:rPr lang="en-GB" smtClean="0"/>
              <a:t>‹#›</a:t>
            </a:fld>
            <a:endParaRPr lang="en-GB"/>
          </a:p>
        </p:txBody>
      </p:sp>
    </p:spTree>
    <p:extLst>
      <p:ext uri="{BB962C8B-B14F-4D97-AF65-F5344CB8AC3E}">
        <p14:creationId xmlns:p14="http://schemas.microsoft.com/office/powerpoint/2010/main" val="869122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C2F166-383A-42B1-B24A-885838809C4A}"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9C2A2-4712-433D-84FC-1B472A999E8A}" type="slidenum">
              <a:rPr lang="en-GB" smtClean="0"/>
              <a:t>‹#›</a:t>
            </a:fld>
            <a:endParaRPr lang="en-GB"/>
          </a:p>
        </p:txBody>
      </p:sp>
    </p:spTree>
    <p:extLst>
      <p:ext uri="{BB962C8B-B14F-4D97-AF65-F5344CB8AC3E}">
        <p14:creationId xmlns:p14="http://schemas.microsoft.com/office/powerpoint/2010/main" val="1204451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C2F166-383A-42B1-B24A-885838809C4A}"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9C2A2-4712-433D-84FC-1B472A999E8A}" type="slidenum">
              <a:rPr lang="en-GB" smtClean="0"/>
              <a:t>‹#›</a:t>
            </a:fld>
            <a:endParaRPr lang="en-GB"/>
          </a:p>
        </p:txBody>
      </p:sp>
    </p:spTree>
    <p:extLst>
      <p:ext uri="{BB962C8B-B14F-4D97-AF65-F5344CB8AC3E}">
        <p14:creationId xmlns:p14="http://schemas.microsoft.com/office/powerpoint/2010/main" val="2574508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C2F166-383A-42B1-B24A-885838809C4A}"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9C2A2-4712-433D-84FC-1B472A999E8A}" type="slidenum">
              <a:rPr lang="en-GB" smtClean="0"/>
              <a:t>‹#›</a:t>
            </a:fld>
            <a:endParaRPr lang="en-GB"/>
          </a:p>
        </p:txBody>
      </p:sp>
    </p:spTree>
    <p:extLst>
      <p:ext uri="{BB962C8B-B14F-4D97-AF65-F5344CB8AC3E}">
        <p14:creationId xmlns:p14="http://schemas.microsoft.com/office/powerpoint/2010/main" val="2719999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C2F166-383A-42B1-B24A-885838809C4A}"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9C2A2-4712-433D-84FC-1B472A999E8A}" type="slidenum">
              <a:rPr lang="en-GB" smtClean="0"/>
              <a:t>‹#›</a:t>
            </a:fld>
            <a:endParaRPr lang="en-GB"/>
          </a:p>
        </p:txBody>
      </p:sp>
    </p:spTree>
    <p:extLst>
      <p:ext uri="{BB962C8B-B14F-4D97-AF65-F5344CB8AC3E}">
        <p14:creationId xmlns:p14="http://schemas.microsoft.com/office/powerpoint/2010/main" val="319540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FD135B-C632-4D87-84C1-DFC54E0DA1BC}"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24408A-EE8C-4FDF-97BC-70BDF7CF4903}" type="slidenum">
              <a:rPr lang="en-GB" smtClean="0"/>
              <a:t>‹#›</a:t>
            </a:fld>
            <a:endParaRPr lang="en-GB"/>
          </a:p>
        </p:txBody>
      </p:sp>
    </p:spTree>
    <p:extLst>
      <p:ext uri="{BB962C8B-B14F-4D97-AF65-F5344CB8AC3E}">
        <p14:creationId xmlns:p14="http://schemas.microsoft.com/office/powerpoint/2010/main" val="6160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FD135B-C632-4D87-84C1-DFC54E0DA1BC}" type="datetimeFigureOut">
              <a:rPr lang="en-GB" smtClean="0"/>
              <a:t>04/01/2021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24408A-EE8C-4FDF-97BC-70BDF7CF4903}" type="slidenum">
              <a:rPr lang="en-GB" smtClean="0"/>
              <a:t>‹#›</a:t>
            </a:fld>
            <a:endParaRPr lang="en-GB"/>
          </a:p>
        </p:txBody>
      </p:sp>
    </p:spTree>
    <p:extLst>
      <p:ext uri="{BB962C8B-B14F-4D97-AF65-F5344CB8AC3E}">
        <p14:creationId xmlns:p14="http://schemas.microsoft.com/office/powerpoint/2010/main" val="356277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FD135B-C632-4D87-84C1-DFC54E0DA1BC}" type="datetimeFigureOut">
              <a:rPr lang="en-GB" smtClean="0"/>
              <a:t>04/01/2021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24408A-EE8C-4FDF-97BC-70BDF7CF4903}" type="slidenum">
              <a:rPr lang="en-GB" smtClean="0"/>
              <a:t>‹#›</a:t>
            </a:fld>
            <a:endParaRPr lang="en-GB"/>
          </a:p>
        </p:txBody>
      </p:sp>
    </p:spTree>
    <p:extLst>
      <p:ext uri="{BB962C8B-B14F-4D97-AF65-F5344CB8AC3E}">
        <p14:creationId xmlns:p14="http://schemas.microsoft.com/office/powerpoint/2010/main" val="180811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D135B-C632-4D87-84C1-DFC54E0DA1BC}" type="datetimeFigureOut">
              <a:rPr lang="en-GB" smtClean="0"/>
              <a:t>04/01/2021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24408A-EE8C-4FDF-97BC-70BDF7CF4903}" type="slidenum">
              <a:rPr lang="en-GB" smtClean="0"/>
              <a:t>‹#›</a:t>
            </a:fld>
            <a:endParaRPr lang="en-GB"/>
          </a:p>
        </p:txBody>
      </p:sp>
    </p:spTree>
    <p:extLst>
      <p:ext uri="{BB962C8B-B14F-4D97-AF65-F5344CB8AC3E}">
        <p14:creationId xmlns:p14="http://schemas.microsoft.com/office/powerpoint/2010/main" val="419837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D135B-C632-4D87-84C1-DFC54E0DA1BC}"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24408A-EE8C-4FDF-97BC-70BDF7CF4903}" type="slidenum">
              <a:rPr lang="en-GB" smtClean="0"/>
              <a:t>‹#›</a:t>
            </a:fld>
            <a:endParaRPr lang="en-GB"/>
          </a:p>
        </p:txBody>
      </p:sp>
    </p:spTree>
    <p:extLst>
      <p:ext uri="{BB962C8B-B14F-4D97-AF65-F5344CB8AC3E}">
        <p14:creationId xmlns:p14="http://schemas.microsoft.com/office/powerpoint/2010/main" val="330598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D135B-C632-4D87-84C1-DFC54E0DA1BC}"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24408A-EE8C-4FDF-97BC-70BDF7CF4903}" type="slidenum">
              <a:rPr lang="en-GB" smtClean="0"/>
              <a:t>‹#›</a:t>
            </a:fld>
            <a:endParaRPr lang="en-GB"/>
          </a:p>
        </p:txBody>
      </p:sp>
    </p:spTree>
    <p:extLst>
      <p:ext uri="{BB962C8B-B14F-4D97-AF65-F5344CB8AC3E}">
        <p14:creationId xmlns:p14="http://schemas.microsoft.com/office/powerpoint/2010/main" val="110672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D135B-C632-4D87-84C1-DFC54E0DA1BC}" type="datetimeFigureOut">
              <a:rPr lang="en-GB" smtClean="0"/>
              <a:t>04/01/2021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4408A-EE8C-4FDF-97BC-70BDF7CF4903}" type="slidenum">
              <a:rPr lang="en-GB" smtClean="0"/>
              <a:t>‹#›</a:t>
            </a:fld>
            <a:endParaRPr lang="en-GB"/>
          </a:p>
        </p:txBody>
      </p:sp>
    </p:spTree>
    <p:extLst>
      <p:ext uri="{BB962C8B-B14F-4D97-AF65-F5344CB8AC3E}">
        <p14:creationId xmlns:p14="http://schemas.microsoft.com/office/powerpoint/2010/main" val="270606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BF888-CC80-4599-BE1B-8F2F7824B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E0BAC7-4031-4E02-A8B3-DC9492756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3BE47F-CCE9-432F-9573-C3E4D2916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487F4-5DB1-4562-B8C0-F364A6D02CA8}" type="datetimeFigureOut">
              <a:rPr lang="en-GB" smtClean="0"/>
              <a:t>04/01/2021</a:t>
            </a:fld>
            <a:endParaRPr lang="en-GB"/>
          </a:p>
        </p:txBody>
      </p:sp>
      <p:sp>
        <p:nvSpPr>
          <p:cNvPr id="5" name="Footer Placeholder 4">
            <a:extLst>
              <a:ext uri="{FF2B5EF4-FFF2-40B4-BE49-F238E27FC236}">
                <a16:creationId xmlns:a16="http://schemas.microsoft.com/office/drawing/2014/main" id="{2AB5E1D3-9AB9-4937-BF2E-7A7F4F834B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8BDF1B-F73D-40D7-BD16-28B157842B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A4F74-3AFB-42A3-8DF7-4C28F78B5498}" type="slidenum">
              <a:rPr lang="en-GB" smtClean="0"/>
              <a:t>‹#›</a:t>
            </a:fld>
            <a:endParaRPr lang="en-GB"/>
          </a:p>
        </p:txBody>
      </p:sp>
    </p:spTree>
    <p:extLst>
      <p:ext uri="{BB962C8B-B14F-4D97-AF65-F5344CB8AC3E}">
        <p14:creationId xmlns:p14="http://schemas.microsoft.com/office/powerpoint/2010/main" val="423447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2F166-383A-42B1-B24A-885838809C4A}" type="datetimeFigureOut">
              <a:rPr lang="en-GB" smtClean="0"/>
              <a:t>04/01/2021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9C2A2-4712-433D-84FC-1B472A999E8A}" type="slidenum">
              <a:rPr lang="en-GB" smtClean="0"/>
              <a:t>‹#›</a:t>
            </a:fld>
            <a:endParaRPr lang="en-GB"/>
          </a:p>
        </p:txBody>
      </p:sp>
    </p:spTree>
    <p:extLst>
      <p:ext uri="{BB962C8B-B14F-4D97-AF65-F5344CB8AC3E}">
        <p14:creationId xmlns:p14="http://schemas.microsoft.com/office/powerpoint/2010/main" val="527620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3.xml"/><Relationship Id="rId5" Type="http://schemas.openxmlformats.org/officeDocument/2006/relationships/image" Target="../media/image36.jp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FIS3aLQPfs"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www.youtube.com/watch?v=1WZsxVDTqc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1.jpeg"/><Relationship Id="rId1" Type="http://schemas.openxmlformats.org/officeDocument/2006/relationships/slideLayout" Target="../slideLayouts/slideLayout13.xml"/><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NQS2Vf91YkY" TargetMode="External"/><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QtGeB5tu2xU" TargetMode="External"/><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iK0nGZVsPBc" TargetMode="External"/><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youtube.com/watch?v=HFQ-22wUGz4"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Geography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smtClean="0"/>
              <a:t>: </a:t>
            </a:r>
            <a:r>
              <a:rPr lang="en-GB" sz="3200" dirty="0" smtClean="0"/>
              <a:t>Tuesday 5</a:t>
            </a:r>
            <a:r>
              <a:rPr lang="en-GB" sz="3200" baseline="30000" dirty="0" smtClean="0"/>
              <a:t>th</a:t>
            </a:r>
            <a:r>
              <a:rPr lang="en-GB" sz="3200" dirty="0" smtClean="0"/>
              <a:t> January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a:t>
            </a:r>
            <a:r>
              <a:rPr lang="en-GB" sz="4000" dirty="0" smtClean="0"/>
              <a:t>locate the oceans of the world.</a:t>
            </a:r>
            <a:endParaRPr lang="en-GB" sz="4000" dirty="0"/>
          </a:p>
        </p:txBody>
      </p:sp>
      <p:pic>
        <p:nvPicPr>
          <p:cNvPr id="2" name="Picture 1"/>
          <p:cNvPicPr>
            <a:picLocks noChangeAspect="1"/>
          </p:cNvPicPr>
          <p:nvPr/>
        </p:nvPicPr>
        <p:blipFill>
          <a:blip r:embed="rId4"/>
          <a:stretch>
            <a:fillRect/>
          </a:stretch>
        </p:blipFill>
        <p:spPr>
          <a:xfrm>
            <a:off x="4885446" y="5987219"/>
            <a:ext cx="595312" cy="588390"/>
          </a:xfrm>
          <a:prstGeom prst="rect">
            <a:avLst/>
          </a:prstGeom>
        </p:spPr>
      </p:pic>
    </p:spTree>
    <p:extLst>
      <p:ext uri="{BB962C8B-B14F-4D97-AF65-F5344CB8AC3E}">
        <p14:creationId xmlns:p14="http://schemas.microsoft.com/office/powerpoint/2010/main" val="1124915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839633-77CC-4FB6-9524-058F6D52A3C7}"/>
              </a:ext>
            </a:extLst>
          </p:cNvPr>
          <p:cNvSpPr/>
          <p:nvPr/>
        </p:nvSpPr>
        <p:spPr>
          <a:xfrm>
            <a:off x="3879276" y="-106065"/>
            <a:ext cx="443345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Terrific </a:t>
            </a:r>
            <a:r>
              <a:rPr kumimoji="0" lang="en-US" sz="5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Turtles </a:t>
            </a:r>
            <a:endPar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pic>
        <p:nvPicPr>
          <p:cNvPr id="1026" name="Picture 2" descr="See the source image">
            <a:extLst>
              <a:ext uri="{FF2B5EF4-FFF2-40B4-BE49-F238E27FC236}">
                <a16:creationId xmlns:a16="http://schemas.microsoft.com/office/drawing/2014/main" id="{AB22FD40-A88A-4F91-81DE-B8D3E0896E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1" y="959505"/>
            <a:ext cx="4349750" cy="28989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08B1DE98-C541-4B50-92F8-79F557A89E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479" y="3415685"/>
            <a:ext cx="4941569" cy="32943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F2B5285E-4387-4903-B439-9A9D25726D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771" y="4180224"/>
            <a:ext cx="3931793" cy="25298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3543AB3-C161-4770-AB2F-08266F144C5C}"/>
              </a:ext>
            </a:extLst>
          </p:cNvPr>
          <p:cNvSpPr txBox="1"/>
          <p:nvPr/>
        </p:nvSpPr>
        <p:spPr>
          <a:xfrm>
            <a:off x="4815840" y="2562298"/>
            <a:ext cx="6858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panose="020F0502020204030204"/>
                <a:ea typeface="+mn-ea"/>
                <a:cs typeface="+mn-cs"/>
              </a:rPr>
              <a:t>https://www.youtube.com/watch?v=5Rmv3nliwCs</a:t>
            </a:r>
          </a:p>
        </p:txBody>
      </p:sp>
      <p:sp>
        <p:nvSpPr>
          <p:cNvPr id="14" name="Thought Bubble: Cloud 13">
            <a:extLst>
              <a:ext uri="{FF2B5EF4-FFF2-40B4-BE49-F238E27FC236}">
                <a16:creationId xmlns:a16="http://schemas.microsoft.com/office/drawing/2014/main" id="{77C8060B-F68E-4723-9684-23D7C1A3837B}"/>
              </a:ext>
            </a:extLst>
          </p:cNvPr>
          <p:cNvSpPr/>
          <p:nvPr/>
        </p:nvSpPr>
        <p:spPr>
          <a:xfrm>
            <a:off x="8244840" y="507947"/>
            <a:ext cx="3581400" cy="1910080"/>
          </a:xfrm>
          <a:prstGeom prst="cloudCallout">
            <a:avLst>
              <a:gd name="adj1" fmla="val -78546"/>
              <a:gd name="adj2" fmla="val 4205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34E1A63-FB58-45EF-8E95-C4CE2D85BB09}"/>
              </a:ext>
            </a:extLst>
          </p:cNvPr>
          <p:cNvSpPr txBox="1"/>
          <p:nvPr/>
        </p:nvSpPr>
        <p:spPr>
          <a:xfrm>
            <a:off x="8966871" y="893452"/>
            <a:ext cx="25298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Watch the video to learn more about Sea Turtles</a:t>
            </a:r>
          </a:p>
        </p:txBody>
      </p:sp>
    </p:spTree>
    <p:extLst>
      <p:ext uri="{BB962C8B-B14F-4D97-AF65-F5344CB8AC3E}">
        <p14:creationId xmlns:p14="http://schemas.microsoft.com/office/powerpoint/2010/main" val="31395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23BF4F-A427-47C5-9A1F-5DEFC39DD9DF}"/>
              </a:ext>
            </a:extLst>
          </p:cNvPr>
          <p:cNvSpPr/>
          <p:nvPr/>
        </p:nvSpPr>
        <p:spPr>
          <a:xfrm>
            <a:off x="2251229" y="71735"/>
            <a:ext cx="768954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Life cycle of a Sea Turtle …</a:t>
            </a:r>
          </a:p>
        </p:txBody>
      </p:sp>
      <p:sp>
        <p:nvSpPr>
          <p:cNvPr id="5" name="TextBox 4">
            <a:extLst>
              <a:ext uri="{FF2B5EF4-FFF2-40B4-BE49-F238E27FC236}">
                <a16:creationId xmlns:a16="http://schemas.microsoft.com/office/drawing/2014/main" id="{01A69096-5B50-4BC5-9930-C18A2FA6619A}"/>
              </a:ext>
            </a:extLst>
          </p:cNvPr>
          <p:cNvSpPr txBox="1"/>
          <p:nvPr/>
        </p:nvSpPr>
        <p:spPr>
          <a:xfrm>
            <a:off x="91440" y="1107440"/>
            <a:ext cx="9743440"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Baby Sea Turtles are born on the beach. Sea Turtles begin life as an egg which has been laid in a nest on the beach. After 7-12 weeks, when they are ready to hatch they break out of the egg with an egg tooth called a ‘caruncle’. Hatchlings then move slowly across the sand until they reach the water where they will spend the rest of their life. Young turtles are called juveniles. They become adults between the age of 5 – 10.</a:t>
            </a:r>
          </a:p>
        </p:txBody>
      </p:sp>
      <p:pic>
        <p:nvPicPr>
          <p:cNvPr id="6" name="Picture 2" descr="Z:\# Action Folder!\PDF &amp; Preview\PNG\Minibeasts\leaf2.png">
            <a:extLst>
              <a:ext uri="{FF2B5EF4-FFF2-40B4-BE49-F238E27FC236}">
                <a16:creationId xmlns:a16="http://schemas.microsoft.com/office/drawing/2014/main" id="{B5F90AC7-5B43-4384-9891-5E9E7FF90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3750965"/>
            <a:ext cx="745172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baby.png">
            <a:extLst>
              <a:ext uri="{FF2B5EF4-FFF2-40B4-BE49-F238E27FC236}">
                <a16:creationId xmlns:a16="http://schemas.microsoft.com/office/drawing/2014/main" id="{0343D6FB-D7D7-40F6-B5E0-624731F493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1229" y="4324350"/>
            <a:ext cx="8651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baby.png">
            <a:extLst>
              <a:ext uri="{FF2B5EF4-FFF2-40B4-BE49-F238E27FC236}">
                <a16:creationId xmlns:a16="http://schemas.microsoft.com/office/drawing/2014/main" id="{2AC15462-F39B-4A70-9CE8-80F0BB58FD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247393">
            <a:off x="3829679" y="4581527"/>
            <a:ext cx="8651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72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947EA0-7518-4A27-A41F-EFB2BDF07B31}"/>
              </a:ext>
            </a:extLst>
          </p:cNvPr>
          <p:cNvSpPr/>
          <p:nvPr/>
        </p:nvSpPr>
        <p:spPr>
          <a:xfrm>
            <a:off x="3846195" y="118110"/>
            <a:ext cx="3291840" cy="2316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6C863C4-0025-4EE7-84E9-B7213857BB45}"/>
              </a:ext>
            </a:extLst>
          </p:cNvPr>
          <p:cNvSpPr/>
          <p:nvPr/>
        </p:nvSpPr>
        <p:spPr>
          <a:xfrm>
            <a:off x="8305801" y="2642235"/>
            <a:ext cx="3291840" cy="2316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D1AA7DA-DB08-4E49-9961-DE3C66EF30ED}"/>
              </a:ext>
            </a:extLst>
          </p:cNvPr>
          <p:cNvSpPr/>
          <p:nvPr/>
        </p:nvSpPr>
        <p:spPr>
          <a:xfrm>
            <a:off x="3846195" y="4423410"/>
            <a:ext cx="3291840" cy="2316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87430FA-4D57-41AB-8BDE-C953B6BF9266}"/>
              </a:ext>
            </a:extLst>
          </p:cNvPr>
          <p:cNvSpPr/>
          <p:nvPr/>
        </p:nvSpPr>
        <p:spPr>
          <a:xfrm>
            <a:off x="160020" y="2642235"/>
            <a:ext cx="3291840" cy="2316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AF74ECA-4FF5-48B1-87BC-AB4A48778B7F}"/>
              </a:ext>
            </a:extLst>
          </p:cNvPr>
          <p:cNvSpPr/>
          <p:nvPr/>
        </p:nvSpPr>
        <p:spPr>
          <a:xfrm>
            <a:off x="3153323" y="2642235"/>
            <a:ext cx="5152478"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Life Cycle of a Sea Turtle</a:t>
            </a:r>
          </a:p>
        </p:txBody>
      </p:sp>
      <p:sp>
        <p:nvSpPr>
          <p:cNvPr id="17" name="Arrow: Right 16">
            <a:extLst>
              <a:ext uri="{FF2B5EF4-FFF2-40B4-BE49-F238E27FC236}">
                <a16:creationId xmlns:a16="http://schemas.microsoft.com/office/drawing/2014/main" id="{A4F08555-55B1-4F0B-9496-A9240B6E8D53}"/>
              </a:ext>
            </a:extLst>
          </p:cNvPr>
          <p:cNvSpPr/>
          <p:nvPr/>
        </p:nvSpPr>
        <p:spPr>
          <a:xfrm rot="1804271">
            <a:off x="7500133" y="614000"/>
            <a:ext cx="2057400"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1AFE4DBF-32AD-4123-B8DE-3CA4737DC038}"/>
              </a:ext>
            </a:extLst>
          </p:cNvPr>
          <p:cNvSpPr/>
          <p:nvPr/>
        </p:nvSpPr>
        <p:spPr>
          <a:xfrm rot="9111760">
            <a:off x="7062868" y="4989930"/>
            <a:ext cx="2057400"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D42119B4-3CF7-47DA-9E2C-703BA07ED277}"/>
              </a:ext>
            </a:extLst>
          </p:cNvPr>
          <p:cNvSpPr/>
          <p:nvPr/>
        </p:nvSpPr>
        <p:spPr>
          <a:xfrm rot="12999609">
            <a:off x="1625917" y="5052039"/>
            <a:ext cx="2057400"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Arrow: Right 22">
            <a:extLst>
              <a:ext uri="{FF2B5EF4-FFF2-40B4-BE49-F238E27FC236}">
                <a16:creationId xmlns:a16="http://schemas.microsoft.com/office/drawing/2014/main" id="{7FF38FAA-5BBE-4DA9-ACD8-1100852241FB}"/>
              </a:ext>
            </a:extLst>
          </p:cNvPr>
          <p:cNvSpPr/>
          <p:nvPr/>
        </p:nvSpPr>
        <p:spPr>
          <a:xfrm rot="19586986">
            <a:off x="1060361" y="583666"/>
            <a:ext cx="2057400"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3BD7643-52F9-4EEA-B484-C1A191D634D5}"/>
              </a:ext>
            </a:extLst>
          </p:cNvPr>
          <p:cNvSpPr txBox="1"/>
          <p:nvPr/>
        </p:nvSpPr>
        <p:spPr>
          <a:xfrm>
            <a:off x="3390346" y="0"/>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6" name="TextBox 25">
            <a:extLst>
              <a:ext uri="{FF2B5EF4-FFF2-40B4-BE49-F238E27FC236}">
                <a16:creationId xmlns:a16="http://schemas.microsoft.com/office/drawing/2014/main" id="{0A58D3F0-F29E-477C-B5FE-BC0785DD179A}"/>
              </a:ext>
            </a:extLst>
          </p:cNvPr>
          <p:cNvSpPr txBox="1"/>
          <p:nvPr/>
        </p:nvSpPr>
        <p:spPr>
          <a:xfrm>
            <a:off x="7842213" y="2412682"/>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8" name="TextBox 27">
            <a:extLst>
              <a:ext uri="{FF2B5EF4-FFF2-40B4-BE49-F238E27FC236}">
                <a16:creationId xmlns:a16="http://schemas.microsoft.com/office/drawing/2014/main" id="{3247A3A0-DD77-4E45-8C0C-3E14E993A3BF}"/>
              </a:ext>
            </a:extLst>
          </p:cNvPr>
          <p:cNvSpPr txBox="1"/>
          <p:nvPr/>
        </p:nvSpPr>
        <p:spPr>
          <a:xfrm>
            <a:off x="3451860" y="4148376"/>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30" name="TextBox 29">
            <a:extLst>
              <a:ext uri="{FF2B5EF4-FFF2-40B4-BE49-F238E27FC236}">
                <a16:creationId xmlns:a16="http://schemas.microsoft.com/office/drawing/2014/main" id="{DB986EF3-D46B-492B-BC04-9E83B325F02F}"/>
              </a:ext>
            </a:extLst>
          </p:cNvPr>
          <p:cNvSpPr txBox="1"/>
          <p:nvPr/>
        </p:nvSpPr>
        <p:spPr>
          <a:xfrm>
            <a:off x="0" y="2247900"/>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pic>
        <p:nvPicPr>
          <p:cNvPr id="2050" name="Picture 2" descr="See the source image">
            <a:extLst>
              <a:ext uri="{FF2B5EF4-FFF2-40B4-BE49-F238E27FC236}">
                <a16:creationId xmlns:a16="http://schemas.microsoft.com/office/drawing/2014/main" id="{EECA082F-6FCE-49E6-923C-9EB40673F5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6554" y="2635171"/>
            <a:ext cx="3346486" cy="23235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AAC2DD66-1318-46FF-87D9-4F69CD3C82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195" y="77016"/>
            <a:ext cx="3291840" cy="23520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28616C66-D119-4D50-B734-E160857648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2626" y="4442043"/>
            <a:ext cx="3275410" cy="22978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31B2B9BE-E4B6-4878-A4D0-01BB4E8A18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 y="2635170"/>
            <a:ext cx="3346486" cy="232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839633-77CC-4FB6-9524-058F6D52A3C7}"/>
              </a:ext>
            </a:extLst>
          </p:cNvPr>
          <p:cNvSpPr/>
          <p:nvPr/>
        </p:nvSpPr>
        <p:spPr>
          <a:xfrm>
            <a:off x="3695351" y="-106065"/>
            <a:ext cx="480131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Super Salmon… </a:t>
            </a:r>
            <a:endPar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3543AB3-C161-4770-AB2F-08266F144C5C}"/>
              </a:ext>
            </a:extLst>
          </p:cNvPr>
          <p:cNvSpPr txBox="1"/>
          <p:nvPr/>
        </p:nvSpPr>
        <p:spPr>
          <a:xfrm>
            <a:off x="4815840" y="2562298"/>
            <a:ext cx="6858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panose="020F0502020204030204"/>
                <a:ea typeface="+mn-ea"/>
                <a:cs typeface="+mn-cs"/>
              </a:rPr>
              <a:t>https://www.youtube.com/watch?v=wtrC7rvetH0</a:t>
            </a:r>
          </a:p>
        </p:txBody>
      </p:sp>
      <p:sp>
        <p:nvSpPr>
          <p:cNvPr id="14" name="Thought Bubble: Cloud 13">
            <a:extLst>
              <a:ext uri="{FF2B5EF4-FFF2-40B4-BE49-F238E27FC236}">
                <a16:creationId xmlns:a16="http://schemas.microsoft.com/office/drawing/2014/main" id="{77C8060B-F68E-4723-9684-23D7C1A3837B}"/>
              </a:ext>
            </a:extLst>
          </p:cNvPr>
          <p:cNvSpPr/>
          <p:nvPr/>
        </p:nvSpPr>
        <p:spPr>
          <a:xfrm>
            <a:off x="8244840" y="507947"/>
            <a:ext cx="3581400" cy="1910080"/>
          </a:xfrm>
          <a:prstGeom prst="cloudCallout">
            <a:avLst>
              <a:gd name="adj1" fmla="val -78546"/>
              <a:gd name="adj2" fmla="val 4205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34E1A63-FB58-45EF-8E95-C4CE2D85BB09}"/>
              </a:ext>
            </a:extLst>
          </p:cNvPr>
          <p:cNvSpPr txBox="1"/>
          <p:nvPr/>
        </p:nvSpPr>
        <p:spPr>
          <a:xfrm>
            <a:off x="8966871" y="893452"/>
            <a:ext cx="2529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Watch the video to learn more about </a:t>
            </a:r>
            <a:r>
              <a:rPr kumimoji="0" lang="en-GB" sz="18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salmon</a:t>
            </a:r>
            <a:endParaRPr kumimoji="0" lang="en-GB" sz="18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39" y="817265"/>
            <a:ext cx="4349750" cy="28989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415" y="3860475"/>
            <a:ext cx="4514850" cy="2808479"/>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4937" y="3045484"/>
            <a:ext cx="4041303" cy="2590179"/>
          </a:xfrm>
          <a:prstGeom prst="rect">
            <a:avLst/>
          </a:prstGeom>
        </p:spPr>
      </p:pic>
    </p:spTree>
    <p:extLst>
      <p:ext uri="{BB962C8B-B14F-4D97-AF65-F5344CB8AC3E}">
        <p14:creationId xmlns:p14="http://schemas.microsoft.com/office/powerpoint/2010/main" val="1184639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23BF4F-A427-47C5-9A1F-5DEFC39DD9DF}"/>
              </a:ext>
            </a:extLst>
          </p:cNvPr>
          <p:cNvSpPr/>
          <p:nvPr/>
        </p:nvSpPr>
        <p:spPr>
          <a:xfrm>
            <a:off x="2711966" y="71735"/>
            <a:ext cx="676807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Life cycle of a </a:t>
            </a:r>
            <a:r>
              <a:rPr kumimoji="0" lang="en-US" sz="5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salmon…</a:t>
            </a:r>
            <a:endPar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1A69096-5B50-4BC5-9930-C18A2FA6619A}"/>
              </a:ext>
            </a:extLst>
          </p:cNvPr>
          <p:cNvSpPr txBox="1"/>
          <p:nvPr/>
        </p:nvSpPr>
        <p:spPr>
          <a:xfrm>
            <a:off x="91440" y="1107440"/>
            <a:ext cx="11155680"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During fall season, salmon eggs are laid in gravel beds at the bottom of streams and lakes. Hatchlings are called </a:t>
            </a:r>
            <a:r>
              <a:rPr kumimoji="0" lang="en-GB" sz="2400" b="1" i="0" u="none" strike="noStrike" kern="1200" cap="none" spc="0" normalizeH="0" baseline="0" noProof="0" dirty="0" err="1">
                <a:ln>
                  <a:noFill/>
                </a:ln>
                <a:solidFill>
                  <a:prstClr val="black"/>
                </a:solidFill>
                <a:effectLst/>
                <a:uLnTx/>
                <a:uFillTx/>
                <a:latin typeface="Sassoon Infant Std" panose="020B0503020103030203" pitchFamily="34" charset="0"/>
                <a:ea typeface="+mn-ea"/>
                <a:cs typeface="+mn-cs"/>
              </a:rPr>
              <a:t>A</a:t>
            </a:r>
            <a:r>
              <a:rPr kumimoji="0" lang="en-GB" sz="2400" b="1" i="0" u="none" strike="noStrike" kern="1200" cap="none" spc="0" normalizeH="0" baseline="0" noProof="0" dirty="0" err="1" smtClean="0">
                <a:ln>
                  <a:noFill/>
                </a:ln>
                <a:solidFill>
                  <a:prstClr val="black"/>
                </a:solidFill>
                <a:effectLst/>
                <a:uLnTx/>
                <a:uFillTx/>
                <a:latin typeface="Sassoon Infant Std" panose="020B0503020103030203" pitchFamily="34" charset="0"/>
                <a:ea typeface="+mn-ea"/>
                <a:cs typeface="+mn-cs"/>
              </a:rPr>
              <a:t>levins</a:t>
            </a:r>
            <a:r>
              <a:rPr kumimoji="0" lang="en-GB" sz="24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 and spend the first 3-4 months of their life in the gravel nest which they were born in. The next stage is that of a Fry, the young Fry come out of the gravel nest and feed on small plants that grow under water. When Fry mature to the Parr stage they measure roughly 6 inches. Parr grow in streams until they are between 1 – 3 years old and then they travel towards the ocean. When they enter the ocean they become </a:t>
            </a:r>
            <a:r>
              <a:rPr kumimoji="0" lang="en-GB" sz="2400" b="1" i="0" u="none" strike="noStrike" kern="1200" cap="none" spc="0" normalizeH="0" baseline="0" noProof="0" dirty="0" err="1" smtClean="0">
                <a:ln>
                  <a:noFill/>
                </a:ln>
                <a:solidFill>
                  <a:prstClr val="black"/>
                </a:solidFill>
                <a:effectLst/>
                <a:uLnTx/>
                <a:uFillTx/>
                <a:latin typeface="Sassoon Infant Std" panose="020B0503020103030203" pitchFamily="34" charset="0"/>
                <a:ea typeface="+mn-ea"/>
                <a:cs typeface="+mn-cs"/>
              </a:rPr>
              <a:t>Smolt</a:t>
            </a:r>
            <a:r>
              <a:rPr kumimoji="0" lang="en-GB" sz="24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 and turn a silvery white colour. Finally the fish becomes an adult and is called a Salmon. </a:t>
            </a:r>
            <a:endParaRPr kumimoji="0" lang="en-GB" sz="24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966" y="3471587"/>
            <a:ext cx="3871911" cy="3072904"/>
          </a:xfrm>
          <a:prstGeom prst="rect">
            <a:avLst/>
          </a:prstGeom>
        </p:spPr>
      </p:pic>
    </p:spTree>
    <p:extLst>
      <p:ext uri="{BB962C8B-B14F-4D97-AF65-F5344CB8AC3E}">
        <p14:creationId xmlns:p14="http://schemas.microsoft.com/office/powerpoint/2010/main" val="3043672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947EA0-7518-4A27-A41F-EFB2BDF07B31}"/>
              </a:ext>
            </a:extLst>
          </p:cNvPr>
          <p:cNvSpPr/>
          <p:nvPr/>
        </p:nvSpPr>
        <p:spPr>
          <a:xfrm>
            <a:off x="3846195" y="118110"/>
            <a:ext cx="2631170" cy="15198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6C863C4-0025-4EE7-84E9-B7213857BB45}"/>
              </a:ext>
            </a:extLst>
          </p:cNvPr>
          <p:cNvSpPr/>
          <p:nvPr/>
        </p:nvSpPr>
        <p:spPr>
          <a:xfrm>
            <a:off x="9153969" y="523220"/>
            <a:ext cx="2631170" cy="15198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D1AA7DA-DB08-4E49-9961-DE3C66EF30ED}"/>
              </a:ext>
            </a:extLst>
          </p:cNvPr>
          <p:cNvSpPr/>
          <p:nvPr/>
        </p:nvSpPr>
        <p:spPr>
          <a:xfrm>
            <a:off x="8790028" y="3663386"/>
            <a:ext cx="2631170" cy="15198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87430FA-4D57-41AB-8BDE-C953B6BF9266}"/>
              </a:ext>
            </a:extLst>
          </p:cNvPr>
          <p:cNvSpPr/>
          <p:nvPr/>
        </p:nvSpPr>
        <p:spPr>
          <a:xfrm>
            <a:off x="312149" y="2124580"/>
            <a:ext cx="2642518" cy="1513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AF74ECA-4FF5-48B1-87BC-AB4A48778B7F}"/>
              </a:ext>
            </a:extLst>
          </p:cNvPr>
          <p:cNvSpPr/>
          <p:nvPr/>
        </p:nvSpPr>
        <p:spPr>
          <a:xfrm>
            <a:off x="3352583" y="1963204"/>
            <a:ext cx="5152478"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Life Cycle of a </a:t>
            </a:r>
            <a:r>
              <a:rPr kumimoji="0" lang="en-US" sz="5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salmon</a:t>
            </a:r>
            <a:endPar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4F08555-55B1-4F0B-9496-A9240B6E8D53}"/>
              </a:ext>
            </a:extLst>
          </p:cNvPr>
          <p:cNvSpPr/>
          <p:nvPr/>
        </p:nvSpPr>
        <p:spPr>
          <a:xfrm rot="1804271">
            <a:off x="6863969" y="59608"/>
            <a:ext cx="1307661"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1AFE4DBF-32AD-4123-B8DE-3CA4737DC038}"/>
              </a:ext>
            </a:extLst>
          </p:cNvPr>
          <p:cNvSpPr/>
          <p:nvPr/>
        </p:nvSpPr>
        <p:spPr>
          <a:xfrm rot="8266443">
            <a:off x="9546296" y="1999310"/>
            <a:ext cx="1332643"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D42119B4-3CF7-47DA-9E2C-703BA07ED277}"/>
              </a:ext>
            </a:extLst>
          </p:cNvPr>
          <p:cNvSpPr/>
          <p:nvPr/>
        </p:nvSpPr>
        <p:spPr>
          <a:xfrm rot="12999609">
            <a:off x="2392039" y="3644587"/>
            <a:ext cx="1288693"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Arrow: Right 22">
            <a:extLst>
              <a:ext uri="{FF2B5EF4-FFF2-40B4-BE49-F238E27FC236}">
                <a16:creationId xmlns:a16="http://schemas.microsoft.com/office/drawing/2014/main" id="{7FF38FAA-5BBE-4DA9-ACD8-1100852241FB}"/>
              </a:ext>
            </a:extLst>
          </p:cNvPr>
          <p:cNvSpPr/>
          <p:nvPr/>
        </p:nvSpPr>
        <p:spPr>
          <a:xfrm rot="19586986">
            <a:off x="1796291" y="361824"/>
            <a:ext cx="1254597"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3BD7643-52F9-4EEA-B484-C1A191D634D5}"/>
              </a:ext>
            </a:extLst>
          </p:cNvPr>
          <p:cNvSpPr txBox="1"/>
          <p:nvPr/>
        </p:nvSpPr>
        <p:spPr>
          <a:xfrm>
            <a:off x="3390346" y="0"/>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6" name="TextBox 25">
            <a:extLst>
              <a:ext uri="{FF2B5EF4-FFF2-40B4-BE49-F238E27FC236}">
                <a16:creationId xmlns:a16="http://schemas.microsoft.com/office/drawing/2014/main" id="{0A58D3F0-F29E-477C-B5FE-BC0785DD179A}"/>
              </a:ext>
            </a:extLst>
          </p:cNvPr>
          <p:cNvSpPr txBox="1"/>
          <p:nvPr/>
        </p:nvSpPr>
        <p:spPr>
          <a:xfrm>
            <a:off x="8558234" y="155255"/>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8" name="TextBox 27">
            <a:extLst>
              <a:ext uri="{FF2B5EF4-FFF2-40B4-BE49-F238E27FC236}">
                <a16:creationId xmlns:a16="http://schemas.microsoft.com/office/drawing/2014/main" id="{3247A3A0-DD77-4E45-8C0C-3E14E993A3BF}"/>
              </a:ext>
            </a:extLst>
          </p:cNvPr>
          <p:cNvSpPr txBox="1"/>
          <p:nvPr/>
        </p:nvSpPr>
        <p:spPr>
          <a:xfrm>
            <a:off x="8176508" y="3376037"/>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30" name="TextBox 29">
            <a:extLst>
              <a:ext uri="{FF2B5EF4-FFF2-40B4-BE49-F238E27FC236}">
                <a16:creationId xmlns:a16="http://schemas.microsoft.com/office/drawing/2014/main" id="{DB986EF3-D46B-492B-BC04-9E83B325F02F}"/>
              </a:ext>
            </a:extLst>
          </p:cNvPr>
          <p:cNvSpPr txBox="1"/>
          <p:nvPr/>
        </p:nvSpPr>
        <p:spPr>
          <a:xfrm>
            <a:off x="4085348" y="4342594"/>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20" name="Rectangle 19">
            <a:extLst>
              <a:ext uri="{FF2B5EF4-FFF2-40B4-BE49-F238E27FC236}">
                <a16:creationId xmlns:a16="http://schemas.microsoft.com/office/drawing/2014/main" id="{BD1AA7DA-DB08-4E49-9961-DE3C66EF30ED}"/>
              </a:ext>
            </a:extLst>
          </p:cNvPr>
          <p:cNvSpPr/>
          <p:nvPr/>
        </p:nvSpPr>
        <p:spPr>
          <a:xfrm>
            <a:off x="4471276" y="4604204"/>
            <a:ext cx="2631170" cy="15198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Right 20">
            <a:extLst>
              <a:ext uri="{FF2B5EF4-FFF2-40B4-BE49-F238E27FC236}">
                <a16:creationId xmlns:a16="http://schemas.microsoft.com/office/drawing/2014/main" id="{D42119B4-3CF7-47DA-9E2C-703BA07ED277}"/>
              </a:ext>
            </a:extLst>
          </p:cNvPr>
          <p:cNvSpPr/>
          <p:nvPr/>
        </p:nvSpPr>
        <p:spPr>
          <a:xfrm rot="9800217">
            <a:off x="7346908" y="4583532"/>
            <a:ext cx="1288693"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B986EF3-D46B-492B-BC04-9E83B325F02F}"/>
              </a:ext>
            </a:extLst>
          </p:cNvPr>
          <p:cNvSpPr txBox="1"/>
          <p:nvPr/>
        </p:nvSpPr>
        <p:spPr>
          <a:xfrm>
            <a:off x="-54680" y="1781483"/>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5</a:t>
            </a: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3846194" y="118110"/>
            <a:ext cx="2631171" cy="151987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967" y="523220"/>
            <a:ext cx="2631171" cy="15198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141" y="3663386"/>
            <a:ext cx="2628432" cy="1519873"/>
          </a:xfrm>
          <a:prstGeom prst="rect">
            <a:avLst/>
          </a:prstGeom>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86387" y="4598444"/>
            <a:ext cx="2631172" cy="1531391"/>
          </a:xfrm>
          <a:prstGeom prst="rect">
            <a:avLst/>
          </a:prstGeom>
        </p:spPr>
      </p:pic>
      <p:pic>
        <p:nvPicPr>
          <p:cNvPr id="13" name="Picture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8539" y="2124580"/>
            <a:ext cx="2626128" cy="1513067"/>
          </a:xfrm>
          <a:prstGeom prst="rect">
            <a:avLst/>
          </a:prstGeom>
        </p:spPr>
      </p:pic>
    </p:spTree>
    <p:extLst>
      <p:ext uri="{BB962C8B-B14F-4D97-AF65-F5344CB8AC3E}">
        <p14:creationId xmlns:p14="http://schemas.microsoft.com/office/powerpoint/2010/main" val="149159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1520" y="2142625"/>
            <a:ext cx="3320513" cy="2486882"/>
          </a:xfrm>
          <a:prstGeom prst="rect">
            <a:avLst/>
          </a:prstGeom>
        </p:spPr>
      </p:pic>
      <p:sp>
        <p:nvSpPr>
          <p:cNvPr id="5" name="Rectangle 4">
            <a:extLst>
              <a:ext uri="{FF2B5EF4-FFF2-40B4-BE49-F238E27FC236}">
                <a16:creationId xmlns:a16="http://schemas.microsoft.com/office/drawing/2014/main" id="{39839633-77CC-4FB6-9524-058F6D52A3C7}"/>
              </a:ext>
            </a:extLst>
          </p:cNvPr>
          <p:cNvSpPr/>
          <p:nvPr/>
        </p:nvSpPr>
        <p:spPr>
          <a:xfrm>
            <a:off x="789792" y="0"/>
            <a:ext cx="10612456"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Research your own under the sea creature… </a:t>
            </a:r>
            <a:endParaRPr kumimoji="0" lang="en-US" sz="4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sp>
        <p:nvSpPr>
          <p:cNvPr id="6" name="TextBox 5"/>
          <p:cNvSpPr txBox="1"/>
          <p:nvPr/>
        </p:nvSpPr>
        <p:spPr>
          <a:xfrm>
            <a:off x="0" y="769441"/>
            <a:ext cx="120701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Create your own under the sea life cycle. You can use these examples or pick a different creature. You can be creative with how you present your life cycle including: a paper plate, a 3D poster, a salt dough model or a power point on the computer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2925388" y="1862047"/>
            <a:ext cx="65968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black"/>
                </a:solidFill>
                <a:effectLst/>
                <a:uLnTx/>
                <a:uFillTx/>
                <a:latin typeface="Calibri" panose="020F0502020204030204"/>
                <a:ea typeface="+mn-ea"/>
                <a:cs typeface="+mn-cs"/>
              </a:rPr>
              <a:t>Here are some examples …</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388" y="2774334"/>
            <a:ext cx="2867422" cy="285532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8670" y="1725809"/>
            <a:ext cx="3661479" cy="274610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751" y="3767111"/>
            <a:ext cx="2055977" cy="2741303"/>
          </a:xfrm>
          <a:prstGeom prst="rect">
            <a:avLst/>
          </a:prstGeom>
        </p:spPr>
      </p:pic>
    </p:spTree>
    <p:extLst>
      <p:ext uri="{BB962C8B-B14F-4D97-AF65-F5344CB8AC3E}">
        <p14:creationId xmlns:p14="http://schemas.microsoft.com/office/powerpoint/2010/main" val="81857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Thursday 7</a:t>
            </a:r>
            <a:r>
              <a:rPr kumimoji="0" lang="en-GB" sz="3200" b="1"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order </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a three part food </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chain.</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236610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71199A-E010-4E74-8EFC-F4376301B4FD}"/>
              </a:ext>
            </a:extLst>
          </p:cNvPr>
          <p:cNvSpPr/>
          <p:nvPr/>
        </p:nvSpPr>
        <p:spPr>
          <a:xfrm>
            <a:off x="4109802" y="0"/>
            <a:ext cx="429752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Food chains …</a:t>
            </a:r>
          </a:p>
        </p:txBody>
      </p:sp>
      <p:sp>
        <p:nvSpPr>
          <p:cNvPr id="5" name="TextBox 4">
            <a:extLst>
              <a:ext uri="{FF2B5EF4-FFF2-40B4-BE49-F238E27FC236}">
                <a16:creationId xmlns:a16="http://schemas.microsoft.com/office/drawing/2014/main" id="{94BE86BA-58BC-4659-82A7-AE62890FE30A}"/>
              </a:ext>
            </a:extLst>
          </p:cNvPr>
          <p:cNvSpPr txBox="1"/>
          <p:nvPr/>
        </p:nvSpPr>
        <p:spPr>
          <a:xfrm>
            <a:off x="152400" y="1198880"/>
            <a:ext cx="1184656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What is a food chain?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4444"/>
                </a:solidFill>
                <a:effectLst/>
                <a:uLnTx/>
                <a:uFillTx/>
                <a:latin typeface="Sassoon Infant Std" panose="020B0503020103030203" pitchFamily="34" charset="0"/>
                <a:ea typeface="+mn-ea"/>
                <a:cs typeface="+mn-cs"/>
              </a:rPr>
              <a:t>A food chain shows how each living thing gets food. All living things need nutrients to survive and they get this in different ways.  Food chains begin with plant-life which can create its own food through photosynthesis. Some animals eat plants and some animals eat other animals to survive. </a:t>
            </a:r>
            <a:endParaRPr kumimoji="0" lang="en-GB" sz="24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endParaRPr>
          </a:p>
        </p:txBody>
      </p:sp>
      <p:pic>
        <p:nvPicPr>
          <p:cNvPr id="7" name="Picture 6">
            <a:extLst>
              <a:ext uri="{FF2B5EF4-FFF2-40B4-BE49-F238E27FC236}">
                <a16:creationId xmlns:a16="http://schemas.microsoft.com/office/drawing/2014/main" id="{ED1FE782-ED31-49FA-AD0F-6652A5CC6987}"/>
              </a:ext>
            </a:extLst>
          </p:cNvPr>
          <p:cNvPicPr>
            <a:picLocks noChangeAspect="1"/>
          </p:cNvPicPr>
          <p:nvPr/>
        </p:nvPicPr>
        <p:blipFill>
          <a:blip r:embed="rId2"/>
          <a:stretch>
            <a:fillRect/>
          </a:stretch>
        </p:blipFill>
        <p:spPr>
          <a:xfrm>
            <a:off x="377828" y="3137872"/>
            <a:ext cx="5238750" cy="3444578"/>
          </a:xfrm>
          <a:prstGeom prst="rect">
            <a:avLst/>
          </a:prstGeom>
        </p:spPr>
      </p:pic>
      <p:sp>
        <p:nvSpPr>
          <p:cNvPr id="9" name="TextBox 8">
            <a:extLst>
              <a:ext uri="{FF2B5EF4-FFF2-40B4-BE49-F238E27FC236}">
                <a16:creationId xmlns:a16="http://schemas.microsoft.com/office/drawing/2014/main" id="{C2B6122C-E071-43FE-83FC-A9ED5EFCA647}"/>
              </a:ext>
            </a:extLst>
          </p:cNvPr>
          <p:cNvSpPr txBox="1"/>
          <p:nvPr/>
        </p:nvSpPr>
        <p:spPr>
          <a:xfrm>
            <a:off x="5842006" y="3489296"/>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https://www.bbc.co.uk/bitesize/clips/z96r82p</a:t>
            </a:r>
          </a:p>
        </p:txBody>
      </p:sp>
      <p:sp>
        <p:nvSpPr>
          <p:cNvPr id="12" name="Thought Bubble: Cloud 11">
            <a:extLst>
              <a:ext uri="{FF2B5EF4-FFF2-40B4-BE49-F238E27FC236}">
                <a16:creationId xmlns:a16="http://schemas.microsoft.com/office/drawing/2014/main" id="{98CFBFFC-DF88-4354-87B7-D64DF8D0DD44}"/>
              </a:ext>
            </a:extLst>
          </p:cNvPr>
          <p:cNvSpPr/>
          <p:nvPr/>
        </p:nvSpPr>
        <p:spPr>
          <a:xfrm>
            <a:off x="6858000" y="4531360"/>
            <a:ext cx="4399280" cy="1513840"/>
          </a:xfrm>
          <a:prstGeom prst="cloudCallout">
            <a:avLst>
              <a:gd name="adj1" fmla="val -50143"/>
              <a:gd name="adj2" fmla="val -8448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F70A697-6C0D-46D2-B82E-B310C9A07D96}"/>
              </a:ext>
            </a:extLst>
          </p:cNvPr>
          <p:cNvSpPr txBox="1"/>
          <p:nvPr/>
        </p:nvSpPr>
        <p:spPr>
          <a:xfrm>
            <a:off x="7802880" y="4828123"/>
            <a:ext cx="3454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Watch the video to find out more </a:t>
            </a:r>
          </a:p>
        </p:txBody>
      </p:sp>
    </p:spTree>
    <p:extLst>
      <p:ext uri="{BB962C8B-B14F-4D97-AF65-F5344CB8AC3E}">
        <p14:creationId xmlns:p14="http://schemas.microsoft.com/office/powerpoint/2010/main" val="2472423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D4B87A-CDBC-483D-8246-D1BCF3D628F0}"/>
              </a:ext>
            </a:extLst>
          </p:cNvPr>
          <p:cNvSpPr txBox="1"/>
          <p:nvPr/>
        </p:nvSpPr>
        <p:spPr>
          <a:xfrm>
            <a:off x="6637615" y="6273225"/>
            <a:ext cx="8258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Kelp</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rrow: Up 4">
            <a:extLst>
              <a:ext uri="{FF2B5EF4-FFF2-40B4-BE49-F238E27FC236}">
                <a16:creationId xmlns:a16="http://schemas.microsoft.com/office/drawing/2014/main" id="{11C236F3-5CBA-451E-8E2D-B7B2FE73A347}"/>
              </a:ext>
            </a:extLst>
          </p:cNvPr>
          <p:cNvSpPr/>
          <p:nvPr/>
        </p:nvSpPr>
        <p:spPr>
          <a:xfrm>
            <a:off x="6484529" y="4463928"/>
            <a:ext cx="1243012" cy="6427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B4C6511-DD36-4051-A569-44CF109705FA}"/>
              </a:ext>
            </a:extLst>
          </p:cNvPr>
          <p:cNvSpPr txBox="1"/>
          <p:nvPr/>
        </p:nvSpPr>
        <p:spPr>
          <a:xfrm>
            <a:off x="6314610" y="3931898"/>
            <a:ext cx="17139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Clown Fish</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rrow: Up 6">
            <a:extLst>
              <a:ext uri="{FF2B5EF4-FFF2-40B4-BE49-F238E27FC236}">
                <a16:creationId xmlns:a16="http://schemas.microsoft.com/office/drawing/2014/main" id="{A8109C8E-FBAE-4D75-805C-3F6964426487}"/>
              </a:ext>
            </a:extLst>
          </p:cNvPr>
          <p:cNvSpPr/>
          <p:nvPr/>
        </p:nvSpPr>
        <p:spPr>
          <a:xfrm>
            <a:off x="6484529" y="1999704"/>
            <a:ext cx="1243012" cy="6427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6E3A54C-857A-49E0-A25C-3A0D9FB5EBD7}"/>
              </a:ext>
            </a:extLst>
          </p:cNvPr>
          <p:cNvSpPr txBox="1"/>
          <p:nvPr/>
        </p:nvSpPr>
        <p:spPr>
          <a:xfrm>
            <a:off x="6076745" y="1578381"/>
            <a:ext cx="237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C5D24A1-0C85-428F-A571-7B11DEB703AA}"/>
              </a:ext>
            </a:extLst>
          </p:cNvPr>
          <p:cNvSpPr txBox="1"/>
          <p:nvPr/>
        </p:nvSpPr>
        <p:spPr>
          <a:xfrm flipH="1">
            <a:off x="86354" y="5598160"/>
            <a:ext cx="52737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food chain begins with a plant</a:t>
            </a:r>
          </a:p>
        </p:txBody>
      </p:sp>
      <p:sp>
        <p:nvSpPr>
          <p:cNvPr id="12" name="TextBox 11">
            <a:extLst>
              <a:ext uri="{FF2B5EF4-FFF2-40B4-BE49-F238E27FC236}">
                <a16:creationId xmlns:a16="http://schemas.microsoft.com/office/drawing/2014/main" id="{353FE7EE-8AD7-4F8A-BBFE-112B316C01E2}"/>
              </a:ext>
            </a:extLst>
          </p:cNvPr>
          <p:cNvSpPr txBox="1"/>
          <p:nvPr/>
        </p:nvSpPr>
        <p:spPr>
          <a:xfrm flipH="1">
            <a:off x="0" y="3242543"/>
            <a:ext cx="52737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plant is eaten by a small animal</a:t>
            </a:r>
          </a:p>
        </p:txBody>
      </p:sp>
      <p:sp>
        <p:nvSpPr>
          <p:cNvPr id="14" name="TextBox 13">
            <a:extLst>
              <a:ext uri="{FF2B5EF4-FFF2-40B4-BE49-F238E27FC236}">
                <a16:creationId xmlns:a16="http://schemas.microsoft.com/office/drawing/2014/main" id="{C2145174-3AF9-4557-9B44-623C35B43E7D}"/>
              </a:ext>
            </a:extLst>
          </p:cNvPr>
          <p:cNvSpPr txBox="1"/>
          <p:nvPr/>
        </p:nvSpPr>
        <p:spPr>
          <a:xfrm flipH="1">
            <a:off x="-1" y="765070"/>
            <a:ext cx="5273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small animal is eaten by a larger animal</a:t>
            </a:r>
          </a:p>
        </p:txBody>
      </p:sp>
      <p:pic>
        <p:nvPicPr>
          <p:cNvPr id="13" name="Picture 12"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7804" y="5167131"/>
            <a:ext cx="3380976" cy="1217159"/>
          </a:xfrm>
          <a:prstGeom prst="rect">
            <a:avLst/>
          </a:prstGeom>
          <a:noFill/>
          <a:ln>
            <a:noFill/>
          </a:ln>
        </p:spPr>
      </p:pic>
      <p:pic>
        <p:nvPicPr>
          <p:cNvPr id="15" name="Picture 14" descr="See the source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7803" y="2695186"/>
            <a:ext cx="3380977" cy="1289415"/>
          </a:xfrm>
          <a:prstGeom prst="rect">
            <a:avLst/>
          </a:prstGeom>
          <a:noFill/>
          <a:ln>
            <a:noFill/>
          </a:ln>
        </p:spPr>
      </p:pic>
      <p:pic>
        <p:nvPicPr>
          <p:cNvPr id="16" name="Picture 15" descr="See the source image"/>
          <p:cNvPicPr/>
          <p:nvPr/>
        </p:nvPicPr>
        <p:blipFill>
          <a:blip r:embed="rId4">
            <a:extLst>
              <a:ext uri="{28A0092B-C50C-407E-A947-70E740481C1C}">
                <a14:useLocalDpi xmlns:a14="http://schemas.microsoft.com/office/drawing/2010/main" val="0"/>
              </a:ext>
            </a:extLst>
          </a:blip>
          <a:srcRect/>
          <a:stretch>
            <a:fillRect/>
          </a:stretch>
        </p:blipFill>
        <p:spPr bwMode="auto">
          <a:xfrm>
            <a:off x="5360059" y="165655"/>
            <a:ext cx="3380977" cy="1311906"/>
          </a:xfrm>
          <a:prstGeom prst="rect">
            <a:avLst/>
          </a:prstGeom>
          <a:noFill/>
          <a:ln>
            <a:noFill/>
          </a:ln>
        </p:spPr>
      </p:pic>
      <p:sp>
        <p:nvSpPr>
          <p:cNvPr id="17" name="TextBox 16">
            <a:extLst>
              <a:ext uri="{FF2B5EF4-FFF2-40B4-BE49-F238E27FC236}">
                <a16:creationId xmlns:a16="http://schemas.microsoft.com/office/drawing/2014/main" id="{3B4C6511-DD36-4051-A569-44CF109705FA}"/>
              </a:ext>
            </a:extLst>
          </p:cNvPr>
          <p:cNvSpPr txBox="1"/>
          <p:nvPr/>
        </p:nvSpPr>
        <p:spPr>
          <a:xfrm>
            <a:off x="6512580" y="1470659"/>
            <a:ext cx="131799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Octopus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29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9" grpId="0"/>
      <p:bldP spid="11" grpId="0"/>
      <p:bldP spid="12" grpId="0"/>
      <p:bldP spid="14"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381" y="931398"/>
            <a:ext cx="4690388" cy="3328182"/>
          </a:xfrm>
          <a:prstGeom prst="rect">
            <a:avLst/>
          </a:prstGeom>
        </p:spPr>
      </p:pic>
      <p:sp>
        <p:nvSpPr>
          <p:cNvPr id="5" name="Rectangle 4"/>
          <p:cNvSpPr/>
          <p:nvPr/>
        </p:nvSpPr>
        <p:spPr>
          <a:xfrm>
            <a:off x="118404" y="4370896"/>
            <a:ext cx="6384825" cy="461665"/>
          </a:xfrm>
          <a:prstGeom prst="rect">
            <a:avLst/>
          </a:prstGeom>
        </p:spPr>
        <p:txBody>
          <a:bodyPr wrap="none">
            <a:spAutoFit/>
          </a:bodyPr>
          <a:lstStyle/>
          <a:p>
            <a:r>
              <a:rPr lang="en-GB" sz="2400" dirty="0" smtClean="0">
                <a:hlinkClick r:id="rId3"/>
              </a:rPr>
              <a:t>https://www.youtube.com/watch?v=gFIS3aLQPfs</a:t>
            </a:r>
            <a:r>
              <a:rPr lang="en-GB" sz="2400" dirty="0" smtClean="0"/>
              <a:t> </a:t>
            </a:r>
            <a:endParaRPr lang="en-GB" sz="2400" dirty="0"/>
          </a:p>
        </p:txBody>
      </p:sp>
      <p:sp>
        <p:nvSpPr>
          <p:cNvPr id="6" name="Rectangle 5"/>
          <p:cNvSpPr/>
          <p:nvPr/>
        </p:nvSpPr>
        <p:spPr>
          <a:xfrm>
            <a:off x="118404" y="1633610"/>
            <a:ext cx="6885988" cy="461665"/>
          </a:xfrm>
          <a:prstGeom prst="rect">
            <a:avLst/>
          </a:prstGeom>
        </p:spPr>
        <p:txBody>
          <a:bodyPr wrap="none">
            <a:spAutoFit/>
          </a:bodyPr>
          <a:lstStyle/>
          <a:p>
            <a:r>
              <a:rPr lang="en-GB" sz="2400" b="1" dirty="0" smtClean="0">
                <a:hlinkClick r:id="rId4"/>
              </a:rPr>
              <a:t>https://www.youtube.com/watch?v=1WZsxVDTqcU</a:t>
            </a:r>
            <a:r>
              <a:rPr lang="en-GB" sz="2400" b="1" dirty="0" smtClean="0"/>
              <a:t> </a:t>
            </a:r>
            <a:endParaRPr lang="en-GB" sz="2400" b="1" dirty="0"/>
          </a:p>
        </p:txBody>
      </p:sp>
      <p:sp>
        <p:nvSpPr>
          <p:cNvPr id="7" name="Rectangle 6"/>
          <p:cNvSpPr/>
          <p:nvPr/>
        </p:nvSpPr>
        <p:spPr>
          <a:xfrm>
            <a:off x="2818514" y="109067"/>
            <a:ext cx="6780061"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Oceans of the world …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TextBox 7"/>
          <p:cNvSpPr txBox="1"/>
          <p:nvPr/>
        </p:nvSpPr>
        <p:spPr>
          <a:xfrm>
            <a:off x="1483907" y="3097646"/>
            <a:ext cx="5269904" cy="400110"/>
          </a:xfrm>
          <a:prstGeom prst="rect">
            <a:avLst/>
          </a:prstGeom>
          <a:noFill/>
        </p:spPr>
        <p:txBody>
          <a:bodyPr wrap="none" rtlCol="0">
            <a:spAutoFit/>
          </a:bodyPr>
          <a:lstStyle/>
          <a:p>
            <a:r>
              <a:rPr lang="en-GB" sz="2000" dirty="0" smtClean="0"/>
              <a:t>Watch this video to learn more about the oceans</a:t>
            </a:r>
            <a:endParaRPr lang="en-GB" sz="2000" dirty="0"/>
          </a:p>
        </p:txBody>
      </p:sp>
      <p:cxnSp>
        <p:nvCxnSpPr>
          <p:cNvPr id="10" name="Straight Arrow Connector 9"/>
          <p:cNvCxnSpPr/>
          <p:nvPr/>
        </p:nvCxnSpPr>
        <p:spPr>
          <a:xfrm flipH="1" flipV="1">
            <a:off x="2818514" y="2194560"/>
            <a:ext cx="487394" cy="8018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78952" y="5767965"/>
            <a:ext cx="7279813" cy="400110"/>
          </a:xfrm>
          <a:prstGeom prst="rect">
            <a:avLst/>
          </a:prstGeom>
          <a:noFill/>
        </p:spPr>
        <p:txBody>
          <a:bodyPr wrap="none" rtlCol="0">
            <a:spAutoFit/>
          </a:bodyPr>
          <a:lstStyle/>
          <a:p>
            <a:r>
              <a:rPr lang="en-GB" sz="2000" dirty="0" smtClean="0"/>
              <a:t>Listen to this song about the oceans and the continents of the world </a:t>
            </a:r>
            <a:endParaRPr lang="en-GB" sz="2000" dirty="0"/>
          </a:p>
        </p:txBody>
      </p:sp>
      <p:cxnSp>
        <p:nvCxnSpPr>
          <p:cNvPr id="12" name="Straight Arrow Connector 11"/>
          <p:cNvCxnSpPr/>
          <p:nvPr/>
        </p:nvCxnSpPr>
        <p:spPr>
          <a:xfrm flipH="1" flipV="1">
            <a:off x="3875162" y="4899334"/>
            <a:ext cx="487394" cy="8018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0079" y="4484664"/>
            <a:ext cx="3973690" cy="2125386"/>
          </a:xfrm>
          <a:prstGeom prst="rect">
            <a:avLst/>
          </a:prstGeom>
        </p:spPr>
      </p:pic>
    </p:spTree>
    <p:extLst>
      <p:ext uri="{BB962C8B-B14F-4D97-AF65-F5344CB8AC3E}">
        <p14:creationId xmlns:p14="http://schemas.microsoft.com/office/powerpoint/2010/main" val="3145771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B33255-CDD0-4391-AF5E-6F4DFBDDA7C1}"/>
              </a:ext>
            </a:extLst>
          </p:cNvPr>
          <p:cNvSpPr txBox="1"/>
          <p:nvPr/>
        </p:nvSpPr>
        <p:spPr>
          <a:xfrm>
            <a:off x="6278668" y="6416925"/>
            <a:ext cx="99899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Algae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rrow: Up 7">
            <a:extLst>
              <a:ext uri="{FF2B5EF4-FFF2-40B4-BE49-F238E27FC236}">
                <a16:creationId xmlns:a16="http://schemas.microsoft.com/office/drawing/2014/main" id="{61F1E96E-DE97-4E02-81C0-39D745BFD381}"/>
              </a:ext>
            </a:extLst>
          </p:cNvPr>
          <p:cNvSpPr/>
          <p:nvPr/>
        </p:nvSpPr>
        <p:spPr>
          <a:xfrm>
            <a:off x="6104745" y="4616191"/>
            <a:ext cx="1243012" cy="6427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91759EF-7E27-4DDA-8921-D2DF47A38A28}"/>
              </a:ext>
            </a:extLst>
          </p:cNvPr>
          <p:cNvSpPr txBox="1"/>
          <p:nvPr/>
        </p:nvSpPr>
        <p:spPr>
          <a:xfrm flipH="1">
            <a:off x="86354" y="5598160"/>
            <a:ext cx="52737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food chain begins with a plant</a:t>
            </a:r>
          </a:p>
        </p:txBody>
      </p:sp>
      <p:sp>
        <p:nvSpPr>
          <p:cNvPr id="11" name="TextBox 10">
            <a:extLst>
              <a:ext uri="{FF2B5EF4-FFF2-40B4-BE49-F238E27FC236}">
                <a16:creationId xmlns:a16="http://schemas.microsoft.com/office/drawing/2014/main" id="{4278A338-426B-4461-9E00-0A23F3B88AE4}"/>
              </a:ext>
            </a:extLst>
          </p:cNvPr>
          <p:cNvSpPr txBox="1"/>
          <p:nvPr/>
        </p:nvSpPr>
        <p:spPr>
          <a:xfrm>
            <a:off x="6374045" y="4125039"/>
            <a:ext cx="80823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Krill</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rrow: Up 11">
            <a:extLst>
              <a:ext uri="{FF2B5EF4-FFF2-40B4-BE49-F238E27FC236}">
                <a16:creationId xmlns:a16="http://schemas.microsoft.com/office/drawing/2014/main" id="{404042C9-6056-4CAA-93B4-52125C48923F}"/>
              </a:ext>
            </a:extLst>
          </p:cNvPr>
          <p:cNvSpPr/>
          <p:nvPr/>
        </p:nvSpPr>
        <p:spPr>
          <a:xfrm>
            <a:off x="6156659" y="2108915"/>
            <a:ext cx="1243012" cy="6427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2D2E908-307C-4B6D-BEB2-7BC4A84BD7BB}"/>
              </a:ext>
            </a:extLst>
          </p:cNvPr>
          <p:cNvSpPr txBox="1"/>
          <p:nvPr/>
        </p:nvSpPr>
        <p:spPr>
          <a:xfrm flipH="1">
            <a:off x="0" y="3242543"/>
            <a:ext cx="52737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plant is eaten by a small animal</a:t>
            </a:r>
          </a:p>
        </p:txBody>
      </p:sp>
      <p:sp>
        <p:nvSpPr>
          <p:cNvPr id="15" name="TextBox 14">
            <a:extLst>
              <a:ext uri="{FF2B5EF4-FFF2-40B4-BE49-F238E27FC236}">
                <a16:creationId xmlns:a16="http://schemas.microsoft.com/office/drawing/2014/main" id="{0A7F8DC2-4FC9-4602-A1D2-2E911DAF4B17}"/>
              </a:ext>
            </a:extLst>
          </p:cNvPr>
          <p:cNvSpPr txBox="1"/>
          <p:nvPr/>
        </p:nvSpPr>
        <p:spPr>
          <a:xfrm>
            <a:off x="6418929" y="1490001"/>
            <a:ext cx="7633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Cod</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10CD3E2-A5BE-42ED-8E5D-DC0D82D68833}"/>
              </a:ext>
            </a:extLst>
          </p:cNvPr>
          <p:cNvSpPr txBox="1"/>
          <p:nvPr/>
        </p:nvSpPr>
        <p:spPr>
          <a:xfrm flipH="1">
            <a:off x="-1" y="505787"/>
            <a:ext cx="5273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small animal is eaten by a larger animal</a:t>
            </a:r>
          </a:p>
        </p:txBody>
      </p:sp>
      <p:pic>
        <p:nvPicPr>
          <p:cNvPr id="17" name="Picture 16"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5059934" y="5393345"/>
            <a:ext cx="3436461" cy="1153981"/>
          </a:xfrm>
          <a:prstGeom prst="rect">
            <a:avLst/>
          </a:prstGeom>
          <a:noFill/>
          <a:ln>
            <a:noFill/>
          </a:ln>
        </p:spPr>
      </p:pic>
      <p:pic>
        <p:nvPicPr>
          <p:cNvPr id="18" name="Picture 17" descr="See the source image"/>
          <p:cNvPicPr/>
          <p:nvPr/>
        </p:nvPicPr>
        <p:blipFill>
          <a:blip r:embed="rId3">
            <a:extLst>
              <a:ext uri="{28A0092B-C50C-407E-A947-70E740481C1C}">
                <a14:useLocalDpi xmlns:a14="http://schemas.microsoft.com/office/drawing/2010/main" val="0"/>
              </a:ext>
            </a:extLst>
          </a:blip>
          <a:srcRect/>
          <a:stretch>
            <a:fillRect/>
          </a:stretch>
        </p:blipFill>
        <p:spPr bwMode="auto">
          <a:xfrm>
            <a:off x="5059934" y="3021119"/>
            <a:ext cx="3436461" cy="1197543"/>
          </a:xfrm>
          <a:prstGeom prst="rect">
            <a:avLst/>
          </a:prstGeom>
          <a:noFill/>
          <a:ln>
            <a:noFill/>
          </a:ln>
        </p:spPr>
      </p:pic>
      <p:pic>
        <p:nvPicPr>
          <p:cNvPr id="19" name="Picture 18" descr="See the source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9934" y="171457"/>
            <a:ext cx="3436461" cy="1213403"/>
          </a:xfrm>
          <a:prstGeom prst="rect">
            <a:avLst/>
          </a:prstGeom>
          <a:noFill/>
          <a:ln>
            <a:noFill/>
          </a:ln>
        </p:spPr>
      </p:pic>
    </p:spTree>
    <p:extLst>
      <p:ext uri="{BB962C8B-B14F-4D97-AF65-F5344CB8AC3E}">
        <p14:creationId xmlns:p14="http://schemas.microsoft.com/office/powerpoint/2010/main" val="284322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p:bldP spid="12" grpId="0" animBg="1"/>
      <p:bldP spid="1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B33255-CDD0-4391-AF5E-6F4DFBDDA7C1}"/>
              </a:ext>
            </a:extLst>
          </p:cNvPr>
          <p:cNvSpPr txBox="1"/>
          <p:nvPr/>
        </p:nvSpPr>
        <p:spPr>
          <a:xfrm>
            <a:off x="6331699" y="6405617"/>
            <a:ext cx="99899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Algae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rrow: Up 7">
            <a:extLst>
              <a:ext uri="{FF2B5EF4-FFF2-40B4-BE49-F238E27FC236}">
                <a16:creationId xmlns:a16="http://schemas.microsoft.com/office/drawing/2014/main" id="{61F1E96E-DE97-4E02-81C0-39D745BFD381}"/>
              </a:ext>
            </a:extLst>
          </p:cNvPr>
          <p:cNvSpPr/>
          <p:nvPr/>
        </p:nvSpPr>
        <p:spPr>
          <a:xfrm>
            <a:off x="6157776" y="4604883"/>
            <a:ext cx="1243012" cy="6427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91759EF-7E27-4DDA-8921-D2DF47A38A28}"/>
              </a:ext>
            </a:extLst>
          </p:cNvPr>
          <p:cNvSpPr txBox="1"/>
          <p:nvPr/>
        </p:nvSpPr>
        <p:spPr>
          <a:xfrm flipH="1">
            <a:off x="86354" y="5598160"/>
            <a:ext cx="52737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food chain begins with a plant</a:t>
            </a:r>
          </a:p>
        </p:txBody>
      </p:sp>
      <p:sp>
        <p:nvSpPr>
          <p:cNvPr id="11" name="TextBox 10">
            <a:extLst>
              <a:ext uri="{FF2B5EF4-FFF2-40B4-BE49-F238E27FC236}">
                <a16:creationId xmlns:a16="http://schemas.microsoft.com/office/drawing/2014/main" id="{4278A338-426B-4461-9E00-0A23F3B88AE4}"/>
              </a:ext>
            </a:extLst>
          </p:cNvPr>
          <p:cNvSpPr txBox="1"/>
          <p:nvPr/>
        </p:nvSpPr>
        <p:spPr>
          <a:xfrm>
            <a:off x="6197231" y="1416643"/>
            <a:ext cx="11641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Catfish</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rrow: Up 11">
            <a:extLst>
              <a:ext uri="{FF2B5EF4-FFF2-40B4-BE49-F238E27FC236}">
                <a16:creationId xmlns:a16="http://schemas.microsoft.com/office/drawing/2014/main" id="{404042C9-6056-4CAA-93B4-52125C48923F}"/>
              </a:ext>
            </a:extLst>
          </p:cNvPr>
          <p:cNvSpPr/>
          <p:nvPr/>
        </p:nvSpPr>
        <p:spPr>
          <a:xfrm>
            <a:off x="6209690" y="2097607"/>
            <a:ext cx="1243012" cy="6427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2D2E908-307C-4B6D-BEB2-7BC4A84BD7BB}"/>
              </a:ext>
            </a:extLst>
          </p:cNvPr>
          <p:cNvSpPr txBox="1"/>
          <p:nvPr/>
        </p:nvSpPr>
        <p:spPr>
          <a:xfrm flipH="1">
            <a:off x="0" y="3242543"/>
            <a:ext cx="52737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plant is eaten by a small animal</a:t>
            </a:r>
          </a:p>
        </p:txBody>
      </p:sp>
      <p:sp>
        <p:nvSpPr>
          <p:cNvPr id="16" name="TextBox 15">
            <a:extLst>
              <a:ext uri="{FF2B5EF4-FFF2-40B4-BE49-F238E27FC236}">
                <a16:creationId xmlns:a16="http://schemas.microsoft.com/office/drawing/2014/main" id="{010CD3E2-A5BE-42ED-8E5D-DC0D82D68833}"/>
              </a:ext>
            </a:extLst>
          </p:cNvPr>
          <p:cNvSpPr txBox="1"/>
          <p:nvPr/>
        </p:nvSpPr>
        <p:spPr>
          <a:xfrm flipH="1">
            <a:off x="-1" y="505787"/>
            <a:ext cx="5273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small animal is eaten by a larger animal</a:t>
            </a:r>
          </a:p>
        </p:txBody>
      </p:sp>
      <p:pic>
        <p:nvPicPr>
          <p:cNvPr id="17" name="Picture 16"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5112965" y="5382037"/>
            <a:ext cx="3436461" cy="1153981"/>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404" y="173788"/>
            <a:ext cx="3436461" cy="115398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404" y="2953057"/>
            <a:ext cx="3436461" cy="1192167"/>
          </a:xfrm>
          <a:prstGeom prst="rect">
            <a:avLst/>
          </a:prstGeom>
        </p:spPr>
      </p:pic>
      <p:sp>
        <p:nvSpPr>
          <p:cNvPr id="20" name="TextBox 19">
            <a:extLst>
              <a:ext uri="{FF2B5EF4-FFF2-40B4-BE49-F238E27FC236}">
                <a16:creationId xmlns:a16="http://schemas.microsoft.com/office/drawing/2014/main" id="{4278A338-426B-4461-9E00-0A23F3B88AE4}"/>
              </a:ext>
            </a:extLst>
          </p:cNvPr>
          <p:cNvSpPr txBox="1"/>
          <p:nvPr/>
        </p:nvSpPr>
        <p:spPr>
          <a:xfrm>
            <a:off x="6179597" y="4134819"/>
            <a:ext cx="11993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Shrimp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86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p:bldP spid="12" grpId="0" animBg="1"/>
      <p:bldP spid="13" grpId="0"/>
      <p:bldP spid="16"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1DA9DD-E2A1-462F-AAA1-4D1B6401545B}"/>
              </a:ext>
            </a:extLst>
          </p:cNvPr>
          <p:cNvSpPr/>
          <p:nvPr/>
        </p:nvSpPr>
        <p:spPr>
          <a:xfrm>
            <a:off x="2432753" y="0"/>
            <a:ext cx="7326493"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Now its your turn … </a:t>
            </a:r>
          </a:p>
        </p:txBody>
      </p:sp>
      <p:sp>
        <p:nvSpPr>
          <p:cNvPr id="11" name="TextBox 10">
            <a:extLst>
              <a:ext uri="{FF2B5EF4-FFF2-40B4-BE49-F238E27FC236}">
                <a16:creationId xmlns:a16="http://schemas.microsoft.com/office/drawing/2014/main" id="{11C159E1-72FD-41D0-BC5B-7DAB9CCA95D2}"/>
              </a:ext>
            </a:extLst>
          </p:cNvPr>
          <p:cNvSpPr txBox="1"/>
          <p:nvPr/>
        </p:nvSpPr>
        <p:spPr>
          <a:xfrm>
            <a:off x="369089" y="4171951"/>
            <a:ext cx="10612136"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Can you order this food chain? Draw your food chain and label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Once you have completed your food chain – check if you were correct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by looking at the answers on the next </a:t>
            </a: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rPr>
              <a:t>slide. </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7F380D1-4820-4ADE-AD39-AAA15636B44C}"/>
              </a:ext>
            </a:extLst>
          </p:cNvPr>
          <p:cNvSpPr txBox="1"/>
          <p:nvPr/>
        </p:nvSpPr>
        <p:spPr>
          <a:xfrm>
            <a:off x="5547227" y="2936203"/>
            <a:ext cx="77296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Kelp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EEEFC12-94BE-4F6C-97C5-D7F272A46D58}"/>
              </a:ext>
            </a:extLst>
          </p:cNvPr>
          <p:cNvSpPr txBox="1"/>
          <p:nvPr/>
        </p:nvSpPr>
        <p:spPr>
          <a:xfrm>
            <a:off x="8722453" y="2976044"/>
            <a:ext cx="217078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Half moon fish</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E44DEF8-8D4C-494F-9A1F-EF17A3D6BB82}"/>
              </a:ext>
            </a:extLst>
          </p:cNvPr>
          <p:cNvSpPr txBox="1"/>
          <p:nvPr/>
        </p:nvSpPr>
        <p:spPr>
          <a:xfrm>
            <a:off x="1384552" y="2949687"/>
            <a:ext cx="13500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Sea Lion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3224" y="1362645"/>
            <a:ext cx="3380976" cy="1520844"/>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359" y="1373660"/>
            <a:ext cx="3380976" cy="14736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089" y="1373660"/>
            <a:ext cx="3380976" cy="1523315"/>
          </a:xfrm>
          <a:prstGeom prst="rect">
            <a:avLst/>
          </a:prstGeom>
        </p:spPr>
      </p:pic>
    </p:spTree>
    <p:extLst>
      <p:ext uri="{BB962C8B-B14F-4D97-AF65-F5344CB8AC3E}">
        <p14:creationId xmlns:p14="http://schemas.microsoft.com/office/powerpoint/2010/main" val="28611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203B7B-0134-48E5-95A1-C5CF0BB0CA0B}"/>
              </a:ext>
            </a:extLst>
          </p:cNvPr>
          <p:cNvSpPr txBox="1"/>
          <p:nvPr/>
        </p:nvSpPr>
        <p:spPr>
          <a:xfrm>
            <a:off x="5780635" y="6350259"/>
            <a:ext cx="77296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Kelp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rrow: Up 6">
            <a:extLst>
              <a:ext uri="{FF2B5EF4-FFF2-40B4-BE49-F238E27FC236}">
                <a16:creationId xmlns:a16="http://schemas.microsoft.com/office/drawing/2014/main" id="{7B56F454-4FB1-42C2-8E49-EC762DE1F810}"/>
              </a:ext>
            </a:extLst>
          </p:cNvPr>
          <p:cNvSpPr/>
          <p:nvPr/>
        </p:nvSpPr>
        <p:spPr>
          <a:xfrm>
            <a:off x="5952377" y="4439237"/>
            <a:ext cx="1243012" cy="5894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55AB612-9366-4773-A63D-84808DF95F3E}"/>
              </a:ext>
            </a:extLst>
          </p:cNvPr>
          <p:cNvSpPr txBox="1"/>
          <p:nvPr/>
        </p:nvSpPr>
        <p:spPr>
          <a:xfrm flipH="1">
            <a:off x="0" y="5768111"/>
            <a:ext cx="52737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food chain begins with a plant</a:t>
            </a:r>
          </a:p>
        </p:txBody>
      </p:sp>
      <p:sp>
        <p:nvSpPr>
          <p:cNvPr id="10" name="TextBox 9">
            <a:extLst>
              <a:ext uri="{FF2B5EF4-FFF2-40B4-BE49-F238E27FC236}">
                <a16:creationId xmlns:a16="http://schemas.microsoft.com/office/drawing/2014/main" id="{10C2B453-85ED-49A3-B1D5-0C33CE9386DA}"/>
              </a:ext>
            </a:extLst>
          </p:cNvPr>
          <p:cNvSpPr txBox="1"/>
          <p:nvPr/>
        </p:nvSpPr>
        <p:spPr>
          <a:xfrm>
            <a:off x="5581648" y="3983177"/>
            <a:ext cx="217078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Half moon fish</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45B8DCD-019A-4206-9E37-508A8E4A9AFA}"/>
              </a:ext>
            </a:extLst>
          </p:cNvPr>
          <p:cNvSpPr txBox="1"/>
          <p:nvPr/>
        </p:nvSpPr>
        <p:spPr>
          <a:xfrm flipH="1">
            <a:off x="0" y="3242543"/>
            <a:ext cx="52737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plant is eaten by a small animal</a:t>
            </a:r>
          </a:p>
        </p:txBody>
      </p:sp>
      <p:sp>
        <p:nvSpPr>
          <p:cNvPr id="12" name="Arrow: Up 11">
            <a:extLst>
              <a:ext uri="{FF2B5EF4-FFF2-40B4-BE49-F238E27FC236}">
                <a16:creationId xmlns:a16="http://schemas.microsoft.com/office/drawing/2014/main" id="{15CBAA39-DB67-44BC-9599-045FE44437A7}"/>
              </a:ext>
            </a:extLst>
          </p:cNvPr>
          <p:cNvSpPr/>
          <p:nvPr/>
        </p:nvSpPr>
        <p:spPr>
          <a:xfrm>
            <a:off x="5952376" y="1856932"/>
            <a:ext cx="1243012" cy="6427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B96DE6E-3B39-4EEC-A049-7D4236A3C0A0}"/>
              </a:ext>
            </a:extLst>
          </p:cNvPr>
          <p:cNvSpPr txBox="1"/>
          <p:nvPr/>
        </p:nvSpPr>
        <p:spPr>
          <a:xfrm>
            <a:off x="5898857" y="1392463"/>
            <a:ext cx="13500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Sea Lion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C402BBA-BDC9-48D6-8444-F8E7E0FED044}"/>
              </a:ext>
            </a:extLst>
          </p:cNvPr>
          <p:cNvSpPr txBox="1"/>
          <p:nvPr/>
        </p:nvSpPr>
        <p:spPr>
          <a:xfrm flipH="1">
            <a:off x="-1" y="523619"/>
            <a:ext cx="5273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The small animal is eaten by a larger animal</a:t>
            </a:r>
          </a:p>
        </p:txBody>
      </p:sp>
      <p:sp>
        <p:nvSpPr>
          <p:cNvPr id="9" name="Thought Bubble: Cloud 8">
            <a:extLst>
              <a:ext uri="{FF2B5EF4-FFF2-40B4-BE49-F238E27FC236}">
                <a16:creationId xmlns:a16="http://schemas.microsoft.com/office/drawing/2014/main" id="{8A81F487-3284-4E62-8783-21BCE445509C}"/>
              </a:ext>
            </a:extLst>
          </p:cNvPr>
          <p:cNvSpPr/>
          <p:nvPr/>
        </p:nvSpPr>
        <p:spPr>
          <a:xfrm>
            <a:off x="8839200" y="689779"/>
            <a:ext cx="2783840" cy="1647021"/>
          </a:xfrm>
          <a:prstGeom prst="cloudCallou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38AD626-B043-4F7F-BBED-294CF8E7EB59}"/>
              </a:ext>
            </a:extLst>
          </p:cNvPr>
          <p:cNvSpPr txBox="1"/>
          <p:nvPr/>
        </p:nvSpPr>
        <p:spPr>
          <a:xfrm>
            <a:off x="9320871" y="1046859"/>
            <a:ext cx="182049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Answers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6" name="Picture 15"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6554" y="5086872"/>
            <a:ext cx="3380976" cy="1250255"/>
          </a:xfrm>
          <a:prstGeom prst="rect">
            <a:avLst/>
          </a:prstGeom>
          <a:noFill/>
          <a:ln>
            <a:noFill/>
          </a:ln>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554" y="2570191"/>
            <a:ext cx="3380976" cy="147363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6553" y="0"/>
            <a:ext cx="3380976" cy="1460401"/>
          </a:xfrm>
          <a:prstGeom prst="rect">
            <a:avLst/>
          </a:prstGeom>
        </p:spPr>
      </p:pic>
    </p:spTree>
    <p:extLst>
      <p:ext uri="{BB962C8B-B14F-4D97-AF65-F5344CB8AC3E}">
        <p14:creationId xmlns:p14="http://schemas.microsoft.com/office/powerpoint/2010/main" val="300751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1" grpId="0"/>
      <p:bldP spid="12"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Art &amp; Design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Friday 8</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sketch an underwater picture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4730620" y="5956124"/>
            <a:ext cx="750138" cy="588818"/>
          </a:xfrm>
          <a:prstGeom prst="rect">
            <a:avLst/>
          </a:prstGeom>
        </p:spPr>
      </p:pic>
    </p:spTree>
    <p:extLst>
      <p:ext uri="{BB962C8B-B14F-4D97-AF65-F5344CB8AC3E}">
        <p14:creationId xmlns:p14="http://schemas.microsoft.com/office/powerpoint/2010/main" val="228654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5765" y="1302209"/>
            <a:ext cx="6410325" cy="4000500"/>
          </a:xfrm>
          <a:prstGeom prst="rect">
            <a:avLst/>
          </a:prstGeom>
        </p:spPr>
      </p:pic>
      <p:sp>
        <p:nvSpPr>
          <p:cNvPr id="5" name="Rectangle 4"/>
          <p:cNvSpPr/>
          <p:nvPr/>
        </p:nvSpPr>
        <p:spPr>
          <a:xfrm>
            <a:off x="2385632" y="224135"/>
            <a:ext cx="742074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Calibri" panose="020F0502020204030204"/>
                <a:ea typeface="+mn-ea"/>
                <a:cs typeface="+mn-cs"/>
              </a:rPr>
              <a:t>Under the water scene …</a:t>
            </a:r>
            <a:endParaRPr kumimoji="0" lang="en-US" sz="5400" b="1" i="0" u="none" strike="noStrike" kern="1200" cap="none" spc="0" normalizeH="0" baseline="0" noProof="0"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Calibri" panose="020F0502020204030204"/>
              <a:ea typeface="+mn-ea"/>
              <a:cs typeface="+mn-cs"/>
            </a:endParaRPr>
          </a:p>
        </p:txBody>
      </p:sp>
      <p:sp>
        <p:nvSpPr>
          <p:cNvPr id="6" name="Rectangle 5"/>
          <p:cNvSpPr/>
          <p:nvPr/>
        </p:nvSpPr>
        <p:spPr>
          <a:xfrm>
            <a:off x="2719793" y="5635842"/>
            <a:ext cx="6752426"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https://www.youtube.com/watch?v=NQS2Vf91YkY</a:t>
            </a:r>
            <a:endParaRPr kumimoji="0" lang="en-GB" sz="24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054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1955" y="224135"/>
            <a:ext cx="244810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Calibri" panose="020F0502020204030204"/>
                <a:ea typeface="+mn-ea"/>
                <a:cs typeface="+mn-cs"/>
              </a:rPr>
              <a:t>A fish …</a:t>
            </a:r>
            <a:endParaRPr kumimoji="0" lang="en-US" sz="5400" b="1" i="0" u="none" strike="noStrike" kern="1200" cap="none" spc="0" normalizeH="0" baseline="0" noProof="0"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904728" y="1389258"/>
            <a:ext cx="6794547" cy="3365622"/>
          </a:xfrm>
          <a:prstGeom prst="rect">
            <a:avLst/>
          </a:prstGeom>
        </p:spPr>
      </p:pic>
      <p:sp>
        <p:nvSpPr>
          <p:cNvPr id="6" name="Rectangle 5"/>
          <p:cNvSpPr/>
          <p:nvPr/>
        </p:nvSpPr>
        <p:spPr>
          <a:xfrm>
            <a:off x="1343790" y="4996673"/>
            <a:ext cx="7614392"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https://www.youtube.com/watch?v=QtGeB5tu2xU</a:t>
            </a:r>
            <a:endPar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89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9444" y="1113454"/>
            <a:ext cx="5572125" cy="3924300"/>
          </a:xfrm>
          <a:prstGeom prst="rect">
            <a:avLst/>
          </a:prstGeom>
        </p:spPr>
      </p:pic>
      <p:sp>
        <p:nvSpPr>
          <p:cNvPr id="5" name="Rectangle 4"/>
          <p:cNvSpPr/>
          <p:nvPr/>
        </p:nvSpPr>
        <p:spPr>
          <a:xfrm>
            <a:off x="4065785" y="0"/>
            <a:ext cx="361028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Calibri" panose="020F0502020204030204"/>
                <a:ea typeface="+mn-ea"/>
                <a:cs typeface="+mn-cs"/>
              </a:rPr>
              <a:t>A dolphin …</a:t>
            </a:r>
            <a:endParaRPr kumimoji="0" lang="en-US" sz="5400" b="1" i="0" u="none" strike="noStrike" kern="1200" cap="none" spc="0" normalizeH="0" baseline="0" noProof="0"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Calibri" panose="020F0502020204030204"/>
              <a:ea typeface="+mn-ea"/>
              <a:cs typeface="+mn-cs"/>
            </a:endParaRPr>
          </a:p>
        </p:txBody>
      </p:sp>
      <p:sp>
        <p:nvSpPr>
          <p:cNvPr id="6" name="Rectangle 5"/>
          <p:cNvSpPr/>
          <p:nvPr/>
        </p:nvSpPr>
        <p:spPr>
          <a:xfrm>
            <a:off x="828815" y="5227878"/>
            <a:ext cx="779873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https://www.youtube.com/watch?v=iK0nGZVsPBc</a:t>
            </a: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084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3071" y="393895"/>
            <a:ext cx="361028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Calibri" panose="020F0502020204030204"/>
                <a:ea typeface="+mn-ea"/>
                <a:cs typeface="+mn-cs"/>
              </a:rPr>
              <a:t>A dolphin …</a:t>
            </a:r>
            <a:endParaRPr kumimoji="0" lang="en-US" sz="5400" b="1" i="0" u="none" strike="noStrike" kern="1200" cap="none" spc="0" normalizeH="0" baseline="0" noProof="0"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Calibri" panose="020F0502020204030204"/>
              <a:ea typeface="+mn-ea"/>
              <a:cs typeface="+mn-cs"/>
            </a:endParaRPr>
          </a:p>
        </p:txBody>
      </p:sp>
      <p:sp>
        <p:nvSpPr>
          <p:cNvPr id="5" name="Rectangle 4"/>
          <p:cNvSpPr/>
          <p:nvPr/>
        </p:nvSpPr>
        <p:spPr>
          <a:xfrm>
            <a:off x="454814" y="5509232"/>
            <a:ext cx="81045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2"/>
              </a:rPr>
              <a:t>https://www.youtube.com/watch?v=HFQ-22wUGz4</a:t>
            </a: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894546" y="1546328"/>
            <a:ext cx="6877050" cy="3733800"/>
          </a:xfrm>
          <a:prstGeom prst="rect">
            <a:avLst/>
          </a:prstGeom>
        </p:spPr>
      </p:pic>
    </p:spTree>
    <p:extLst>
      <p:ext uri="{BB962C8B-B14F-4D97-AF65-F5344CB8AC3E}">
        <p14:creationId xmlns:p14="http://schemas.microsoft.com/office/powerpoint/2010/main" val="393138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0" y="518942"/>
            <a:ext cx="12192000" cy="871538"/>
          </a:xfrm>
          <a:prstGeom prst="rect">
            <a:avLst/>
          </a:prstGeom>
          <a:solidFill>
            <a:srgbClr val="0085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latin typeface="Twinkl SemiBold" pitchFamily="2" charset="0"/>
              </a:rPr>
              <a:t>The Earth’s Oceans</a:t>
            </a:r>
          </a:p>
        </p:txBody>
      </p:sp>
      <p:pic>
        <p:nvPicPr>
          <p:cNvPr id="5" name="Picture 4"/>
          <p:cNvPicPr>
            <a:picLocks noChangeAspect="1"/>
          </p:cNvPicPr>
          <p:nvPr/>
        </p:nvPicPr>
        <p:blipFill>
          <a:blip r:embed="rId2"/>
          <a:stretch>
            <a:fillRect/>
          </a:stretch>
        </p:blipFill>
        <p:spPr>
          <a:xfrm>
            <a:off x="3247534" y="2001486"/>
            <a:ext cx="5937250" cy="3946607"/>
          </a:xfrm>
          <a:prstGeom prst="rect">
            <a:avLst/>
          </a:prstGeom>
        </p:spPr>
      </p:pic>
      <p:sp>
        <p:nvSpPr>
          <p:cNvPr id="6" name="Rectangle 5"/>
          <p:cNvSpPr>
            <a:spLocks noChangeArrowheads="1"/>
          </p:cNvSpPr>
          <p:nvPr/>
        </p:nvSpPr>
        <p:spPr bwMode="auto">
          <a:xfrm>
            <a:off x="4209560" y="1511833"/>
            <a:ext cx="401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Oceans cover two thirds of our Earth.</a:t>
            </a:r>
          </a:p>
        </p:txBody>
      </p:sp>
      <p:sp>
        <p:nvSpPr>
          <p:cNvPr id="7" name="Rectangle 6"/>
          <p:cNvSpPr>
            <a:spLocks noChangeArrowheads="1"/>
          </p:cNvSpPr>
          <p:nvPr/>
        </p:nvSpPr>
        <p:spPr bwMode="auto">
          <a:xfrm>
            <a:off x="476540" y="5954364"/>
            <a:ext cx="11479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b="1" dirty="0">
                <a:solidFill>
                  <a:schemeClr val="tx1"/>
                </a:solidFill>
              </a:rPr>
              <a:t>Did you know…?</a:t>
            </a:r>
          </a:p>
          <a:p>
            <a:pPr eaLnBrk="1" hangingPunct="1">
              <a:lnSpc>
                <a:spcPct val="100000"/>
              </a:lnSpc>
              <a:spcBef>
                <a:spcPct val="0"/>
              </a:spcBef>
              <a:buFontTx/>
              <a:buNone/>
            </a:pPr>
            <a:r>
              <a:rPr lang="en-GB" altLang="en-US" dirty="0">
                <a:solidFill>
                  <a:schemeClr val="tx1"/>
                </a:solidFill>
              </a:rPr>
              <a:t>Oceans cover 362 million km² of the Earth’s surface – that’s more than twice as much ocean as there is land!</a:t>
            </a:r>
            <a:endParaRPr lang="en-GB" altLang="en-US" dirty="0">
              <a:solidFill>
                <a:schemeClr val="tx1"/>
              </a:solidFill>
              <a:latin typeface="Twinkl SemiBold" pitchFamily="2" charset="0"/>
            </a:endParaRPr>
          </a:p>
        </p:txBody>
      </p:sp>
    </p:spTree>
    <p:extLst>
      <p:ext uri="{BB962C8B-B14F-4D97-AF65-F5344CB8AC3E}">
        <p14:creationId xmlns:p14="http://schemas.microsoft.com/office/powerpoint/2010/main" val="197518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1098" y="777597"/>
            <a:ext cx="6515444" cy="4330944"/>
          </a:xfrm>
          <a:prstGeom prst="rect">
            <a:avLst/>
          </a:prstGeom>
        </p:spPr>
      </p:pic>
      <p:sp>
        <p:nvSpPr>
          <p:cNvPr id="5" name="Rectangle 15"/>
          <p:cNvSpPr>
            <a:spLocks noChangeArrowheads="1"/>
          </p:cNvSpPr>
          <p:nvPr/>
        </p:nvSpPr>
        <p:spPr bwMode="auto">
          <a:xfrm>
            <a:off x="211773" y="1248703"/>
            <a:ext cx="1481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Arctic Ocean</a:t>
            </a:r>
          </a:p>
        </p:txBody>
      </p:sp>
      <p:sp>
        <p:nvSpPr>
          <p:cNvPr id="6" name="Rectangle 12"/>
          <p:cNvSpPr>
            <a:spLocks noChangeArrowheads="1"/>
          </p:cNvSpPr>
          <p:nvPr/>
        </p:nvSpPr>
        <p:spPr bwMode="auto">
          <a:xfrm>
            <a:off x="104616" y="2808058"/>
            <a:ext cx="156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Pacific Ocean</a:t>
            </a:r>
          </a:p>
        </p:txBody>
      </p:sp>
      <p:sp>
        <p:nvSpPr>
          <p:cNvPr id="7" name="Rectangle 11"/>
          <p:cNvSpPr>
            <a:spLocks noChangeArrowheads="1"/>
          </p:cNvSpPr>
          <p:nvPr/>
        </p:nvSpPr>
        <p:spPr bwMode="auto">
          <a:xfrm>
            <a:off x="104616" y="4361571"/>
            <a:ext cx="1695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Atlantic Ocean</a:t>
            </a:r>
          </a:p>
        </p:txBody>
      </p:sp>
      <p:sp>
        <p:nvSpPr>
          <p:cNvPr id="9" name="Rectangle 9"/>
          <p:cNvSpPr>
            <a:spLocks noChangeArrowheads="1"/>
          </p:cNvSpPr>
          <p:nvPr/>
        </p:nvSpPr>
        <p:spPr bwMode="auto">
          <a:xfrm>
            <a:off x="10195987" y="2758919"/>
            <a:ext cx="1565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Pacific Ocean</a:t>
            </a:r>
          </a:p>
        </p:txBody>
      </p:sp>
      <p:sp>
        <p:nvSpPr>
          <p:cNvPr id="10" name="Rectangle 13"/>
          <p:cNvSpPr>
            <a:spLocks noChangeArrowheads="1"/>
          </p:cNvSpPr>
          <p:nvPr/>
        </p:nvSpPr>
        <p:spPr bwMode="auto">
          <a:xfrm>
            <a:off x="9935637" y="4361571"/>
            <a:ext cx="182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Antarctic Ocean</a:t>
            </a:r>
          </a:p>
        </p:txBody>
      </p:sp>
      <p:cxnSp>
        <p:nvCxnSpPr>
          <p:cNvPr id="12" name="Straight Arrow Connector 11"/>
          <p:cNvCxnSpPr/>
          <p:nvPr/>
        </p:nvCxnSpPr>
        <p:spPr>
          <a:xfrm flipV="1">
            <a:off x="1800066" y="900333"/>
            <a:ext cx="4609416" cy="533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6" idx="3"/>
          </p:cNvCxnSpPr>
          <p:nvPr/>
        </p:nvCxnSpPr>
        <p:spPr>
          <a:xfrm flipV="1">
            <a:off x="1668303" y="2982351"/>
            <a:ext cx="1876755" cy="106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7" idx="3"/>
          </p:cNvCxnSpPr>
          <p:nvPr/>
        </p:nvCxnSpPr>
        <p:spPr>
          <a:xfrm flipV="1">
            <a:off x="1800066" y="3615397"/>
            <a:ext cx="3784808" cy="9311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9"/>
          <p:cNvSpPr>
            <a:spLocks noChangeArrowheads="1"/>
          </p:cNvSpPr>
          <p:nvPr/>
        </p:nvSpPr>
        <p:spPr bwMode="auto">
          <a:xfrm>
            <a:off x="10195987" y="1065347"/>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smtClean="0">
                <a:solidFill>
                  <a:schemeClr val="tx1"/>
                </a:solidFill>
              </a:rPr>
              <a:t>Indian </a:t>
            </a:r>
            <a:r>
              <a:rPr lang="en-GB" altLang="en-US" dirty="0">
                <a:solidFill>
                  <a:schemeClr val="tx1"/>
                </a:solidFill>
              </a:rPr>
              <a:t>Ocean</a:t>
            </a:r>
          </a:p>
        </p:txBody>
      </p:sp>
      <p:cxnSp>
        <p:nvCxnSpPr>
          <p:cNvPr id="26" name="Straight Arrow Connector 25"/>
          <p:cNvCxnSpPr>
            <a:stCxn id="24" idx="1"/>
          </p:cNvCxnSpPr>
          <p:nvPr/>
        </p:nvCxnSpPr>
        <p:spPr>
          <a:xfrm flipH="1">
            <a:off x="7132320" y="1250013"/>
            <a:ext cx="3063667" cy="20418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9" idx="1"/>
          </p:cNvCxnSpPr>
          <p:nvPr/>
        </p:nvCxnSpPr>
        <p:spPr>
          <a:xfrm flipH="1">
            <a:off x="8664153" y="2943069"/>
            <a:ext cx="1531834" cy="39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0" idx="1"/>
          </p:cNvCxnSpPr>
          <p:nvPr/>
        </p:nvCxnSpPr>
        <p:spPr>
          <a:xfrm flipH="1" flipV="1">
            <a:off x="7132321" y="4546514"/>
            <a:ext cx="280331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61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703383"/>
            <a:ext cx="12192000" cy="6154617"/>
          </a:xfrm>
          <a:prstGeom prst="rect">
            <a:avLst/>
          </a:prstGeom>
        </p:spPr>
      </p:pic>
      <p:sp>
        <p:nvSpPr>
          <p:cNvPr id="6" name="Rectangle 5"/>
          <p:cNvSpPr/>
          <p:nvPr/>
        </p:nvSpPr>
        <p:spPr>
          <a:xfrm>
            <a:off x="3976092" y="-99422"/>
            <a:ext cx="4661854"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Fill in the labels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931784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Wednesday 6</a:t>
            </a:r>
            <a:r>
              <a:rPr kumimoji="0" lang="en-GB" sz="3200" b="1"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order the lifecycle of </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a living thing found under the sea.</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4"/>
          <a:stretch>
            <a:fillRect/>
          </a:stretch>
        </p:blipFill>
        <p:spPr>
          <a:xfrm>
            <a:off x="4828584" y="5980303"/>
            <a:ext cx="579191" cy="639704"/>
          </a:xfrm>
          <a:prstGeom prst="rect">
            <a:avLst/>
          </a:prstGeom>
        </p:spPr>
      </p:pic>
    </p:spTree>
    <p:extLst>
      <p:ext uri="{BB962C8B-B14F-4D97-AF65-F5344CB8AC3E}">
        <p14:creationId xmlns:p14="http://schemas.microsoft.com/office/powerpoint/2010/main" val="3679641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839633-77CC-4FB6-9524-058F6D52A3C7}"/>
              </a:ext>
            </a:extLst>
          </p:cNvPr>
          <p:cNvSpPr/>
          <p:nvPr/>
        </p:nvSpPr>
        <p:spPr>
          <a:xfrm>
            <a:off x="3013606" y="-25853"/>
            <a:ext cx="570720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Wonderful Whales </a:t>
            </a:r>
            <a:endPar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3543AB3-C161-4770-AB2F-08266F144C5C}"/>
              </a:ext>
            </a:extLst>
          </p:cNvPr>
          <p:cNvSpPr txBox="1"/>
          <p:nvPr/>
        </p:nvSpPr>
        <p:spPr>
          <a:xfrm>
            <a:off x="4815840" y="2562298"/>
            <a:ext cx="6858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panose="020F0502020204030204"/>
                <a:ea typeface="+mn-ea"/>
                <a:cs typeface="+mn-cs"/>
              </a:rPr>
              <a:t>https://www.youtube.com/watch?v=bgiPTUy2RqI</a:t>
            </a:r>
          </a:p>
        </p:txBody>
      </p:sp>
      <p:sp>
        <p:nvSpPr>
          <p:cNvPr id="14" name="Thought Bubble: Cloud 13">
            <a:extLst>
              <a:ext uri="{FF2B5EF4-FFF2-40B4-BE49-F238E27FC236}">
                <a16:creationId xmlns:a16="http://schemas.microsoft.com/office/drawing/2014/main" id="{77C8060B-F68E-4723-9684-23D7C1A3837B}"/>
              </a:ext>
            </a:extLst>
          </p:cNvPr>
          <p:cNvSpPr/>
          <p:nvPr/>
        </p:nvSpPr>
        <p:spPr>
          <a:xfrm>
            <a:off x="8244840" y="507947"/>
            <a:ext cx="3581400" cy="1910080"/>
          </a:xfrm>
          <a:prstGeom prst="cloudCallout">
            <a:avLst>
              <a:gd name="adj1" fmla="val -78546"/>
              <a:gd name="adj2" fmla="val 4205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34E1A63-FB58-45EF-8E95-C4CE2D85BB09}"/>
              </a:ext>
            </a:extLst>
          </p:cNvPr>
          <p:cNvSpPr txBox="1"/>
          <p:nvPr/>
        </p:nvSpPr>
        <p:spPr>
          <a:xfrm>
            <a:off x="8966871" y="893452"/>
            <a:ext cx="2529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rPr>
              <a:t>Watch the video to learn more about </a:t>
            </a:r>
            <a:r>
              <a:rPr kumimoji="0" lang="en-GB" sz="18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Blue Whales</a:t>
            </a:r>
            <a:endParaRPr kumimoji="0" lang="en-GB" sz="18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57652" y="3023963"/>
            <a:ext cx="5455920" cy="363626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2" y="1019139"/>
            <a:ext cx="4430859" cy="3086318"/>
          </a:xfrm>
          <a:prstGeom prst="rect">
            <a:avLst/>
          </a:prstGeom>
        </p:spPr>
      </p:pic>
    </p:spTree>
    <p:extLst>
      <p:ext uri="{BB962C8B-B14F-4D97-AF65-F5344CB8AC3E}">
        <p14:creationId xmlns:p14="http://schemas.microsoft.com/office/powerpoint/2010/main" val="3503738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23BF4F-A427-47C5-9A1F-5DEFC39DD9DF}"/>
              </a:ext>
            </a:extLst>
          </p:cNvPr>
          <p:cNvSpPr/>
          <p:nvPr/>
        </p:nvSpPr>
        <p:spPr>
          <a:xfrm>
            <a:off x="2357704" y="71735"/>
            <a:ext cx="747659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Life cycle of a </a:t>
            </a:r>
            <a:r>
              <a:rPr kumimoji="0" lang="en-US" sz="5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Blue Whale</a:t>
            </a:r>
            <a:endPar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120" y="3046432"/>
            <a:ext cx="4334285" cy="3237135"/>
          </a:xfrm>
          <a:prstGeom prst="rect">
            <a:avLst/>
          </a:prstGeom>
        </p:spPr>
      </p:pic>
      <p:sp>
        <p:nvSpPr>
          <p:cNvPr id="3" name="TextBox 2"/>
          <p:cNvSpPr txBox="1"/>
          <p:nvPr/>
        </p:nvSpPr>
        <p:spPr>
          <a:xfrm>
            <a:off x="418011" y="142385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1A69096-5B50-4BC5-9930-C18A2FA6619A}"/>
              </a:ext>
            </a:extLst>
          </p:cNvPr>
          <p:cNvSpPr txBox="1"/>
          <p:nvPr/>
        </p:nvSpPr>
        <p:spPr>
          <a:xfrm>
            <a:off x="91439" y="1107440"/>
            <a:ext cx="11103429"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Sassoon Infant Std" panose="020B0503020103030203" pitchFamily="34" charset="0"/>
                <a:ea typeface="+mn-ea"/>
                <a:cs typeface="+mn-cs"/>
              </a:rPr>
              <a:t>Blue Whales are mammals and grow inside of their mother before the female Blue Whale gives birth at around 12 months. When baby Blue Whales are born they are called a ‘Calf’ and feed on their mothers milk. After approximately one year the Calf is weaned off its mothers milk and starts to search for its own food at this stage they are called ‘Juvenile’. They become adults between the age of 6-10 depending on their levels of maturity. </a:t>
            </a:r>
            <a:endParaRPr kumimoji="0" lang="en-GB" sz="2400" b="1" i="0" u="none" strike="noStrike" kern="1200" cap="none" spc="0" normalizeH="0" baseline="0" noProof="0" dirty="0">
              <a:ln>
                <a:noFill/>
              </a:ln>
              <a:solidFill>
                <a:prstClr val="black"/>
              </a:solidFill>
              <a:effectLst/>
              <a:uLnTx/>
              <a:uFillTx/>
              <a:latin typeface="Sassoon Infant Std" panose="020B0503020103030203" pitchFamily="34" charset="0"/>
              <a:ea typeface="+mn-ea"/>
              <a:cs typeface="+mn-cs"/>
            </a:endParaRPr>
          </a:p>
        </p:txBody>
      </p:sp>
    </p:spTree>
    <p:extLst>
      <p:ext uri="{BB962C8B-B14F-4D97-AF65-F5344CB8AC3E}">
        <p14:creationId xmlns:p14="http://schemas.microsoft.com/office/powerpoint/2010/main" val="3937090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74ECA-4FF5-48B1-87BC-AB4A48778B7F}"/>
              </a:ext>
            </a:extLst>
          </p:cNvPr>
          <p:cNvSpPr/>
          <p:nvPr/>
        </p:nvSpPr>
        <p:spPr>
          <a:xfrm>
            <a:off x="3153323" y="2642235"/>
            <a:ext cx="5152478"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Life Cycle of </a:t>
            </a:r>
            <a:r>
              <a:rPr kumimoji="0" lang="en-US" sz="5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a Blue Whale</a:t>
            </a:r>
            <a:endPar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9400" y="186418"/>
            <a:ext cx="4720323" cy="245581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1677" y="4275093"/>
            <a:ext cx="4720323" cy="2455817"/>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7161" y="4275092"/>
            <a:ext cx="4720323" cy="2431643"/>
          </a:xfrm>
          <a:prstGeom prst="rect">
            <a:avLst/>
          </a:prstGeom>
        </p:spPr>
      </p:pic>
      <p:sp>
        <p:nvSpPr>
          <p:cNvPr id="10" name="Arrow: Right 16">
            <a:extLst>
              <a:ext uri="{FF2B5EF4-FFF2-40B4-BE49-F238E27FC236}">
                <a16:creationId xmlns:a16="http://schemas.microsoft.com/office/drawing/2014/main" id="{A4F08555-55B1-4F0B-9496-A9240B6E8D53}"/>
              </a:ext>
            </a:extLst>
          </p:cNvPr>
          <p:cNvSpPr/>
          <p:nvPr/>
        </p:nvSpPr>
        <p:spPr>
          <a:xfrm rot="2377597">
            <a:off x="8605833" y="1374458"/>
            <a:ext cx="2057400"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Arrow: Right 18">
            <a:extLst>
              <a:ext uri="{FF2B5EF4-FFF2-40B4-BE49-F238E27FC236}">
                <a16:creationId xmlns:a16="http://schemas.microsoft.com/office/drawing/2014/main" id="{1AFE4DBF-32AD-4123-B8DE-3CA4737DC038}"/>
              </a:ext>
            </a:extLst>
          </p:cNvPr>
          <p:cNvSpPr/>
          <p:nvPr/>
        </p:nvSpPr>
        <p:spPr>
          <a:xfrm rot="10167546">
            <a:off x="5140305" y="4857458"/>
            <a:ext cx="1712919"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row: Right 18">
            <a:extLst>
              <a:ext uri="{FF2B5EF4-FFF2-40B4-BE49-F238E27FC236}">
                <a16:creationId xmlns:a16="http://schemas.microsoft.com/office/drawing/2014/main" id="{1AFE4DBF-32AD-4123-B8DE-3CA4737DC038}"/>
              </a:ext>
            </a:extLst>
          </p:cNvPr>
          <p:cNvSpPr/>
          <p:nvPr/>
        </p:nvSpPr>
        <p:spPr>
          <a:xfrm rot="18852769">
            <a:off x="696414" y="1394391"/>
            <a:ext cx="2057400" cy="168211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3BD7643-52F9-4EEA-B484-C1A191D634D5}"/>
              </a:ext>
            </a:extLst>
          </p:cNvPr>
          <p:cNvSpPr txBox="1"/>
          <p:nvPr/>
        </p:nvSpPr>
        <p:spPr>
          <a:xfrm>
            <a:off x="2921529" y="46276"/>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4" name="TextBox 13">
            <a:extLst>
              <a:ext uri="{FF2B5EF4-FFF2-40B4-BE49-F238E27FC236}">
                <a16:creationId xmlns:a16="http://schemas.microsoft.com/office/drawing/2014/main" id="{53BD7643-52F9-4EEA-B484-C1A191D634D5}"/>
              </a:ext>
            </a:extLst>
          </p:cNvPr>
          <p:cNvSpPr txBox="1"/>
          <p:nvPr/>
        </p:nvSpPr>
        <p:spPr>
          <a:xfrm>
            <a:off x="7462895" y="3849618"/>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3BD7643-52F9-4EEA-B484-C1A191D634D5}"/>
              </a:ext>
            </a:extLst>
          </p:cNvPr>
          <p:cNvSpPr txBox="1"/>
          <p:nvPr/>
        </p:nvSpPr>
        <p:spPr>
          <a:xfrm>
            <a:off x="137161" y="3812270"/>
            <a:ext cx="463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369400" y="186418"/>
            <a:ext cx="4720323" cy="245581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7462895" y="4250919"/>
            <a:ext cx="4720323" cy="245581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137161" y="4258178"/>
            <a:ext cx="4720323" cy="245581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2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906</Words>
  <Application>Microsoft Office PowerPoint</Application>
  <PresentationFormat>Widescreen</PresentationFormat>
  <Paragraphs>108</Paragraphs>
  <Slides>28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Calibri Light</vt:lpstr>
      <vt:lpstr>Sassoon Infant Rg</vt:lpstr>
      <vt:lpstr>Sassoon Infant Std</vt:lpstr>
      <vt:lpstr>Twinkl</vt:lpstr>
      <vt:lpstr>Twinkl SemiBold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Nixon</dc:creator>
  <cp:lastModifiedBy>Paul Gingell</cp:lastModifiedBy>
  <cp:revision>5</cp:revision>
  <dcterms:created xsi:type="dcterms:W3CDTF">2021-01-04T15:45:21Z</dcterms:created>
  <dcterms:modified xsi:type="dcterms:W3CDTF">2021-01-04T16:44:26Z</dcterms:modified>
</cp:coreProperties>
</file>