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9" r:id="rId2"/>
    <p:sldId id="398" r:id="rId3"/>
    <p:sldId id="399" r:id="rId4"/>
    <p:sldId id="400" r:id="rId5"/>
    <p:sldId id="401" r:id="rId6"/>
    <p:sldId id="425" r:id="rId7"/>
    <p:sldId id="426" r:id="rId8"/>
    <p:sldId id="427" r:id="rId9"/>
    <p:sldId id="428" r:id="rId10"/>
    <p:sldId id="429" r:id="rId11"/>
    <p:sldId id="430" r:id="rId12"/>
    <p:sldId id="431" r:id="rId13"/>
    <p:sldId id="432" r:id="rId14"/>
    <p:sldId id="433" r:id="rId15"/>
    <p:sldId id="434" r:id="rId16"/>
    <p:sldId id="435" r:id="rId17"/>
    <p:sldId id="436" r:id="rId18"/>
    <p:sldId id="437" r:id="rId19"/>
    <p:sldId id="438" r:id="rId20"/>
    <p:sldId id="413" r:id="rId21"/>
    <p:sldId id="455" r:id="rId22"/>
    <p:sldId id="414" r:id="rId23"/>
    <p:sldId id="415" r:id="rId24"/>
    <p:sldId id="416" r:id="rId25"/>
    <p:sldId id="417" r:id="rId26"/>
    <p:sldId id="418" r:id="rId27"/>
    <p:sldId id="419" r:id="rId28"/>
    <p:sldId id="420" r:id="rId29"/>
    <p:sldId id="421" r:id="rId30"/>
    <p:sldId id="422" r:id="rId31"/>
    <p:sldId id="423" r:id="rId32"/>
    <p:sldId id="439" r:id="rId33"/>
    <p:sldId id="440" r:id="rId34"/>
    <p:sldId id="442" r:id="rId35"/>
    <p:sldId id="441" r:id="rId36"/>
    <p:sldId id="443" r:id="rId37"/>
    <p:sldId id="424" r:id="rId38"/>
    <p:sldId id="402" r:id="rId39"/>
    <p:sldId id="403" r:id="rId40"/>
    <p:sldId id="405" r:id="rId41"/>
    <p:sldId id="321" r:id="rId42"/>
    <p:sldId id="406" r:id="rId43"/>
    <p:sldId id="391" r:id="rId44"/>
    <p:sldId id="392" r:id="rId45"/>
    <p:sldId id="444" r:id="rId46"/>
    <p:sldId id="445" r:id="rId47"/>
    <p:sldId id="446" r:id="rId48"/>
    <p:sldId id="447" r:id="rId49"/>
    <p:sldId id="448" r:id="rId50"/>
    <p:sldId id="404" r:id="rId51"/>
    <p:sldId id="339" r:id="rId52"/>
    <p:sldId id="352" r:id="rId53"/>
    <p:sldId id="353" r:id="rId54"/>
    <p:sldId id="340" r:id="rId55"/>
    <p:sldId id="359" r:id="rId56"/>
    <p:sldId id="360" r:id="rId57"/>
    <p:sldId id="361" r:id="rId58"/>
    <p:sldId id="362" r:id="rId59"/>
    <p:sldId id="354" r:id="rId60"/>
    <p:sldId id="348" r:id="rId61"/>
    <p:sldId id="363" r:id="rId62"/>
    <p:sldId id="367" r:id="rId63"/>
    <p:sldId id="364" r:id="rId64"/>
    <p:sldId id="368" r:id="rId65"/>
    <p:sldId id="350" r:id="rId66"/>
    <p:sldId id="449" r:id="rId67"/>
    <p:sldId id="450" r:id="rId68"/>
    <p:sldId id="451" r:id="rId69"/>
    <p:sldId id="452" r:id="rId70"/>
    <p:sldId id="453" r:id="rId71"/>
    <p:sldId id="45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A7D27-2F54-B331-BE3C-425AFC8D52BB}" v="15" dt="2021-02-28T21:59:25.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Stanners [ Wheatley Hill Primary School ]" userId="S::j.stanners300@whprimary.com::95d13023-5fe8-4aa6-af64-49ca2f97d09d" providerId="AD" clId="Web-{595A7D27-2F54-B331-BE3C-425AFC8D52BB}"/>
    <pc:docChg chg="addSld modSld">
      <pc:chgData name="J. Stanners [ Wheatley Hill Primary School ]" userId="S::j.stanners300@whprimary.com::95d13023-5fe8-4aa6-af64-49ca2f97d09d" providerId="AD" clId="Web-{595A7D27-2F54-B331-BE3C-425AFC8D52BB}" dt="2021-02-28T21:59:25.430" v="12" actId="1076"/>
      <pc:docMkLst>
        <pc:docMk/>
      </pc:docMkLst>
      <pc:sldChg chg="addSp delSp modSp new">
        <pc:chgData name="J. Stanners [ Wheatley Hill Primary School ]" userId="S::j.stanners300@whprimary.com::95d13023-5fe8-4aa6-af64-49ca2f97d09d" providerId="AD" clId="Web-{595A7D27-2F54-B331-BE3C-425AFC8D52BB}" dt="2021-02-28T21:59:25.430" v="12" actId="1076"/>
        <pc:sldMkLst>
          <pc:docMk/>
          <pc:sldMk cId="517013948" sldId="455"/>
        </pc:sldMkLst>
        <pc:spChg chg="del">
          <ac:chgData name="J. Stanners [ Wheatley Hill Primary School ]" userId="S::j.stanners300@whprimary.com::95d13023-5fe8-4aa6-af64-49ca2f97d09d" providerId="AD" clId="Web-{595A7D27-2F54-B331-BE3C-425AFC8D52BB}" dt="2021-02-28T21:58:25.599" v="1"/>
          <ac:spMkLst>
            <pc:docMk/>
            <pc:sldMk cId="517013948" sldId="455"/>
            <ac:spMk id="2" creationId="{D8B7EA06-91AA-4F47-8F0B-1DD23E638566}"/>
          </ac:spMkLst>
        </pc:spChg>
        <pc:spChg chg="del">
          <ac:chgData name="J. Stanners [ Wheatley Hill Primary School ]" userId="S::j.stanners300@whprimary.com::95d13023-5fe8-4aa6-af64-49ca2f97d09d" providerId="AD" clId="Web-{595A7D27-2F54-B331-BE3C-425AFC8D52BB}" dt="2021-02-28T21:58:27.880" v="2"/>
          <ac:spMkLst>
            <pc:docMk/>
            <pc:sldMk cId="517013948" sldId="455"/>
            <ac:spMk id="3" creationId="{970295CF-2017-4E5B-8959-F7A839E5B9AB}"/>
          </ac:spMkLst>
        </pc:spChg>
        <pc:spChg chg="add">
          <ac:chgData name="J. Stanners [ Wheatley Hill Primary School ]" userId="S::j.stanners300@whprimary.com::95d13023-5fe8-4aa6-af64-49ca2f97d09d" providerId="AD" clId="Web-{595A7D27-2F54-B331-BE3C-425AFC8D52BB}" dt="2021-02-28T21:58:34.943" v="3"/>
          <ac:spMkLst>
            <pc:docMk/>
            <pc:sldMk cId="517013948" sldId="455"/>
            <ac:spMk id="4" creationId="{B1FC35D6-BFBF-451E-AEC6-C1EB64FB89A5}"/>
          </ac:spMkLst>
        </pc:spChg>
        <pc:spChg chg="add">
          <ac:chgData name="J. Stanners [ Wheatley Hill Primary School ]" userId="S::j.stanners300@whprimary.com::95d13023-5fe8-4aa6-af64-49ca2f97d09d" providerId="AD" clId="Web-{595A7D27-2F54-B331-BE3C-425AFC8D52BB}" dt="2021-02-28T21:58:40.396" v="4"/>
          <ac:spMkLst>
            <pc:docMk/>
            <pc:sldMk cId="517013948" sldId="455"/>
            <ac:spMk id="5" creationId="{CB1B805D-B1EE-4813-A0E8-F17FA3D33E1E}"/>
          </ac:spMkLst>
        </pc:spChg>
        <pc:spChg chg="add mod">
          <ac:chgData name="J. Stanners [ Wheatley Hill Primary School ]" userId="S::j.stanners300@whprimary.com::95d13023-5fe8-4aa6-af64-49ca2f97d09d" providerId="AD" clId="Web-{595A7D27-2F54-B331-BE3C-425AFC8D52BB}" dt="2021-02-28T21:59:25.430" v="12" actId="1076"/>
          <ac:spMkLst>
            <pc:docMk/>
            <pc:sldMk cId="517013948" sldId="455"/>
            <ac:spMk id="8" creationId="{BB30CAD6-76AC-4E79-B0B0-380A3FA10240}"/>
          </ac:spMkLst>
        </pc:spChg>
        <pc:picChg chg="add mod">
          <ac:chgData name="J. Stanners [ Wheatley Hill Primary School ]" userId="S::j.stanners300@whprimary.com::95d13023-5fe8-4aa6-af64-49ca2f97d09d" providerId="AD" clId="Web-{595A7D27-2F54-B331-BE3C-425AFC8D52BB}" dt="2021-02-28T21:58:51.928" v="6" actId="1076"/>
          <ac:picMkLst>
            <pc:docMk/>
            <pc:sldMk cId="517013948" sldId="455"/>
            <ac:picMk id="6" creationId="{B25FCC0A-1DDB-402B-9F16-F70D41C5AE30}"/>
          </ac:picMkLst>
        </pc:picChg>
        <pc:picChg chg="add mod">
          <ac:chgData name="J. Stanners [ Wheatley Hill Primary School ]" userId="S::j.stanners300@whprimary.com::95d13023-5fe8-4aa6-af64-49ca2f97d09d" providerId="AD" clId="Web-{595A7D27-2F54-B331-BE3C-425AFC8D52BB}" dt="2021-02-28T21:59:19.086" v="11" actId="1076"/>
          <ac:picMkLst>
            <pc:docMk/>
            <pc:sldMk cId="517013948" sldId="455"/>
            <ac:picMk id="7" creationId="{912817D1-3734-48B9-874B-16F1798C173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759B-CB06-480E-A8E3-0106ADC672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D876B4-4C90-44F5-A626-41A06CC3E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F9C434-32BB-4616-ACAC-10C939C34FB6}"/>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5" name="Footer Placeholder 4">
            <a:extLst>
              <a:ext uri="{FF2B5EF4-FFF2-40B4-BE49-F238E27FC236}">
                <a16:creationId xmlns:a16="http://schemas.microsoft.com/office/drawing/2014/main" id="{E19C1BA3-A83E-403B-AFCE-CA5C9F9C06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09D0E8-9242-4998-9C1E-EAFDC159C0BC}"/>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146419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7A76-5CC1-4947-94C6-38FF99882D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4E7F8F-82C1-4D91-B8C2-EAB23EB281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A33D03-23F6-4C26-A147-D30513E17976}"/>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5" name="Footer Placeholder 4">
            <a:extLst>
              <a:ext uri="{FF2B5EF4-FFF2-40B4-BE49-F238E27FC236}">
                <a16:creationId xmlns:a16="http://schemas.microsoft.com/office/drawing/2014/main" id="{AF7941B4-0132-41AD-BA10-6D75A9200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F72B2-A685-4E12-9AAE-DC83DF34B6BB}"/>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3951671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3FB40-6DF0-440B-8571-B82A56616F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FEEE9B-16F6-4077-B44F-A6C97424CD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9BF7F0-458D-4BB6-B48E-959ED6CA3D17}"/>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5" name="Footer Placeholder 4">
            <a:extLst>
              <a:ext uri="{FF2B5EF4-FFF2-40B4-BE49-F238E27FC236}">
                <a16:creationId xmlns:a16="http://schemas.microsoft.com/office/drawing/2014/main" id="{1EF30045-D849-4BBA-890B-22C144D42B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1C922-DBC7-4104-9EE5-88D9FAB61AE0}"/>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386139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5A77-E945-4FB4-BE36-CDF360BCE5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4D1043-7034-4A6A-8FA5-56BA00829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26513E-A323-416A-A351-723F91095867}"/>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5" name="Footer Placeholder 4">
            <a:extLst>
              <a:ext uri="{FF2B5EF4-FFF2-40B4-BE49-F238E27FC236}">
                <a16:creationId xmlns:a16="http://schemas.microsoft.com/office/drawing/2014/main" id="{8D6FDF95-DA03-4A35-B691-771FBDC9B6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4177FC-B290-430B-AA3D-ACAACA4A4838}"/>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421759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4A24-96F5-4DB7-A61B-3AF9D2F0B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E5E15F-A0DF-4626-8120-48BA80405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ED5086-4AED-4345-A472-D9CC1063C7F3}"/>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5" name="Footer Placeholder 4">
            <a:extLst>
              <a:ext uri="{FF2B5EF4-FFF2-40B4-BE49-F238E27FC236}">
                <a16:creationId xmlns:a16="http://schemas.microsoft.com/office/drawing/2014/main" id="{B355FCD8-601E-4689-A8F1-BBA6FDBE83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1CC2AA-8012-4DBD-8D76-510885771D35}"/>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97972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DAA6-D752-4B8E-8779-5BD8281288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4D9BE1-0CAB-4DF3-BD5D-321D35BDA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C94FB7-87BF-4839-9D68-A2CE23D364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1BF99A-5417-4188-B207-78A9C79C98A2}"/>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6" name="Footer Placeholder 5">
            <a:extLst>
              <a:ext uri="{FF2B5EF4-FFF2-40B4-BE49-F238E27FC236}">
                <a16:creationId xmlns:a16="http://schemas.microsoft.com/office/drawing/2014/main" id="{1565DD90-4691-49F4-801E-57CB93CBE5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223818-AD47-414D-AF80-3DB58F5FD6A5}"/>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263760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6C1F-DA27-4F19-B872-7B4CB04DBC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619961-5091-445D-B76A-32BF238E33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58F3B-5DD7-4F88-80B4-859D398458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25A4887-C8ED-4090-93F6-DC6CC3206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B74494-43B4-4A77-98AC-B20DCF40F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2597CC-F116-49FD-A7B4-88FD5EB01607}"/>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8" name="Footer Placeholder 7">
            <a:extLst>
              <a:ext uri="{FF2B5EF4-FFF2-40B4-BE49-F238E27FC236}">
                <a16:creationId xmlns:a16="http://schemas.microsoft.com/office/drawing/2014/main" id="{06516D5F-CE5A-4179-9686-33FA944751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04CD15-A77B-4C0C-A980-A1ABBA2C508B}"/>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908966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4E19-3A35-46B3-84F0-D6106E1484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E55EA5-0F8E-4432-897A-C22F416907FF}"/>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4" name="Footer Placeholder 3">
            <a:extLst>
              <a:ext uri="{FF2B5EF4-FFF2-40B4-BE49-F238E27FC236}">
                <a16:creationId xmlns:a16="http://schemas.microsoft.com/office/drawing/2014/main" id="{C6BB4E9D-7E9C-4729-AF14-0DD32D3DD7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41A01C-5FF2-4D17-A2E2-C9B6EBABF633}"/>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349344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F43DC-323F-4AA0-8002-4C19549FFACB}"/>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3" name="Footer Placeholder 2">
            <a:extLst>
              <a:ext uri="{FF2B5EF4-FFF2-40B4-BE49-F238E27FC236}">
                <a16:creationId xmlns:a16="http://schemas.microsoft.com/office/drawing/2014/main" id="{8E982D3E-CB8A-44FE-A61B-2E4CC7EDE64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9003BE-1447-4F37-B7FC-EF340AD46D35}"/>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3600256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DC78-31BC-4030-9CBE-387ED6CEB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ED8869-9D7D-42CB-9389-1485A9D46F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42B2AD-A093-4532-8341-F71831817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7B89F-485D-437F-8217-F330B9440A34}"/>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6" name="Footer Placeholder 5">
            <a:extLst>
              <a:ext uri="{FF2B5EF4-FFF2-40B4-BE49-F238E27FC236}">
                <a16:creationId xmlns:a16="http://schemas.microsoft.com/office/drawing/2014/main" id="{2B339301-15DF-4D59-B613-EE0906A8D2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6F62A5-ED2B-410A-9254-3AD53DAA9390}"/>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48876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C886-968D-4D41-8EE6-4E02D9858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368F71-6A39-4CE1-9168-0B522046D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C8BFFE-B816-44A5-8188-8025040BA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42A57-E073-438D-B8A9-F8FE78939168}"/>
              </a:ext>
            </a:extLst>
          </p:cNvPr>
          <p:cNvSpPr>
            <a:spLocks noGrp="1"/>
          </p:cNvSpPr>
          <p:nvPr>
            <p:ph type="dt" sz="half" idx="10"/>
          </p:nvPr>
        </p:nvSpPr>
        <p:spPr/>
        <p:txBody>
          <a:bodyPr/>
          <a:lstStyle/>
          <a:p>
            <a:fld id="{6C0F081C-A5DC-457C-BF05-4A1DEB1F2194}" type="datetimeFigureOut">
              <a:rPr lang="en-GB" smtClean="0"/>
              <a:t>28/02/2021</a:t>
            </a:fld>
            <a:endParaRPr lang="en-GB"/>
          </a:p>
        </p:txBody>
      </p:sp>
      <p:sp>
        <p:nvSpPr>
          <p:cNvPr id="6" name="Footer Placeholder 5">
            <a:extLst>
              <a:ext uri="{FF2B5EF4-FFF2-40B4-BE49-F238E27FC236}">
                <a16:creationId xmlns:a16="http://schemas.microsoft.com/office/drawing/2014/main" id="{08ABA006-CF57-4EB2-BFFD-0A6E05DFBE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DD4462-44E6-4679-A741-9BFA62F79B38}"/>
              </a:ext>
            </a:extLst>
          </p:cNvPr>
          <p:cNvSpPr>
            <a:spLocks noGrp="1"/>
          </p:cNvSpPr>
          <p:nvPr>
            <p:ph type="sldNum" sz="quarter" idx="12"/>
          </p:nvPr>
        </p:nvSpPr>
        <p:spPr/>
        <p:txBody>
          <a:bodyPr/>
          <a:lstStyle/>
          <a:p>
            <a:fld id="{EAB860DC-3FED-46FE-8B00-11D8DA0D9E40}" type="slidenum">
              <a:rPr lang="en-GB" smtClean="0"/>
              <a:t>‹#›</a:t>
            </a:fld>
            <a:endParaRPr lang="en-GB"/>
          </a:p>
        </p:txBody>
      </p:sp>
    </p:spTree>
    <p:extLst>
      <p:ext uri="{BB962C8B-B14F-4D97-AF65-F5344CB8AC3E}">
        <p14:creationId xmlns:p14="http://schemas.microsoft.com/office/powerpoint/2010/main" val="19587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78974-9BC5-45BE-96CE-AF3A77993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2F95C9-7A9A-41B5-8A23-2F4314F65E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E97893-68A8-4B5D-A4BB-F7949330D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F081C-A5DC-457C-BF05-4A1DEB1F2194}" type="datetimeFigureOut">
              <a:rPr lang="en-GB" smtClean="0"/>
              <a:t>28/02/2021</a:t>
            </a:fld>
            <a:endParaRPr lang="en-GB"/>
          </a:p>
        </p:txBody>
      </p:sp>
      <p:sp>
        <p:nvSpPr>
          <p:cNvPr id="5" name="Footer Placeholder 4">
            <a:extLst>
              <a:ext uri="{FF2B5EF4-FFF2-40B4-BE49-F238E27FC236}">
                <a16:creationId xmlns:a16="http://schemas.microsoft.com/office/drawing/2014/main" id="{18A02E67-F8A1-456C-8223-AD82FF3C6C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7B6E50-A17A-4113-912F-5818CED562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860DC-3FED-46FE-8B00-11D8DA0D9E40}" type="slidenum">
              <a:rPr lang="en-GB" smtClean="0"/>
              <a:t>‹#›</a:t>
            </a:fld>
            <a:endParaRPr lang="en-GB"/>
          </a:p>
        </p:txBody>
      </p:sp>
    </p:spTree>
    <p:extLst>
      <p:ext uri="{BB962C8B-B14F-4D97-AF65-F5344CB8AC3E}">
        <p14:creationId xmlns:p14="http://schemas.microsoft.com/office/powerpoint/2010/main" val="3092116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9.png"/><Relationship Id="rId7" Type="http://schemas.openxmlformats.org/officeDocument/2006/relationships/image" Target="../media/image12.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1.png"/><Relationship Id="rId10" Type="http://schemas.openxmlformats.org/officeDocument/2006/relationships/image" Target="../media/image22.jpeg"/><Relationship Id="rId4" Type="http://schemas.openxmlformats.org/officeDocument/2006/relationships/image" Target="../media/image20.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cFB0XBV6JdU" TargetMode="External"/><Relationship Id="rId2" Type="http://schemas.openxmlformats.org/officeDocument/2006/relationships/hyperlink" Target="https://www.youtube.com/watch?v=xLi4bkkfblo"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9.png"/><Relationship Id="rId4" Type="http://schemas.openxmlformats.org/officeDocument/2006/relationships/image" Target="../media/image48.png"/><Relationship Id="rId9" Type="http://schemas.openxmlformats.org/officeDocument/2006/relationships/image" Target="../media/image53.jpe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9.png"/><Relationship Id="rId4" Type="http://schemas.openxmlformats.org/officeDocument/2006/relationships/image" Target="../media/image56.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0.png"/><Relationship Id="rId7" Type="http://schemas.openxmlformats.org/officeDocument/2006/relationships/image" Target="../media/image12.jpeg"/><Relationship Id="rId12" Type="http://schemas.openxmlformats.org/officeDocument/2006/relationships/image" Target="../media/image6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64.png"/><Relationship Id="rId5" Type="http://schemas.openxmlformats.org/officeDocument/2006/relationships/image" Target="../media/image19.png"/><Relationship Id="rId10" Type="http://schemas.openxmlformats.org/officeDocument/2006/relationships/image" Target="../media/image38.png"/><Relationship Id="rId4" Type="http://schemas.openxmlformats.org/officeDocument/2006/relationships/image" Target="../media/image62.png"/><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4.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24.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24.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O9cDf58N_DI" TargetMode="External"/><Relationship Id="rId2" Type="http://schemas.openxmlformats.org/officeDocument/2006/relationships/hyperlink" Target="https://www.youtube.com/watch?v=dPYeC7PQ0UE"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9.png"/><Relationship Id="rId4" Type="http://schemas.openxmlformats.org/officeDocument/2006/relationships/hyperlink" Target="https://www.youtube.com/watch?v=9hpF25WMaF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76.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9.pn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http://www.ictgames.com/mobilePage/lcwc/index.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bbc.co.uk/bitesize/topics/zvq9bdm/articles/zfj6jhv"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hyperlink" Target="https://www.ictgames.com/mobilePage/poopDeck/index.html"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Monday 1st March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identify the features of an advert.</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817002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FA4011-A7FE-4D92-A0D6-E9325CE348CE}"/>
              </a:ext>
            </a:extLst>
          </p:cNvPr>
          <p:cNvSpPr txBox="1"/>
          <p:nvPr/>
        </p:nvSpPr>
        <p:spPr>
          <a:xfrm>
            <a:off x="236665" y="3832879"/>
            <a:ext cx="11443993" cy="2862322"/>
          </a:xfrm>
          <a:prstGeom prst="rect">
            <a:avLst/>
          </a:prstGeom>
          <a:noFill/>
        </p:spPr>
        <p:txBody>
          <a:bodyPr wrap="square">
            <a:spAutoFit/>
          </a:bodyPr>
          <a:lstStyle/>
          <a:p>
            <a:pPr algn="ctr"/>
            <a:r>
              <a:rPr lang="en-GB" b="1" dirty="0"/>
              <a:t>A taste like no other! Gola rainforest chocolate will leave your mouth watering for more! Grown in the depth of the green Amazon Rainforest this chocolate is harvested and crafted with passion and perfection. Gola chocolate is made using the best quality cocoa beans to provide you with a taste sensation in every bite! The delicious chocolate bar has a creamy texture which melts in your mouth. You can enjoy this chocolate on its own, melted and drizzled over strawberries or baked as part of a scrumptious chocolate cake. </a:t>
            </a:r>
          </a:p>
          <a:p>
            <a:pPr algn="ctr"/>
            <a:endParaRPr lang="en-GB" b="1" dirty="0"/>
          </a:p>
          <a:p>
            <a:pPr algn="ctr"/>
            <a:r>
              <a:rPr lang="en-GB" b="1" dirty="0"/>
              <a:t>Can you resit trying this taste sensational chocolate? Why wait buy your Gola Rainforest chocolate bar today!</a:t>
            </a:r>
          </a:p>
          <a:p>
            <a:pPr algn="ctr"/>
            <a:endParaRPr lang="en-GB" b="1" dirty="0"/>
          </a:p>
          <a:p>
            <a:pPr algn="ctr"/>
            <a:r>
              <a:rPr lang="en-GB" b="1" dirty="0"/>
              <a:t>Not only does Gola Rainforest chocolate taste sensational, every bar you buy helps to save the  beautiful rainforests. Chocolate that tastes good and does good!</a:t>
            </a:r>
          </a:p>
        </p:txBody>
      </p:sp>
      <p:sp>
        <p:nvSpPr>
          <p:cNvPr id="5" name="Rectangle 4">
            <a:extLst>
              <a:ext uri="{FF2B5EF4-FFF2-40B4-BE49-F238E27FC236}">
                <a16:creationId xmlns:a16="http://schemas.microsoft.com/office/drawing/2014/main" id="{006917C7-1DAF-44C6-B72D-B3C661DA1CBF}"/>
              </a:ext>
            </a:extLst>
          </p:cNvPr>
          <p:cNvSpPr/>
          <p:nvPr/>
        </p:nvSpPr>
        <p:spPr>
          <a:xfrm>
            <a:off x="213326" y="294199"/>
            <a:ext cx="2867025" cy="98215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1045C7B-97DB-4CDA-8C33-910B8CA67113}"/>
              </a:ext>
            </a:extLst>
          </p:cNvPr>
          <p:cNvSpPr txBox="1"/>
          <p:nvPr/>
        </p:nvSpPr>
        <p:spPr>
          <a:xfrm>
            <a:off x="413936" y="523665"/>
            <a:ext cx="2600103" cy="523220"/>
          </a:xfrm>
          <a:prstGeom prst="rect">
            <a:avLst/>
          </a:prstGeom>
          <a:noFill/>
        </p:spPr>
        <p:txBody>
          <a:bodyPr wrap="square" rtlCol="0">
            <a:spAutoFit/>
          </a:bodyPr>
          <a:lstStyle/>
          <a:p>
            <a:r>
              <a:rPr lang="en-GB" sz="2800" dirty="0"/>
              <a:t>Example advert  </a:t>
            </a:r>
          </a:p>
        </p:txBody>
      </p:sp>
      <p:sp>
        <p:nvSpPr>
          <p:cNvPr id="7" name="Cloud 6">
            <a:extLst>
              <a:ext uri="{FF2B5EF4-FFF2-40B4-BE49-F238E27FC236}">
                <a16:creationId xmlns:a16="http://schemas.microsoft.com/office/drawing/2014/main" id="{29AEE7F1-B354-40BB-AC10-72483F339AF5}"/>
              </a:ext>
            </a:extLst>
          </p:cNvPr>
          <p:cNvSpPr/>
          <p:nvPr/>
        </p:nvSpPr>
        <p:spPr>
          <a:xfrm>
            <a:off x="148135" y="1820873"/>
            <a:ext cx="2867025" cy="982152"/>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4B06AB08-437C-4286-89E1-BDF8955F912B}"/>
              </a:ext>
            </a:extLst>
          </p:cNvPr>
          <p:cNvSpPr txBox="1"/>
          <p:nvPr/>
        </p:nvSpPr>
        <p:spPr>
          <a:xfrm>
            <a:off x="322369" y="2021638"/>
            <a:ext cx="2617687" cy="461665"/>
          </a:xfrm>
          <a:prstGeom prst="rect">
            <a:avLst/>
          </a:prstGeom>
          <a:noFill/>
        </p:spPr>
        <p:txBody>
          <a:bodyPr wrap="square" rtlCol="0">
            <a:spAutoFit/>
          </a:bodyPr>
          <a:lstStyle/>
          <a:p>
            <a:pPr algn="ctr"/>
            <a:r>
              <a:rPr lang="en-GB" sz="2400" dirty="0"/>
              <a:t>Read my advert …</a:t>
            </a:r>
          </a:p>
        </p:txBody>
      </p:sp>
      <p:pic>
        <p:nvPicPr>
          <p:cNvPr id="9" name="Picture 15" descr="A picture containing logo&#10;&#10;Description automatically generated">
            <a:extLst>
              <a:ext uri="{FF2B5EF4-FFF2-40B4-BE49-F238E27FC236}">
                <a16:creationId xmlns:a16="http://schemas.microsoft.com/office/drawing/2014/main" id="{68E193B2-8450-447B-8EBA-CCF9D5BDEED7}"/>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10" name="Picture 4" descr="See the source image">
            <a:extLst>
              <a:ext uri="{FF2B5EF4-FFF2-40B4-BE49-F238E27FC236}">
                <a16:creationId xmlns:a16="http://schemas.microsoft.com/office/drawing/2014/main" id="{E966E734-BC70-4AE5-B5B9-FE3932B4C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027"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A60B1B53-2FC9-4A67-A4F2-34664D0E4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506"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F98EF5-910C-4C0C-9CA2-F070EAEAC49C}"/>
              </a:ext>
            </a:extLst>
          </p:cNvPr>
          <p:cNvPicPr>
            <a:picLocks noChangeAspect="1"/>
          </p:cNvPicPr>
          <p:nvPr/>
        </p:nvPicPr>
        <p:blipFill>
          <a:blip r:embed="rId5"/>
          <a:stretch>
            <a:fillRect/>
          </a:stretch>
        </p:blipFill>
        <p:spPr>
          <a:xfrm>
            <a:off x="8361985" y="994436"/>
            <a:ext cx="2306479" cy="2516070"/>
          </a:xfrm>
          <a:prstGeom prst="rect">
            <a:avLst/>
          </a:prstGeom>
        </p:spPr>
      </p:pic>
    </p:spTree>
    <p:extLst>
      <p:ext uri="{BB962C8B-B14F-4D97-AF65-F5344CB8AC3E}">
        <p14:creationId xmlns:p14="http://schemas.microsoft.com/office/powerpoint/2010/main" val="24672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A picture containing logo&#10;&#10;Description automatically generated">
            <a:extLst>
              <a:ext uri="{FF2B5EF4-FFF2-40B4-BE49-F238E27FC236}">
                <a16:creationId xmlns:a16="http://schemas.microsoft.com/office/drawing/2014/main" id="{68E193B2-8450-447B-8EBA-CCF9D5BDEED7}"/>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10" name="Picture 4" descr="See the source image">
            <a:extLst>
              <a:ext uri="{FF2B5EF4-FFF2-40B4-BE49-F238E27FC236}">
                <a16:creationId xmlns:a16="http://schemas.microsoft.com/office/drawing/2014/main" id="{E966E734-BC70-4AE5-B5B9-FE3932B4C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731"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A60B1B53-2FC9-4A67-A4F2-34664D0E4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210"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F98EF5-910C-4C0C-9CA2-F070EAEAC49C}"/>
              </a:ext>
            </a:extLst>
          </p:cNvPr>
          <p:cNvPicPr>
            <a:picLocks noChangeAspect="1"/>
          </p:cNvPicPr>
          <p:nvPr/>
        </p:nvPicPr>
        <p:blipFill>
          <a:blip r:embed="rId5"/>
          <a:stretch>
            <a:fillRect/>
          </a:stretch>
        </p:blipFill>
        <p:spPr>
          <a:xfrm>
            <a:off x="8642689" y="994436"/>
            <a:ext cx="2306479" cy="2516070"/>
          </a:xfrm>
          <a:prstGeom prst="rect">
            <a:avLst/>
          </a:prstGeom>
        </p:spPr>
      </p:pic>
      <p:sp>
        <p:nvSpPr>
          <p:cNvPr id="13" name="Rectangle 12">
            <a:extLst>
              <a:ext uri="{FF2B5EF4-FFF2-40B4-BE49-F238E27FC236}">
                <a16:creationId xmlns:a16="http://schemas.microsoft.com/office/drawing/2014/main" id="{5B282D72-4479-4A39-B347-404821057E20}"/>
              </a:ext>
            </a:extLst>
          </p:cNvPr>
          <p:cNvSpPr/>
          <p:nvPr/>
        </p:nvSpPr>
        <p:spPr>
          <a:xfrm>
            <a:off x="60656" y="103221"/>
            <a:ext cx="6368902" cy="89121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360360D-45A1-47CA-8A54-39DB24B947C6}"/>
              </a:ext>
            </a:extLst>
          </p:cNvPr>
          <p:cNvSpPr txBox="1"/>
          <p:nvPr/>
        </p:nvSpPr>
        <p:spPr>
          <a:xfrm>
            <a:off x="-303605" y="133329"/>
            <a:ext cx="7097424" cy="830997"/>
          </a:xfrm>
          <a:prstGeom prst="rect">
            <a:avLst/>
          </a:prstGeom>
          <a:noFill/>
        </p:spPr>
        <p:txBody>
          <a:bodyPr wrap="square" rtlCol="0">
            <a:spAutoFit/>
          </a:bodyPr>
          <a:lstStyle/>
          <a:p>
            <a:pPr algn="ctr"/>
            <a:r>
              <a:rPr lang="en-GB" sz="2400" b="1" dirty="0"/>
              <a:t>Read through the description again and highlight/underline the adjectives.</a:t>
            </a:r>
          </a:p>
        </p:txBody>
      </p:sp>
      <p:sp>
        <p:nvSpPr>
          <p:cNvPr id="15" name="Cloud 14">
            <a:extLst>
              <a:ext uri="{FF2B5EF4-FFF2-40B4-BE49-F238E27FC236}">
                <a16:creationId xmlns:a16="http://schemas.microsoft.com/office/drawing/2014/main" id="{578590C1-8E9D-450C-A021-C27CFA1620E3}"/>
              </a:ext>
            </a:extLst>
          </p:cNvPr>
          <p:cNvSpPr/>
          <p:nvPr/>
        </p:nvSpPr>
        <p:spPr>
          <a:xfrm>
            <a:off x="366299" y="935567"/>
            <a:ext cx="3174274" cy="273612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705592-1749-49A8-B5A1-936501CD2AA6}"/>
              </a:ext>
            </a:extLst>
          </p:cNvPr>
          <p:cNvSpPr txBox="1"/>
          <p:nvPr/>
        </p:nvSpPr>
        <p:spPr>
          <a:xfrm>
            <a:off x="77393" y="1766564"/>
            <a:ext cx="3875990" cy="430887"/>
          </a:xfrm>
          <a:prstGeom prst="rect">
            <a:avLst/>
          </a:prstGeom>
          <a:noFill/>
        </p:spPr>
        <p:txBody>
          <a:bodyPr wrap="square" rtlCol="0">
            <a:spAutoFit/>
          </a:bodyPr>
          <a:lstStyle/>
          <a:p>
            <a:pPr algn="ctr"/>
            <a:r>
              <a:rPr lang="en-GB" sz="2200" b="1" dirty="0"/>
              <a:t>What is an adjective?</a:t>
            </a:r>
          </a:p>
        </p:txBody>
      </p:sp>
      <p:sp>
        <p:nvSpPr>
          <p:cNvPr id="17" name="TextBox 16">
            <a:extLst>
              <a:ext uri="{FF2B5EF4-FFF2-40B4-BE49-F238E27FC236}">
                <a16:creationId xmlns:a16="http://schemas.microsoft.com/office/drawing/2014/main" id="{B9835D5B-EA72-40EC-AEC1-10D5ECD9A7B4}"/>
              </a:ext>
            </a:extLst>
          </p:cNvPr>
          <p:cNvSpPr txBox="1"/>
          <p:nvPr/>
        </p:nvSpPr>
        <p:spPr>
          <a:xfrm>
            <a:off x="797061" y="2321597"/>
            <a:ext cx="2651501" cy="430887"/>
          </a:xfrm>
          <a:prstGeom prst="rect">
            <a:avLst/>
          </a:prstGeom>
          <a:noFill/>
        </p:spPr>
        <p:txBody>
          <a:bodyPr wrap="square">
            <a:spAutoFit/>
          </a:bodyPr>
          <a:lstStyle/>
          <a:p>
            <a:r>
              <a:rPr lang="en-GB" sz="2200" b="1" dirty="0">
                <a:solidFill>
                  <a:schemeClr val="bg1"/>
                </a:solidFill>
              </a:rPr>
              <a:t>A describing word!</a:t>
            </a:r>
          </a:p>
        </p:txBody>
      </p:sp>
      <p:sp>
        <p:nvSpPr>
          <p:cNvPr id="18" name="TextBox 17">
            <a:extLst>
              <a:ext uri="{FF2B5EF4-FFF2-40B4-BE49-F238E27FC236}">
                <a16:creationId xmlns:a16="http://schemas.microsoft.com/office/drawing/2014/main" id="{4BFA4011-A7FE-4D92-A0D6-E9325CE348CE}"/>
              </a:ext>
            </a:extLst>
          </p:cNvPr>
          <p:cNvSpPr txBox="1"/>
          <p:nvPr/>
        </p:nvSpPr>
        <p:spPr>
          <a:xfrm>
            <a:off x="236665" y="3832879"/>
            <a:ext cx="11443993" cy="2862322"/>
          </a:xfrm>
          <a:prstGeom prst="rect">
            <a:avLst/>
          </a:prstGeom>
          <a:noFill/>
        </p:spPr>
        <p:txBody>
          <a:bodyPr wrap="square">
            <a:spAutoFit/>
          </a:bodyPr>
          <a:lstStyle/>
          <a:p>
            <a:pPr algn="ctr"/>
            <a:r>
              <a:rPr lang="en-GB" b="1" dirty="0"/>
              <a:t>A taste like no other! Gola rainforest chocolate will leave your mouth watering for more! Grown in the depth of the green Amazon Rainforest this chocolate is harvested and crafted with passion and perfection. Gola chocolate is made using the best quality cocoa beans to provide you with a taste sensation in every bite! The delicious chocolate bar has a creamy texture which melts in your mouth. You can enjoy this chocolate on its own, melted and drizzled over strawberries or baked as part of a scrumptious chocolate cake. </a:t>
            </a:r>
          </a:p>
          <a:p>
            <a:pPr algn="ctr"/>
            <a:endParaRPr lang="en-GB" b="1" dirty="0"/>
          </a:p>
          <a:p>
            <a:pPr algn="ctr"/>
            <a:r>
              <a:rPr lang="en-GB" b="1" dirty="0"/>
              <a:t>Can you resit trying this taste sensational chocolate? Why wait buy your Gola Rainforest chocolate bar today!</a:t>
            </a:r>
          </a:p>
          <a:p>
            <a:pPr algn="ctr"/>
            <a:endParaRPr lang="en-GB" b="1" dirty="0"/>
          </a:p>
          <a:p>
            <a:pPr algn="ctr"/>
            <a:r>
              <a:rPr lang="en-GB" b="1" dirty="0"/>
              <a:t>Not only does Gola Rainforest chocolate taste sensational, every bar you buy helps to save the  beautiful rainforests. Chocolate that tastes good and does good!</a:t>
            </a:r>
          </a:p>
        </p:txBody>
      </p:sp>
    </p:spTree>
    <p:extLst>
      <p:ext uri="{BB962C8B-B14F-4D97-AF65-F5344CB8AC3E}">
        <p14:creationId xmlns:p14="http://schemas.microsoft.com/office/powerpoint/2010/main" val="4123851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493272-0CA4-42C6-9770-844DC8C54701}"/>
              </a:ext>
            </a:extLst>
          </p:cNvPr>
          <p:cNvSpPr>
            <a:spLocks noGrp="1"/>
          </p:cNvSpPr>
          <p:nvPr>
            <p:ph type="title"/>
          </p:nvPr>
        </p:nvSpPr>
        <p:spPr>
          <a:xfrm>
            <a:off x="239879" y="-47586"/>
            <a:ext cx="9397541" cy="946205"/>
          </a:xfrm>
        </p:spPr>
        <p:txBody>
          <a:bodyPr>
            <a:normAutofit/>
          </a:bodyPr>
          <a:lstStyle/>
          <a:p>
            <a:r>
              <a:rPr lang="en-GB" sz="3600" b="1" dirty="0"/>
              <a:t>Sentences using adjectives…</a:t>
            </a:r>
          </a:p>
        </p:txBody>
      </p:sp>
      <p:sp>
        <p:nvSpPr>
          <p:cNvPr id="6" name="TextBox 5">
            <a:extLst>
              <a:ext uri="{FF2B5EF4-FFF2-40B4-BE49-F238E27FC236}">
                <a16:creationId xmlns:a16="http://schemas.microsoft.com/office/drawing/2014/main" id="{903C3EE7-BA1C-4E41-BBFB-11A213F0738F}"/>
              </a:ext>
            </a:extLst>
          </p:cNvPr>
          <p:cNvSpPr txBox="1"/>
          <p:nvPr/>
        </p:nvSpPr>
        <p:spPr>
          <a:xfrm>
            <a:off x="8028471" y="1115687"/>
            <a:ext cx="3723862" cy="892552"/>
          </a:xfrm>
          <a:prstGeom prst="rect">
            <a:avLst/>
          </a:prstGeom>
          <a:noFill/>
        </p:spPr>
        <p:txBody>
          <a:bodyPr wrap="square" rtlCol="0">
            <a:spAutoFit/>
          </a:bodyPr>
          <a:lstStyle/>
          <a:p>
            <a:pPr algn="ctr"/>
            <a:r>
              <a:rPr lang="en-GB" b="1" dirty="0"/>
              <a:t>Choose 4 of your chosen adjectives and turn them into full sentences.</a:t>
            </a:r>
          </a:p>
          <a:p>
            <a:endParaRPr lang="en-GB" sz="1600" dirty="0"/>
          </a:p>
        </p:txBody>
      </p:sp>
      <p:pic>
        <p:nvPicPr>
          <p:cNvPr id="7" name="Picture 6">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8351719" y="2186864"/>
            <a:ext cx="1012024" cy="774259"/>
          </a:xfrm>
          <a:prstGeom prst="rect">
            <a:avLst/>
          </a:prstGeom>
        </p:spPr>
      </p:pic>
      <p:pic>
        <p:nvPicPr>
          <p:cNvPr id="8" name="Picture 7">
            <a:extLst>
              <a:ext uri="{FF2B5EF4-FFF2-40B4-BE49-F238E27FC236}">
                <a16:creationId xmlns:a16="http://schemas.microsoft.com/office/drawing/2014/main" id="{14EE3797-DCEC-4931-85FD-95556D25F4FB}"/>
              </a:ext>
            </a:extLst>
          </p:cNvPr>
          <p:cNvPicPr>
            <a:picLocks noChangeAspect="1"/>
          </p:cNvPicPr>
          <p:nvPr/>
        </p:nvPicPr>
        <p:blipFill>
          <a:blip r:embed="rId3"/>
          <a:stretch>
            <a:fillRect/>
          </a:stretch>
        </p:blipFill>
        <p:spPr>
          <a:xfrm>
            <a:off x="9788485" y="2170640"/>
            <a:ext cx="1005927" cy="774259"/>
          </a:xfrm>
          <a:prstGeom prst="rect">
            <a:avLst/>
          </a:prstGeom>
        </p:spPr>
      </p:pic>
      <p:pic>
        <p:nvPicPr>
          <p:cNvPr id="9" name="Picture 8">
            <a:extLst>
              <a:ext uri="{FF2B5EF4-FFF2-40B4-BE49-F238E27FC236}">
                <a16:creationId xmlns:a16="http://schemas.microsoft.com/office/drawing/2014/main" id="{06295701-46B3-4A8D-8732-326E4F6DEB75}"/>
              </a:ext>
            </a:extLst>
          </p:cNvPr>
          <p:cNvPicPr>
            <a:picLocks noChangeAspect="1"/>
          </p:cNvPicPr>
          <p:nvPr/>
        </p:nvPicPr>
        <p:blipFill>
          <a:blip r:embed="rId4"/>
          <a:stretch>
            <a:fillRect/>
          </a:stretch>
        </p:blipFill>
        <p:spPr>
          <a:xfrm>
            <a:off x="8351719" y="3117488"/>
            <a:ext cx="1009650" cy="771525"/>
          </a:xfrm>
          <a:prstGeom prst="rect">
            <a:avLst/>
          </a:prstGeom>
        </p:spPr>
      </p:pic>
      <p:pic>
        <p:nvPicPr>
          <p:cNvPr id="10" name="Picture 9">
            <a:extLst>
              <a:ext uri="{FF2B5EF4-FFF2-40B4-BE49-F238E27FC236}">
                <a16:creationId xmlns:a16="http://schemas.microsoft.com/office/drawing/2014/main" id="{4EAEDB08-4D6F-4BF7-9E0D-6E1ED494FE6B}"/>
              </a:ext>
            </a:extLst>
          </p:cNvPr>
          <p:cNvPicPr>
            <a:picLocks noChangeAspect="1"/>
          </p:cNvPicPr>
          <p:nvPr/>
        </p:nvPicPr>
        <p:blipFill>
          <a:blip r:embed="rId5"/>
          <a:stretch>
            <a:fillRect/>
          </a:stretch>
        </p:blipFill>
        <p:spPr>
          <a:xfrm>
            <a:off x="9788485" y="3117488"/>
            <a:ext cx="1019175" cy="781050"/>
          </a:xfrm>
          <a:prstGeom prst="rect">
            <a:avLst/>
          </a:prstGeom>
        </p:spPr>
      </p:pic>
      <p:cxnSp>
        <p:nvCxnSpPr>
          <p:cNvPr id="12" name="Straight Connector 11">
            <a:extLst>
              <a:ext uri="{FF2B5EF4-FFF2-40B4-BE49-F238E27FC236}">
                <a16:creationId xmlns:a16="http://schemas.microsoft.com/office/drawing/2014/main" id="{D4C73517-893D-470B-B13F-678EEF658162}"/>
              </a:ext>
            </a:extLst>
          </p:cNvPr>
          <p:cNvCxnSpPr/>
          <p:nvPr/>
        </p:nvCxnSpPr>
        <p:spPr>
          <a:xfrm>
            <a:off x="707666" y="4285753"/>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40EF428-E98D-44BE-B10C-025855AF7634}"/>
              </a:ext>
            </a:extLst>
          </p:cNvPr>
          <p:cNvCxnSpPr/>
          <p:nvPr/>
        </p:nvCxnSpPr>
        <p:spPr>
          <a:xfrm>
            <a:off x="707666" y="4724399"/>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6EA45B9-8494-4EEE-BCF1-8F7579F0B221}"/>
              </a:ext>
            </a:extLst>
          </p:cNvPr>
          <p:cNvCxnSpPr/>
          <p:nvPr/>
        </p:nvCxnSpPr>
        <p:spPr>
          <a:xfrm>
            <a:off x="707665" y="5161721"/>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4A1B844-C62F-4B13-814C-1461A7BB9E50}"/>
              </a:ext>
            </a:extLst>
          </p:cNvPr>
          <p:cNvCxnSpPr/>
          <p:nvPr/>
        </p:nvCxnSpPr>
        <p:spPr>
          <a:xfrm>
            <a:off x="707665" y="5614946"/>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6FC011-A637-4DE9-B86F-8AFA845306A5}"/>
              </a:ext>
            </a:extLst>
          </p:cNvPr>
          <p:cNvCxnSpPr/>
          <p:nvPr/>
        </p:nvCxnSpPr>
        <p:spPr>
          <a:xfrm>
            <a:off x="707664" y="6076122"/>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1F41294-E18A-4183-A4DD-46A867BA16A3}"/>
              </a:ext>
            </a:extLst>
          </p:cNvPr>
          <p:cNvCxnSpPr/>
          <p:nvPr/>
        </p:nvCxnSpPr>
        <p:spPr>
          <a:xfrm>
            <a:off x="707664" y="6569103"/>
            <a:ext cx="11219291" cy="0"/>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73057" y="3840566"/>
            <a:ext cx="7577267" cy="461665"/>
          </a:xfrm>
          <a:prstGeom prst="rect">
            <a:avLst/>
          </a:prstGeom>
          <a:noFill/>
        </p:spPr>
        <p:txBody>
          <a:bodyPr wrap="none" rtlCol="0">
            <a:spAutoFit/>
          </a:bodyPr>
          <a:lstStyle/>
          <a:p>
            <a:r>
              <a:rPr lang="en-GB" sz="2400" dirty="0"/>
              <a:t>The Amazon rainforest is filled with</a:t>
            </a:r>
            <a:r>
              <a:rPr lang="en-GB" sz="2400" dirty="0">
                <a:solidFill>
                  <a:schemeClr val="bg1"/>
                </a:solidFill>
              </a:rPr>
              <a:t> yellow pods </a:t>
            </a:r>
            <a:r>
              <a:rPr lang="en-GB" sz="2400" dirty="0"/>
              <a:t>of cocoa.</a:t>
            </a:r>
          </a:p>
        </p:txBody>
      </p:sp>
      <p:pic>
        <p:nvPicPr>
          <p:cNvPr id="20" name="Picture 2" descr="A picture containing diagram&#10;&#10;Description automatically generated"/>
          <p:cNvPicPr>
            <a:picLocks noChangeAspect="1"/>
          </p:cNvPicPr>
          <p:nvPr/>
        </p:nvPicPr>
        <p:blipFill>
          <a:blip r:embed="rId6"/>
          <a:stretch>
            <a:fillRect/>
          </a:stretch>
        </p:blipFill>
        <p:spPr>
          <a:xfrm>
            <a:off x="10865937" y="80765"/>
            <a:ext cx="1266828" cy="962021"/>
          </a:xfrm>
          <a:prstGeom prst="rect">
            <a:avLst/>
          </a:prstGeom>
          <a:noFill/>
          <a:ln cap="flat">
            <a:noFill/>
          </a:ln>
        </p:spPr>
      </p:pic>
      <p:sp>
        <p:nvSpPr>
          <p:cNvPr id="3" name="Rectangle 2"/>
          <p:cNvSpPr/>
          <p:nvPr/>
        </p:nvSpPr>
        <p:spPr>
          <a:xfrm>
            <a:off x="8836335" y="1804114"/>
            <a:ext cx="1436675" cy="369332"/>
          </a:xfrm>
          <a:prstGeom prst="rect">
            <a:avLst/>
          </a:prstGeom>
        </p:spPr>
        <p:txBody>
          <a:bodyPr wrap="none">
            <a:spAutoFit/>
          </a:bodyPr>
          <a:lstStyle/>
          <a:p>
            <a:r>
              <a:rPr lang="en-GB" dirty="0"/>
              <a:t> Don’t forget:</a:t>
            </a:r>
          </a:p>
        </p:txBody>
      </p:sp>
      <p:pic>
        <p:nvPicPr>
          <p:cNvPr id="21" name="Picture 4" descr="See the source image">
            <a:extLst>
              <a:ext uri="{FF2B5EF4-FFF2-40B4-BE49-F238E27FC236}">
                <a16:creationId xmlns:a16="http://schemas.microsoft.com/office/drawing/2014/main" id="{4A23EFDC-5D52-4B6A-9136-87E936E080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600" y="719707"/>
            <a:ext cx="2076213"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ee the source image">
            <a:extLst>
              <a:ext uri="{FF2B5EF4-FFF2-40B4-BE49-F238E27FC236}">
                <a16:creationId xmlns:a16="http://schemas.microsoft.com/office/drawing/2014/main" id="{C3A6C3D0-23B7-4AEC-A339-9BD4BFD428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6813" y="711755"/>
            <a:ext cx="2076213"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ED50A35-25A0-4F6B-996C-BD1F2FD5A4ED}"/>
              </a:ext>
            </a:extLst>
          </p:cNvPr>
          <p:cNvPicPr>
            <a:picLocks noChangeAspect="1"/>
          </p:cNvPicPr>
          <p:nvPr/>
        </p:nvPicPr>
        <p:blipFill>
          <a:blip r:embed="rId9"/>
          <a:stretch>
            <a:fillRect/>
          </a:stretch>
        </p:blipFill>
        <p:spPr>
          <a:xfrm>
            <a:off x="4279154" y="719707"/>
            <a:ext cx="2076213" cy="2516070"/>
          </a:xfrm>
          <a:prstGeom prst="rect">
            <a:avLst/>
          </a:prstGeom>
        </p:spPr>
      </p:pic>
      <p:pic>
        <p:nvPicPr>
          <p:cNvPr id="24" name="Picture 2" descr="See the source image">
            <a:extLst>
              <a:ext uri="{FF2B5EF4-FFF2-40B4-BE49-F238E27FC236}">
                <a16:creationId xmlns:a16="http://schemas.microsoft.com/office/drawing/2014/main" id="{BEA930BA-2A3C-421C-95D6-0830CDF6CEA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6355366" y="731994"/>
            <a:ext cx="1673105" cy="2516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39E15F-D952-4756-978C-8DB0C22FB314}"/>
              </a:ext>
            </a:extLst>
          </p:cNvPr>
          <p:cNvSpPr/>
          <p:nvPr/>
        </p:nvSpPr>
        <p:spPr>
          <a:xfrm>
            <a:off x="0" y="6169678"/>
            <a:ext cx="5836634" cy="65722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Keep your sentences safe, you will be able to use them in your advert on Thursday!</a:t>
            </a:r>
          </a:p>
        </p:txBody>
      </p:sp>
      <p:sp>
        <p:nvSpPr>
          <p:cNvPr id="25" name="Rectangle 24"/>
          <p:cNvSpPr/>
          <p:nvPr/>
        </p:nvSpPr>
        <p:spPr>
          <a:xfrm>
            <a:off x="8627565" y="3960572"/>
            <a:ext cx="3505200" cy="120114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finding this task a bit tricky, you can have a go at the sentence building activity on the next few slides.</a:t>
            </a:r>
          </a:p>
        </p:txBody>
      </p:sp>
    </p:spTree>
    <p:extLst>
      <p:ext uri="{BB962C8B-B14F-4D97-AF65-F5344CB8AC3E}">
        <p14:creationId xmlns:p14="http://schemas.microsoft.com/office/powerpoint/2010/main" val="422300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803380" y="222587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 descr="A picture containing shape&#10;&#10;Description automatically generated"/>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688" y="2345963"/>
            <a:ext cx="1652771" cy="1086223"/>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395" y="2296824"/>
            <a:ext cx="1650806" cy="1066971"/>
          </a:xfrm>
          <a:prstGeom prst="rect">
            <a:avLst/>
          </a:prstGeom>
        </p:spPr>
      </p:pic>
      <p:pic>
        <p:nvPicPr>
          <p:cNvPr id="6" name="Picture 5"/>
          <p:cNvPicPr>
            <a:picLocks noChangeAspect="1"/>
          </p:cNvPicPr>
          <p:nvPr/>
        </p:nvPicPr>
        <p:blipFill>
          <a:blip r:embed="rId5"/>
          <a:stretch>
            <a:fillRect/>
          </a:stretch>
        </p:blipFill>
        <p:spPr>
          <a:xfrm>
            <a:off x="4975836" y="2296824"/>
            <a:ext cx="1649918" cy="1124482"/>
          </a:xfrm>
          <a:prstGeom prst="rect">
            <a:avLst/>
          </a:prstGeom>
        </p:spPr>
      </p:pic>
      <p:pic>
        <p:nvPicPr>
          <p:cNvPr id="41" name="Picture 40"/>
          <p:cNvPicPr>
            <a:picLocks noChangeAspect="1"/>
          </p:cNvPicPr>
          <p:nvPr/>
        </p:nvPicPr>
        <p:blipFill>
          <a:blip r:embed="rId6"/>
          <a:stretch>
            <a:fillRect/>
          </a:stretch>
        </p:blipFill>
        <p:spPr>
          <a:xfrm>
            <a:off x="7130463" y="2257297"/>
            <a:ext cx="1663174" cy="1106498"/>
          </a:xfrm>
          <a:prstGeom prst="rect">
            <a:avLst/>
          </a:prstGeom>
        </p:spPr>
      </p:pic>
    </p:spTree>
    <p:extLst>
      <p:ext uri="{BB962C8B-B14F-4D97-AF65-F5344CB8AC3E}">
        <p14:creationId xmlns:p14="http://schemas.microsoft.com/office/powerpoint/2010/main" val="1380365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803380" y="222587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sp>
        <p:nvSpPr>
          <p:cNvPr id="2" name="Rectangle 1"/>
          <p:cNvSpPr/>
          <p:nvPr/>
        </p:nvSpPr>
        <p:spPr>
          <a:xfrm>
            <a:off x="266938" y="3736636"/>
            <a:ext cx="8364749" cy="57476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Once you have ordered the sentence cards, copy the words to write your sentence.</a:t>
            </a:r>
          </a:p>
          <a:p>
            <a:pPr algn="ctr"/>
            <a:r>
              <a:rPr lang="en-GB" b="1" dirty="0"/>
              <a:t> For example: </a:t>
            </a:r>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66331" y="5973391"/>
            <a:ext cx="2846357" cy="523220"/>
          </a:xfrm>
          <a:prstGeom prst="rect">
            <a:avLst/>
          </a:prstGeom>
          <a:noFill/>
        </p:spPr>
        <p:txBody>
          <a:bodyPr wrap="none" rtlCol="0">
            <a:spAutoFit/>
          </a:bodyPr>
          <a:lstStyle/>
          <a:p>
            <a:r>
              <a:rPr lang="en-GB" sz="2800" dirty="0"/>
              <a:t>Chocolate is tasty!</a:t>
            </a:r>
          </a:p>
        </p:txBody>
      </p:sp>
      <p:pic>
        <p:nvPicPr>
          <p:cNvPr id="28" name="Picture 2" descr="A picture containing shape&#10;&#10;Description automatically generated"/>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688" y="2345963"/>
            <a:ext cx="1652771" cy="1086223"/>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101" y="2302244"/>
            <a:ext cx="1650806" cy="1066971"/>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82" y="4551063"/>
            <a:ext cx="1652771" cy="1086223"/>
          </a:xfrm>
          <a:prstGeom prst="rect">
            <a:avLst/>
          </a:prstGeom>
        </p:spPr>
      </p:pic>
      <p:pic>
        <p:nvPicPr>
          <p:cNvPr id="6" name="Picture 5"/>
          <p:cNvPicPr>
            <a:picLocks noChangeAspect="1"/>
          </p:cNvPicPr>
          <p:nvPr/>
        </p:nvPicPr>
        <p:blipFill>
          <a:blip r:embed="rId5"/>
          <a:stretch>
            <a:fillRect/>
          </a:stretch>
        </p:blipFill>
        <p:spPr>
          <a:xfrm>
            <a:off x="4975836" y="2296824"/>
            <a:ext cx="1649918" cy="1124482"/>
          </a:xfrm>
          <a:prstGeom prst="rect">
            <a:avLst/>
          </a:prstGeom>
        </p:spPr>
      </p:pic>
      <p:pic>
        <p:nvPicPr>
          <p:cNvPr id="7" name="Picture 6"/>
          <p:cNvPicPr>
            <a:picLocks noChangeAspect="1"/>
          </p:cNvPicPr>
          <p:nvPr/>
        </p:nvPicPr>
        <p:blipFill>
          <a:blip r:embed="rId6"/>
          <a:stretch>
            <a:fillRect/>
          </a:stretch>
        </p:blipFill>
        <p:spPr>
          <a:xfrm>
            <a:off x="2635642" y="4533210"/>
            <a:ext cx="1663174" cy="1106498"/>
          </a:xfrm>
          <a:prstGeom prst="rect">
            <a:avLst/>
          </a:prstGeom>
        </p:spPr>
      </p:pic>
      <p:pic>
        <p:nvPicPr>
          <p:cNvPr id="41" name="Picture 40"/>
          <p:cNvPicPr>
            <a:picLocks noChangeAspect="1"/>
          </p:cNvPicPr>
          <p:nvPr/>
        </p:nvPicPr>
        <p:blipFill>
          <a:blip r:embed="rId6"/>
          <a:stretch>
            <a:fillRect/>
          </a:stretch>
        </p:blipFill>
        <p:spPr>
          <a:xfrm>
            <a:off x="7168790" y="2262717"/>
            <a:ext cx="1663174" cy="1106498"/>
          </a:xfrm>
          <a:prstGeom prst="rect">
            <a:avLst/>
          </a:prstGeom>
        </p:spPr>
      </p:pic>
      <p:pic>
        <p:nvPicPr>
          <p:cNvPr id="42" name="Picture 41"/>
          <p:cNvPicPr>
            <a:picLocks noChangeAspect="1"/>
          </p:cNvPicPr>
          <p:nvPr/>
        </p:nvPicPr>
        <p:blipFill>
          <a:blip r:embed="rId5"/>
          <a:stretch>
            <a:fillRect/>
          </a:stretch>
        </p:blipFill>
        <p:spPr>
          <a:xfrm>
            <a:off x="4776466" y="4524218"/>
            <a:ext cx="1649918" cy="1124482"/>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572" y="4524218"/>
            <a:ext cx="1650806" cy="1066971"/>
          </a:xfrm>
          <a:prstGeom prst="rect">
            <a:avLst/>
          </a:prstGeom>
        </p:spPr>
      </p:pic>
    </p:spTree>
    <p:extLst>
      <p:ext uri="{BB962C8B-B14F-4D97-AF65-F5344CB8AC3E}">
        <p14:creationId xmlns:p14="http://schemas.microsoft.com/office/powerpoint/2010/main" val="236726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7" y="2270199"/>
            <a:ext cx="1652771" cy="1086223"/>
          </a:xfrm>
          <a:prstGeom prst="rect">
            <a:avLst/>
          </a:prstGeom>
        </p:spPr>
      </p:pic>
      <p:pic>
        <p:nvPicPr>
          <p:cNvPr id="20" name="Picture 19"/>
          <p:cNvPicPr>
            <a:picLocks noChangeAspect="1"/>
          </p:cNvPicPr>
          <p:nvPr/>
        </p:nvPicPr>
        <p:blipFill>
          <a:blip r:embed="rId4"/>
          <a:stretch>
            <a:fillRect/>
          </a:stretch>
        </p:blipFill>
        <p:spPr>
          <a:xfrm>
            <a:off x="6875783" y="2271436"/>
            <a:ext cx="1663174" cy="11064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8713" y="2249368"/>
            <a:ext cx="1564345" cy="1150634"/>
          </a:xfrm>
          <a:prstGeom prst="rect">
            <a:avLst/>
          </a:prstGeom>
        </p:spPr>
      </p:pic>
      <p:pic>
        <p:nvPicPr>
          <p:cNvPr id="7" name="Picture 6"/>
          <p:cNvPicPr>
            <a:picLocks noChangeAspect="1"/>
          </p:cNvPicPr>
          <p:nvPr/>
        </p:nvPicPr>
        <p:blipFill>
          <a:blip r:embed="rId6"/>
          <a:stretch>
            <a:fillRect/>
          </a:stretch>
        </p:blipFill>
        <p:spPr>
          <a:xfrm>
            <a:off x="2793133" y="2281573"/>
            <a:ext cx="1652771" cy="1086223"/>
          </a:xfrm>
          <a:prstGeom prst="rect">
            <a:avLst/>
          </a:prstGeom>
        </p:spPr>
      </p:pic>
    </p:spTree>
    <p:extLst>
      <p:ext uri="{BB962C8B-B14F-4D97-AF65-F5344CB8AC3E}">
        <p14:creationId xmlns:p14="http://schemas.microsoft.com/office/powerpoint/2010/main" val="48024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7" y="2241360"/>
            <a:ext cx="1683410" cy="1238211"/>
          </a:xfrm>
          <a:prstGeom prst="rect">
            <a:avLst/>
          </a:prstGeom>
        </p:spPr>
      </p:pic>
      <p:pic>
        <p:nvPicPr>
          <p:cNvPr id="11" name="Picture 10"/>
          <p:cNvPicPr>
            <a:picLocks noChangeAspect="1"/>
          </p:cNvPicPr>
          <p:nvPr/>
        </p:nvPicPr>
        <p:blipFill>
          <a:blip r:embed="rId4"/>
          <a:stretch>
            <a:fillRect/>
          </a:stretch>
        </p:blipFill>
        <p:spPr>
          <a:xfrm>
            <a:off x="6864219" y="2365600"/>
            <a:ext cx="1663174" cy="110649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221" y="2298477"/>
            <a:ext cx="1683410" cy="1181094"/>
          </a:xfrm>
          <a:prstGeom prst="rect">
            <a:avLst/>
          </a:prstGeom>
        </p:spPr>
      </p:pic>
      <p:pic>
        <p:nvPicPr>
          <p:cNvPr id="8" name="Picture 7"/>
          <p:cNvPicPr>
            <a:picLocks noChangeAspect="1"/>
          </p:cNvPicPr>
          <p:nvPr/>
        </p:nvPicPr>
        <p:blipFill>
          <a:blip r:embed="rId6"/>
          <a:stretch>
            <a:fillRect/>
          </a:stretch>
        </p:blipFill>
        <p:spPr>
          <a:xfrm>
            <a:off x="2843429" y="2241360"/>
            <a:ext cx="1683410" cy="1238211"/>
          </a:xfrm>
          <a:prstGeom prst="rect">
            <a:avLst/>
          </a:prstGeom>
        </p:spPr>
      </p:pic>
    </p:spTree>
    <p:extLst>
      <p:ext uri="{BB962C8B-B14F-4D97-AF65-F5344CB8AC3E}">
        <p14:creationId xmlns:p14="http://schemas.microsoft.com/office/powerpoint/2010/main" val="2855007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427" y="2241360"/>
            <a:ext cx="1683410" cy="1238211"/>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754" y="2264727"/>
            <a:ext cx="1564345" cy="1150634"/>
          </a:xfrm>
          <a:prstGeom prst="rect">
            <a:avLst/>
          </a:prstGeom>
        </p:spPr>
      </p:pic>
      <p:pic>
        <p:nvPicPr>
          <p:cNvPr id="18" name="Picture 17"/>
          <p:cNvPicPr>
            <a:picLocks noChangeAspect="1"/>
          </p:cNvPicPr>
          <p:nvPr/>
        </p:nvPicPr>
        <p:blipFill>
          <a:blip r:embed="rId5"/>
          <a:stretch>
            <a:fillRect/>
          </a:stretch>
        </p:blipFill>
        <p:spPr>
          <a:xfrm>
            <a:off x="767637" y="2322836"/>
            <a:ext cx="1663174" cy="1238211"/>
          </a:xfrm>
          <a:prstGeom prst="rect">
            <a:avLst/>
          </a:prstGeom>
        </p:spPr>
      </p:pic>
      <p:pic>
        <p:nvPicPr>
          <p:cNvPr id="6" name="Picture 5"/>
          <p:cNvPicPr>
            <a:picLocks noChangeAspect="1"/>
          </p:cNvPicPr>
          <p:nvPr/>
        </p:nvPicPr>
        <p:blipFill>
          <a:blip r:embed="rId6"/>
          <a:stretch>
            <a:fillRect/>
          </a:stretch>
        </p:blipFill>
        <p:spPr>
          <a:xfrm>
            <a:off x="5125384" y="2251008"/>
            <a:ext cx="1683410" cy="1220297"/>
          </a:xfrm>
          <a:prstGeom prst="rect">
            <a:avLst/>
          </a:prstGeom>
        </p:spPr>
      </p:pic>
    </p:spTree>
    <p:extLst>
      <p:ext uri="{BB962C8B-B14F-4D97-AF65-F5344CB8AC3E}">
        <p14:creationId xmlns:p14="http://schemas.microsoft.com/office/powerpoint/2010/main" val="331239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12" y="923330"/>
            <a:ext cx="6120769" cy="2575038"/>
          </a:xfrm>
          <a:prstGeom prst="rect">
            <a:avLst/>
          </a:prstGeom>
        </p:spPr>
      </p:pic>
      <p:sp>
        <p:nvSpPr>
          <p:cNvPr id="5" name="Rectangle 4"/>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cxnSp>
        <p:nvCxnSpPr>
          <p:cNvPr id="7" name="Straight Connector 6"/>
          <p:cNvCxnSpPr/>
          <p:nvPr/>
        </p:nvCxnSpPr>
        <p:spPr>
          <a:xfrm>
            <a:off x="0" y="408867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4598126"/>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5094515"/>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5577841"/>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604810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505304"/>
            <a:ext cx="12192000" cy="13063"/>
          </a:xfrm>
          <a:prstGeom prst="line">
            <a:avLst/>
          </a:prstGeom>
          <a:ln w="19050"/>
        </p:spPr>
        <p:style>
          <a:lnRef idx="1">
            <a:schemeClr val="dk1"/>
          </a:lnRef>
          <a:fillRef idx="0">
            <a:schemeClr val="dk1"/>
          </a:fillRef>
          <a:effectRef idx="0">
            <a:schemeClr val="dk1"/>
          </a:effectRef>
          <a:fontRef idx="minor">
            <a:schemeClr val="tx1"/>
          </a:fontRef>
        </p:style>
      </p:cxnSp>
      <p:sp>
        <p:nvSpPr>
          <p:cNvPr id="13" name="Cloud 12"/>
          <p:cNvSpPr/>
          <p:nvPr/>
        </p:nvSpPr>
        <p:spPr>
          <a:xfrm>
            <a:off x="7184571" y="1227909"/>
            <a:ext cx="4506686" cy="2063931"/>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write your sentences neatly on a piece of paper or type them on the lines below. </a:t>
            </a:r>
          </a:p>
        </p:txBody>
      </p:sp>
      <p:pic>
        <p:nvPicPr>
          <p:cNvPr id="1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3"/>
          <a:stretch>
            <a:fillRect/>
          </a:stretch>
        </p:blipFill>
        <p:spPr>
          <a:xfrm>
            <a:off x="10907089" y="37288"/>
            <a:ext cx="1266828" cy="962021"/>
          </a:xfrm>
          <a:prstGeom prst="rect">
            <a:avLst/>
          </a:prstGeom>
          <a:noFill/>
          <a:ln cap="flat">
            <a:noFill/>
          </a:ln>
        </p:spPr>
      </p:pic>
    </p:spTree>
    <p:extLst>
      <p:ext uri="{BB962C8B-B14F-4D97-AF65-F5344CB8AC3E}">
        <p14:creationId xmlns:p14="http://schemas.microsoft.com/office/powerpoint/2010/main" val="304054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29152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B1685-0D34-4028-876F-43CD3E032AF0}"/>
              </a:ext>
            </a:extLst>
          </p:cNvPr>
          <p:cNvSpPr/>
          <p:nvPr/>
        </p:nvSpPr>
        <p:spPr>
          <a:xfrm>
            <a:off x="4768104" y="0"/>
            <a:ext cx="265579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Adverts</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A58A79BA-65E1-4F60-A56F-8349231E621C}"/>
              </a:ext>
            </a:extLst>
          </p:cNvPr>
          <p:cNvSpPr/>
          <p:nvPr/>
        </p:nvSpPr>
        <p:spPr>
          <a:xfrm>
            <a:off x="161925" y="884049"/>
            <a:ext cx="11868150" cy="54643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week we are going to look at adverts. Adverts are designed to make people want to buy a product. </a:t>
            </a:r>
          </a:p>
        </p:txBody>
      </p:sp>
      <p:pic>
        <p:nvPicPr>
          <p:cNvPr id="1026" name="Picture 2" descr="See the source image">
            <a:extLst>
              <a:ext uri="{FF2B5EF4-FFF2-40B4-BE49-F238E27FC236}">
                <a16:creationId xmlns:a16="http://schemas.microsoft.com/office/drawing/2014/main" id="{A577CC3D-48B4-4018-9DED-4FDB67CE03B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06435" y="2041079"/>
            <a:ext cx="4146490" cy="1964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7662DF-7F80-49F5-81F9-5C9428CC7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7999" y="1735782"/>
            <a:ext cx="2797175" cy="3230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F991C3-FC28-4EA9-9EF5-5BF0BC7D0D15}"/>
              </a:ext>
            </a:extLst>
          </p:cNvPr>
          <p:cNvSpPr txBox="1"/>
          <p:nvPr/>
        </p:nvSpPr>
        <p:spPr>
          <a:xfrm>
            <a:off x="206435" y="1504950"/>
            <a:ext cx="3402983" cy="461665"/>
          </a:xfrm>
          <a:prstGeom prst="rect">
            <a:avLst/>
          </a:prstGeom>
          <a:noFill/>
        </p:spPr>
        <p:txBody>
          <a:bodyPr wrap="none" rtlCol="0">
            <a:spAutoFit/>
          </a:bodyPr>
          <a:lstStyle/>
          <a:p>
            <a:r>
              <a:rPr lang="en-GB" sz="2400" b="1" dirty="0"/>
              <a:t>Here are some examples:</a:t>
            </a:r>
          </a:p>
        </p:txBody>
      </p:sp>
      <p:pic>
        <p:nvPicPr>
          <p:cNvPr id="1030" name="Picture 6" descr="See the source image">
            <a:extLst>
              <a:ext uri="{FF2B5EF4-FFF2-40B4-BE49-F238E27FC236}">
                <a16:creationId xmlns:a16="http://schemas.microsoft.com/office/drawing/2014/main" id="{D2307EF0-707C-4AFA-89B8-BE6DF8CCE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36" y="4616203"/>
            <a:ext cx="4146489" cy="19645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AD24615-6C7A-419C-8E64-A5F0E5CEA523}"/>
              </a:ext>
            </a:extLst>
          </p:cNvPr>
          <p:cNvSpPr txBox="1"/>
          <p:nvPr/>
        </p:nvSpPr>
        <p:spPr>
          <a:xfrm>
            <a:off x="1168738" y="4080074"/>
            <a:ext cx="2048831" cy="461665"/>
          </a:xfrm>
          <a:prstGeom prst="rect">
            <a:avLst/>
          </a:prstGeom>
          <a:noFill/>
        </p:spPr>
        <p:txBody>
          <a:bodyPr wrap="none" rtlCol="0">
            <a:spAutoFit/>
          </a:bodyPr>
          <a:lstStyle/>
          <a:p>
            <a:r>
              <a:rPr lang="en-GB" sz="2400" b="1" dirty="0"/>
              <a:t>Catchy slogans</a:t>
            </a:r>
          </a:p>
        </p:txBody>
      </p:sp>
      <p:sp>
        <p:nvSpPr>
          <p:cNvPr id="11" name="TextBox 10">
            <a:extLst>
              <a:ext uri="{FF2B5EF4-FFF2-40B4-BE49-F238E27FC236}">
                <a16:creationId xmlns:a16="http://schemas.microsoft.com/office/drawing/2014/main" id="{F087D910-2060-43A8-A7D7-97F6DEEE53DD}"/>
              </a:ext>
            </a:extLst>
          </p:cNvPr>
          <p:cNvSpPr txBox="1"/>
          <p:nvPr/>
        </p:nvSpPr>
        <p:spPr>
          <a:xfrm>
            <a:off x="8334647" y="5215889"/>
            <a:ext cx="2847703" cy="461665"/>
          </a:xfrm>
          <a:prstGeom prst="rect">
            <a:avLst/>
          </a:prstGeom>
          <a:noFill/>
        </p:spPr>
        <p:txBody>
          <a:bodyPr wrap="none" rtlCol="0">
            <a:spAutoFit/>
          </a:bodyPr>
          <a:lstStyle/>
          <a:p>
            <a:r>
              <a:rPr lang="en-GB" sz="2400" b="1" dirty="0"/>
              <a:t>Eye catching pictures</a:t>
            </a:r>
          </a:p>
        </p:txBody>
      </p:sp>
      <p:pic>
        <p:nvPicPr>
          <p:cNvPr id="8" name="Picture 7">
            <a:extLst>
              <a:ext uri="{FF2B5EF4-FFF2-40B4-BE49-F238E27FC236}">
                <a16:creationId xmlns:a16="http://schemas.microsoft.com/office/drawing/2014/main" id="{4AB5FBC2-8E6D-4781-8F40-949AAC85479C}"/>
              </a:ext>
            </a:extLst>
          </p:cNvPr>
          <p:cNvPicPr>
            <a:picLocks noChangeAspect="1"/>
          </p:cNvPicPr>
          <p:nvPr/>
        </p:nvPicPr>
        <p:blipFill>
          <a:blip r:embed="rId5"/>
          <a:stretch>
            <a:fillRect/>
          </a:stretch>
        </p:blipFill>
        <p:spPr>
          <a:xfrm>
            <a:off x="4581842" y="3687127"/>
            <a:ext cx="3623733" cy="3057525"/>
          </a:xfrm>
          <a:prstGeom prst="rect">
            <a:avLst/>
          </a:prstGeom>
        </p:spPr>
      </p:pic>
      <p:sp>
        <p:nvSpPr>
          <p:cNvPr id="14" name="TextBox 13">
            <a:extLst>
              <a:ext uri="{FF2B5EF4-FFF2-40B4-BE49-F238E27FC236}">
                <a16:creationId xmlns:a16="http://schemas.microsoft.com/office/drawing/2014/main" id="{9DDDD41F-E53B-4864-AF4D-F7602C7563D8}"/>
              </a:ext>
            </a:extLst>
          </p:cNvPr>
          <p:cNvSpPr txBox="1"/>
          <p:nvPr/>
        </p:nvSpPr>
        <p:spPr>
          <a:xfrm>
            <a:off x="9077643" y="5963385"/>
            <a:ext cx="2795189" cy="461665"/>
          </a:xfrm>
          <a:prstGeom prst="rect">
            <a:avLst/>
          </a:prstGeom>
          <a:noFill/>
        </p:spPr>
        <p:txBody>
          <a:bodyPr wrap="none" rtlCol="0">
            <a:spAutoFit/>
          </a:bodyPr>
          <a:lstStyle/>
          <a:p>
            <a:r>
              <a:rPr lang="en-GB" sz="2400" b="1" dirty="0"/>
              <a:t>Rhetorical questions</a:t>
            </a:r>
          </a:p>
        </p:txBody>
      </p:sp>
      <p:sp>
        <p:nvSpPr>
          <p:cNvPr id="15" name="TextBox 14">
            <a:extLst>
              <a:ext uri="{FF2B5EF4-FFF2-40B4-BE49-F238E27FC236}">
                <a16:creationId xmlns:a16="http://schemas.microsoft.com/office/drawing/2014/main" id="{253573CD-E88D-47C1-B9D6-60AA11AAE389}"/>
              </a:ext>
            </a:extLst>
          </p:cNvPr>
          <p:cNvSpPr txBox="1"/>
          <p:nvPr/>
        </p:nvSpPr>
        <p:spPr>
          <a:xfrm>
            <a:off x="4352925" y="2815618"/>
            <a:ext cx="4374266" cy="830997"/>
          </a:xfrm>
          <a:prstGeom prst="rect">
            <a:avLst/>
          </a:prstGeom>
          <a:noFill/>
        </p:spPr>
        <p:txBody>
          <a:bodyPr wrap="square" rtlCol="0">
            <a:spAutoFit/>
          </a:bodyPr>
          <a:lstStyle/>
          <a:p>
            <a:pPr algn="ctr"/>
            <a:r>
              <a:rPr lang="en-GB" sz="2400" b="1" dirty="0"/>
              <a:t>Descriptions to make the product sound good</a:t>
            </a:r>
          </a:p>
        </p:txBody>
      </p:sp>
      <p:pic>
        <p:nvPicPr>
          <p:cNvPr id="1032" name="Picture 8" descr="See the source image">
            <a:extLst>
              <a:ext uri="{FF2B5EF4-FFF2-40B4-BE49-F238E27FC236}">
                <a16:creationId xmlns:a16="http://schemas.microsoft.com/office/drawing/2014/main" id="{3663F596-E55E-49EC-BA98-49172CE9DCB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81842" y="1470997"/>
            <a:ext cx="1527224" cy="14341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DFE0C2-B947-4E35-8870-5251178C005E}"/>
              </a:ext>
            </a:extLst>
          </p:cNvPr>
          <p:cNvSpPr txBox="1"/>
          <p:nvPr/>
        </p:nvSpPr>
        <p:spPr>
          <a:xfrm>
            <a:off x="6330296" y="1726395"/>
            <a:ext cx="2146100" cy="461665"/>
          </a:xfrm>
          <a:prstGeom prst="rect">
            <a:avLst/>
          </a:prstGeom>
          <a:noFill/>
        </p:spPr>
        <p:txBody>
          <a:bodyPr wrap="none" rtlCol="0">
            <a:spAutoFit/>
          </a:bodyPr>
          <a:lstStyle/>
          <a:p>
            <a:r>
              <a:rPr lang="en-GB" sz="2400" b="1" dirty="0"/>
              <a:t>Health benefits</a:t>
            </a:r>
          </a:p>
        </p:txBody>
      </p:sp>
      <p:pic>
        <p:nvPicPr>
          <p:cNvPr id="16" name="Picture 2" descr="A picture containing shape&#10;&#10;Description automatically generated">
            <a:extLst>
              <a:ext uri="{FF2B5EF4-FFF2-40B4-BE49-F238E27FC236}">
                <a16:creationId xmlns:a16="http://schemas.microsoft.com/office/drawing/2014/main" id="{7774915F-818C-4793-8D13-CF7252D71BBD}"/>
              </a:ext>
            </a:extLst>
          </p:cNvPr>
          <p:cNvPicPr>
            <a:picLocks noChangeAspect="1"/>
          </p:cNvPicPr>
          <p:nvPr/>
        </p:nvPicPr>
        <p:blipFill>
          <a:blip r:embed="rId7"/>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12954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FDAA16-0648-4F0B-AA70-01D08A130CFB}"/>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C93E42E-AB4E-40F6-A809-B06097F1AC8F}"/>
              </a:ext>
            </a:extLst>
          </p:cNvPr>
          <p:cNvPicPr>
            <a:picLocks noChangeAspect="1"/>
          </p:cNvPicPr>
          <p:nvPr/>
        </p:nvPicPr>
        <p:blipFill>
          <a:blip r:embed="rId2"/>
          <a:stretch>
            <a:fillRect/>
          </a:stretch>
        </p:blipFill>
        <p:spPr>
          <a:xfrm>
            <a:off x="255703" y="1667043"/>
            <a:ext cx="2219325" cy="1104900"/>
          </a:xfrm>
          <a:prstGeom prst="rect">
            <a:avLst/>
          </a:prstGeom>
        </p:spPr>
      </p:pic>
      <p:sp>
        <p:nvSpPr>
          <p:cNvPr id="6" name="Rectangle 5">
            <a:extLst>
              <a:ext uri="{FF2B5EF4-FFF2-40B4-BE49-F238E27FC236}">
                <a16:creationId xmlns:a16="http://schemas.microsoft.com/office/drawing/2014/main" id="{3BE92D83-B7C8-4F5B-8BB9-4A15173C9064}"/>
              </a:ext>
            </a:extLst>
          </p:cNvPr>
          <p:cNvSpPr/>
          <p:nvPr/>
        </p:nvSpPr>
        <p:spPr>
          <a:xfrm>
            <a:off x="255703" y="277194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D179B7B-2299-4F93-A39C-5D21CB053AA4}"/>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17BB50F-E07E-4F30-8C9A-9C14A98F3578}"/>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pic>
        <p:nvPicPr>
          <p:cNvPr id="9" name="Picture 8">
            <a:extLst>
              <a:ext uri="{FF2B5EF4-FFF2-40B4-BE49-F238E27FC236}">
                <a16:creationId xmlns:a16="http://schemas.microsoft.com/office/drawing/2014/main" id="{EDD3AF49-DC45-4442-A01F-AB2C6F8B8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0" name="Picture 9">
            <a:extLst>
              <a:ext uri="{FF2B5EF4-FFF2-40B4-BE49-F238E27FC236}">
                <a16:creationId xmlns:a16="http://schemas.microsoft.com/office/drawing/2014/main" id="{26B79017-2C59-468F-BAF2-0663ADBA0B92}"/>
              </a:ext>
            </a:extLst>
          </p:cNvPr>
          <p:cNvPicPr>
            <a:picLocks noChangeAspect="1"/>
          </p:cNvPicPr>
          <p:nvPr/>
        </p:nvPicPr>
        <p:blipFill>
          <a:blip r:embed="rId4"/>
          <a:stretch>
            <a:fillRect/>
          </a:stretch>
        </p:blipFill>
        <p:spPr>
          <a:xfrm>
            <a:off x="4646197" y="5915432"/>
            <a:ext cx="834561" cy="640100"/>
          </a:xfrm>
          <a:prstGeom prst="rect">
            <a:avLst/>
          </a:prstGeom>
        </p:spPr>
      </p:pic>
      <p:sp>
        <p:nvSpPr>
          <p:cNvPr id="11" name="TextBox 10">
            <a:extLst>
              <a:ext uri="{FF2B5EF4-FFF2-40B4-BE49-F238E27FC236}">
                <a16:creationId xmlns:a16="http://schemas.microsoft.com/office/drawing/2014/main" id="{DAA88139-D31A-4B96-9541-C2496F0C2C70}"/>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Wednesday 3</a:t>
            </a:r>
            <a:r>
              <a:rPr lang="en-GB" sz="3200" baseline="30000" dirty="0"/>
              <a:t>rd</a:t>
            </a:r>
            <a:r>
              <a:rPr lang="en-GB" sz="3200" dirty="0"/>
              <a:t> March    </a:t>
            </a:r>
            <a:endParaRPr lang="en-GB" dirty="0"/>
          </a:p>
        </p:txBody>
      </p:sp>
      <p:sp>
        <p:nvSpPr>
          <p:cNvPr id="12" name="TextBox 11">
            <a:extLst>
              <a:ext uri="{FF2B5EF4-FFF2-40B4-BE49-F238E27FC236}">
                <a16:creationId xmlns:a16="http://schemas.microsoft.com/office/drawing/2014/main" id="{45A35DB5-32BA-4E69-B1D8-8DB9D96A2102}"/>
              </a:ext>
            </a:extLst>
          </p:cNvPr>
          <p:cNvSpPr txBox="1"/>
          <p:nvPr/>
        </p:nvSpPr>
        <p:spPr>
          <a:xfrm>
            <a:off x="438764" y="2796920"/>
            <a:ext cx="10429593" cy="1323439"/>
          </a:xfrm>
          <a:prstGeom prst="rect">
            <a:avLst/>
          </a:prstGeom>
          <a:noFill/>
        </p:spPr>
        <p:txBody>
          <a:bodyPr wrap="square" rtlCol="0">
            <a:spAutoFit/>
          </a:bodyPr>
          <a:lstStyle/>
          <a:p>
            <a:r>
              <a:rPr lang="en-GB" sz="4000" dirty="0"/>
              <a:t>LO To be able to punctuate sentences with an exclamation mark.  </a:t>
            </a:r>
          </a:p>
        </p:txBody>
      </p:sp>
    </p:spTree>
    <p:extLst>
      <p:ext uri="{BB962C8B-B14F-4D97-AF65-F5344CB8AC3E}">
        <p14:creationId xmlns:p14="http://schemas.microsoft.com/office/powerpoint/2010/main" val="2481649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C35D6-BFBF-451E-AEC6-C1EB64FB89A5}"/>
              </a:ext>
            </a:extLst>
          </p:cNvPr>
          <p:cNvSpPr/>
          <p:nvPr/>
        </p:nvSpPr>
        <p:spPr>
          <a:xfrm>
            <a:off x="2731041" y="104503"/>
            <a:ext cx="6729919" cy="923330"/>
          </a:xfrm>
          <a:prstGeom prst="rect">
            <a:avLst/>
          </a:prstGeom>
          <a:noFill/>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ln w="12700">
                  <a:solidFill>
                    <a:srgbClr val="44546A">
                      <a:lumMod val="75000"/>
                    </a:srgbClr>
                  </a:solidFill>
                  <a:prstDash val="solid"/>
                </a:ln>
                <a:pattFill prst="dkUpDiag">
                  <a:fgClr>
                    <a:schemeClr val="tx2"/>
                  </a:fgClr>
                  <a:bgClr>
                    <a:schemeClr val="tx2">
                      <a:lumMod val="20000"/>
                      <a:lumOff val="80000"/>
                    </a:schemeClr>
                  </a:bgClr>
                </a:pattFill>
                <a:effectLst>
                  <a:outerShdw dist="38100" dir="2640000" algn="bl" rotWithShape="0">
                    <a:srgbClr val="44546A">
                      <a:lumMod val="75000"/>
                    </a:srgbClr>
                  </a:outerShdw>
                </a:effectLst>
                <a:latin typeface="Calibri"/>
                <a:cs typeface="Calibri"/>
              </a:rPr>
              <a:t>Pre-Recorded Teaching</a:t>
            </a:r>
          </a:p>
        </p:txBody>
      </p:sp>
      <p:sp>
        <p:nvSpPr>
          <p:cNvPr id="5" name="TextBox 1">
            <a:extLst>
              <a:ext uri="{FF2B5EF4-FFF2-40B4-BE49-F238E27FC236}">
                <a16:creationId xmlns:a16="http://schemas.microsoft.com/office/drawing/2014/main" id="{CB1B805D-B1EE-4813-A0E8-F17FA3D33E1E}"/>
              </a:ext>
            </a:extLst>
          </p:cNvPr>
          <p:cNvSpPr txBox="1"/>
          <p:nvPr/>
        </p:nvSpPr>
        <p:spPr>
          <a:xfrm>
            <a:off x="714375" y="1085850"/>
            <a:ext cx="105441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1F4E79"/>
                </a:solidFill>
              </a:rPr>
              <a:t>Access the online teaching video below by Miss Noble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000" dirty="0">
              <a:cs typeface="Calibri" panose="020F0502020204030204"/>
            </a:endParaRPr>
          </a:p>
        </p:txBody>
      </p:sp>
      <p:pic>
        <p:nvPicPr>
          <p:cNvPr id="6" name="Picture 6" descr="Diagram&#10;&#10;Description automatically generated">
            <a:extLst>
              <a:ext uri="{FF2B5EF4-FFF2-40B4-BE49-F238E27FC236}">
                <a16:creationId xmlns:a16="http://schemas.microsoft.com/office/drawing/2014/main" id="{B25FCC0A-1DDB-402B-9F16-F70D41C5AE30}"/>
              </a:ext>
            </a:extLst>
          </p:cNvPr>
          <p:cNvPicPr>
            <a:picLocks noChangeAspect="1"/>
          </p:cNvPicPr>
          <p:nvPr/>
        </p:nvPicPr>
        <p:blipFill>
          <a:blip r:embed="rId2"/>
          <a:stretch>
            <a:fillRect/>
          </a:stretch>
        </p:blipFill>
        <p:spPr>
          <a:xfrm>
            <a:off x="73526" y="99622"/>
            <a:ext cx="771525" cy="771525"/>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912817D1-3734-48B9-874B-16F1798C1730}"/>
              </a:ext>
            </a:extLst>
          </p:cNvPr>
          <p:cNvPicPr>
            <a:picLocks noChangeAspect="1"/>
          </p:cNvPicPr>
          <p:nvPr/>
        </p:nvPicPr>
        <p:blipFill>
          <a:blip r:embed="rId3"/>
          <a:stretch>
            <a:fillRect/>
          </a:stretch>
        </p:blipFill>
        <p:spPr>
          <a:xfrm>
            <a:off x="1762125" y="2800882"/>
            <a:ext cx="4962525" cy="3618435"/>
          </a:xfrm>
          <a:prstGeom prst="rect">
            <a:avLst/>
          </a:prstGeom>
        </p:spPr>
      </p:pic>
      <p:sp>
        <p:nvSpPr>
          <p:cNvPr id="8" name="Rectangle 7">
            <a:extLst>
              <a:ext uri="{FF2B5EF4-FFF2-40B4-BE49-F238E27FC236}">
                <a16:creationId xmlns:a16="http://schemas.microsoft.com/office/drawing/2014/main" id="{BB30CAD6-76AC-4E79-B0B0-380A3FA10240}"/>
              </a:ext>
            </a:extLst>
          </p:cNvPr>
          <p:cNvSpPr/>
          <p:nvPr/>
        </p:nvSpPr>
        <p:spPr>
          <a:xfrm>
            <a:off x="6877050" y="3983799"/>
            <a:ext cx="3781425" cy="1257300"/>
          </a:xfrm>
          <a:prstGeom prst="rect">
            <a:avLst/>
          </a:prstGeom>
          <a:solidFill>
            <a:srgbClr val="7030A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cs typeface="Calibri"/>
              </a:rPr>
              <a:t>You can play this video on our school website.</a:t>
            </a:r>
            <a:endParaRPr lang="en-GB" dirty="0"/>
          </a:p>
        </p:txBody>
      </p:sp>
    </p:spTree>
    <p:extLst>
      <p:ext uri="{BB962C8B-B14F-4D97-AF65-F5344CB8AC3E}">
        <p14:creationId xmlns:p14="http://schemas.microsoft.com/office/powerpoint/2010/main" val="51701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5CB935C8-B429-462A-8FA0-F567FC5F4948}"/>
              </a:ext>
            </a:extLst>
          </p:cNvPr>
          <p:cNvPicPr>
            <a:picLocks noChangeAspect="1"/>
          </p:cNvPicPr>
          <p:nvPr/>
        </p:nvPicPr>
        <p:blipFill>
          <a:blip r:embed="rId2"/>
          <a:stretch>
            <a:fillRect/>
          </a:stretch>
        </p:blipFill>
        <p:spPr>
          <a:xfrm>
            <a:off x="10807743" y="65812"/>
            <a:ext cx="1266828" cy="962021"/>
          </a:xfrm>
          <a:prstGeom prst="rect">
            <a:avLst/>
          </a:prstGeom>
          <a:noFill/>
          <a:ln cap="flat">
            <a:noFill/>
          </a:ln>
        </p:spPr>
      </p:pic>
      <p:sp>
        <p:nvSpPr>
          <p:cNvPr id="3" name="Rectangle 2">
            <a:extLst>
              <a:ext uri="{FF2B5EF4-FFF2-40B4-BE49-F238E27FC236}">
                <a16:creationId xmlns:a16="http://schemas.microsoft.com/office/drawing/2014/main" id="{C9FBECC2-7A04-4F20-997B-52328D6EF564}"/>
              </a:ext>
            </a:extLst>
          </p:cNvPr>
          <p:cNvSpPr/>
          <p:nvPr/>
        </p:nvSpPr>
        <p:spPr>
          <a:xfrm>
            <a:off x="3415559" y="104503"/>
            <a:ext cx="536089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a:t>
            </a:r>
          </a:p>
        </p:txBody>
      </p:sp>
      <p:sp>
        <p:nvSpPr>
          <p:cNvPr id="4" name="TextBox 3">
            <a:extLst>
              <a:ext uri="{FF2B5EF4-FFF2-40B4-BE49-F238E27FC236}">
                <a16:creationId xmlns:a16="http://schemas.microsoft.com/office/drawing/2014/main" id="{C42DAEC7-D1D4-45E1-BB55-A70778A00B78}"/>
              </a:ext>
            </a:extLst>
          </p:cNvPr>
          <p:cNvSpPr txBox="1"/>
          <p:nvPr/>
        </p:nvSpPr>
        <p:spPr>
          <a:xfrm>
            <a:off x="352697" y="1293223"/>
            <a:ext cx="5551841" cy="769441"/>
          </a:xfrm>
          <a:prstGeom prst="rect">
            <a:avLst/>
          </a:prstGeom>
          <a:noFill/>
        </p:spPr>
        <p:txBody>
          <a:bodyPr wrap="none" rtlCol="0">
            <a:spAutoFit/>
          </a:bodyPr>
          <a:lstStyle/>
          <a:p>
            <a:r>
              <a:rPr lang="en-GB" sz="2800" dirty="0"/>
              <a:t>An exclamation mark looks like this </a:t>
            </a:r>
            <a:r>
              <a:rPr lang="en-GB" sz="4400" b="1" dirty="0"/>
              <a:t>!</a:t>
            </a:r>
          </a:p>
        </p:txBody>
      </p:sp>
      <p:sp>
        <p:nvSpPr>
          <p:cNvPr id="6" name="TextBox 5">
            <a:extLst>
              <a:ext uri="{FF2B5EF4-FFF2-40B4-BE49-F238E27FC236}">
                <a16:creationId xmlns:a16="http://schemas.microsoft.com/office/drawing/2014/main" id="{17A75EBC-D2B8-49C9-AB10-D6BC5C58E410}"/>
              </a:ext>
            </a:extLst>
          </p:cNvPr>
          <p:cNvSpPr txBox="1"/>
          <p:nvPr/>
        </p:nvSpPr>
        <p:spPr>
          <a:xfrm>
            <a:off x="352697" y="3167390"/>
            <a:ext cx="7850611" cy="523220"/>
          </a:xfrm>
          <a:prstGeom prst="rect">
            <a:avLst/>
          </a:prstGeom>
          <a:noFill/>
        </p:spPr>
        <p:txBody>
          <a:bodyPr wrap="none" rtlCol="0">
            <a:spAutoFit/>
          </a:bodyPr>
          <a:lstStyle/>
          <a:p>
            <a:r>
              <a:rPr lang="en-GB" sz="2800" dirty="0"/>
              <a:t>Can you draw an exclamation mark with your finger?</a:t>
            </a:r>
          </a:p>
        </p:txBody>
      </p:sp>
      <p:pic>
        <p:nvPicPr>
          <p:cNvPr id="1026" name="Picture 2" descr="Image result for exclamation mark">
            <a:extLst>
              <a:ext uri="{FF2B5EF4-FFF2-40B4-BE49-F238E27FC236}">
                <a16:creationId xmlns:a16="http://schemas.microsoft.com/office/drawing/2014/main" id="{25259E56-4D10-43D6-8977-924613A77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241" y="2503574"/>
            <a:ext cx="1418344" cy="18935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858C84-7878-4ECC-8BEE-04F842F95425}"/>
              </a:ext>
            </a:extLst>
          </p:cNvPr>
          <p:cNvSpPr txBox="1"/>
          <p:nvPr/>
        </p:nvSpPr>
        <p:spPr>
          <a:xfrm>
            <a:off x="3296290" y="5103664"/>
            <a:ext cx="8328049" cy="523220"/>
          </a:xfrm>
          <a:prstGeom prst="rect">
            <a:avLst/>
          </a:prstGeom>
          <a:noFill/>
        </p:spPr>
        <p:txBody>
          <a:bodyPr wrap="none" rtlCol="0">
            <a:spAutoFit/>
          </a:bodyPr>
          <a:lstStyle/>
          <a:p>
            <a:r>
              <a:rPr lang="en-GB" sz="2800" dirty="0"/>
              <a:t>Now can you write an exclamation mark on your paper?</a:t>
            </a:r>
          </a:p>
        </p:txBody>
      </p:sp>
    </p:spTree>
    <p:extLst>
      <p:ext uri="{BB962C8B-B14F-4D97-AF65-F5344CB8AC3E}">
        <p14:creationId xmlns:p14="http://schemas.microsoft.com/office/powerpoint/2010/main" val="171181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5CB935C8-B429-462A-8FA0-F567FC5F4948}"/>
              </a:ext>
            </a:extLst>
          </p:cNvPr>
          <p:cNvPicPr>
            <a:picLocks noChangeAspect="1"/>
          </p:cNvPicPr>
          <p:nvPr/>
        </p:nvPicPr>
        <p:blipFill>
          <a:blip r:embed="rId2"/>
          <a:stretch>
            <a:fillRect/>
          </a:stretch>
        </p:blipFill>
        <p:spPr>
          <a:xfrm>
            <a:off x="10807743" y="65812"/>
            <a:ext cx="1266828" cy="962021"/>
          </a:xfrm>
          <a:prstGeom prst="rect">
            <a:avLst/>
          </a:prstGeom>
          <a:noFill/>
          <a:ln cap="flat">
            <a:noFill/>
          </a:ln>
        </p:spPr>
      </p:pic>
      <p:sp>
        <p:nvSpPr>
          <p:cNvPr id="3" name="Rectangle 2">
            <a:extLst>
              <a:ext uri="{FF2B5EF4-FFF2-40B4-BE49-F238E27FC236}">
                <a16:creationId xmlns:a16="http://schemas.microsoft.com/office/drawing/2014/main" id="{C9FBECC2-7A04-4F20-997B-52328D6EF564}"/>
              </a:ext>
            </a:extLst>
          </p:cNvPr>
          <p:cNvSpPr/>
          <p:nvPr/>
        </p:nvSpPr>
        <p:spPr>
          <a:xfrm>
            <a:off x="3415559" y="104503"/>
            <a:ext cx="536089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a:t>
            </a:r>
          </a:p>
        </p:txBody>
      </p:sp>
      <p:sp>
        <p:nvSpPr>
          <p:cNvPr id="5" name="TextBox 4">
            <a:extLst>
              <a:ext uri="{FF2B5EF4-FFF2-40B4-BE49-F238E27FC236}">
                <a16:creationId xmlns:a16="http://schemas.microsoft.com/office/drawing/2014/main" id="{EDEE0504-437F-4914-B463-B6E8B10CE41D}"/>
              </a:ext>
            </a:extLst>
          </p:cNvPr>
          <p:cNvSpPr txBox="1"/>
          <p:nvPr/>
        </p:nvSpPr>
        <p:spPr>
          <a:xfrm>
            <a:off x="1073426" y="1311965"/>
            <a:ext cx="9886122" cy="523220"/>
          </a:xfrm>
          <a:prstGeom prst="rect">
            <a:avLst/>
          </a:prstGeom>
          <a:noFill/>
        </p:spPr>
        <p:txBody>
          <a:bodyPr wrap="square" rtlCol="0">
            <a:spAutoFit/>
          </a:bodyPr>
          <a:lstStyle/>
          <a:p>
            <a:r>
              <a:rPr lang="en-GB" sz="2800" dirty="0"/>
              <a:t>Exclamation marks can be used for a command or an exclamation.</a:t>
            </a:r>
          </a:p>
        </p:txBody>
      </p:sp>
      <p:sp>
        <p:nvSpPr>
          <p:cNvPr id="7" name="TextBox 6">
            <a:extLst>
              <a:ext uri="{FF2B5EF4-FFF2-40B4-BE49-F238E27FC236}">
                <a16:creationId xmlns:a16="http://schemas.microsoft.com/office/drawing/2014/main" id="{88607801-A9BC-4786-8426-1AF7EA63A7F0}"/>
              </a:ext>
            </a:extLst>
          </p:cNvPr>
          <p:cNvSpPr txBox="1"/>
          <p:nvPr/>
        </p:nvSpPr>
        <p:spPr>
          <a:xfrm>
            <a:off x="1073426" y="2465590"/>
            <a:ext cx="1775791"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Command</a:t>
            </a:r>
            <a:r>
              <a:rPr lang="en-GB" dirty="0"/>
              <a:t>  </a:t>
            </a:r>
          </a:p>
        </p:txBody>
      </p:sp>
      <p:sp>
        <p:nvSpPr>
          <p:cNvPr id="10" name="TextBox 9">
            <a:extLst>
              <a:ext uri="{FF2B5EF4-FFF2-40B4-BE49-F238E27FC236}">
                <a16:creationId xmlns:a16="http://schemas.microsoft.com/office/drawing/2014/main" id="{59F6C279-0E52-46AB-885A-35087C583DC4}"/>
              </a:ext>
            </a:extLst>
          </p:cNvPr>
          <p:cNvSpPr txBox="1"/>
          <p:nvPr/>
        </p:nvSpPr>
        <p:spPr>
          <a:xfrm>
            <a:off x="4754414" y="3604591"/>
            <a:ext cx="3770245"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You must go to the shop now!  </a:t>
            </a:r>
          </a:p>
        </p:txBody>
      </p:sp>
      <p:sp>
        <p:nvSpPr>
          <p:cNvPr id="11" name="TextBox 10">
            <a:extLst>
              <a:ext uri="{FF2B5EF4-FFF2-40B4-BE49-F238E27FC236}">
                <a16:creationId xmlns:a16="http://schemas.microsoft.com/office/drawing/2014/main" id="{5583A899-2D58-42B8-91AB-ECCBE0CC4E7D}"/>
              </a:ext>
            </a:extLst>
          </p:cNvPr>
          <p:cNvSpPr txBox="1"/>
          <p:nvPr/>
        </p:nvSpPr>
        <p:spPr>
          <a:xfrm>
            <a:off x="946751" y="5022816"/>
            <a:ext cx="1775791"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Exclamation </a:t>
            </a:r>
          </a:p>
        </p:txBody>
      </p:sp>
      <p:cxnSp>
        <p:nvCxnSpPr>
          <p:cNvPr id="12" name="Straight Arrow Connector 11">
            <a:extLst>
              <a:ext uri="{FF2B5EF4-FFF2-40B4-BE49-F238E27FC236}">
                <a16:creationId xmlns:a16="http://schemas.microsoft.com/office/drawing/2014/main" id="{25FAE9D2-3C70-404B-88A4-EDE563ED11D1}"/>
              </a:ext>
            </a:extLst>
          </p:cNvPr>
          <p:cNvCxnSpPr>
            <a:cxnSpLocks/>
          </p:cNvCxnSpPr>
          <p:nvPr/>
        </p:nvCxnSpPr>
        <p:spPr>
          <a:xfrm>
            <a:off x="3154017" y="2865700"/>
            <a:ext cx="1470992" cy="7388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1C2009-3E57-4F5B-8033-2392EDC8414F}"/>
              </a:ext>
            </a:extLst>
          </p:cNvPr>
          <p:cNvCxnSpPr/>
          <p:nvPr/>
        </p:nvCxnSpPr>
        <p:spPr>
          <a:xfrm>
            <a:off x="3034748" y="5345980"/>
            <a:ext cx="1020418" cy="4837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D48998-9376-4C28-8D2B-635C2D68BE54}"/>
              </a:ext>
            </a:extLst>
          </p:cNvPr>
          <p:cNvSpPr txBox="1"/>
          <p:nvPr/>
        </p:nvSpPr>
        <p:spPr>
          <a:xfrm>
            <a:off x="4367372" y="5829684"/>
            <a:ext cx="3252628"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The rainforest is in danger! </a:t>
            </a:r>
          </a:p>
        </p:txBody>
      </p:sp>
    </p:spTree>
    <p:extLst>
      <p:ext uri="{BB962C8B-B14F-4D97-AF65-F5344CB8AC3E}">
        <p14:creationId xmlns:p14="http://schemas.microsoft.com/office/powerpoint/2010/main" val="192675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BECC2-7A04-4F20-997B-52328D6EF564}"/>
              </a:ext>
            </a:extLst>
          </p:cNvPr>
          <p:cNvSpPr/>
          <p:nvPr/>
        </p:nvSpPr>
        <p:spPr>
          <a:xfrm>
            <a:off x="2084498" y="159094"/>
            <a:ext cx="7558992"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Command or exclamation</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3" name="TextBox 12">
            <a:extLst>
              <a:ext uri="{FF2B5EF4-FFF2-40B4-BE49-F238E27FC236}">
                <a16:creationId xmlns:a16="http://schemas.microsoft.com/office/drawing/2014/main" id="{6B06C498-F845-4361-A692-5F4310B8568F}"/>
              </a:ext>
            </a:extLst>
          </p:cNvPr>
          <p:cNvSpPr txBox="1"/>
          <p:nvPr/>
        </p:nvSpPr>
        <p:spPr>
          <a:xfrm>
            <a:off x="480870" y="1096165"/>
            <a:ext cx="11230259" cy="523220"/>
          </a:xfrm>
          <a:prstGeom prst="rect">
            <a:avLst/>
          </a:prstGeom>
          <a:solidFill>
            <a:schemeClr val="bg2">
              <a:lumMod val="75000"/>
            </a:schemeClr>
          </a:solidFill>
        </p:spPr>
        <p:txBody>
          <a:bodyPr wrap="square" rtlCol="0">
            <a:spAutoFit/>
          </a:bodyPr>
          <a:lstStyle/>
          <a:p>
            <a:r>
              <a:rPr lang="en-GB" sz="2800"/>
              <a:t>Can you decide if these sentences are a command or an exclamation ? </a:t>
            </a:r>
            <a:endParaRPr lang="en-GB" sz="2800" dirty="0"/>
          </a:p>
        </p:txBody>
      </p:sp>
      <p:sp>
        <p:nvSpPr>
          <p:cNvPr id="4" name="TextBox 3">
            <a:extLst>
              <a:ext uri="{FF2B5EF4-FFF2-40B4-BE49-F238E27FC236}">
                <a16:creationId xmlns:a16="http://schemas.microsoft.com/office/drawing/2014/main" id="{C2AA2FF1-7DA3-490C-A38F-B53CB084928D}"/>
              </a:ext>
            </a:extLst>
          </p:cNvPr>
          <p:cNvSpPr txBox="1"/>
          <p:nvPr/>
        </p:nvSpPr>
        <p:spPr>
          <a:xfrm>
            <a:off x="1201003" y="2156346"/>
            <a:ext cx="9376012" cy="4247317"/>
          </a:xfrm>
          <a:prstGeom prst="rect">
            <a:avLst/>
          </a:prstGeom>
          <a:noFill/>
        </p:spPr>
        <p:txBody>
          <a:bodyPr wrap="square" rtlCol="0">
            <a:spAutoFit/>
          </a:bodyPr>
          <a:lstStyle/>
          <a:p>
            <a:r>
              <a:rPr lang="en-GB" sz="2800" dirty="0"/>
              <a:t>1. You must save the animals from danger!  </a:t>
            </a:r>
          </a:p>
          <a:p>
            <a:endParaRPr lang="en-GB" sz="2800" dirty="0"/>
          </a:p>
          <a:p>
            <a:r>
              <a:rPr lang="en-GB" sz="2800" dirty="0"/>
              <a:t>2. This chocolate is divine!</a:t>
            </a:r>
          </a:p>
          <a:p>
            <a:endParaRPr lang="en-GB" sz="2800" dirty="0"/>
          </a:p>
          <a:p>
            <a:r>
              <a:rPr lang="en-GB" sz="2800" dirty="0"/>
              <a:t>3. Stop cutting down the trees!  </a:t>
            </a:r>
          </a:p>
          <a:p>
            <a:pPr marL="514350" indent="-514350">
              <a:buAutoNum type="arabicPeriod" startAt="3"/>
            </a:pPr>
            <a:endParaRPr lang="en-GB" sz="2800" dirty="0"/>
          </a:p>
          <a:p>
            <a:r>
              <a:rPr lang="en-GB" sz="2800" dirty="0"/>
              <a:t>4. We need to take care of the forest and live together!</a:t>
            </a:r>
          </a:p>
          <a:p>
            <a:endParaRPr lang="en-GB" sz="2800" dirty="0"/>
          </a:p>
          <a:p>
            <a:r>
              <a:rPr lang="en-GB" sz="2800" dirty="0"/>
              <a:t>5. You must save the rainforest!</a:t>
            </a:r>
          </a:p>
          <a:p>
            <a:endParaRPr lang="en-GB" dirty="0"/>
          </a:p>
        </p:txBody>
      </p:sp>
    </p:spTree>
    <p:extLst>
      <p:ext uri="{BB962C8B-B14F-4D97-AF65-F5344CB8AC3E}">
        <p14:creationId xmlns:p14="http://schemas.microsoft.com/office/powerpoint/2010/main" val="385413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BECC2-7A04-4F20-997B-52328D6EF564}"/>
              </a:ext>
            </a:extLst>
          </p:cNvPr>
          <p:cNvSpPr/>
          <p:nvPr/>
        </p:nvSpPr>
        <p:spPr>
          <a:xfrm>
            <a:off x="681679" y="159094"/>
            <a:ext cx="10364633"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Command or exclamation-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Answers</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13" name="TextBox 12">
            <a:extLst>
              <a:ext uri="{FF2B5EF4-FFF2-40B4-BE49-F238E27FC236}">
                <a16:creationId xmlns:a16="http://schemas.microsoft.com/office/drawing/2014/main" id="{6B06C498-F845-4361-A692-5F4310B8568F}"/>
              </a:ext>
            </a:extLst>
          </p:cNvPr>
          <p:cNvSpPr txBox="1"/>
          <p:nvPr/>
        </p:nvSpPr>
        <p:spPr>
          <a:xfrm>
            <a:off x="681679" y="1116500"/>
            <a:ext cx="11230259" cy="523220"/>
          </a:xfrm>
          <a:prstGeom prst="rect">
            <a:avLst/>
          </a:prstGeom>
          <a:solidFill>
            <a:schemeClr val="bg2">
              <a:lumMod val="75000"/>
            </a:schemeClr>
          </a:solidFill>
        </p:spPr>
        <p:txBody>
          <a:bodyPr wrap="square" rtlCol="0">
            <a:spAutoFit/>
          </a:bodyPr>
          <a:lstStyle/>
          <a:p>
            <a:r>
              <a:rPr lang="en-GB" sz="2800"/>
              <a:t>Can you decide if these sentences are a command or an exclamation ? </a:t>
            </a:r>
            <a:endParaRPr lang="en-GB" sz="2800" dirty="0"/>
          </a:p>
        </p:txBody>
      </p:sp>
      <p:sp>
        <p:nvSpPr>
          <p:cNvPr id="4" name="TextBox 3">
            <a:extLst>
              <a:ext uri="{FF2B5EF4-FFF2-40B4-BE49-F238E27FC236}">
                <a16:creationId xmlns:a16="http://schemas.microsoft.com/office/drawing/2014/main" id="{C2AA2FF1-7DA3-490C-A38F-B53CB084928D}"/>
              </a:ext>
            </a:extLst>
          </p:cNvPr>
          <p:cNvSpPr txBox="1"/>
          <p:nvPr/>
        </p:nvSpPr>
        <p:spPr>
          <a:xfrm>
            <a:off x="1201003" y="2156346"/>
            <a:ext cx="10290412" cy="4247317"/>
          </a:xfrm>
          <a:prstGeom prst="rect">
            <a:avLst/>
          </a:prstGeom>
          <a:noFill/>
        </p:spPr>
        <p:txBody>
          <a:bodyPr wrap="square" rtlCol="0">
            <a:spAutoFit/>
          </a:bodyPr>
          <a:lstStyle/>
          <a:p>
            <a:r>
              <a:rPr lang="en-GB" sz="2800" dirty="0"/>
              <a:t>1. You must save the animals from danger! </a:t>
            </a:r>
            <a:r>
              <a:rPr lang="en-GB" sz="2800" dirty="0">
                <a:solidFill>
                  <a:srgbClr val="FF0000"/>
                </a:solidFill>
              </a:rPr>
              <a:t>Command</a:t>
            </a:r>
            <a:r>
              <a:rPr lang="en-GB" sz="2800" dirty="0"/>
              <a:t> </a:t>
            </a:r>
          </a:p>
          <a:p>
            <a:endParaRPr lang="en-GB" sz="2800" dirty="0"/>
          </a:p>
          <a:p>
            <a:r>
              <a:rPr lang="en-GB" sz="2800" dirty="0"/>
              <a:t>2. This chocolate is divine! </a:t>
            </a:r>
            <a:r>
              <a:rPr lang="en-GB" sz="2800" dirty="0">
                <a:solidFill>
                  <a:srgbClr val="FF0000"/>
                </a:solidFill>
              </a:rPr>
              <a:t>Exclamation</a:t>
            </a:r>
          </a:p>
          <a:p>
            <a:endParaRPr lang="en-GB" sz="2800" dirty="0"/>
          </a:p>
          <a:p>
            <a:r>
              <a:rPr lang="en-GB" sz="2800" dirty="0"/>
              <a:t>3. Stop cutting down the trees!  </a:t>
            </a:r>
            <a:r>
              <a:rPr lang="en-GB" sz="2800" dirty="0">
                <a:solidFill>
                  <a:srgbClr val="FF0000"/>
                </a:solidFill>
              </a:rPr>
              <a:t>Command</a:t>
            </a:r>
            <a:r>
              <a:rPr lang="en-GB" sz="2800" dirty="0"/>
              <a:t> </a:t>
            </a:r>
          </a:p>
          <a:p>
            <a:endParaRPr lang="en-GB" sz="2800" dirty="0"/>
          </a:p>
          <a:p>
            <a:r>
              <a:rPr lang="en-GB" sz="2800" dirty="0"/>
              <a:t>4. We need to take care of the forest and live together! </a:t>
            </a:r>
            <a:r>
              <a:rPr lang="en-GB" sz="2800" dirty="0">
                <a:solidFill>
                  <a:srgbClr val="FF0000"/>
                </a:solidFill>
              </a:rPr>
              <a:t>Exclamation</a:t>
            </a:r>
          </a:p>
          <a:p>
            <a:endParaRPr lang="en-GB" sz="2800" dirty="0"/>
          </a:p>
          <a:p>
            <a:r>
              <a:rPr lang="en-GB" sz="2800" dirty="0"/>
              <a:t>5. You must save the rainforest! </a:t>
            </a:r>
            <a:r>
              <a:rPr lang="en-GB" sz="2800" dirty="0">
                <a:solidFill>
                  <a:srgbClr val="FF0000"/>
                </a:solidFill>
              </a:rPr>
              <a:t>Command</a:t>
            </a:r>
            <a:r>
              <a:rPr lang="en-GB" sz="2800" dirty="0"/>
              <a:t> </a:t>
            </a:r>
          </a:p>
          <a:p>
            <a:endParaRPr lang="en-GB" dirty="0"/>
          </a:p>
        </p:txBody>
      </p:sp>
      <p:pic>
        <p:nvPicPr>
          <p:cNvPr id="5" name="Picture 4">
            <a:extLst>
              <a:ext uri="{FF2B5EF4-FFF2-40B4-BE49-F238E27FC236}">
                <a16:creationId xmlns:a16="http://schemas.microsoft.com/office/drawing/2014/main" id="{2D03896C-BE91-492F-A11E-72BFEEBC1D7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89141" y="2317601"/>
            <a:ext cx="2222797" cy="2222797"/>
          </a:xfrm>
          <a:prstGeom prst="rect">
            <a:avLst/>
          </a:prstGeom>
        </p:spPr>
      </p:pic>
    </p:spTree>
    <p:extLst>
      <p:ext uri="{BB962C8B-B14F-4D97-AF65-F5344CB8AC3E}">
        <p14:creationId xmlns:p14="http://schemas.microsoft.com/office/powerpoint/2010/main" val="85707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609D-55D3-4529-BCCE-5B238FCFF4B4}"/>
              </a:ext>
            </a:extLst>
          </p:cNvPr>
          <p:cNvSpPr/>
          <p:nvPr/>
        </p:nvSpPr>
        <p:spPr>
          <a:xfrm>
            <a:off x="3415559" y="104503"/>
            <a:ext cx="536089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a:t>
            </a:r>
          </a:p>
        </p:txBody>
      </p:sp>
      <p:pic>
        <p:nvPicPr>
          <p:cNvPr id="3" name="Picture 2" descr="A picture containing shape&#10;&#10;Description automatically generated">
            <a:extLst>
              <a:ext uri="{FF2B5EF4-FFF2-40B4-BE49-F238E27FC236}">
                <a16:creationId xmlns:a16="http://schemas.microsoft.com/office/drawing/2014/main" id="{7F6C9F35-F0CD-4633-BCAA-B3076FD11C0C}"/>
              </a:ext>
            </a:extLst>
          </p:cNvPr>
          <p:cNvPicPr>
            <a:picLocks noChangeAspect="1"/>
          </p:cNvPicPr>
          <p:nvPr/>
        </p:nvPicPr>
        <p:blipFill>
          <a:blip r:embed="rId2"/>
          <a:stretch>
            <a:fillRect/>
          </a:stretch>
        </p:blipFill>
        <p:spPr>
          <a:xfrm>
            <a:off x="10807743" y="65812"/>
            <a:ext cx="1266828" cy="962021"/>
          </a:xfrm>
          <a:prstGeom prst="rect">
            <a:avLst/>
          </a:prstGeom>
          <a:noFill/>
          <a:ln cap="flat">
            <a:noFill/>
          </a:ln>
        </p:spPr>
      </p:pic>
      <p:sp>
        <p:nvSpPr>
          <p:cNvPr id="9" name="TextBox 8">
            <a:extLst>
              <a:ext uri="{FF2B5EF4-FFF2-40B4-BE49-F238E27FC236}">
                <a16:creationId xmlns:a16="http://schemas.microsoft.com/office/drawing/2014/main" id="{DD33BB3A-8838-4479-AA2A-A98DCB3F78E3}"/>
              </a:ext>
            </a:extLst>
          </p:cNvPr>
          <p:cNvSpPr txBox="1"/>
          <p:nvPr/>
        </p:nvSpPr>
        <p:spPr>
          <a:xfrm>
            <a:off x="616226" y="1188561"/>
            <a:ext cx="11410122" cy="830997"/>
          </a:xfrm>
          <a:prstGeom prst="rect">
            <a:avLst/>
          </a:prstGeom>
          <a:noFill/>
        </p:spPr>
        <p:txBody>
          <a:bodyPr wrap="square">
            <a:spAutoFit/>
          </a:bodyPr>
          <a:lstStyle/>
          <a:p>
            <a:r>
              <a:rPr lang="en-GB" sz="2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Exclamation marks are used at the end of </a:t>
            </a:r>
            <a:r>
              <a:rPr lang="en-GB"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sentences</a:t>
            </a:r>
            <a:r>
              <a:rPr lang="en-GB" sz="2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when a strong emotion is being expressed.</a:t>
            </a:r>
            <a:endParaRPr lang="en-GB" sz="24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7039AA2B-3B8D-4850-9659-EADD0AF90831}"/>
              </a:ext>
            </a:extLst>
          </p:cNvPr>
          <p:cNvSpPr txBox="1"/>
          <p:nvPr/>
        </p:nvSpPr>
        <p:spPr>
          <a:xfrm>
            <a:off x="4899791" y="3850112"/>
            <a:ext cx="2375651" cy="584775"/>
          </a:xfrm>
          <a:prstGeom prst="rect">
            <a:avLst/>
          </a:prstGeom>
          <a:solidFill>
            <a:schemeClr val="bg1"/>
          </a:solidFill>
        </p:spPr>
        <p:txBody>
          <a:bodyPr wrap="square" rtlCol="0">
            <a:spAutoFit/>
          </a:bodyPr>
          <a:lstStyle/>
          <a:p>
            <a:r>
              <a:rPr lang="en-GB" sz="3200" dirty="0"/>
              <a:t>Expressions</a:t>
            </a:r>
            <a:r>
              <a:rPr lang="en-GB" dirty="0"/>
              <a:t>  </a:t>
            </a:r>
          </a:p>
        </p:txBody>
      </p:sp>
      <p:sp>
        <p:nvSpPr>
          <p:cNvPr id="11" name="TextBox 10">
            <a:extLst>
              <a:ext uri="{FF2B5EF4-FFF2-40B4-BE49-F238E27FC236}">
                <a16:creationId xmlns:a16="http://schemas.microsoft.com/office/drawing/2014/main" id="{E90F6906-DFE1-4F15-8889-B50F00E5AF26}"/>
              </a:ext>
            </a:extLst>
          </p:cNvPr>
          <p:cNvSpPr txBox="1"/>
          <p:nvPr/>
        </p:nvSpPr>
        <p:spPr>
          <a:xfrm>
            <a:off x="8776450" y="3286749"/>
            <a:ext cx="1136176" cy="523220"/>
          </a:xfrm>
          <a:prstGeom prst="rect">
            <a:avLst/>
          </a:prstGeom>
          <a:solidFill>
            <a:schemeClr val="bg1"/>
          </a:solidFill>
        </p:spPr>
        <p:txBody>
          <a:bodyPr wrap="square" rtlCol="0">
            <a:spAutoFit/>
          </a:bodyPr>
          <a:lstStyle/>
          <a:p>
            <a:r>
              <a:rPr lang="en-GB" sz="2800" dirty="0"/>
              <a:t>angry</a:t>
            </a:r>
          </a:p>
        </p:txBody>
      </p:sp>
      <p:sp>
        <p:nvSpPr>
          <p:cNvPr id="12" name="TextBox 11">
            <a:extLst>
              <a:ext uri="{FF2B5EF4-FFF2-40B4-BE49-F238E27FC236}">
                <a16:creationId xmlns:a16="http://schemas.microsoft.com/office/drawing/2014/main" id="{9441913D-47A4-4CA6-B1C2-9426EE16190D}"/>
              </a:ext>
            </a:extLst>
          </p:cNvPr>
          <p:cNvSpPr txBox="1"/>
          <p:nvPr/>
        </p:nvSpPr>
        <p:spPr>
          <a:xfrm>
            <a:off x="8667119" y="5214409"/>
            <a:ext cx="1245507" cy="523220"/>
          </a:xfrm>
          <a:prstGeom prst="rect">
            <a:avLst/>
          </a:prstGeom>
          <a:solidFill>
            <a:schemeClr val="bg1"/>
          </a:solidFill>
        </p:spPr>
        <p:txBody>
          <a:bodyPr wrap="square" rtlCol="0">
            <a:spAutoFit/>
          </a:bodyPr>
          <a:lstStyle/>
          <a:p>
            <a:r>
              <a:rPr lang="en-GB" sz="2800" dirty="0"/>
              <a:t>excited</a:t>
            </a:r>
            <a:r>
              <a:rPr lang="en-GB" dirty="0"/>
              <a:t> </a:t>
            </a:r>
          </a:p>
        </p:txBody>
      </p:sp>
      <p:sp>
        <p:nvSpPr>
          <p:cNvPr id="13" name="TextBox 12">
            <a:extLst>
              <a:ext uri="{FF2B5EF4-FFF2-40B4-BE49-F238E27FC236}">
                <a16:creationId xmlns:a16="http://schemas.microsoft.com/office/drawing/2014/main" id="{45DDF874-2561-459E-827F-39D0C5CE6436}"/>
              </a:ext>
            </a:extLst>
          </p:cNvPr>
          <p:cNvSpPr txBox="1"/>
          <p:nvPr/>
        </p:nvSpPr>
        <p:spPr>
          <a:xfrm>
            <a:off x="5148468" y="5583741"/>
            <a:ext cx="1543879" cy="523220"/>
          </a:xfrm>
          <a:prstGeom prst="rect">
            <a:avLst/>
          </a:prstGeom>
          <a:solidFill>
            <a:schemeClr val="bg1"/>
          </a:solidFill>
        </p:spPr>
        <p:txBody>
          <a:bodyPr wrap="square" rtlCol="0">
            <a:spAutoFit/>
          </a:bodyPr>
          <a:lstStyle/>
          <a:p>
            <a:r>
              <a:rPr lang="en-GB" sz="2800" dirty="0"/>
              <a:t>surprised</a:t>
            </a:r>
          </a:p>
        </p:txBody>
      </p:sp>
      <p:sp>
        <p:nvSpPr>
          <p:cNvPr id="14" name="TextBox 13">
            <a:extLst>
              <a:ext uri="{FF2B5EF4-FFF2-40B4-BE49-F238E27FC236}">
                <a16:creationId xmlns:a16="http://schemas.microsoft.com/office/drawing/2014/main" id="{9DE842EB-7097-4B0B-8EB1-B8E292B8706B}"/>
              </a:ext>
            </a:extLst>
          </p:cNvPr>
          <p:cNvSpPr txBox="1"/>
          <p:nvPr/>
        </p:nvSpPr>
        <p:spPr>
          <a:xfrm>
            <a:off x="3394122" y="2727086"/>
            <a:ext cx="979095" cy="523220"/>
          </a:xfrm>
          <a:prstGeom prst="rect">
            <a:avLst/>
          </a:prstGeom>
          <a:solidFill>
            <a:schemeClr val="bg1"/>
          </a:solidFill>
        </p:spPr>
        <p:txBody>
          <a:bodyPr wrap="square" rtlCol="0">
            <a:spAutoFit/>
          </a:bodyPr>
          <a:lstStyle/>
          <a:p>
            <a:r>
              <a:rPr lang="en-GB" sz="2800" dirty="0"/>
              <a:t>cross</a:t>
            </a:r>
          </a:p>
        </p:txBody>
      </p:sp>
      <p:sp>
        <p:nvSpPr>
          <p:cNvPr id="15" name="TextBox 14">
            <a:extLst>
              <a:ext uri="{FF2B5EF4-FFF2-40B4-BE49-F238E27FC236}">
                <a16:creationId xmlns:a16="http://schemas.microsoft.com/office/drawing/2014/main" id="{2FC91F56-EF32-461C-BAE4-5D2030732CBC}"/>
              </a:ext>
            </a:extLst>
          </p:cNvPr>
          <p:cNvSpPr txBox="1"/>
          <p:nvPr/>
        </p:nvSpPr>
        <p:spPr>
          <a:xfrm>
            <a:off x="6241771" y="2516919"/>
            <a:ext cx="1404733" cy="523220"/>
          </a:xfrm>
          <a:prstGeom prst="rect">
            <a:avLst/>
          </a:prstGeom>
          <a:solidFill>
            <a:schemeClr val="bg1"/>
          </a:solidFill>
        </p:spPr>
        <p:txBody>
          <a:bodyPr wrap="square" rtlCol="0">
            <a:spAutoFit/>
          </a:bodyPr>
          <a:lstStyle/>
          <a:p>
            <a:r>
              <a:rPr lang="en-GB" sz="2800" dirty="0"/>
              <a:t>shocked</a:t>
            </a:r>
          </a:p>
        </p:txBody>
      </p:sp>
      <p:sp>
        <p:nvSpPr>
          <p:cNvPr id="16" name="TextBox 15">
            <a:extLst>
              <a:ext uri="{FF2B5EF4-FFF2-40B4-BE49-F238E27FC236}">
                <a16:creationId xmlns:a16="http://schemas.microsoft.com/office/drawing/2014/main" id="{F7FFB511-5928-4C27-9A44-38AA5A5F2B76}"/>
              </a:ext>
            </a:extLst>
          </p:cNvPr>
          <p:cNvSpPr txBox="1"/>
          <p:nvPr/>
        </p:nvSpPr>
        <p:spPr>
          <a:xfrm>
            <a:off x="2037522" y="5397562"/>
            <a:ext cx="765115" cy="523220"/>
          </a:xfrm>
          <a:prstGeom prst="rect">
            <a:avLst/>
          </a:prstGeom>
          <a:solidFill>
            <a:schemeClr val="bg1"/>
          </a:solidFill>
        </p:spPr>
        <p:txBody>
          <a:bodyPr wrap="square" rtlCol="0">
            <a:spAutoFit/>
          </a:bodyPr>
          <a:lstStyle/>
          <a:p>
            <a:r>
              <a:rPr lang="en-GB" sz="2800" dirty="0"/>
              <a:t>sad</a:t>
            </a:r>
          </a:p>
        </p:txBody>
      </p:sp>
      <p:sp>
        <p:nvSpPr>
          <p:cNvPr id="17" name="TextBox 16">
            <a:extLst>
              <a:ext uri="{FF2B5EF4-FFF2-40B4-BE49-F238E27FC236}">
                <a16:creationId xmlns:a16="http://schemas.microsoft.com/office/drawing/2014/main" id="{AAD842E6-E2B5-42BD-BC7B-1A39DBFBA65D}"/>
              </a:ext>
            </a:extLst>
          </p:cNvPr>
          <p:cNvSpPr txBox="1"/>
          <p:nvPr/>
        </p:nvSpPr>
        <p:spPr>
          <a:xfrm>
            <a:off x="1272407" y="3742390"/>
            <a:ext cx="1219002" cy="523220"/>
          </a:xfrm>
          <a:prstGeom prst="rect">
            <a:avLst/>
          </a:prstGeom>
          <a:solidFill>
            <a:schemeClr val="bg1"/>
          </a:solidFill>
        </p:spPr>
        <p:txBody>
          <a:bodyPr wrap="square" rtlCol="0">
            <a:spAutoFit/>
          </a:bodyPr>
          <a:lstStyle/>
          <a:p>
            <a:r>
              <a:rPr lang="en-GB" sz="2800" dirty="0"/>
              <a:t>happy</a:t>
            </a:r>
          </a:p>
        </p:txBody>
      </p:sp>
      <p:sp>
        <p:nvSpPr>
          <p:cNvPr id="18" name="TextBox 17">
            <a:extLst>
              <a:ext uri="{FF2B5EF4-FFF2-40B4-BE49-F238E27FC236}">
                <a16:creationId xmlns:a16="http://schemas.microsoft.com/office/drawing/2014/main" id="{65EE8B47-450E-4D9E-B222-42D4A4BD4CF4}"/>
              </a:ext>
            </a:extLst>
          </p:cNvPr>
          <p:cNvSpPr txBox="1"/>
          <p:nvPr/>
        </p:nvSpPr>
        <p:spPr>
          <a:xfrm>
            <a:off x="10676041" y="4402964"/>
            <a:ext cx="1245507" cy="523220"/>
          </a:xfrm>
          <a:prstGeom prst="rect">
            <a:avLst/>
          </a:prstGeom>
          <a:solidFill>
            <a:schemeClr val="bg1"/>
          </a:solidFill>
        </p:spPr>
        <p:txBody>
          <a:bodyPr wrap="square" rtlCol="0">
            <a:spAutoFit/>
          </a:bodyPr>
          <a:lstStyle/>
          <a:p>
            <a:r>
              <a:rPr lang="en-GB" sz="2800" dirty="0"/>
              <a:t>scared</a:t>
            </a:r>
          </a:p>
        </p:txBody>
      </p:sp>
      <p:sp>
        <p:nvSpPr>
          <p:cNvPr id="4" name="Cloud 3"/>
          <p:cNvSpPr/>
          <p:nvPr/>
        </p:nvSpPr>
        <p:spPr>
          <a:xfrm>
            <a:off x="4392337" y="3495143"/>
            <a:ext cx="3380063" cy="1586307"/>
          </a:xfrm>
          <a:prstGeom prst="cloud">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170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A picture containing logo&#10;&#10;Description automatically generated">
            <a:extLst>
              <a:ext uri="{FF2B5EF4-FFF2-40B4-BE49-F238E27FC236}">
                <a16:creationId xmlns:a16="http://schemas.microsoft.com/office/drawing/2014/main" id="{4B7D25BB-11BF-4F1A-BF33-17DE8A34BB20}"/>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5" name="Rectangle 4">
            <a:extLst>
              <a:ext uri="{FF2B5EF4-FFF2-40B4-BE49-F238E27FC236}">
                <a16:creationId xmlns:a16="http://schemas.microsoft.com/office/drawing/2014/main" id="{71E9EEE6-F471-4C82-A894-6216A9C24F33}"/>
              </a:ext>
            </a:extLst>
          </p:cNvPr>
          <p:cNvSpPr/>
          <p:nvPr/>
        </p:nvSpPr>
        <p:spPr>
          <a:xfrm>
            <a:off x="1110638" y="0"/>
            <a:ext cx="9787872"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Add the </a:t>
            </a:r>
            <a:r>
              <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
        <p:nvSpPr>
          <p:cNvPr id="6" name="TextBox 5">
            <a:extLst>
              <a:ext uri="{FF2B5EF4-FFF2-40B4-BE49-F238E27FC236}">
                <a16:creationId xmlns:a16="http://schemas.microsoft.com/office/drawing/2014/main" id="{E3007ACB-974C-46E9-AD68-CA8171724C1A}"/>
              </a:ext>
            </a:extLst>
          </p:cNvPr>
          <p:cNvSpPr txBox="1"/>
          <p:nvPr/>
        </p:nvSpPr>
        <p:spPr>
          <a:xfrm>
            <a:off x="480870" y="1126634"/>
            <a:ext cx="11230259" cy="1015663"/>
          </a:xfrm>
          <a:prstGeom prst="rect">
            <a:avLst/>
          </a:prstGeom>
          <a:noFill/>
        </p:spPr>
        <p:txBody>
          <a:bodyPr wrap="square" rtlCol="0">
            <a:spAutoFit/>
          </a:bodyPr>
          <a:lstStyle/>
          <a:p>
            <a:r>
              <a:rPr lang="en-GB" sz="2000" dirty="0"/>
              <a:t>Can you punctuate the sentences correctly using an exclamation mark – remember an exclamation mark looks like this </a:t>
            </a:r>
            <a:r>
              <a:rPr lang="en-GB" sz="4000" dirty="0"/>
              <a:t>!</a:t>
            </a:r>
          </a:p>
        </p:txBody>
      </p:sp>
      <p:sp>
        <p:nvSpPr>
          <p:cNvPr id="7" name="Rectangle 6">
            <a:extLst>
              <a:ext uri="{FF2B5EF4-FFF2-40B4-BE49-F238E27FC236}">
                <a16:creationId xmlns:a16="http://schemas.microsoft.com/office/drawing/2014/main" id="{4396A69B-94E2-4D8D-8692-3DB17CD90306}"/>
              </a:ext>
            </a:extLst>
          </p:cNvPr>
          <p:cNvSpPr/>
          <p:nvPr/>
        </p:nvSpPr>
        <p:spPr>
          <a:xfrm>
            <a:off x="8712925" y="5455214"/>
            <a:ext cx="3210761"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the </a:t>
            </a:r>
            <a:r>
              <a:rPr lang="en-GB" sz="3200" dirty="0"/>
              <a:t>! </a:t>
            </a:r>
            <a:r>
              <a:rPr lang="en-GB" sz="2400" dirty="0"/>
              <a:t>goes at the end of the sentence </a:t>
            </a:r>
          </a:p>
        </p:txBody>
      </p:sp>
      <p:sp>
        <p:nvSpPr>
          <p:cNvPr id="2" name="TextBox 1">
            <a:extLst>
              <a:ext uri="{FF2B5EF4-FFF2-40B4-BE49-F238E27FC236}">
                <a16:creationId xmlns:a16="http://schemas.microsoft.com/office/drawing/2014/main" id="{A0B73FC4-532B-4AB2-A9A8-F285B700A9F7}"/>
              </a:ext>
            </a:extLst>
          </p:cNvPr>
          <p:cNvSpPr txBox="1"/>
          <p:nvPr/>
        </p:nvSpPr>
        <p:spPr>
          <a:xfrm>
            <a:off x="480870" y="2468880"/>
            <a:ext cx="10417640" cy="4832092"/>
          </a:xfrm>
          <a:prstGeom prst="rect">
            <a:avLst/>
          </a:prstGeom>
          <a:noFill/>
        </p:spPr>
        <p:txBody>
          <a:bodyPr wrap="square" rtlCol="0">
            <a:spAutoFit/>
          </a:bodyPr>
          <a:lstStyle/>
          <a:p>
            <a:pPr marL="514350" indent="-514350">
              <a:buAutoNum type="arabicPeriod"/>
            </a:pPr>
            <a:r>
              <a:rPr lang="en-GB" sz="2800" dirty="0"/>
              <a:t>I can’t wait to eat this chocolate, it smells amazing</a:t>
            </a:r>
          </a:p>
          <a:p>
            <a:pPr marL="514350" indent="-514350">
              <a:buAutoNum type="arabicPeriod"/>
            </a:pPr>
            <a:endParaRPr lang="en-GB" sz="2800" dirty="0"/>
          </a:p>
          <a:p>
            <a:pPr marL="514350" indent="-514350">
              <a:buAutoNum type="arabicPeriod"/>
            </a:pPr>
            <a:r>
              <a:rPr lang="en-GB" sz="2800" dirty="0"/>
              <a:t>This chocolate tastes scrumptious</a:t>
            </a:r>
          </a:p>
          <a:p>
            <a:pPr marL="514350" indent="-514350">
              <a:buAutoNum type="arabicPeriod"/>
            </a:pPr>
            <a:endParaRPr lang="en-GB" sz="2800" dirty="0"/>
          </a:p>
          <a:p>
            <a:pPr marL="514350" indent="-514350">
              <a:buAutoNum type="arabicPeriod"/>
            </a:pPr>
            <a:r>
              <a:rPr lang="en-GB" sz="2800" dirty="0"/>
              <a:t>Eat chocolate and save the rainforest</a:t>
            </a:r>
          </a:p>
          <a:p>
            <a:pPr marL="514350" indent="-514350">
              <a:buAutoNum type="arabicPeriod"/>
            </a:pPr>
            <a:endParaRPr lang="en-GB" sz="2800" dirty="0"/>
          </a:p>
          <a:p>
            <a:pPr marL="514350" indent="-514350">
              <a:buAutoNum type="arabicPeriod"/>
            </a:pPr>
            <a:r>
              <a:rPr lang="en-GB" sz="2800" dirty="0"/>
              <a:t>It’s not too late to save the animals</a:t>
            </a:r>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p:txBody>
      </p:sp>
    </p:spTree>
    <p:extLst>
      <p:ext uri="{BB962C8B-B14F-4D97-AF65-F5344CB8AC3E}">
        <p14:creationId xmlns:p14="http://schemas.microsoft.com/office/powerpoint/2010/main" val="1679757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6CEC3-E480-44CE-8B2A-0A9D38422AE8}"/>
              </a:ext>
            </a:extLst>
          </p:cNvPr>
          <p:cNvSpPr/>
          <p:nvPr/>
        </p:nvSpPr>
        <p:spPr>
          <a:xfrm>
            <a:off x="274320" y="17117"/>
            <a:ext cx="10650858"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Add the </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mark - </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answers</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pic>
        <p:nvPicPr>
          <p:cNvPr id="5" name="Picture 15" descr="A picture containing logo&#10;&#10;Description automatically generated">
            <a:extLst>
              <a:ext uri="{FF2B5EF4-FFF2-40B4-BE49-F238E27FC236}">
                <a16:creationId xmlns:a16="http://schemas.microsoft.com/office/drawing/2014/main" id="{B5BB51EE-56C7-4C5F-9C75-D76237552293}"/>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6" name="TextBox 5">
            <a:extLst>
              <a:ext uri="{FF2B5EF4-FFF2-40B4-BE49-F238E27FC236}">
                <a16:creationId xmlns:a16="http://schemas.microsoft.com/office/drawing/2014/main" id="{ED849EE5-D6F6-484E-9914-FA9ED6424B67}"/>
              </a:ext>
            </a:extLst>
          </p:cNvPr>
          <p:cNvSpPr txBox="1"/>
          <p:nvPr/>
        </p:nvSpPr>
        <p:spPr>
          <a:xfrm>
            <a:off x="480870" y="1280999"/>
            <a:ext cx="11230259" cy="1015663"/>
          </a:xfrm>
          <a:prstGeom prst="rect">
            <a:avLst/>
          </a:prstGeom>
          <a:noFill/>
        </p:spPr>
        <p:txBody>
          <a:bodyPr wrap="square" rtlCol="0">
            <a:spAutoFit/>
          </a:bodyPr>
          <a:lstStyle/>
          <a:p>
            <a:r>
              <a:rPr lang="en-GB" sz="2000" dirty="0"/>
              <a:t>Can you punctuate the sentences correctly using an exclamation mark – remember an exclamation  mark looks like this </a:t>
            </a:r>
            <a:r>
              <a:rPr lang="en-GB" sz="4000" dirty="0"/>
              <a:t>!</a:t>
            </a:r>
          </a:p>
        </p:txBody>
      </p:sp>
      <p:pic>
        <p:nvPicPr>
          <p:cNvPr id="7" name="Picture 6">
            <a:extLst>
              <a:ext uri="{FF2B5EF4-FFF2-40B4-BE49-F238E27FC236}">
                <a16:creationId xmlns:a16="http://schemas.microsoft.com/office/drawing/2014/main" id="{0279D475-A489-40C2-8D30-30CA41D911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31078" y="2496885"/>
            <a:ext cx="2427514" cy="2427514"/>
          </a:xfrm>
          <a:prstGeom prst="rect">
            <a:avLst/>
          </a:prstGeom>
        </p:spPr>
      </p:pic>
      <p:sp>
        <p:nvSpPr>
          <p:cNvPr id="8" name="TextBox 7">
            <a:extLst>
              <a:ext uri="{FF2B5EF4-FFF2-40B4-BE49-F238E27FC236}">
                <a16:creationId xmlns:a16="http://schemas.microsoft.com/office/drawing/2014/main" id="{B1BFB11A-F810-424C-927A-14B86430DE84}"/>
              </a:ext>
            </a:extLst>
          </p:cNvPr>
          <p:cNvSpPr txBox="1"/>
          <p:nvPr/>
        </p:nvSpPr>
        <p:spPr>
          <a:xfrm>
            <a:off x="507538" y="2496885"/>
            <a:ext cx="10417640" cy="5324535"/>
          </a:xfrm>
          <a:prstGeom prst="rect">
            <a:avLst/>
          </a:prstGeom>
          <a:noFill/>
        </p:spPr>
        <p:txBody>
          <a:bodyPr wrap="square" rtlCol="0">
            <a:spAutoFit/>
          </a:bodyPr>
          <a:lstStyle/>
          <a:p>
            <a:pPr marL="514350" indent="-514350">
              <a:buAutoNum type="arabicPeriod"/>
            </a:pPr>
            <a:r>
              <a:rPr lang="en-GB" sz="2800" dirty="0"/>
              <a:t>I can’t wait to eat this chocolate, it smells amazing </a:t>
            </a:r>
            <a:r>
              <a:rPr lang="en-GB" sz="3600" dirty="0">
                <a:solidFill>
                  <a:srgbClr val="FF0000"/>
                </a:solidFill>
              </a:rPr>
              <a:t>!</a:t>
            </a:r>
          </a:p>
          <a:p>
            <a:pPr marL="514350" indent="-514350">
              <a:buAutoNum type="arabicPeriod"/>
            </a:pPr>
            <a:endParaRPr lang="en-GB" sz="2800" dirty="0"/>
          </a:p>
          <a:p>
            <a:pPr marL="514350" indent="-514350">
              <a:buAutoNum type="arabicPeriod"/>
            </a:pPr>
            <a:r>
              <a:rPr lang="en-GB" sz="2800" dirty="0"/>
              <a:t>This chocolate tastes scrumptious</a:t>
            </a:r>
            <a:r>
              <a:rPr lang="en-GB" sz="3600" dirty="0">
                <a:solidFill>
                  <a:srgbClr val="FF0000"/>
                </a:solidFill>
              </a:rPr>
              <a:t> !</a:t>
            </a:r>
          </a:p>
          <a:p>
            <a:pPr marL="514350" indent="-514350">
              <a:buAutoNum type="arabicPeriod"/>
            </a:pPr>
            <a:endParaRPr lang="en-GB" sz="2800" dirty="0"/>
          </a:p>
          <a:p>
            <a:pPr marL="514350" indent="-514350">
              <a:buAutoNum type="arabicPeriod"/>
            </a:pPr>
            <a:r>
              <a:rPr lang="en-GB" sz="2800" dirty="0"/>
              <a:t>Eat chocolate and save the rainforest </a:t>
            </a:r>
            <a:r>
              <a:rPr lang="en-GB" sz="3600" dirty="0">
                <a:solidFill>
                  <a:srgbClr val="FF0000"/>
                </a:solidFill>
              </a:rPr>
              <a:t>!</a:t>
            </a:r>
          </a:p>
          <a:p>
            <a:pPr marL="514350" indent="-514350">
              <a:buAutoNum type="arabicPeriod"/>
            </a:pPr>
            <a:endParaRPr lang="en-GB" sz="2800" dirty="0"/>
          </a:p>
          <a:p>
            <a:pPr marL="514350" indent="-514350">
              <a:buAutoNum type="arabicPeriod"/>
            </a:pPr>
            <a:r>
              <a:rPr lang="en-GB" sz="2800" dirty="0"/>
              <a:t>It’s not too late to save the animals </a:t>
            </a:r>
            <a:r>
              <a:rPr lang="en-GB" sz="3600" dirty="0">
                <a:solidFill>
                  <a:srgbClr val="FF0000"/>
                </a:solidFill>
              </a:rPr>
              <a:t>!</a:t>
            </a:r>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p:txBody>
      </p:sp>
    </p:spTree>
    <p:extLst>
      <p:ext uri="{BB962C8B-B14F-4D97-AF65-F5344CB8AC3E}">
        <p14:creationId xmlns:p14="http://schemas.microsoft.com/office/powerpoint/2010/main" val="1954231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A picture containing logo&#10;&#10;Description automatically generated">
            <a:extLst>
              <a:ext uri="{FF2B5EF4-FFF2-40B4-BE49-F238E27FC236}">
                <a16:creationId xmlns:a16="http://schemas.microsoft.com/office/drawing/2014/main" id="{DC35AD5F-ABB6-4A2E-A420-05D79CB89677}"/>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3" name="Rectangle 2">
            <a:extLst>
              <a:ext uri="{FF2B5EF4-FFF2-40B4-BE49-F238E27FC236}">
                <a16:creationId xmlns:a16="http://schemas.microsoft.com/office/drawing/2014/main" id="{DEB89EF7-618E-4ABE-BE55-E2AFF5744942}"/>
              </a:ext>
            </a:extLst>
          </p:cNvPr>
          <p:cNvSpPr/>
          <p:nvPr/>
        </p:nvSpPr>
        <p:spPr>
          <a:xfrm>
            <a:off x="195100" y="184589"/>
            <a:ext cx="11241820" cy="1846659"/>
          </a:xfrm>
          <a:prstGeom prst="rect">
            <a:avLst/>
          </a:prstGeom>
          <a:noFill/>
        </p:spPr>
        <p:txBody>
          <a:bodyPr wrap="square" lIns="91440" tIns="45720" rIns="91440" bIns="45720">
            <a:sp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 mark or question mark? </a:t>
            </a:r>
          </a:p>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a:extLst>
              <a:ext uri="{FF2B5EF4-FFF2-40B4-BE49-F238E27FC236}">
                <a16:creationId xmlns:a16="http://schemas.microsoft.com/office/drawing/2014/main" id="{3952A948-6E6F-4B89-8A20-DEE836F2CF61}"/>
              </a:ext>
            </a:extLst>
          </p:cNvPr>
          <p:cNvSpPr txBox="1"/>
          <p:nvPr/>
        </p:nvSpPr>
        <p:spPr>
          <a:xfrm>
            <a:off x="195100" y="1069226"/>
            <a:ext cx="11682549" cy="369332"/>
          </a:xfrm>
          <a:prstGeom prst="rect">
            <a:avLst/>
          </a:prstGeom>
          <a:noFill/>
        </p:spPr>
        <p:txBody>
          <a:bodyPr wrap="square" rtlCol="0">
            <a:spAutoFit/>
          </a:bodyPr>
          <a:lstStyle/>
          <a:p>
            <a:pPr algn="ctr"/>
            <a:r>
              <a:rPr lang="en-GB" b="1" dirty="0"/>
              <a:t>Read the sentences and decide if they need a exclamation mark or a question mark at the end. </a:t>
            </a:r>
          </a:p>
        </p:txBody>
      </p:sp>
      <p:sp>
        <p:nvSpPr>
          <p:cNvPr id="6" name="TextBox 5">
            <a:extLst>
              <a:ext uri="{FF2B5EF4-FFF2-40B4-BE49-F238E27FC236}">
                <a16:creationId xmlns:a16="http://schemas.microsoft.com/office/drawing/2014/main" id="{A2D7F04D-FCEE-4804-9670-B881E277A4CF}"/>
              </a:ext>
            </a:extLst>
          </p:cNvPr>
          <p:cNvSpPr txBox="1"/>
          <p:nvPr/>
        </p:nvSpPr>
        <p:spPr>
          <a:xfrm>
            <a:off x="1188717" y="1896049"/>
            <a:ext cx="9254585" cy="5109091"/>
          </a:xfrm>
          <a:prstGeom prst="rect">
            <a:avLst/>
          </a:prstGeom>
          <a:noFill/>
        </p:spPr>
        <p:txBody>
          <a:bodyPr wrap="square" rtlCol="0">
            <a:spAutoFit/>
          </a:bodyPr>
          <a:lstStyle/>
          <a:p>
            <a:r>
              <a:rPr lang="en-GB" sz="2800" dirty="0"/>
              <a:t>1. Help save our homes </a:t>
            </a:r>
          </a:p>
          <a:p>
            <a:endParaRPr lang="en-GB" sz="2800" dirty="0"/>
          </a:p>
          <a:p>
            <a:r>
              <a:rPr lang="en-GB" sz="2800" dirty="0"/>
              <a:t>2. What is your favourite chocolate</a:t>
            </a:r>
          </a:p>
          <a:p>
            <a:endParaRPr lang="en-GB" sz="2800" dirty="0"/>
          </a:p>
          <a:p>
            <a:r>
              <a:rPr lang="en-GB" sz="2800" dirty="0"/>
              <a:t>3. </a:t>
            </a: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chocolate is so tasty, you won’t want to stop eating it</a:t>
            </a:r>
            <a:endParaRPr lang="en-GB" sz="2800" dirty="0">
              <a:effectLst/>
              <a:latin typeface="Times New Roman" panose="02020603050405020304" pitchFamily="18" charset="0"/>
              <a:ea typeface="Times New Roman" panose="02020603050405020304" pitchFamily="18" charset="0"/>
            </a:endParaRPr>
          </a:p>
          <a:p>
            <a:endParaRPr lang="en-GB" sz="2800" dirty="0"/>
          </a:p>
          <a:p>
            <a:r>
              <a:rPr lang="en-GB" sz="2800" dirty="0"/>
              <a:t>4. Did you know chocolate is made from cocoa beans</a:t>
            </a:r>
          </a:p>
          <a:p>
            <a:endParaRPr lang="en-GB" sz="2800" dirty="0"/>
          </a:p>
          <a:p>
            <a:r>
              <a:rPr lang="en-GB" sz="2800" dirty="0"/>
              <a:t>5. The animals need your help</a:t>
            </a:r>
          </a:p>
          <a:p>
            <a:endParaRPr lang="en-GB" sz="2800" dirty="0"/>
          </a:p>
          <a:p>
            <a:endParaRPr lang="en-GB" sz="2800" dirty="0"/>
          </a:p>
          <a:p>
            <a:endParaRPr lang="en-GB" dirty="0"/>
          </a:p>
        </p:txBody>
      </p:sp>
    </p:spTree>
    <p:extLst>
      <p:ext uri="{BB962C8B-B14F-4D97-AF65-F5344CB8AC3E}">
        <p14:creationId xmlns:p14="http://schemas.microsoft.com/office/powerpoint/2010/main" val="2318625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7DDF61-96D8-4728-9661-3BFCDDE158F1}"/>
              </a:ext>
            </a:extLst>
          </p:cNvPr>
          <p:cNvSpPr/>
          <p:nvPr/>
        </p:nvSpPr>
        <p:spPr>
          <a:xfrm>
            <a:off x="76200" y="708086"/>
            <a:ext cx="1119396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Picture 5">
            <a:extLst>
              <a:ext uri="{FF2B5EF4-FFF2-40B4-BE49-F238E27FC236}">
                <a16:creationId xmlns:a16="http://schemas.microsoft.com/office/drawing/2014/main" id="{B5EFA8EA-3B30-4FED-AC11-F49D7E2ED4A8}"/>
              </a:ext>
            </a:extLst>
          </p:cNvPr>
          <p:cNvPicPr>
            <a:picLocks noChangeAspect="1"/>
          </p:cNvPicPr>
          <p:nvPr/>
        </p:nvPicPr>
        <p:blipFill>
          <a:blip r:embed="rId2"/>
          <a:stretch>
            <a:fillRect/>
          </a:stretch>
        </p:blipFill>
        <p:spPr>
          <a:xfrm>
            <a:off x="8330179" y="1696673"/>
            <a:ext cx="2306479" cy="2215746"/>
          </a:xfrm>
          <a:prstGeom prst="rect">
            <a:avLst/>
          </a:prstGeom>
        </p:spPr>
      </p:pic>
      <p:pic>
        <p:nvPicPr>
          <p:cNvPr id="2050" name="Picture 2" descr="See the source image">
            <a:extLst>
              <a:ext uri="{FF2B5EF4-FFF2-40B4-BE49-F238E27FC236}">
                <a16:creationId xmlns:a16="http://schemas.microsoft.com/office/drawing/2014/main" id="{53B6F746-EFB7-40F5-A861-BFA575947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921" y="1696673"/>
            <a:ext cx="3190557" cy="22157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7723FBE-3CAB-443B-B880-F57D173DA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63" y="1650784"/>
            <a:ext cx="3190557" cy="2215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4B43CD-2572-4228-BD75-355BAAE58421}"/>
              </a:ext>
            </a:extLst>
          </p:cNvPr>
          <p:cNvSpPr txBox="1"/>
          <p:nvPr/>
        </p:nvSpPr>
        <p:spPr>
          <a:xfrm>
            <a:off x="315663" y="3958307"/>
            <a:ext cx="11620500" cy="2862322"/>
          </a:xfrm>
          <a:prstGeom prst="rect">
            <a:avLst/>
          </a:prstGeom>
          <a:noFill/>
        </p:spPr>
        <p:txBody>
          <a:bodyPr wrap="square" rtlCol="0">
            <a:spAutoFit/>
          </a:bodyPr>
          <a:lstStyle/>
          <a:p>
            <a:pPr algn="ctr"/>
            <a:r>
              <a:rPr lang="en-GB" dirty="0"/>
              <a:t>A taste like no other! Gola rainforest chocolate will leave your mouth watering for more! Grown in the depth of the luxurious Amazon Rainforest this chocolate is harvested and crafted with passion and perfection. Gola chocolate is made using the best quality cocoa beans to provide you with a taste sensation in every bite! The delicious chocolate bar has a creamy texture which melts in your mouth. You can enjoy this chocolate on its own, melted and drizzled over strawberries or baked as part of a chocolate cake. </a:t>
            </a:r>
          </a:p>
          <a:p>
            <a:pPr algn="ctr"/>
            <a:endParaRPr lang="en-GB" dirty="0"/>
          </a:p>
          <a:p>
            <a:pPr algn="ctr"/>
            <a:r>
              <a:rPr lang="en-GB" dirty="0"/>
              <a:t>Can you resit trying this taste sensational chocolate? Why wait buy your Gola Rainforest chocolate bar today!</a:t>
            </a:r>
          </a:p>
          <a:p>
            <a:pPr algn="ctr"/>
            <a:endParaRPr lang="en-GB" dirty="0"/>
          </a:p>
          <a:p>
            <a:pPr algn="ctr"/>
            <a:r>
              <a:rPr lang="en-GB" dirty="0"/>
              <a:t>Not only does Gola Rainforest chocolate taste sensational, every bar you buy helps to save the rainforests. Chocolate that tastes good and does good!</a:t>
            </a:r>
          </a:p>
        </p:txBody>
      </p:sp>
      <p:sp>
        <p:nvSpPr>
          <p:cNvPr id="10" name="Cloud 9">
            <a:extLst>
              <a:ext uri="{FF2B5EF4-FFF2-40B4-BE49-F238E27FC236}">
                <a16:creationId xmlns:a16="http://schemas.microsoft.com/office/drawing/2014/main" id="{6B040098-A177-4929-90B0-308C8BA52996}"/>
              </a:ext>
            </a:extLst>
          </p:cNvPr>
          <p:cNvSpPr/>
          <p:nvPr/>
        </p:nvSpPr>
        <p:spPr>
          <a:xfrm>
            <a:off x="76199" y="63917"/>
            <a:ext cx="2295525" cy="821908"/>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Read my advert!</a:t>
            </a:r>
          </a:p>
        </p:txBody>
      </p:sp>
      <p:pic>
        <p:nvPicPr>
          <p:cNvPr id="8" name="Picture 15" descr="A picture containing logo&#10;&#10;Description automatically generated">
            <a:extLst>
              <a:ext uri="{FF2B5EF4-FFF2-40B4-BE49-F238E27FC236}">
                <a16:creationId xmlns:a16="http://schemas.microsoft.com/office/drawing/2014/main" id="{B63C16FD-3FFF-4C8F-83A7-955DB2516477}"/>
              </a:ext>
            </a:extLst>
          </p:cNvPr>
          <p:cNvPicPr>
            <a:picLocks noChangeAspect="1"/>
          </p:cNvPicPr>
          <p:nvPr/>
        </p:nvPicPr>
        <p:blipFill>
          <a:blip r:embed="rId5"/>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2429033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A picture containing logo&#10;&#10;Description automatically generated">
            <a:extLst>
              <a:ext uri="{FF2B5EF4-FFF2-40B4-BE49-F238E27FC236}">
                <a16:creationId xmlns:a16="http://schemas.microsoft.com/office/drawing/2014/main" id="{E696378A-7DEB-4E4D-90DD-D0C603F9BF6B}"/>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3" name="Rectangle 2">
            <a:extLst>
              <a:ext uri="{FF2B5EF4-FFF2-40B4-BE49-F238E27FC236}">
                <a16:creationId xmlns:a16="http://schemas.microsoft.com/office/drawing/2014/main" id="{CA60042F-340C-49C2-A626-D9E868E10F57}"/>
              </a:ext>
            </a:extLst>
          </p:cNvPr>
          <p:cNvSpPr/>
          <p:nvPr/>
        </p:nvSpPr>
        <p:spPr>
          <a:xfrm>
            <a:off x="-396259" y="56496"/>
            <a:ext cx="11954851" cy="1785104"/>
          </a:xfrm>
          <a:prstGeom prst="rect">
            <a:avLst/>
          </a:prstGeom>
          <a:noFill/>
        </p:spPr>
        <p:txBody>
          <a:bodyPr wrap="square" lIns="91440" tIns="45720" rIns="91440" bIns="4572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 mark  or question mark? </a:t>
            </a: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Answers</a:t>
            </a: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a:extLst>
              <a:ext uri="{FF2B5EF4-FFF2-40B4-BE49-F238E27FC236}">
                <a16:creationId xmlns:a16="http://schemas.microsoft.com/office/drawing/2014/main" id="{4183638D-03DD-44C1-9533-6CD5DAEB8A36}"/>
              </a:ext>
            </a:extLst>
          </p:cNvPr>
          <p:cNvSpPr txBox="1"/>
          <p:nvPr/>
        </p:nvSpPr>
        <p:spPr>
          <a:xfrm>
            <a:off x="953873" y="1603061"/>
            <a:ext cx="9254585" cy="5663089"/>
          </a:xfrm>
          <a:prstGeom prst="rect">
            <a:avLst/>
          </a:prstGeom>
          <a:noFill/>
        </p:spPr>
        <p:txBody>
          <a:bodyPr wrap="square" rtlCol="0">
            <a:spAutoFit/>
          </a:bodyPr>
          <a:lstStyle/>
          <a:p>
            <a:r>
              <a:rPr lang="en-GB" sz="2800" dirty="0"/>
              <a:t>1. Help save our homes </a:t>
            </a:r>
            <a:r>
              <a:rPr lang="en-GB" sz="3600" dirty="0">
                <a:solidFill>
                  <a:srgbClr val="FF0000"/>
                </a:solidFill>
              </a:rPr>
              <a:t>!</a:t>
            </a:r>
            <a:r>
              <a:rPr lang="en-GB" sz="2800" dirty="0"/>
              <a:t> </a:t>
            </a:r>
          </a:p>
          <a:p>
            <a:endParaRPr lang="en-GB" sz="2800" dirty="0"/>
          </a:p>
          <a:p>
            <a:r>
              <a:rPr lang="en-GB" sz="2800" dirty="0"/>
              <a:t>2. What is your favourite chocolate </a:t>
            </a:r>
            <a:r>
              <a:rPr lang="en-GB" sz="3600" dirty="0">
                <a:solidFill>
                  <a:srgbClr val="FF0000"/>
                </a:solidFill>
              </a:rPr>
              <a:t>?</a:t>
            </a:r>
          </a:p>
          <a:p>
            <a:endParaRPr lang="en-GB" sz="2800" dirty="0"/>
          </a:p>
          <a:p>
            <a:r>
              <a:rPr lang="en-GB" sz="2800" dirty="0"/>
              <a:t>3. </a:t>
            </a: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chocolate is so tasty, you won’t want to stop eating it </a:t>
            </a:r>
            <a:r>
              <a:rPr lang="en-GB" sz="36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3600" dirty="0">
              <a:solidFill>
                <a:srgbClr val="FF0000"/>
              </a:solidFill>
              <a:effectLst/>
              <a:latin typeface="Times New Roman" panose="02020603050405020304" pitchFamily="18" charset="0"/>
              <a:ea typeface="Times New Roman" panose="02020603050405020304" pitchFamily="18" charset="0"/>
            </a:endParaRPr>
          </a:p>
          <a:p>
            <a:endParaRPr lang="en-GB" sz="2800" dirty="0"/>
          </a:p>
          <a:p>
            <a:r>
              <a:rPr lang="en-GB" sz="2800" dirty="0"/>
              <a:t>4. Did you know chocolate is made from cocoa beans </a:t>
            </a:r>
            <a:r>
              <a:rPr lang="en-GB" sz="3600" dirty="0">
                <a:solidFill>
                  <a:srgbClr val="FF0000"/>
                </a:solidFill>
              </a:rPr>
              <a:t>?</a:t>
            </a:r>
          </a:p>
          <a:p>
            <a:endParaRPr lang="en-GB" sz="2800" dirty="0"/>
          </a:p>
          <a:p>
            <a:r>
              <a:rPr lang="en-GB" sz="2800" dirty="0"/>
              <a:t>5. The animals need your help </a:t>
            </a:r>
            <a:r>
              <a:rPr lang="en-GB" sz="3200" dirty="0">
                <a:solidFill>
                  <a:srgbClr val="FF0000"/>
                </a:solidFill>
              </a:rPr>
              <a:t>!</a:t>
            </a:r>
          </a:p>
          <a:p>
            <a:endParaRPr lang="en-GB" sz="2800" dirty="0"/>
          </a:p>
          <a:p>
            <a:endParaRPr lang="en-GB" sz="2800" dirty="0"/>
          </a:p>
          <a:p>
            <a:endParaRPr lang="en-GB" dirty="0"/>
          </a:p>
        </p:txBody>
      </p:sp>
    </p:spTree>
    <p:extLst>
      <p:ext uri="{BB962C8B-B14F-4D97-AF65-F5344CB8AC3E}">
        <p14:creationId xmlns:p14="http://schemas.microsoft.com/office/powerpoint/2010/main" val="3908326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345FCBA2-644D-4DFB-B129-EB1CB5C1820F}"/>
              </a:ext>
            </a:extLst>
          </p:cNvPr>
          <p:cNvPicPr>
            <a:picLocks noChangeAspect="1"/>
          </p:cNvPicPr>
          <p:nvPr/>
        </p:nvPicPr>
        <p:blipFill>
          <a:blip r:embed="rId2"/>
          <a:stretch>
            <a:fillRect/>
          </a:stretch>
        </p:blipFill>
        <p:spPr>
          <a:xfrm>
            <a:off x="10895533" y="47219"/>
            <a:ext cx="1266828" cy="962021"/>
          </a:xfrm>
          <a:prstGeom prst="rect">
            <a:avLst/>
          </a:prstGeom>
          <a:noFill/>
          <a:ln cap="flat">
            <a:noFill/>
          </a:ln>
        </p:spPr>
      </p:pic>
      <p:sp>
        <p:nvSpPr>
          <p:cNvPr id="3" name="Rectangle 2">
            <a:extLst>
              <a:ext uri="{FF2B5EF4-FFF2-40B4-BE49-F238E27FC236}">
                <a16:creationId xmlns:a16="http://schemas.microsoft.com/office/drawing/2014/main" id="{9C4E0AD3-2FF9-447A-B772-D58C407D5C56}"/>
              </a:ext>
            </a:extLst>
          </p:cNvPr>
          <p:cNvSpPr/>
          <p:nvPr/>
        </p:nvSpPr>
        <p:spPr>
          <a:xfrm>
            <a:off x="276880" y="2136519"/>
            <a:ext cx="3577185" cy="104999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Now write 6 of your own sentences that end with an exclamation mark. Your sentences could be about chocolate or  saving the rainforest.</a:t>
            </a:r>
          </a:p>
        </p:txBody>
      </p:sp>
      <p:sp>
        <p:nvSpPr>
          <p:cNvPr id="5" name="Rectangle 4">
            <a:extLst>
              <a:ext uri="{FF2B5EF4-FFF2-40B4-BE49-F238E27FC236}">
                <a16:creationId xmlns:a16="http://schemas.microsoft.com/office/drawing/2014/main" id="{F4470DA8-E22B-482C-A111-65BEA78B38EE}"/>
              </a:ext>
            </a:extLst>
          </p:cNvPr>
          <p:cNvSpPr/>
          <p:nvPr/>
        </p:nvSpPr>
        <p:spPr>
          <a:xfrm>
            <a:off x="5209572" y="2361216"/>
            <a:ext cx="6982428" cy="82530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Write your sentences neatly onto a piece of paper or type them on the lines below. </a:t>
            </a:r>
          </a:p>
        </p:txBody>
      </p:sp>
      <p:cxnSp>
        <p:nvCxnSpPr>
          <p:cNvPr id="6" name="Straight Connector 5">
            <a:extLst>
              <a:ext uri="{FF2B5EF4-FFF2-40B4-BE49-F238E27FC236}">
                <a16:creationId xmlns:a16="http://schemas.microsoft.com/office/drawing/2014/main" id="{0B594DA8-81A3-4748-97AD-DC9832103847}"/>
              </a:ext>
            </a:extLst>
          </p:cNvPr>
          <p:cNvCxnSpPr/>
          <p:nvPr/>
        </p:nvCxnSpPr>
        <p:spPr>
          <a:xfrm>
            <a:off x="-29639" y="43923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F365684-72B5-4BD4-BD94-B09974D9A957}"/>
              </a:ext>
            </a:extLst>
          </p:cNvPr>
          <p:cNvCxnSpPr/>
          <p:nvPr/>
        </p:nvCxnSpPr>
        <p:spPr>
          <a:xfrm>
            <a:off x="-29639" y="493340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6B93855-4BCA-4734-B951-D2CA2CBDFDB6}"/>
              </a:ext>
            </a:extLst>
          </p:cNvPr>
          <p:cNvCxnSpPr/>
          <p:nvPr/>
        </p:nvCxnSpPr>
        <p:spPr>
          <a:xfrm>
            <a:off x="-29639" y="55353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72F59EE-3A6C-4083-9783-59B5AEF26230}"/>
              </a:ext>
            </a:extLst>
          </p:cNvPr>
          <p:cNvCxnSpPr/>
          <p:nvPr/>
        </p:nvCxnSpPr>
        <p:spPr>
          <a:xfrm>
            <a:off x="-29639" y="61068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7CE0A29-C102-4015-8B0D-C235DF16B254}"/>
              </a:ext>
            </a:extLst>
          </p:cNvPr>
          <p:cNvCxnSpPr/>
          <p:nvPr/>
        </p:nvCxnSpPr>
        <p:spPr>
          <a:xfrm>
            <a:off x="-29639" y="6815546"/>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4" descr="See the source image">
            <a:extLst>
              <a:ext uri="{FF2B5EF4-FFF2-40B4-BE49-F238E27FC236}">
                <a16:creationId xmlns:a16="http://schemas.microsoft.com/office/drawing/2014/main" id="{1B253636-685D-4AEC-BEE8-9AD54D7C1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627" y="42453"/>
            <a:ext cx="2939438" cy="20413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e the source image">
            <a:extLst>
              <a:ext uri="{FF2B5EF4-FFF2-40B4-BE49-F238E27FC236}">
                <a16:creationId xmlns:a16="http://schemas.microsoft.com/office/drawing/2014/main" id="{8FBBC56E-2E8B-441F-A0E0-FBEBA7BB0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459" y="16992"/>
            <a:ext cx="2939439" cy="2041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4C884A8-CEB4-4782-AB7A-6C3FFDC00F81}"/>
              </a:ext>
            </a:extLst>
          </p:cNvPr>
          <p:cNvPicPr>
            <a:picLocks noChangeAspect="1"/>
          </p:cNvPicPr>
          <p:nvPr/>
        </p:nvPicPr>
        <p:blipFill>
          <a:blip r:embed="rId5"/>
          <a:stretch>
            <a:fillRect/>
          </a:stretch>
        </p:blipFill>
        <p:spPr>
          <a:xfrm>
            <a:off x="4906195" y="34604"/>
            <a:ext cx="2124943" cy="2041352"/>
          </a:xfrm>
          <a:prstGeom prst="rect">
            <a:avLst/>
          </a:prstGeom>
        </p:spPr>
      </p:pic>
      <p:sp>
        <p:nvSpPr>
          <p:cNvPr id="14" name="Rectangle 10">
            <a:extLst>
              <a:ext uri="{FF2B5EF4-FFF2-40B4-BE49-F238E27FC236}">
                <a16:creationId xmlns:a16="http://schemas.microsoft.com/office/drawing/2014/main" id="{447DD3C1-108E-48CD-93FE-172B55782454}"/>
              </a:ext>
            </a:extLst>
          </p:cNvPr>
          <p:cNvSpPr/>
          <p:nvPr/>
        </p:nvSpPr>
        <p:spPr>
          <a:xfrm>
            <a:off x="6535508" y="3427932"/>
            <a:ext cx="1383779"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Don’t forget:</a:t>
            </a:r>
          </a:p>
        </p:txBody>
      </p:sp>
      <p:pic>
        <p:nvPicPr>
          <p:cNvPr id="15" name="Picture 11">
            <a:extLst>
              <a:ext uri="{FF2B5EF4-FFF2-40B4-BE49-F238E27FC236}">
                <a16:creationId xmlns:a16="http://schemas.microsoft.com/office/drawing/2014/main" id="{BFC2CC7A-7CC9-4163-A97E-37EFF5409372}"/>
              </a:ext>
            </a:extLst>
          </p:cNvPr>
          <p:cNvPicPr>
            <a:picLocks noChangeAspect="1"/>
          </p:cNvPicPr>
          <p:nvPr/>
        </p:nvPicPr>
        <p:blipFill>
          <a:blip r:embed="rId6"/>
          <a:stretch>
            <a:fillRect/>
          </a:stretch>
        </p:blipFill>
        <p:spPr>
          <a:xfrm>
            <a:off x="8161338" y="3264212"/>
            <a:ext cx="1012021" cy="774259"/>
          </a:xfrm>
          <a:prstGeom prst="rect">
            <a:avLst/>
          </a:prstGeom>
          <a:noFill/>
          <a:ln cap="flat">
            <a:noFill/>
          </a:ln>
        </p:spPr>
      </p:pic>
      <p:pic>
        <p:nvPicPr>
          <p:cNvPr id="16" name="Picture 12">
            <a:extLst>
              <a:ext uri="{FF2B5EF4-FFF2-40B4-BE49-F238E27FC236}">
                <a16:creationId xmlns:a16="http://schemas.microsoft.com/office/drawing/2014/main" id="{7E85525E-CE9C-47D0-93A2-85C434EB5C3C}"/>
              </a:ext>
            </a:extLst>
          </p:cNvPr>
          <p:cNvPicPr>
            <a:picLocks noChangeAspect="1"/>
          </p:cNvPicPr>
          <p:nvPr/>
        </p:nvPicPr>
        <p:blipFill>
          <a:blip r:embed="rId7"/>
          <a:stretch>
            <a:fillRect/>
          </a:stretch>
        </p:blipFill>
        <p:spPr>
          <a:xfrm>
            <a:off x="9415410" y="3266531"/>
            <a:ext cx="1009653" cy="771525"/>
          </a:xfrm>
          <a:prstGeom prst="rect">
            <a:avLst/>
          </a:prstGeom>
          <a:noFill/>
          <a:ln cap="flat">
            <a:noFill/>
          </a:ln>
        </p:spPr>
      </p:pic>
      <p:pic>
        <p:nvPicPr>
          <p:cNvPr id="17" name="Picture 16"/>
          <p:cNvPicPr>
            <a:picLocks noChangeAspect="1"/>
          </p:cNvPicPr>
          <p:nvPr/>
        </p:nvPicPr>
        <p:blipFill>
          <a:blip r:embed="rId8"/>
          <a:stretch>
            <a:fillRect/>
          </a:stretch>
        </p:blipFill>
        <p:spPr>
          <a:xfrm>
            <a:off x="10667114" y="3264212"/>
            <a:ext cx="1019175" cy="771525"/>
          </a:xfrm>
          <a:prstGeom prst="rect">
            <a:avLst/>
          </a:prstGeom>
        </p:spPr>
      </p:pic>
      <p:sp>
        <p:nvSpPr>
          <p:cNvPr id="18" name="Rectangle 17">
            <a:extLst>
              <a:ext uri="{FF2B5EF4-FFF2-40B4-BE49-F238E27FC236}">
                <a16:creationId xmlns:a16="http://schemas.microsoft.com/office/drawing/2014/main" id="{2BEE29AD-7059-4B30-A2C7-9DECDE202906}"/>
              </a:ext>
            </a:extLst>
          </p:cNvPr>
          <p:cNvSpPr/>
          <p:nvPr/>
        </p:nvSpPr>
        <p:spPr>
          <a:xfrm>
            <a:off x="102690" y="3397757"/>
            <a:ext cx="5106882" cy="825302"/>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finding this task a bit tricky, you can have a go at the sentence building activity on the next few slides.</a:t>
            </a:r>
          </a:p>
        </p:txBody>
      </p:sp>
    </p:spTree>
    <p:extLst>
      <p:ext uri="{BB962C8B-B14F-4D97-AF65-F5344CB8AC3E}">
        <p14:creationId xmlns:p14="http://schemas.microsoft.com/office/powerpoint/2010/main" val="1142013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803380" y="222587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sp>
        <p:nvSpPr>
          <p:cNvPr id="2" name="Rectangle 1"/>
          <p:cNvSpPr/>
          <p:nvPr/>
        </p:nvSpPr>
        <p:spPr>
          <a:xfrm>
            <a:off x="266938" y="3736636"/>
            <a:ext cx="8364749" cy="57476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Once you have ordered the sentence cards, copy the words to write your sentence.</a:t>
            </a:r>
          </a:p>
          <a:p>
            <a:pPr algn="ctr"/>
            <a:r>
              <a:rPr lang="en-GB" b="1" dirty="0"/>
              <a:t> For example: </a:t>
            </a:r>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66331" y="5973391"/>
            <a:ext cx="2846357" cy="523220"/>
          </a:xfrm>
          <a:prstGeom prst="rect">
            <a:avLst/>
          </a:prstGeom>
          <a:noFill/>
        </p:spPr>
        <p:txBody>
          <a:bodyPr wrap="none" rtlCol="0">
            <a:spAutoFit/>
          </a:bodyPr>
          <a:lstStyle/>
          <a:p>
            <a:r>
              <a:rPr lang="en-GB" sz="2800" dirty="0"/>
              <a:t>Chocolate is tasty!</a:t>
            </a:r>
          </a:p>
        </p:txBody>
      </p:sp>
      <p:pic>
        <p:nvPicPr>
          <p:cNvPr id="28" name="Picture 2" descr="A picture containing shape&#10;&#10;Description automatically generated"/>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688" y="2345963"/>
            <a:ext cx="1652771" cy="1086223"/>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101" y="2302244"/>
            <a:ext cx="1650806" cy="1066971"/>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82" y="4551063"/>
            <a:ext cx="1652771" cy="1086223"/>
          </a:xfrm>
          <a:prstGeom prst="rect">
            <a:avLst/>
          </a:prstGeom>
        </p:spPr>
      </p:pic>
      <p:pic>
        <p:nvPicPr>
          <p:cNvPr id="6" name="Picture 5"/>
          <p:cNvPicPr>
            <a:picLocks noChangeAspect="1"/>
          </p:cNvPicPr>
          <p:nvPr/>
        </p:nvPicPr>
        <p:blipFill>
          <a:blip r:embed="rId5"/>
          <a:stretch>
            <a:fillRect/>
          </a:stretch>
        </p:blipFill>
        <p:spPr>
          <a:xfrm>
            <a:off x="4975836" y="2296824"/>
            <a:ext cx="1649918" cy="1124482"/>
          </a:xfrm>
          <a:prstGeom prst="rect">
            <a:avLst/>
          </a:prstGeom>
        </p:spPr>
      </p:pic>
      <p:pic>
        <p:nvPicPr>
          <p:cNvPr id="7" name="Picture 6"/>
          <p:cNvPicPr>
            <a:picLocks noChangeAspect="1"/>
          </p:cNvPicPr>
          <p:nvPr/>
        </p:nvPicPr>
        <p:blipFill>
          <a:blip r:embed="rId6"/>
          <a:stretch>
            <a:fillRect/>
          </a:stretch>
        </p:blipFill>
        <p:spPr>
          <a:xfrm>
            <a:off x="2635642" y="4533210"/>
            <a:ext cx="1663174" cy="1106498"/>
          </a:xfrm>
          <a:prstGeom prst="rect">
            <a:avLst/>
          </a:prstGeom>
        </p:spPr>
      </p:pic>
      <p:pic>
        <p:nvPicPr>
          <p:cNvPr id="41" name="Picture 40"/>
          <p:cNvPicPr>
            <a:picLocks noChangeAspect="1"/>
          </p:cNvPicPr>
          <p:nvPr/>
        </p:nvPicPr>
        <p:blipFill>
          <a:blip r:embed="rId6"/>
          <a:stretch>
            <a:fillRect/>
          </a:stretch>
        </p:blipFill>
        <p:spPr>
          <a:xfrm>
            <a:off x="7168790" y="2262717"/>
            <a:ext cx="1663174" cy="1106498"/>
          </a:xfrm>
          <a:prstGeom prst="rect">
            <a:avLst/>
          </a:prstGeom>
        </p:spPr>
      </p:pic>
      <p:pic>
        <p:nvPicPr>
          <p:cNvPr id="42" name="Picture 41"/>
          <p:cNvPicPr>
            <a:picLocks noChangeAspect="1"/>
          </p:cNvPicPr>
          <p:nvPr/>
        </p:nvPicPr>
        <p:blipFill>
          <a:blip r:embed="rId5"/>
          <a:stretch>
            <a:fillRect/>
          </a:stretch>
        </p:blipFill>
        <p:spPr>
          <a:xfrm>
            <a:off x="4776466" y="4524218"/>
            <a:ext cx="1649918" cy="1124482"/>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572" y="4524218"/>
            <a:ext cx="1650806" cy="1066971"/>
          </a:xfrm>
          <a:prstGeom prst="rect">
            <a:avLst/>
          </a:prstGeom>
        </p:spPr>
      </p:pic>
    </p:spTree>
    <p:extLst>
      <p:ext uri="{BB962C8B-B14F-4D97-AF65-F5344CB8AC3E}">
        <p14:creationId xmlns:p14="http://schemas.microsoft.com/office/powerpoint/2010/main" val="719413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7" y="2241360"/>
            <a:ext cx="1683410" cy="1238211"/>
          </a:xfrm>
          <a:prstGeom prst="rect">
            <a:avLst/>
          </a:prstGeom>
        </p:spPr>
      </p:pic>
      <p:pic>
        <p:nvPicPr>
          <p:cNvPr id="11" name="Picture 10"/>
          <p:cNvPicPr>
            <a:picLocks noChangeAspect="1"/>
          </p:cNvPicPr>
          <p:nvPr/>
        </p:nvPicPr>
        <p:blipFill>
          <a:blip r:embed="rId4"/>
          <a:stretch>
            <a:fillRect/>
          </a:stretch>
        </p:blipFill>
        <p:spPr>
          <a:xfrm>
            <a:off x="7009307" y="2250316"/>
            <a:ext cx="1663174" cy="123821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704" y="2241359"/>
            <a:ext cx="1694964" cy="1238211"/>
          </a:xfrm>
          <a:prstGeom prst="rect">
            <a:avLst/>
          </a:prstGeom>
        </p:spPr>
      </p:pic>
      <p:pic>
        <p:nvPicPr>
          <p:cNvPr id="8" name="Picture 7"/>
          <p:cNvPicPr>
            <a:picLocks noChangeAspect="1"/>
          </p:cNvPicPr>
          <p:nvPr/>
        </p:nvPicPr>
        <p:blipFill>
          <a:blip r:embed="rId6"/>
          <a:stretch>
            <a:fillRect/>
          </a:stretch>
        </p:blipFill>
        <p:spPr>
          <a:xfrm>
            <a:off x="5029965" y="2250315"/>
            <a:ext cx="1670516" cy="1238211"/>
          </a:xfrm>
          <a:prstGeom prst="rect">
            <a:avLst/>
          </a:prstGeom>
        </p:spPr>
      </p:pic>
    </p:spTree>
    <p:extLst>
      <p:ext uri="{BB962C8B-B14F-4D97-AF65-F5344CB8AC3E}">
        <p14:creationId xmlns:p14="http://schemas.microsoft.com/office/powerpoint/2010/main" val="569002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7" y="2241360"/>
            <a:ext cx="1683410" cy="1238211"/>
          </a:xfrm>
          <a:prstGeom prst="rect">
            <a:avLst/>
          </a:prstGeom>
        </p:spPr>
      </p:pic>
      <p:pic>
        <p:nvPicPr>
          <p:cNvPr id="11" name="Picture 10"/>
          <p:cNvPicPr>
            <a:picLocks noChangeAspect="1"/>
          </p:cNvPicPr>
          <p:nvPr/>
        </p:nvPicPr>
        <p:blipFill>
          <a:blip r:embed="rId4"/>
          <a:stretch>
            <a:fillRect/>
          </a:stretch>
        </p:blipFill>
        <p:spPr>
          <a:xfrm>
            <a:off x="7009307" y="2250316"/>
            <a:ext cx="1663174" cy="123821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704" y="2241359"/>
            <a:ext cx="1694964" cy="1238211"/>
          </a:xfrm>
          <a:prstGeom prst="rect">
            <a:avLst/>
          </a:prstGeom>
        </p:spPr>
      </p:pic>
      <p:pic>
        <p:nvPicPr>
          <p:cNvPr id="7" name="Picture 6"/>
          <p:cNvPicPr>
            <a:picLocks noChangeAspect="1"/>
          </p:cNvPicPr>
          <p:nvPr/>
        </p:nvPicPr>
        <p:blipFill>
          <a:blip r:embed="rId6"/>
          <a:stretch>
            <a:fillRect/>
          </a:stretch>
        </p:blipFill>
        <p:spPr>
          <a:xfrm>
            <a:off x="5017741" y="2240672"/>
            <a:ext cx="1694964" cy="1229254"/>
          </a:xfrm>
          <a:prstGeom prst="rect">
            <a:avLst/>
          </a:prstGeom>
        </p:spPr>
      </p:pic>
    </p:spTree>
    <p:extLst>
      <p:ext uri="{BB962C8B-B14F-4D97-AF65-F5344CB8AC3E}">
        <p14:creationId xmlns:p14="http://schemas.microsoft.com/office/powerpoint/2010/main" val="3163408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704" y="2241359"/>
            <a:ext cx="1694964" cy="12382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053" y="2241359"/>
            <a:ext cx="1694964" cy="1228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71" y="2256256"/>
            <a:ext cx="1660119" cy="121326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965" y="2241359"/>
            <a:ext cx="1645664" cy="1213267"/>
          </a:xfrm>
          <a:prstGeom prst="rect">
            <a:avLst/>
          </a:prstGeom>
        </p:spPr>
      </p:pic>
    </p:spTree>
    <p:extLst>
      <p:ext uri="{BB962C8B-B14F-4D97-AF65-F5344CB8AC3E}">
        <p14:creationId xmlns:p14="http://schemas.microsoft.com/office/powerpoint/2010/main" val="60677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12" y="923330"/>
            <a:ext cx="6120769" cy="2575038"/>
          </a:xfrm>
          <a:prstGeom prst="rect">
            <a:avLst/>
          </a:prstGeom>
        </p:spPr>
      </p:pic>
      <p:sp>
        <p:nvSpPr>
          <p:cNvPr id="5" name="Rectangle 4"/>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cxnSp>
        <p:nvCxnSpPr>
          <p:cNvPr id="7" name="Straight Connector 6"/>
          <p:cNvCxnSpPr/>
          <p:nvPr/>
        </p:nvCxnSpPr>
        <p:spPr>
          <a:xfrm>
            <a:off x="0" y="408867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4598126"/>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5094515"/>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5577841"/>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604810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505304"/>
            <a:ext cx="12192000" cy="13063"/>
          </a:xfrm>
          <a:prstGeom prst="line">
            <a:avLst/>
          </a:prstGeom>
          <a:ln w="19050"/>
        </p:spPr>
        <p:style>
          <a:lnRef idx="1">
            <a:schemeClr val="dk1"/>
          </a:lnRef>
          <a:fillRef idx="0">
            <a:schemeClr val="dk1"/>
          </a:fillRef>
          <a:effectRef idx="0">
            <a:schemeClr val="dk1"/>
          </a:effectRef>
          <a:fontRef idx="minor">
            <a:schemeClr val="tx1"/>
          </a:fontRef>
        </p:style>
      </p:cxnSp>
      <p:sp>
        <p:nvSpPr>
          <p:cNvPr id="13" name="Cloud 12"/>
          <p:cNvSpPr/>
          <p:nvPr/>
        </p:nvSpPr>
        <p:spPr>
          <a:xfrm>
            <a:off x="7184571" y="1227909"/>
            <a:ext cx="4506686" cy="2063931"/>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write your sentences neatly on a piece of paper or type them on the lines below. </a:t>
            </a:r>
          </a:p>
        </p:txBody>
      </p:sp>
      <p:pic>
        <p:nvPicPr>
          <p:cNvPr id="1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3"/>
          <a:stretch>
            <a:fillRect/>
          </a:stretch>
        </p:blipFill>
        <p:spPr>
          <a:xfrm>
            <a:off x="10907089" y="37288"/>
            <a:ext cx="1266828" cy="962021"/>
          </a:xfrm>
          <a:prstGeom prst="rect">
            <a:avLst/>
          </a:prstGeom>
          <a:noFill/>
          <a:ln cap="flat">
            <a:noFill/>
          </a:ln>
        </p:spPr>
      </p:pic>
    </p:spTree>
    <p:extLst>
      <p:ext uri="{BB962C8B-B14F-4D97-AF65-F5344CB8AC3E}">
        <p14:creationId xmlns:p14="http://schemas.microsoft.com/office/powerpoint/2010/main" val="3625879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BDB203-B154-47BC-A704-F346B23FB881}"/>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3" name="Picture 2" descr="See the source image">
            <a:extLst>
              <a:ext uri="{FF2B5EF4-FFF2-40B4-BE49-F238E27FC236}">
                <a16:creationId xmlns:a16="http://schemas.microsoft.com/office/drawing/2014/main" id="{150CA8ED-39C2-412B-941E-A10075C3B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ABFCA0-246F-456C-A17A-9F47252E50F4}"/>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5" name="Rectangle 4">
            <a:extLst>
              <a:ext uri="{FF2B5EF4-FFF2-40B4-BE49-F238E27FC236}">
                <a16:creationId xmlns:a16="http://schemas.microsoft.com/office/drawing/2014/main" id="{225A810B-2AB3-4351-BAA0-1672C6D579A9}"/>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87929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Thursday 4</a:t>
            </a:r>
            <a:r>
              <a:rPr lang="en-GB" sz="3200" baseline="30000" dirty="0"/>
              <a:t>th</a:t>
            </a:r>
            <a:r>
              <a:rPr lang="en-GB" sz="3200" dirty="0"/>
              <a:t> March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write an advert.</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219038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7DDF61-96D8-4728-9661-3BFCDDE158F1}"/>
              </a:ext>
            </a:extLst>
          </p:cNvPr>
          <p:cNvSpPr/>
          <p:nvPr/>
        </p:nvSpPr>
        <p:spPr>
          <a:xfrm>
            <a:off x="76200" y="708086"/>
            <a:ext cx="1119396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Picture 5">
            <a:extLst>
              <a:ext uri="{FF2B5EF4-FFF2-40B4-BE49-F238E27FC236}">
                <a16:creationId xmlns:a16="http://schemas.microsoft.com/office/drawing/2014/main" id="{B5EFA8EA-3B30-4FED-AC11-F49D7E2ED4A8}"/>
              </a:ext>
            </a:extLst>
          </p:cNvPr>
          <p:cNvPicPr>
            <a:picLocks noChangeAspect="1"/>
          </p:cNvPicPr>
          <p:nvPr/>
        </p:nvPicPr>
        <p:blipFill>
          <a:blip r:embed="rId2"/>
          <a:stretch>
            <a:fillRect/>
          </a:stretch>
        </p:blipFill>
        <p:spPr>
          <a:xfrm>
            <a:off x="8330179" y="1696673"/>
            <a:ext cx="2306479" cy="2215746"/>
          </a:xfrm>
          <a:prstGeom prst="rect">
            <a:avLst/>
          </a:prstGeom>
        </p:spPr>
      </p:pic>
      <p:pic>
        <p:nvPicPr>
          <p:cNvPr id="2050" name="Picture 2" descr="See the source image">
            <a:extLst>
              <a:ext uri="{FF2B5EF4-FFF2-40B4-BE49-F238E27FC236}">
                <a16:creationId xmlns:a16="http://schemas.microsoft.com/office/drawing/2014/main" id="{53B6F746-EFB7-40F5-A861-BFA575947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921" y="1696673"/>
            <a:ext cx="3190557" cy="22157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7723FBE-3CAB-443B-B880-F57D173DA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63" y="1650784"/>
            <a:ext cx="3190557" cy="2215746"/>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6B040098-A177-4929-90B0-308C8BA52996}"/>
              </a:ext>
            </a:extLst>
          </p:cNvPr>
          <p:cNvSpPr/>
          <p:nvPr/>
        </p:nvSpPr>
        <p:spPr>
          <a:xfrm>
            <a:off x="76199" y="63917"/>
            <a:ext cx="4476751" cy="821908"/>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 read my advert to get it back in your head.</a:t>
            </a:r>
          </a:p>
        </p:txBody>
      </p:sp>
      <p:pic>
        <p:nvPicPr>
          <p:cNvPr id="8" name="Picture 15" descr="A picture containing logo&#10;&#10;Description automatically generated">
            <a:extLst>
              <a:ext uri="{FF2B5EF4-FFF2-40B4-BE49-F238E27FC236}">
                <a16:creationId xmlns:a16="http://schemas.microsoft.com/office/drawing/2014/main" id="{874E7A62-F842-4119-BC45-7114A047161C}"/>
              </a:ext>
            </a:extLst>
          </p:cNvPr>
          <p:cNvPicPr>
            <a:picLocks noChangeAspect="1"/>
          </p:cNvPicPr>
          <p:nvPr/>
        </p:nvPicPr>
        <p:blipFill>
          <a:blip r:embed="rId5"/>
          <a:stretch>
            <a:fillRect/>
          </a:stretch>
        </p:blipFill>
        <p:spPr>
          <a:xfrm>
            <a:off x="10864516" y="32415"/>
            <a:ext cx="1266828" cy="962021"/>
          </a:xfrm>
          <a:prstGeom prst="rect">
            <a:avLst/>
          </a:prstGeom>
          <a:noFill/>
          <a:ln cap="flat">
            <a:noFill/>
          </a:ln>
        </p:spPr>
      </p:pic>
      <p:sp>
        <p:nvSpPr>
          <p:cNvPr id="9" name="TextBox 8">
            <a:extLst>
              <a:ext uri="{FF2B5EF4-FFF2-40B4-BE49-F238E27FC236}">
                <a16:creationId xmlns:a16="http://schemas.microsoft.com/office/drawing/2014/main" id="{EFEA4EA3-9C42-427A-A426-310486DFE711}"/>
              </a:ext>
            </a:extLst>
          </p:cNvPr>
          <p:cNvSpPr txBox="1"/>
          <p:nvPr/>
        </p:nvSpPr>
        <p:spPr>
          <a:xfrm>
            <a:off x="315663" y="3958307"/>
            <a:ext cx="11620500" cy="2862322"/>
          </a:xfrm>
          <a:prstGeom prst="rect">
            <a:avLst/>
          </a:prstGeom>
          <a:noFill/>
        </p:spPr>
        <p:txBody>
          <a:bodyPr wrap="square" rtlCol="0">
            <a:spAutoFit/>
          </a:bodyPr>
          <a:lstStyle/>
          <a:p>
            <a:pPr algn="ctr"/>
            <a:r>
              <a:rPr lang="en-GB" dirty="0"/>
              <a:t>A taste like no other! Gola rainforest chocolate will leave your mouth watering for more! Grown in the depth of the luxurious Amazon Rainforest this chocolate is harvested and crafted with passion and perfection. Gola chocolate is made using the best quality cocoa beans to provide you with a taste sensation in every bite! The delicious chocolate bar has a creamy texture which melts in your mouth. You can enjoy this chocolate on its own, melted and drizzled over strawberries or baked as part of a chocolate cake. </a:t>
            </a:r>
          </a:p>
          <a:p>
            <a:pPr algn="ctr"/>
            <a:endParaRPr lang="en-GB" dirty="0"/>
          </a:p>
          <a:p>
            <a:pPr algn="ctr"/>
            <a:r>
              <a:rPr lang="en-GB" dirty="0"/>
              <a:t>Can you resit trying this taste sensational chocolate? Why wait buy your Gola Rainforest chocolate bar today!</a:t>
            </a:r>
          </a:p>
          <a:p>
            <a:pPr algn="ctr"/>
            <a:endParaRPr lang="en-GB" dirty="0"/>
          </a:p>
          <a:p>
            <a:pPr algn="ctr"/>
            <a:r>
              <a:rPr lang="en-GB" dirty="0"/>
              <a:t>Not only does Gola Rainforest chocolate taste sensational, every bar you buy helps to save the rainforests. Chocolate that tastes good and does good!</a:t>
            </a:r>
          </a:p>
        </p:txBody>
      </p:sp>
    </p:spTree>
    <p:extLst>
      <p:ext uri="{BB962C8B-B14F-4D97-AF65-F5344CB8AC3E}">
        <p14:creationId xmlns:p14="http://schemas.microsoft.com/office/powerpoint/2010/main" val="35050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7DDF61-96D8-4728-9661-3BFCDDE158F1}"/>
              </a:ext>
            </a:extLst>
          </p:cNvPr>
          <p:cNvSpPr/>
          <p:nvPr/>
        </p:nvSpPr>
        <p:spPr>
          <a:xfrm>
            <a:off x="528932" y="542925"/>
            <a:ext cx="1119396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Picture 5">
            <a:extLst>
              <a:ext uri="{FF2B5EF4-FFF2-40B4-BE49-F238E27FC236}">
                <a16:creationId xmlns:a16="http://schemas.microsoft.com/office/drawing/2014/main" id="{B5EFA8EA-3B30-4FED-AC11-F49D7E2ED4A8}"/>
              </a:ext>
            </a:extLst>
          </p:cNvPr>
          <p:cNvPicPr>
            <a:picLocks noChangeAspect="1"/>
          </p:cNvPicPr>
          <p:nvPr/>
        </p:nvPicPr>
        <p:blipFill>
          <a:blip r:embed="rId2"/>
          <a:stretch>
            <a:fillRect/>
          </a:stretch>
        </p:blipFill>
        <p:spPr>
          <a:xfrm>
            <a:off x="8025378" y="1474473"/>
            <a:ext cx="2306479" cy="1883409"/>
          </a:xfrm>
          <a:prstGeom prst="rect">
            <a:avLst/>
          </a:prstGeom>
        </p:spPr>
      </p:pic>
      <p:pic>
        <p:nvPicPr>
          <p:cNvPr id="2050" name="Picture 2" descr="See the source image">
            <a:extLst>
              <a:ext uri="{FF2B5EF4-FFF2-40B4-BE49-F238E27FC236}">
                <a16:creationId xmlns:a16="http://schemas.microsoft.com/office/drawing/2014/main" id="{53B6F746-EFB7-40F5-A861-BFA575947E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269436" y="1487470"/>
            <a:ext cx="2693295" cy="1870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7723FBE-3CAB-443B-B880-F57D173DA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95" y="1487470"/>
            <a:ext cx="2693294" cy="1870412"/>
          </a:xfrm>
          <a:prstGeom prst="rect">
            <a:avLst/>
          </a:prstGeom>
          <a:noFill/>
          <a:extLst>
            <a:ext uri="{909E8E84-426E-40DD-AFC4-6F175D3DCCD1}">
              <a14:hiddenFill xmlns:a14="http://schemas.microsoft.com/office/drawing/2010/main">
                <a:solidFill>
                  <a:srgbClr val="FFFFFF"/>
                </a:solidFill>
              </a14:hiddenFill>
            </a:ext>
          </a:extLst>
        </p:spPr>
      </p:pic>
      <p:sp>
        <p:nvSpPr>
          <p:cNvPr id="8" name="Cloud 7">
            <a:extLst>
              <a:ext uri="{FF2B5EF4-FFF2-40B4-BE49-F238E27FC236}">
                <a16:creationId xmlns:a16="http://schemas.microsoft.com/office/drawing/2014/main" id="{68F2644D-1CF0-492F-B992-5348FB158907}"/>
              </a:ext>
            </a:extLst>
          </p:cNvPr>
          <p:cNvSpPr/>
          <p:nvPr/>
        </p:nvSpPr>
        <p:spPr>
          <a:xfrm>
            <a:off x="76199" y="37371"/>
            <a:ext cx="2981325" cy="667479"/>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Now find the features</a:t>
            </a:r>
          </a:p>
        </p:txBody>
      </p:sp>
      <p:sp>
        <p:nvSpPr>
          <p:cNvPr id="9" name="TextBox 8">
            <a:extLst>
              <a:ext uri="{FF2B5EF4-FFF2-40B4-BE49-F238E27FC236}">
                <a16:creationId xmlns:a16="http://schemas.microsoft.com/office/drawing/2014/main" id="{297B2B55-2606-4058-AA61-500AC9E04B00}"/>
              </a:ext>
            </a:extLst>
          </p:cNvPr>
          <p:cNvSpPr txBox="1"/>
          <p:nvPr/>
        </p:nvSpPr>
        <p:spPr>
          <a:xfrm>
            <a:off x="-294795" y="5897366"/>
            <a:ext cx="7679067" cy="369332"/>
          </a:xfrm>
          <a:prstGeom prst="rect">
            <a:avLst/>
          </a:prstGeom>
          <a:noFill/>
        </p:spPr>
        <p:txBody>
          <a:bodyPr wrap="square" rtlCol="0">
            <a:spAutoFit/>
          </a:bodyPr>
          <a:lstStyle/>
          <a:p>
            <a:pPr algn="ctr"/>
            <a:r>
              <a:rPr lang="en-GB" b="1" dirty="0">
                <a:solidFill>
                  <a:srgbClr val="FF0000"/>
                </a:solidFill>
              </a:rPr>
              <a:t>Use the key to highlight/ underline the key features in the correct colour  </a:t>
            </a:r>
          </a:p>
        </p:txBody>
      </p:sp>
      <p:sp>
        <p:nvSpPr>
          <p:cNvPr id="10" name="Rectangle 9">
            <a:extLst>
              <a:ext uri="{FF2B5EF4-FFF2-40B4-BE49-F238E27FC236}">
                <a16:creationId xmlns:a16="http://schemas.microsoft.com/office/drawing/2014/main" id="{01DB52A6-4517-416A-9CCF-3AB03860BB42}"/>
              </a:ext>
            </a:extLst>
          </p:cNvPr>
          <p:cNvSpPr/>
          <p:nvPr/>
        </p:nvSpPr>
        <p:spPr>
          <a:xfrm>
            <a:off x="91043" y="6332120"/>
            <a:ext cx="437889" cy="33524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8001BE9-E114-4BDF-B5CB-4F49CADFC59F}"/>
              </a:ext>
            </a:extLst>
          </p:cNvPr>
          <p:cNvSpPr txBox="1"/>
          <p:nvPr/>
        </p:nvSpPr>
        <p:spPr>
          <a:xfrm>
            <a:off x="513495" y="6332120"/>
            <a:ext cx="675156" cy="369332"/>
          </a:xfrm>
          <a:prstGeom prst="rect">
            <a:avLst/>
          </a:prstGeom>
          <a:noFill/>
        </p:spPr>
        <p:txBody>
          <a:bodyPr wrap="square" rtlCol="0">
            <a:spAutoFit/>
          </a:bodyPr>
          <a:lstStyle/>
          <a:p>
            <a:r>
              <a:rPr lang="en-GB" dirty="0"/>
              <a:t>title</a:t>
            </a:r>
          </a:p>
        </p:txBody>
      </p:sp>
      <p:sp>
        <p:nvSpPr>
          <p:cNvPr id="12" name="Rectangle 11">
            <a:extLst>
              <a:ext uri="{FF2B5EF4-FFF2-40B4-BE49-F238E27FC236}">
                <a16:creationId xmlns:a16="http://schemas.microsoft.com/office/drawing/2014/main" id="{9B715DC2-56B1-4ADF-9408-DA4587403AE3}"/>
              </a:ext>
            </a:extLst>
          </p:cNvPr>
          <p:cNvSpPr/>
          <p:nvPr/>
        </p:nvSpPr>
        <p:spPr>
          <a:xfrm>
            <a:off x="1163387" y="6320591"/>
            <a:ext cx="437889" cy="33524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FA164885-38B3-4143-8281-FE50607EA529}"/>
              </a:ext>
            </a:extLst>
          </p:cNvPr>
          <p:cNvSpPr txBox="1"/>
          <p:nvPr/>
        </p:nvSpPr>
        <p:spPr>
          <a:xfrm>
            <a:off x="1590180" y="6315075"/>
            <a:ext cx="885107" cy="369332"/>
          </a:xfrm>
          <a:prstGeom prst="rect">
            <a:avLst/>
          </a:prstGeom>
          <a:noFill/>
        </p:spPr>
        <p:txBody>
          <a:bodyPr wrap="square" rtlCol="0">
            <a:spAutoFit/>
          </a:bodyPr>
          <a:lstStyle/>
          <a:p>
            <a:r>
              <a:rPr lang="en-GB" dirty="0"/>
              <a:t>picture</a:t>
            </a:r>
          </a:p>
        </p:txBody>
      </p:sp>
      <p:sp>
        <p:nvSpPr>
          <p:cNvPr id="14" name="Rectangle 13">
            <a:extLst>
              <a:ext uri="{FF2B5EF4-FFF2-40B4-BE49-F238E27FC236}">
                <a16:creationId xmlns:a16="http://schemas.microsoft.com/office/drawing/2014/main" id="{2D58772D-612B-47A4-8E03-A069B5A772D1}"/>
              </a:ext>
            </a:extLst>
          </p:cNvPr>
          <p:cNvSpPr/>
          <p:nvPr/>
        </p:nvSpPr>
        <p:spPr>
          <a:xfrm>
            <a:off x="2445359" y="6316809"/>
            <a:ext cx="437889" cy="33524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D0661F99-13DB-47A2-A5C0-79320AE48B9F}"/>
              </a:ext>
            </a:extLst>
          </p:cNvPr>
          <p:cNvSpPr txBox="1"/>
          <p:nvPr/>
        </p:nvSpPr>
        <p:spPr>
          <a:xfrm>
            <a:off x="2900633" y="6315075"/>
            <a:ext cx="1466061" cy="369332"/>
          </a:xfrm>
          <a:prstGeom prst="rect">
            <a:avLst/>
          </a:prstGeom>
          <a:noFill/>
        </p:spPr>
        <p:txBody>
          <a:bodyPr wrap="square" rtlCol="0">
            <a:spAutoFit/>
          </a:bodyPr>
          <a:lstStyle/>
          <a:p>
            <a:r>
              <a:rPr lang="en-GB" dirty="0"/>
              <a:t>adjectives </a:t>
            </a:r>
          </a:p>
        </p:txBody>
      </p:sp>
      <p:sp>
        <p:nvSpPr>
          <p:cNvPr id="16" name="Rectangle 15">
            <a:extLst>
              <a:ext uri="{FF2B5EF4-FFF2-40B4-BE49-F238E27FC236}">
                <a16:creationId xmlns:a16="http://schemas.microsoft.com/office/drawing/2014/main" id="{749ADC19-A323-4D54-9208-164574ECD099}"/>
              </a:ext>
            </a:extLst>
          </p:cNvPr>
          <p:cNvSpPr/>
          <p:nvPr/>
        </p:nvSpPr>
        <p:spPr>
          <a:xfrm>
            <a:off x="4016612" y="6333854"/>
            <a:ext cx="437889" cy="335242"/>
          </a:xfrm>
          <a:prstGeom prst="rect">
            <a:avLst/>
          </a:prstGeom>
          <a:solidFill>
            <a:srgbClr val="EB05DB"/>
          </a:solidFill>
          <a:ln>
            <a:solidFill>
              <a:srgbClr val="EB0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157D1E9-F2DF-44DF-8A1D-3EB73390077C}"/>
              </a:ext>
            </a:extLst>
          </p:cNvPr>
          <p:cNvSpPr txBox="1"/>
          <p:nvPr/>
        </p:nvSpPr>
        <p:spPr>
          <a:xfrm>
            <a:off x="4454501" y="6299764"/>
            <a:ext cx="1466061" cy="369332"/>
          </a:xfrm>
          <a:prstGeom prst="rect">
            <a:avLst/>
          </a:prstGeom>
          <a:noFill/>
        </p:spPr>
        <p:txBody>
          <a:bodyPr wrap="square" rtlCol="0">
            <a:spAutoFit/>
          </a:bodyPr>
          <a:lstStyle/>
          <a:p>
            <a:r>
              <a:rPr lang="en-GB" dirty="0"/>
              <a:t>question </a:t>
            </a:r>
          </a:p>
        </p:txBody>
      </p:sp>
      <p:sp>
        <p:nvSpPr>
          <p:cNvPr id="18" name="Rectangle 17">
            <a:extLst>
              <a:ext uri="{FF2B5EF4-FFF2-40B4-BE49-F238E27FC236}">
                <a16:creationId xmlns:a16="http://schemas.microsoft.com/office/drawing/2014/main" id="{4E2FB364-D86B-4768-AD5F-33469E9DC243}"/>
              </a:ext>
            </a:extLst>
          </p:cNvPr>
          <p:cNvSpPr/>
          <p:nvPr/>
        </p:nvSpPr>
        <p:spPr>
          <a:xfrm>
            <a:off x="5500058" y="6332120"/>
            <a:ext cx="437889" cy="3352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FB46775E-759A-463A-858E-1CD1AAABBA5F}"/>
              </a:ext>
            </a:extLst>
          </p:cNvPr>
          <p:cNvSpPr txBox="1"/>
          <p:nvPr/>
        </p:nvSpPr>
        <p:spPr>
          <a:xfrm>
            <a:off x="5920562" y="6299764"/>
            <a:ext cx="2884914" cy="369332"/>
          </a:xfrm>
          <a:prstGeom prst="rect">
            <a:avLst/>
          </a:prstGeom>
          <a:noFill/>
        </p:spPr>
        <p:txBody>
          <a:bodyPr wrap="square" rtlCol="0">
            <a:spAutoFit/>
          </a:bodyPr>
          <a:lstStyle/>
          <a:p>
            <a:r>
              <a:rPr lang="en-GB" dirty="0"/>
              <a:t>exclamation mark</a:t>
            </a:r>
          </a:p>
        </p:txBody>
      </p:sp>
      <p:sp>
        <p:nvSpPr>
          <p:cNvPr id="20" name="Rectangle 19">
            <a:extLst>
              <a:ext uri="{FF2B5EF4-FFF2-40B4-BE49-F238E27FC236}">
                <a16:creationId xmlns:a16="http://schemas.microsoft.com/office/drawing/2014/main" id="{27CF3B37-A46C-4BF5-8901-7EF73A07A2AC}"/>
              </a:ext>
            </a:extLst>
          </p:cNvPr>
          <p:cNvSpPr/>
          <p:nvPr/>
        </p:nvSpPr>
        <p:spPr>
          <a:xfrm>
            <a:off x="7785801" y="5873386"/>
            <a:ext cx="4358907" cy="622207"/>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 adjectives are describing words!</a:t>
            </a:r>
          </a:p>
        </p:txBody>
      </p:sp>
      <p:pic>
        <p:nvPicPr>
          <p:cNvPr id="21" name="Picture 2" descr="A picture containing diagram&#10;&#10;Description automatically generated">
            <a:extLst>
              <a:ext uri="{FF2B5EF4-FFF2-40B4-BE49-F238E27FC236}">
                <a16:creationId xmlns:a16="http://schemas.microsoft.com/office/drawing/2014/main" id="{524C3F6C-DC16-43CF-A5A4-2C4CBCCE1777}"/>
              </a:ext>
            </a:extLst>
          </p:cNvPr>
          <p:cNvPicPr>
            <a:picLocks noChangeAspect="1"/>
          </p:cNvPicPr>
          <p:nvPr/>
        </p:nvPicPr>
        <p:blipFill>
          <a:blip r:embed="rId5"/>
          <a:stretch>
            <a:fillRect/>
          </a:stretch>
        </p:blipFill>
        <p:spPr>
          <a:xfrm>
            <a:off x="10895533" y="47220"/>
            <a:ext cx="1266828" cy="827236"/>
          </a:xfrm>
          <a:prstGeom prst="rect">
            <a:avLst/>
          </a:prstGeom>
          <a:noFill/>
          <a:ln cap="flat">
            <a:noFill/>
          </a:ln>
        </p:spPr>
      </p:pic>
      <p:sp>
        <p:nvSpPr>
          <p:cNvPr id="23" name="TextBox 22">
            <a:extLst>
              <a:ext uri="{FF2B5EF4-FFF2-40B4-BE49-F238E27FC236}">
                <a16:creationId xmlns:a16="http://schemas.microsoft.com/office/drawing/2014/main" id="{0439DD16-A89B-4B2D-B3F4-2D370CD2E0A8}"/>
              </a:ext>
            </a:extLst>
          </p:cNvPr>
          <p:cNvSpPr txBox="1"/>
          <p:nvPr/>
        </p:nvSpPr>
        <p:spPr>
          <a:xfrm>
            <a:off x="127697" y="3453311"/>
            <a:ext cx="11620500" cy="2308324"/>
          </a:xfrm>
          <a:prstGeom prst="rect">
            <a:avLst/>
          </a:prstGeom>
          <a:noFill/>
        </p:spPr>
        <p:txBody>
          <a:bodyPr wrap="square" rtlCol="0">
            <a:spAutoFit/>
          </a:bodyPr>
          <a:lstStyle/>
          <a:p>
            <a:pPr algn="ctr"/>
            <a:r>
              <a:rPr lang="en-GB" sz="1600" b="1" dirty="0"/>
              <a:t>A taste like no other! Gola rainforest chocolate will leave your mouth watering for more! Grown in the depth of the luxurious Amazon Rainforest this chocolate is harvested and crafted with passion and perfection. Gola chocolate is made using the best quality cocoa beans to provide you with a taste sensation in every bite! The delicious chocolate bar has a creamy texture which melts in your mouth. You can enjoy this chocolate on its own, melted and drizzled over strawberries or baked as part of a chocolate cake. </a:t>
            </a:r>
          </a:p>
          <a:p>
            <a:pPr algn="ctr"/>
            <a:endParaRPr lang="en-GB" sz="1600" b="1" dirty="0"/>
          </a:p>
          <a:p>
            <a:pPr algn="ctr"/>
            <a:r>
              <a:rPr lang="en-GB" sz="1600" b="1" dirty="0"/>
              <a:t>Can you resit trying this taste sensational chocolate? Why wait buy your Gola Rainforest chocolate bar today!</a:t>
            </a:r>
          </a:p>
          <a:p>
            <a:pPr algn="ctr"/>
            <a:endParaRPr lang="en-GB" sz="1600" b="1" dirty="0"/>
          </a:p>
          <a:p>
            <a:pPr algn="ctr"/>
            <a:r>
              <a:rPr lang="en-GB" sz="1600" b="1" dirty="0"/>
              <a:t>Not only does Gola Rainforest chocolate taste sensational, every bar you buy helps to save the rainforests. Chocolate that tastes good and does good!</a:t>
            </a:r>
          </a:p>
        </p:txBody>
      </p:sp>
    </p:spTree>
    <p:extLst>
      <p:ext uri="{BB962C8B-B14F-4D97-AF65-F5344CB8AC3E}">
        <p14:creationId xmlns:p14="http://schemas.microsoft.com/office/powerpoint/2010/main" val="2381544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67C60-47FF-412F-A103-E15B5EFFC44B}"/>
              </a:ext>
            </a:extLst>
          </p:cNvPr>
          <p:cNvSpPr/>
          <p:nvPr/>
        </p:nvSpPr>
        <p:spPr>
          <a:xfrm>
            <a:off x="0" y="68768"/>
            <a:ext cx="1008417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Rectangle 2">
            <a:extLst>
              <a:ext uri="{FF2B5EF4-FFF2-40B4-BE49-F238E27FC236}">
                <a16:creationId xmlns:a16="http://schemas.microsoft.com/office/drawing/2014/main" id="{5274C6A6-37D5-43A4-AD1B-CDF4D25DAB8F}"/>
              </a:ext>
            </a:extLst>
          </p:cNvPr>
          <p:cNvSpPr/>
          <p:nvPr/>
        </p:nvSpPr>
        <p:spPr>
          <a:xfrm>
            <a:off x="0" y="974950"/>
            <a:ext cx="12192000" cy="1015663"/>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Before you write your advert click on the links to watch different chocolate companies try and sell their products using adverts. This will help you get some ideas of what to include in your advert!</a:t>
            </a:r>
          </a:p>
        </p:txBody>
      </p:sp>
      <p:sp>
        <p:nvSpPr>
          <p:cNvPr id="5" name="TextBox 4">
            <a:extLst>
              <a:ext uri="{FF2B5EF4-FFF2-40B4-BE49-F238E27FC236}">
                <a16:creationId xmlns:a16="http://schemas.microsoft.com/office/drawing/2014/main" id="{5C586BDA-DCE2-49E1-B139-9BD2B7C8DF08}"/>
              </a:ext>
            </a:extLst>
          </p:cNvPr>
          <p:cNvSpPr txBox="1"/>
          <p:nvPr/>
        </p:nvSpPr>
        <p:spPr>
          <a:xfrm>
            <a:off x="269508" y="2428593"/>
            <a:ext cx="9240252" cy="461665"/>
          </a:xfrm>
          <a:prstGeom prst="rect">
            <a:avLst/>
          </a:prstGeom>
          <a:noFill/>
        </p:spPr>
        <p:txBody>
          <a:bodyPr wrap="square">
            <a:spAutoFit/>
          </a:bodyPr>
          <a:lstStyle/>
          <a:p>
            <a:r>
              <a:rPr lang="en-GB" sz="2400" b="1" dirty="0">
                <a:hlinkClick r:id="rId2"/>
              </a:rPr>
              <a:t>How chocolate is saving the rainforest - YouTube</a:t>
            </a:r>
            <a:endParaRPr lang="en-GB" sz="2400" b="1" dirty="0"/>
          </a:p>
        </p:txBody>
      </p:sp>
      <p:sp>
        <p:nvSpPr>
          <p:cNvPr id="6" name="Rectangle 5">
            <a:extLst>
              <a:ext uri="{FF2B5EF4-FFF2-40B4-BE49-F238E27FC236}">
                <a16:creationId xmlns:a16="http://schemas.microsoft.com/office/drawing/2014/main" id="{1F1186E9-61E1-48B9-85BE-B877148E1EE2}"/>
              </a:ext>
            </a:extLst>
          </p:cNvPr>
          <p:cNvSpPr/>
          <p:nvPr/>
        </p:nvSpPr>
        <p:spPr>
          <a:xfrm>
            <a:off x="5562600" y="5298161"/>
            <a:ext cx="6629400" cy="116977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unable to access the videos online you will find clips of the adverts on the next two slides. </a:t>
            </a:r>
          </a:p>
        </p:txBody>
      </p:sp>
      <p:sp>
        <p:nvSpPr>
          <p:cNvPr id="8" name="TextBox 7">
            <a:extLst>
              <a:ext uri="{FF2B5EF4-FFF2-40B4-BE49-F238E27FC236}">
                <a16:creationId xmlns:a16="http://schemas.microsoft.com/office/drawing/2014/main" id="{2BC9041A-6028-424B-AB6C-9968E07F7A3D}"/>
              </a:ext>
            </a:extLst>
          </p:cNvPr>
          <p:cNvSpPr txBox="1"/>
          <p:nvPr/>
        </p:nvSpPr>
        <p:spPr>
          <a:xfrm>
            <a:off x="1982804" y="3547720"/>
            <a:ext cx="9047747" cy="461665"/>
          </a:xfrm>
          <a:prstGeom prst="rect">
            <a:avLst/>
          </a:prstGeom>
          <a:noFill/>
        </p:spPr>
        <p:txBody>
          <a:bodyPr wrap="square">
            <a:spAutoFit/>
          </a:bodyPr>
          <a:lstStyle/>
          <a:p>
            <a:r>
              <a:rPr lang="en-GB" sz="2400" b="1" dirty="0">
                <a:hlinkClick r:id="rId3"/>
              </a:rPr>
              <a:t>Lindt Lindor - "Do you dream in chocolate?" - YouTube</a:t>
            </a:r>
            <a:endParaRPr lang="en-GB" sz="2400" b="1" dirty="0"/>
          </a:p>
        </p:txBody>
      </p:sp>
      <p:pic>
        <p:nvPicPr>
          <p:cNvPr id="1026" name="Picture 2" descr="See the source image">
            <a:extLst>
              <a:ext uri="{FF2B5EF4-FFF2-40B4-BE49-F238E27FC236}">
                <a16:creationId xmlns:a16="http://schemas.microsoft.com/office/drawing/2014/main" id="{5F9E878D-6677-4842-8341-54244C48DBC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423512" y="4199106"/>
            <a:ext cx="4600875" cy="246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3982456D-66FF-4510-B7DE-CFC15DC25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708" y="2435130"/>
            <a:ext cx="2682784" cy="2225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 picture containing shape&#10;&#10;Description automatically generated">
            <a:extLst>
              <a:ext uri="{FF2B5EF4-FFF2-40B4-BE49-F238E27FC236}">
                <a16:creationId xmlns:a16="http://schemas.microsoft.com/office/drawing/2014/main" id="{8002C635-8CF5-4753-8608-8207E3A9BF7C}"/>
              </a:ext>
            </a:extLst>
          </p:cNvPr>
          <p:cNvPicPr>
            <a:picLocks noChangeAspect="1"/>
          </p:cNvPicPr>
          <p:nvPr/>
        </p:nvPicPr>
        <p:blipFill>
          <a:blip r:embed="rId6"/>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84407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7DED607D-1300-4447-935F-EB80964E8CA4}"/>
              </a:ext>
            </a:extLst>
          </p:cNvPr>
          <p:cNvPicPr>
            <a:picLocks noChangeAspect="1"/>
          </p:cNvPicPr>
          <p:nvPr/>
        </p:nvPicPr>
        <p:blipFill>
          <a:blip r:embed="rId2"/>
          <a:srcRect/>
          <a:stretch>
            <a:fillRect/>
          </a:stretch>
        </p:blipFill>
        <p:spPr>
          <a:xfrm>
            <a:off x="180978" y="860304"/>
            <a:ext cx="2654695" cy="1764197"/>
          </a:xfrm>
          <a:prstGeom prst="rect">
            <a:avLst/>
          </a:prstGeom>
          <a:noFill/>
          <a:ln cap="flat">
            <a:noFill/>
          </a:ln>
        </p:spPr>
      </p:pic>
      <p:sp>
        <p:nvSpPr>
          <p:cNvPr id="3" name="TextBox 1">
            <a:extLst>
              <a:ext uri="{FF2B5EF4-FFF2-40B4-BE49-F238E27FC236}">
                <a16:creationId xmlns:a16="http://schemas.microsoft.com/office/drawing/2014/main" id="{9175C063-48B3-452C-9A11-B23B0D2433BA}"/>
              </a:ext>
            </a:extLst>
          </p:cNvPr>
          <p:cNvSpPr txBox="1"/>
          <p:nvPr/>
        </p:nvSpPr>
        <p:spPr>
          <a:xfrm>
            <a:off x="6821" y="2578324"/>
            <a:ext cx="323964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beans are grown on trees and are hand picked when they have grown to perfection.</a:t>
            </a:r>
          </a:p>
        </p:txBody>
      </p:sp>
      <p:pic>
        <p:nvPicPr>
          <p:cNvPr id="4" name="Picture 3">
            <a:extLst>
              <a:ext uri="{FF2B5EF4-FFF2-40B4-BE49-F238E27FC236}">
                <a16:creationId xmlns:a16="http://schemas.microsoft.com/office/drawing/2014/main" id="{A1D9D01D-B093-4673-9A48-4AF04D4FFB15}"/>
              </a:ext>
            </a:extLst>
          </p:cNvPr>
          <p:cNvPicPr>
            <a:picLocks noChangeAspect="1"/>
          </p:cNvPicPr>
          <p:nvPr/>
        </p:nvPicPr>
        <p:blipFill>
          <a:blip r:embed="rId3"/>
          <a:stretch>
            <a:fillRect/>
          </a:stretch>
        </p:blipFill>
        <p:spPr>
          <a:xfrm>
            <a:off x="3183977" y="860304"/>
            <a:ext cx="2644271" cy="1764197"/>
          </a:xfrm>
          <a:prstGeom prst="rect">
            <a:avLst/>
          </a:prstGeom>
          <a:noFill/>
          <a:ln cap="flat">
            <a:noFill/>
          </a:ln>
        </p:spPr>
      </p:pic>
      <p:sp>
        <p:nvSpPr>
          <p:cNvPr id="5" name="TextBox 5">
            <a:extLst>
              <a:ext uri="{FF2B5EF4-FFF2-40B4-BE49-F238E27FC236}">
                <a16:creationId xmlns:a16="http://schemas.microsoft.com/office/drawing/2014/main" id="{2F36E746-6FF5-47F9-B3C6-292F7B5D86AD}"/>
              </a:ext>
            </a:extLst>
          </p:cNvPr>
          <p:cNvSpPr txBox="1"/>
          <p:nvPr/>
        </p:nvSpPr>
        <p:spPr>
          <a:xfrm>
            <a:off x="3088797" y="2564087"/>
            <a:ext cx="2911312"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cocoa beans are then roasted to bring out their sensational natural flavours.</a:t>
            </a:r>
          </a:p>
        </p:txBody>
      </p:sp>
      <p:pic>
        <p:nvPicPr>
          <p:cNvPr id="6" name="Picture 6">
            <a:extLst>
              <a:ext uri="{FF2B5EF4-FFF2-40B4-BE49-F238E27FC236}">
                <a16:creationId xmlns:a16="http://schemas.microsoft.com/office/drawing/2014/main" id="{1EA3505E-E010-4124-8756-6055A5D7F375}"/>
              </a:ext>
            </a:extLst>
          </p:cNvPr>
          <p:cNvPicPr>
            <a:picLocks noChangeAspect="1"/>
          </p:cNvPicPr>
          <p:nvPr/>
        </p:nvPicPr>
        <p:blipFill>
          <a:blip r:embed="rId4"/>
          <a:stretch>
            <a:fillRect/>
          </a:stretch>
        </p:blipFill>
        <p:spPr>
          <a:xfrm>
            <a:off x="6079086" y="889080"/>
            <a:ext cx="2644271" cy="1764197"/>
          </a:xfrm>
          <a:prstGeom prst="rect">
            <a:avLst/>
          </a:prstGeom>
          <a:noFill/>
          <a:ln cap="flat">
            <a:noFill/>
          </a:ln>
        </p:spPr>
      </p:pic>
      <p:sp>
        <p:nvSpPr>
          <p:cNvPr id="7" name="TextBox 8">
            <a:extLst>
              <a:ext uri="{FF2B5EF4-FFF2-40B4-BE49-F238E27FC236}">
                <a16:creationId xmlns:a16="http://schemas.microsoft.com/office/drawing/2014/main" id="{A4852001-E164-406B-9199-59CE33C5B175}"/>
              </a:ext>
            </a:extLst>
          </p:cNvPr>
          <p:cNvSpPr txBox="1"/>
          <p:nvPr/>
        </p:nvSpPr>
        <p:spPr>
          <a:xfrm>
            <a:off x="5736360" y="2578324"/>
            <a:ext cx="3329714" cy="5847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cocoa beans are then grinded into small pieces.</a:t>
            </a:r>
          </a:p>
        </p:txBody>
      </p:sp>
      <p:pic>
        <p:nvPicPr>
          <p:cNvPr id="8" name="Picture 9">
            <a:extLst>
              <a:ext uri="{FF2B5EF4-FFF2-40B4-BE49-F238E27FC236}">
                <a16:creationId xmlns:a16="http://schemas.microsoft.com/office/drawing/2014/main" id="{884EC9F8-9762-48C6-823A-F36D33360D07}"/>
              </a:ext>
            </a:extLst>
          </p:cNvPr>
          <p:cNvPicPr>
            <a:picLocks noChangeAspect="1"/>
          </p:cNvPicPr>
          <p:nvPr/>
        </p:nvPicPr>
        <p:blipFill>
          <a:blip r:embed="rId5"/>
          <a:stretch>
            <a:fillRect/>
          </a:stretch>
        </p:blipFill>
        <p:spPr>
          <a:xfrm>
            <a:off x="8974186" y="841952"/>
            <a:ext cx="2699016" cy="1811316"/>
          </a:xfrm>
          <a:prstGeom prst="rect">
            <a:avLst/>
          </a:prstGeom>
          <a:noFill/>
          <a:ln cap="flat">
            <a:noFill/>
          </a:ln>
        </p:spPr>
      </p:pic>
      <p:sp>
        <p:nvSpPr>
          <p:cNvPr id="9" name="TextBox 11">
            <a:extLst>
              <a:ext uri="{FF2B5EF4-FFF2-40B4-BE49-F238E27FC236}">
                <a16:creationId xmlns:a16="http://schemas.microsoft.com/office/drawing/2014/main" id="{7D218CF1-EB13-42E2-9969-43A587DA864C}"/>
              </a:ext>
            </a:extLst>
          </p:cNvPr>
          <p:cNvSpPr txBox="1"/>
          <p:nvPr/>
        </p:nvSpPr>
        <p:spPr>
          <a:xfrm>
            <a:off x="8723357" y="2581479"/>
            <a:ext cx="333264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beans are then wrapped up and left to ‘age’ for 40 days until they reach the desired delicious taste.</a:t>
            </a:r>
          </a:p>
        </p:txBody>
      </p:sp>
      <p:pic>
        <p:nvPicPr>
          <p:cNvPr id="10" name="Picture 12">
            <a:extLst>
              <a:ext uri="{FF2B5EF4-FFF2-40B4-BE49-F238E27FC236}">
                <a16:creationId xmlns:a16="http://schemas.microsoft.com/office/drawing/2014/main" id="{ADAE8820-0700-40DC-98DA-DE32F7E1A203}"/>
              </a:ext>
            </a:extLst>
          </p:cNvPr>
          <p:cNvPicPr>
            <a:picLocks noChangeAspect="1"/>
          </p:cNvPicPr>
          <p:nvPr/>
        </p:nvPicPr>
        <p:blipFill>
          <a:blip r:embed="rId6"/>
          <a:stretch>
            <a:fillRect/>
          </a:stretch>
        </p:blipFill>
        <p:spPr>
          <a:xfrm>
            <a:off x="188979" y="3429000"/>
            <a:ext cx="2638684" cy="1764197"/>
          </a:xfrm>
          <a:prstGeom prst="rect">
            <a:avLst/>
          </a:prstGeom>
          <a:noFill/>
          <a:ln cap="flat">
            <a:noFill/>
          </a:ln>
        </p:spPr>
      </p:pic>
      <p:sp>
        <p:nvSpPr>
          <p:cNvPr id="11" name="TextBox 14">
            <a:extLst>
              <a:ext uri="{FF2B5EF4-FFF2-40B4-BE49-F238E27FC236}">
                <a16:creationId xmlns:a16="http://schemas.microsoft.com/office/drawing/2014/main" id="{958AB196-BF78-4271-BF2B-981C6B339209}"/>
              </a:ext>
            </a:extLst>
          </p:cNvPr>
          <p:cNvSpPr txBox="1"/>
          <p:nvPr/>
        </p:nvSpPr>
        <p:spPr>
          <a:xfrm>
            <a:off x="0" y="5180908"/>
            <a:ext cx="2835664" cy="5847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rich, creamy chocolate is then melted for 16 hours. </a:t>
            </a:r>
          </a:p>
        </p:txBody>
      </p:sp>
      <p:pic>
        <p:nvPicPr>
          <p:cNvPr id="12" name="Picture 17">
            <a:extLst>
              <a:ext uri="{FF2B5EF4-FFF2-40B4-BE49-F238E27FC236}">
                <a16:creationId xmlns:a16="http://schemas.microsoft.com/office/drawing/2014/main" id="{6329173E-C5D9-4857-B86A-5B2632C3A3A9}"/>
              </a:ext>
            </a:extLst>
          </p:cNvPr>
          <p:cNvPicPr>
            <a:picLocks noChangeAspect="1"/>
          </p:cNvPicPr>
          <p:nvPr/>
        </p:nvPicPr>
        <p:blipFill>
          <a:blip r:embed="rId7"/>
          <a:stretch>
            <a:fillRect/>
          </a:stretch>
        </p:blipFill>
        <p:spPr>
          <a:xfrm>
            <a:off x="3088797" y="3416710"/>
            <a:ext cx="2673156" cy="1764197"/>
          </a:xfrm>
          <a:prstGeom prst="rect">
            <a:avLst/>
          </a:prstGeom>
          <a:noFill/>
          <a:ln cap="flat">
            <a:noFill/>
          </a:ln>
        </p:spPr>
      </p:pic>
      <p:sp>
        <p:nvSpPr>
          <p:cNvPr id="13" name="TextBox 19">
            <a:extLst>
              <a:ext uri="{FF2B5EF4-FFF2-40B4-BE49-F238E27FC236}">
                <a16:creationId xmlns:a16="http://schemas.microsoft.com/office/drawing/2014/main" id="{D3F0BF45-916D-47EF-B22E-080E7B5E90FC}"/>
              </a:ext>
            </a:extLst>
          </p:cNvPr>
          <p:cNvSpPr txBox="1"/>
          <p:nvPr/>
        </p:nvSpPr>
        <p:spPr>
          <a:xfrm>
            <a:off x="2878128" y="5180908"/>
            <a:ext cx="3002999"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The chocolate is then added to a mould to turn it into the desired shape and size.</a:t>
            </a:r>
          </a:p>
        </p:txBody>
      </p:sp>
      <p:sp>
        <p:nvSpPr>
          <p:cNvPr id="14" name="Rectangle 5">
            <a:extLst>
              <a:ext uri="{FF2B5EF4-FFF2-40B4-BE49-F238E27FC236}">
                <a16:creationId xmlns:a16="http://schemas.microsoft.com/office/drawing/2014/main" id="{26A0C8CA-FAE1-49E4-9409-4A3701C03308}"/>
              </a:ext>
            </a:extLst>
          </p:cNvPr>
          <p:cNvSpPr/>
          <p:nvPr/>
        </p:nvSpPr>
        <p:spPr>
          <a:xfrm>
            <a:off x="216000" y="107432"/>
            <a:ext cx="11354390" cy="523220"/>
          </a:xfrm>
          <a:prstGeom prst="rect">
            <a:avLst/>
          </a:prstGeom>
          <a:solidFill>
            <a:srgbClr val="FFFFFF"/>
          </a:solidFill>
          <a:ln w="12701" cap="flat">
            <a:solidFill>
              <a:srgbClr val="FFC000"/>
            </a:solidFill>
            <a:prstDash val="solid"/>
            <a:miter/>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dirty="0">
                <a:uFillTx/>
                <a:latin typeface="Calibri"/>
              </a:rPr>
              <a:t>Process of chocolate making (how chocolate is saving the rainforest video)</a:t>
            </a:r>
            <a:r>
              <a:rPr lang="en-US" sz="2800" b="1" i="0" u="none" strike="noStrike" kern="1200" cap="none" spc="0" baseline="0" dirty="0">
                <a:uFillTx/>
                <a:latin typeface="Calibri"/>
              </a:rPr>
              <a:t> </a:t>
            </a:r>
          </a:p>
        </p:txBody>
      </p:sp>
      <p:pic>
        <p:nvPicPr>
          <p:cNvPr id="15" name="Picture 4" descr="See the source image">
            <a:extLst>
              <a:ext uri="{FF2B5EF4-FFF2-40B4-BE49-F238E27FC236}">
                <a16:creationId xmlns:a16="http://schemas.microsoft.com/office/drawing/2014/main" id="{FB70CA8E-1ACA-4862-8330-57CC15FB3C61}"/>
              </a:ext>
            </a:extLst>
          </p:cNvPr>
          <p:cNvPicPr>
            <a:picLocks noChangeAspect="1"/>
          </p:cNvPicPr>
          <p:nvPr/>
        </p:nvPicPr>
        <p:blipFill>
          <a:blip r:embed="rId8"/>
          <a:srcRect/>
          <a:stretch>
            <a:fillRect/>
          </a:stretch>
        </p:blipFill>
        <p:spPr>
          <a:xfrm>
            <a:off x="6096003" y="3362367"/>
            <a:ext cx="2790821" cy="1764197"/>
          </a:xfrm>
          <a:prstGeom prst="rect">
            <a:avLst/>
          </a:prstGeom>
          <a:noFill/>
          <a:ln cap="flat">
            <a:noFill/>
          </a:ln>
        </p:spPr>
      </p:pic>
      <p:sp>
        <p:nvSpPr>
          <p:cNvPr id="16" name="TextBox 22">
            <a:extLst>
              <a:ext uri="{FF2B5EF4-FFF2-40B4-BE49-F238E27FC236}">
                <a16:creationId xmlns:a16="http://schemas.microsoft.com/office/drawing/2014/main" id="{4D120972-B02D-44FA-A66B-E262840D720E}"/>
              </a:ext>
            </a:extLst>
          </p:cNvPr>
          <p:cNvSpPr txBox="1"/>
          <p:nvPr/>
        </p:nvSpPr>
        <p:spPr>
          <a:xfrm>
            <a:off x="6215524" y="5193197"/>
            <a:ext cx="2507833"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The packaging is then added to the chocolate and the chocolate is sent to the shops to be sold.</a:t>
            </a:r>
          </a:p>
        </p:txBody>
      </p:sp>
      <p:pic>
        <p:nvPicPr>
          <p:cNvPr id="17" name="Picture 6" descr="See the source image">
            <a:extLst>
              <a:ext uri="{FF2B5EF4-FFF2-40B4-BE49-F238E27FC236}">
                <a16:creationId xmlns:a16="http://schemas.microsoft.com/office/drawing/2014/main" id="{FC55A1B0-80D1-4E3D-91EC-A19E5FFDC270}"/>
              </a:ext>
            </a:extLst>
          </p:cNvPr>
          <p:cNvPicPr>
            <a:picLocks noChangeAspect="1"/>
          </p:cNvPicPr>
          <p:nvPr/>
        </p:nvPicPr>
        <p:blipFill>
          <a:blip r:embed="rId9"/>
          <a:srcRect/>
          <a:stretch>
            <a:fillRect/>
          </a:stretch>
        </p:blipFill>
        <p:spPr>
          <a:xfrm>
            <a:off x="9218523" y="3416710"/>
            <a:ext cx="2644271" cy="1764197"/>
          </a:xfrm>
          <a:prstGeom prst="rect">
            <a:avLst/>
          </a:prstGeom>
          <a:noFill/>
          <a:ln cap="flat">
            <a:noFill/>
          </a:ln>
        </p:spPr>
      </p:pic>
      <p:sp>
        <p:nvSpPr>
          <p:cNvPr id="18" name="TextBox 24">
            <a:extLst>
              <a:ext uri="{FF2B5EF4-FFF2-40B4-BE49-F238E27FC236}">
                <a16:creationId xmlns:a16="http://schemas.microsoft.com/office/drawing/2014/main" id="{CBC7B0E5-FC8C-48EC-B87D-D41D3C525272}"/>
              </a:ext>
            </a:extLst>
          </p:cNvPr>
          <p:cNvSpPr txBox="1"/>
          <p:nvPr/>
        </p:nvSpPr>
        <p:spPr>
          <a:xfrm>
            <a:off x="9188997" y="5260735"/>
            <a:ext cx="3002999" cy="92333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Finally the mouth watering chocolate is ready for us to eat and enjoy.</a:t>
            </a:r>
          </a:p>
        </p:txBody>
      </p:sp>
      <p:pic>
        <p:nvPicPr>
          <p:cNvPr id="19" name="Picture 2" descr="A picture containing shape&#10;&#10;Description automatically generated">
            <a:extLst>
              <a:ext uri="{FF2B5EF4-FFF2-40B4-BE49-F238E27FC236}">
                <a16:creationId xmlns:a16="http://schemas.microsoft.com/office/drawing/2014/main" id="{89414FA1-585A-4CE4-BE76-33752AC8FB88}"/>
              </a:ext>
            </a:extLst>
          </p:cNvPr>
          <p:cNvPicPr>
            <a:picLocks noChangeAspect="1"/>
          </p:cNvPicPr>
          <p:nvPr/>
        </p:nvPicPr>
        <p:blipFill>
          <a:blip r:embed="rId10"/>
          <a:stretch>
            <a:fillRect/>
          </a:stretch>
        </p:blipFill>
        <p:spPr>
          <a:xfrm>
            <a:off x="10789169" y="695328"/>
            <a:ext cx="1266828" cy="962021"/>
          </a:xfrm>
          <a:prstGeom prst="rect">
            <a:avLst/>
          </a:prstGeom>
          <a:noFill/>
          <a:ln cap="flat">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874CABC-CCBB-4203-A511-3CA9539B9B84}"/>
              </a:ext>
            </a:extLst>
          </p:cNvPr>
          <p:cNvSpPr/>
          <p:nvPr/>
        </p:nvSpPr>
        <p:spPr>
          <a:xfrm>
            <a:off x="2272677" y="126683"/>
            <a:ext cx="7646645" cy="523220"/>
          </a:xfrm>
          <a:prstGeom prst="rect">
            <a:avLst/>
          </a:prstGeom>
          <a:solidFill>
            <a:srgbClr val="FFFFFF"/>
          </a:solidFill>
          <a:ln w="12701" cap="flat">
            <a:solidFill>
              <a:srgbClr val="FFC000"/>
            </a:solidFill>
            <a:prstDash val="solid"/>
            <a:miter/>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a:uFillTx/>
                <a:latin typeface="Calibri"/>
              </a:rPr>
              <a:t>Lindt Lindor – do you dream in chocolate? (Video)</a:t>
            </a:r>
            <a:endParaRPr lang="en-US" sz="2800" b="1" i="0" u="none" strike="noStrike" kern="1200" cap="none" spc="0" baseline="0" dirty="0">
              <a:uFillTx/>
              <a:latin typeface="Calibri"/>
            </a:endParaRPr>
          </a:p>
        </p:txBody>
      </p:sp>
      <p:pic>
        <p:nvPicPr>
          <p:cNvPr id="4" name="Picture 3">
            <a:extLst>
              <a:ext uri="{FF2B5EF4-FFF2-40B4-BE49-F238E27FC236}">
                <a16:creationId xmlns:a16="http://schemas.microsoft.com/office/drawing/2014/main" id="{13DBF2B2-3FC9-400D-81DF-4547E5A6E09C}"/>
              </a:ext>
            </a:extLst>
          </p:cNvPr>
          <p:cNvPicPr>
            <a:picLocks noChangeAspect="1"/>
          </p:cNvPicPr>
          <p:nvPr/>
        </p:nvPicPr>
        <p:blipFill>
          <a:blip r:embed="rId2"/>
          <a:stretch>
            <a:fillRect/>
          </a:stretch>
        </p:blipFill>
        <p:spPr>
          <a:xfrm>
            <a:off x="9302" y="743502"/>
            <a:ext cx="3021180" cy="2281238"/>
          </a:xfrm>
          <a:prstGeom prst="rect">
            <a:avLst/>
          </a:prstGeom>
        </p:spPr>
      </p:pic>
      <p:pic>
        <p:nvPicPr>
          <p:cNvPr id="6" name="Picture 5">
            <a:extLst>
              <a:ext uri="{FF2B5EF4-FFF2-40B4-BE49-F238E27FC236}">
                <a16:creationId xmlns:a16="http://schemas.microsoft.com/office/drawing/2014/main" id="{607350EB-3D6C-4F92-8FB5-C95512AA11D5}"/>
              </a:ext>
            </a:extLst>
          </p:cNvPr>
          <p:cNvPicPr>
            <a:picLocks noChangeAspect="1"/>
          </p:cNvPicPr>
          <p:nvPr/>
        </p:nvPicPr>
        <p:blipFill>
          <a:blip r:embed="rId3"/>
          <a:stretch>
            <a:fillRect/>
          </a:stretch>
        </p:blipFill>
        <p:spPr>
          <a:xfrm>
            <a:off x="3076557" y="743502"/>
            <a:ext cx="3021180" cy="2281238"/>
          </a:xfrm>
          <a:prstGeom prst="rect">
            <a:avLst/>
          </a:prstGeom>
        </p:spPr>
      </p:pic>
      <p:sp>
        <p:nvSpPr>
          <p:cNvPr id="7" name="TextBox 6">
            <a:extLst>
              <a:ext uri="{FF2B5EF4-FFF2-40B4-BE49-F238E27FC236}">
                <a16:creationId xmlns:a16="http://schemas.microsoft.com/office/drawing/2014/main" id="{48EA652A-14AC-4347-9FDD-B8C25C2636D8}"/>
              </a:ext>
            </a:extLst>
          </p:cNvPr>
          <p:cNvSpPr txBox="1"/>
          <p:nvPr/>
        </p:nvSpPr>
        <p:spPr>
          <a:xfrm>
            <a:off x="3432362" y="2989141"/>
            <a:ext cx="2379498" cy="369332"/>
          </a:xfrm>
          <a:prstGeom prst="rect">
            <a:avLst/>
          </a:prstGeom>
          <a:noFill/>
        </p:spPr>
        <p:txBody>
          <a:bodyPr wrap="none" rtlCol="0">
            <a:spAutoFit/>
          </a:bodyPr>
          <a:lstStyle/>
          <a:p>
            <a:r>
              <a:rPr lang="en-GB" dirty="0"/>
              <a:t>Taste the Lindor truffle.</a:t>
            </a:r>
          </a:p>
        </p:txBody>
      </p:sp>
      <p:pic>
        <p:nvPicPr>
          <p:cNvPr id="10" name="Picture 9">
            <a:extLst>
              <a:ext uri="{FF2B5EF4-FFF2-40B4-BE49-F238E27FC236}">
                <a16:creationId xmlns:a16="http://schemas.microsoft.com/office/drawing/2014/main" id="{319FB281-535A-4BCB-B6EA-A616B1B43721}"/>
              </a:ext>
            </a:extLst>
          </p:cNvPr>
          <p:cNvPicPr>
            <a:picLocks noChangeAspect="1"/>
          </p:cNvPicPr>
          <p:nvPr/>
        </p:nvPicPr>
        <p:blipFill>
          <a:blip r:embed="rId4"/>
          <a:stretch>
            <a:fillRect/>
          </a:stretch>
        </p:blipFill>
        <p:spPr>
          <a:xfrm>
            <a:off x="6165624" y="743502"/>
            <a:ext cx="3021180" cy="2281238"/>
          </a:xfrm>
          <a:prstGeom prst="rect">
            <a:avLst/>
          </a:prstGeom>
        </p:spPr>
      </p:pic>
      <p:sp>
        <p:nvSpPr>
          <p:cNvPr id="11" name="TextBox 10">
            <a:extLst>
              <a:ext uri="{FF2B5EF4-FFF2-40B4-BE49-F238E27FC236}">
                <a16:creationId xmlns:a16="http://schemas.microsoft.com/office/drawing/2014/main" id="{679DCF4B-B0E7-4981-A94A-37DD060E6BA9}"/>
              </a:ext>
            </a:extLst>
          </p:cNvPr>
          <p:cNvSpPr txBox="1"/>
          <p:nvPr/>
        </p:nvSpPr>
        <p:spPr>
          <a:xfrm>
            <a:off x="6213740" y="2989141"/>
            <a:ext cx="3021180" cy="646331"/>
          </a:xfrm>
          <a:prstGeom prst="rect">
            <a:avLst/>
          </a:prstGeom>
          <a:noFill/>
        </p:spPr>
        <p:txBody>
          <a:bodyPr wrap="square" rtlCol="0">
            <a:spAutoFit/>
          </a:bodyPr>
          <a:lstStyle/>
          <a:p>
            <a:pPr algn="ctr"/>
            <a:r>
              <a:rPr lang="en-GB" dirty="0"/>
              <a:t>created with passion only by Lindt’s master chocolatiers </a:t>
            </a:r>
          </a:p>
        </p:txBody>
      </p:sp>
      <p:pic>
        <p:nvPicPr>
          <p:cNvPr id="13" name="Picture 12">
            <a:extLst>
              <a:ext uri="{FF2B5EF4-FFF2-40B4-BE49-F238E27FC236}">
                <a16:creationId xmlns:a16="http://schemas.microsoft.com/office/drawing/2014/main" id="{A86363F5-EF26-4BC3-B469-5C3F891A3898}"/>
              </a:ext>
            </a:extLst>
          </p:cNvPr>
          <p:cNvPicPr>
            <a:picLocks noChangeAspect="1"/>
          </p:cNvPicPr>
          <p:nvPr/>
        </p:nvPicPr>
        <p:blipFill>
          <a:blip r:embed="rId5"/>
          <a:stretch>
            <a:fillRect/>
          </a:stretch>
        </p:blipFill>
        <p:spPr>
          <a:xfrm>
            <a:off x="9234920" y="732413"/>
            <a:ext cx="2957080" cy="2281238"/>
          </a:xfrm>
          <a:prstGeom prst="rect">
            <a:avLst/>
          </a:prstGeom>
        </p:spPr>
      </p:pic>
      <p:sp>
        <p:nvSpPr>
          <p:cNvPr id="14" name="TextBox 13">
            <a:extLst>
              <a:ext uri="{FF2B5EF4-FFF2-40B4-BE49-F238E27FC236}">
                <a16:creationId xmlns:a16="http://schemas.microsoft.com/office/drawing/2014/main" id="{37275987-B56A-4637-A8EE-C6994F6F9AC8}"/>
              </a:ext>
            </a:extLst>
          </p:cNvPr>
          <p:cNvSpPr txBox="1"/>
          <p:nvPr/>
        </p:nvSpPr>
        <p:spPr>
          <a:xfrm>
            <a:off x="9234920" y="3024740"/>
            <a:ext cx="3021180" cy="646331"/>
          </a:xfrm>
          <a:prstGeom prst="rect">
            <a:avLst/>
          </a:prstGeom>
          <a:noFill/>
        </p:spPr>
        <p:txBody>
          <a:bodyPr wrap="square" rtlCol="0">
            <a:spAutoFit/>
          </a:bodyPr>
          <a:lstStyle/>
          <a:p>
            <a:pPr algn="ctr"/>
            <a:r>
              <a:rPr lang="en-GB" dirty="0"/>
              <a:t>like nothing you’ve ever experienced </a:t>
            </a:r>
          </a:p>
        </p:txBody>
      </p:sp>
      <p:pic>
        <p:nvPicPr>
          <p:cNvPr id="16" name="Picture 15">
            <a:extLst>
              <a:ext uri="{FF2B5EF4-FFF2-40B4-BE49-F238E27FC236}">
                <a16:creationId xmlns:a16="http://schemas.microsoft.com/office/drawing/2014/main" id="{6F7E0424-263D-4C68-9C35-56A4372C730D}"/>
              </a:ext>
            </a:extLst>
          </p:cNvPr>
          <p:cNvPicPr>
            <a:picLocks noChangeAspect="1"/>
          </p:cNvPicPr>
          <p:nvPr/>
        </p:nvPicPr>
        <p:blipFill>
          <a:blip r:embed="rId6"/>
          <a:stretch>
            <a:fillRect/>
          </a:stretch>
        </p:blipFill>
        <p:spPr>
          <a:xfrm>
            <a:off x="11343" y="3833260"/>
            <a:ext cx="3019139" cy="2281238"/>
          </a:xfrm>
          <a:prstGeom prst="rect">
            <a:avLst/>
          </a:prstGeom>
        </p:spPr>
      </p:pic>
      <p:sp>
        <p:nvSpPr>
          <p:cNvPr id="17" name="TextBox 16">
            <a:extLst>
              <a:ext uri="{FF2B5EF4-FFF2-40B4-BE49-F238E27FC236}">
                <a16:creationId xmlns:a16="http://schemas.microsoft.com/office/drawing/2014/main" id="{2C847F90-323F-423B-82C0-C6E51E860354}"/>
              </a:ext>
            </a:extLst>
          </p:cNvPr>
          <p:cNvSpPr txBox="1"/>
          <p:nvPr/>
        </p:nvSpPr>
        <p:spPr>
          <a:xfrm>
            <a:off x="2752682" y="6168782"/>
            <a:ext cx="3668928" cy="369332"/>
          </a:xfrm>
          <a:prstGeom prst="rect">
            <a:avLst/>
          </a:prstGeom>
          <a:noFill/>
        </p:spPr>
        <p:txBody>
          <a:bodyPr wrap="square" rtlCol="0">
            <a:spAutoFit/>
          </a:bodyPr>
          <a:lstStyle/>
          <a:p>
            <a:pPr algn="ctr"/>
            <a:r>
              <a:rPr lang="en-GB" dirty="0"/>
              <a:t>so will you</a:t>
            </a:r>
          </a:p>
        </p:txBody>
      </p:sp>
      <p:pic>
        <p:nvPicPr>
          <p:cNvPr id="19" name="Picture 18">
            <a:extLst>
              <a:ext uri="{FF2B5EF4-FFF2-40B4-BE49-F238E27FC236}">
                <a16:creationId xmlns:a16="http://schemas.microsoft.com/office/drawing/2014/main" id="{BE2D5BB4-7634-42CF-B65B-C8DF0B1537EE}"/>
              </a:ext>
            </a:extLst>
          </p:cNvPr>
          <p:cNvPicPr>
            <a:picLocks noChangeAspect="1"/>
          </p:cNvPicPr>
          <p:nvPr/>
        </p:nvPicPr>
        <p:blipFill>
          <a:blip r:embed="rId7"/>
          <a:stretch>
            <a:fillRect/>
          </a:stretch>
        </p:blipFill>
        <p:spPr>
          <a:xfrm>
            <a:off x="3077577" y="3833260"/>
            <a:ext cx="3019139" cy="2261435"/>
          </a:xfrm>
          <a:prstGeom prst="rect">
            <a:avLst/>
          </a:prstGeom>
        </p:spPr>
      </p:pic>
      <p:sp>
        <p:nvSpPr>
          <p:cNvPr id="20" name="TextBox 19">
            <a:extLst>
              <a:ext uri="{FF2B5EF4-FFF2-40B4-BE49-F238E27FC236}">
                <a16:creationId xmlns:a16="http://schemas.microsoft.com/office/drawing/2014/main" id="{59AA7D17-29E5-4000-97BD-DA54B817DE17}"/>
              </a:ext>
            </a:extLst>
          </p:cNvPr>
          <p:cNvSpPr txBox="1"/>
          <p:nvPr/>
        </p:nvSpPr>
        <p:spPr>
          <a:xfrm>
            <a:off x="-314572" y="6134301"/>
            <a:ext cx="3668928" cy="646331"/>
          </a:xfrm>
          <a:prstGeom prst="rect">
            <a:avLst/>
          </a:prstGeom>
          <a:noFill/>
        </p:spPr>
        <p:txBody>
          <a:bodyPr wrap="square" rtlCol="0">
            <a:spAutoFit/>
          </a:bodyPr>
          <a:lstStyle/>
          <a:p>
            <a:pPr algn="ctr"/>
            <a:r>
              <a:rPr lang="en-GB" dirty="0"/>
              <a:t>when Lindor's irresistible centre starts to melt </a:t>
            </a:r>
          </a:p>
        </p:txBody>
      </p:sp>
      <p:pic>
        <p:nvPicPr>
          <p:cNvPr id="22" name="Picture 21">
            <a:extLst>
              <a:ext uri="{FF2B5EF4-FFF2-40B4-BE49-F238E27FC236}">
                <a16:creationId xmlns:a16="http://schemas.microsoft.com/office/drawing/2014/main" id="{8F5A0166-EBF0-45D7-A4DD-9F80C948A8B3}"/>
              </a:ext>
            </a:extLst>
          </p:cNvPr>
          <p:cNvPicPr>
            <a:picLocks noChangeAspect="1"/>
          </p:cNvPicPr>
          <p:nvPr/>
        </p:nvPicPr>
        <p:blipFill>
          <a:blip r:embed="rId8"/>
          <a:stretch>
            <a:fillRect/>
          </a:stretch>
        </p:blipFill>
        <p:spPr>
          <a:xfrm>
            <a:off x="6143811" y="3824168"/>
            <a:ext cx="3019139" cy="2290330"/>
          </a:xfrm>
          <a:prstGeom prst="rect">
            <a:avLst/>
          </a:prstGeom>
        </p:spPr>
      </p:pic>
      <p:sp>
        <p:nvSpPr>
          <p:cNvPr id="23" name="TextBox 22">
            <a:extLst>
              <a:ext uri="{FF2B5EF4-FFF2-40B4-BE49-F238E27FC236}">
                <a16:creationId xmlns:a16="http://schemas.microsoft.com/office/drawing/2014/main" id="{ADDB4B97-D6C1-4D8B-B213-124354DDA8A2}"/>
              </a:ext>
            </a:extLst>
          </p:cNvPr>
          <p:cNvSpPr txBox="1"/>
          <p:nvPr/>
        </p:nvSpPr>
        <p:spPr>
          <a:xfrm>
            <a:off x="9035586" y="6114608"/>
            <a:ext cx="3345054" cy="646331"/>
          </a:xfrm>
          <a:prstGeom prst="rect">
            <a:avLst/>
          </a:prstGeom>
          <a:noFill/>
        </p:spPr>
        <p:txBody>
          <a:bodyPr wrap="square" rtlCol="0">
            <a:spAutoFit/>
          </a:bodyPr>
          <a:lstStyle/>
          <a:p>
            <a:pPr algn="ctr"/>
            <a:r>
              <a:rPr lang="en-GB" dirty="0"/>
              <a:t>The Lindor truffle from the Lindt master chocolatier</a:t>
            </a:r>
          </a:p>
        </p:txBody>
      </p:sp>
      <p:pic>
        <p:nvPicPr>
          <p:cNvPr id="25" name="Picture 24">
            <a:extLst>
              <a:ext uri="{FF2B5EF4-FFF2-40B4-BE49-F238E27FC236}">
                <a16:creationId xmlns:a16="http://schemas.microsoft.com/office/drawing/2014/main" id="{DE923522-2304-4085-B6D2-AABC58811482}"/>
              </a:ext>
            </a:extLst>
          </p:cNvPr>
          <p:cNvPicPr>
            <a:picLocks noChangeAspect="1"/>
          </p:cNvPicPr>
          <p:nvPr/>
        </p:nvPicPr>
        <p:blipFill>
          <a:blip r:embed="rId9"/>
          <a:stretch>
            <a:fillRect/>
          </a:stretch>
        </p:blipFill>
        <p:spPr>
          <a:xfrm>
            <a:off x="9224226" y="3811704"/>
            <a:ext cx="2967774" cy="2261435"/>
          </a:xfrm>
          <a:prstGeom prst="rect">
            <a:avLst/>
          </a:prstGeom>
        </p:spPr>
      </p:pic>
      <p:sp>
        <p:nvSpPr>
          <p:cNvPr id="26" name="TextBox 25">
            <a:extLst>
              <a:ext uri="{FF2B5EF4-FFF2-40B4-BE49-F238E27FC236}">
                <a16:creationId xmlns:a16="http://schemas.microsoft.com/office/drawing/2014/main" id="{43E77F6B-EDDB-4689-9FD2-FD0519939221}"/>
              </a:ext>
            </a:extLst>
          </p:cNvPr>
          <p:cNvSpPr txBox="1"/>
          <p:nvPr/>
        </p:nvSpPr>
        <p:spPr>
          <a:xfrm>
            <a:off x="6014406" y="6125587"/>
            <a:ext cx="3345054" cy="646331"/>
          </a:xfrm>
          <a:prstGeom prst="rect">
            <a:avLst/>
          </a:prstGeom>
          <a:noFill/>
        </p:spPr>
        <p:txBody>
          <a:bodyPr wrap="square" rtlCol="0">
            <a:spAutoFit/>
          </a:bodyPr>
          <a:lstStyle/>
          <a:p>
            <a:pPr algn="ctr"/>
            <a:r>
              <a:rPr lang="en-GB" dirty="0"/>
              <a:t>Smooth, flowing luscious chocolate like no other</a:t>
            </a:r>
          </a:p>
        </p:txBody>
      </p:sp>
      <p:pic>
        <p:nvPicPr>
          <p:cNvPr id="27" name="Picture 2" descr="A picture containing shape&#10;&#10;Description automatically generated">
            <a:extLst>
              <a:ext uri="{FF2B5EF4-FFF2-40B4-BE49-F238E27FC236}">
                <a16:creationId xmlns:a16="http://schemas.microsoft.com/office/drawing/2014/main" id="{D7D0C536-329B-4AF4-AEFD-729EBE124EB3}"/>
              </a:ext>
            </a:extLst>
          </p:cNvPr>
          <p:cNvPicPr>
            <a:picLocks noChangeAspect="1"/>
          </p:cNvPicPr>
          <p:nvPr/>
        </p:nvPicPr>
        <p:blipFill>
          <a:blip r:embed="rId10"/>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3336040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87E73-51C3-4ED9-A876-E0718C375D1F}"/>
              </a:ext>
            </a:extLst>
          </p:cNvPr>
          <p:cNvSpPr/>
          <p:nvPr/>
        </p:nvSpPr>
        <p:spPr>
          <a:xfrm>
            <a:off x="3486790" y="104503"/>
            <a:ext cx="5218416"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Writing an advert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317A7596-6954-4E5F-AAA7-E80CE5A16869}"/>
              </a:ext>
            </a:extLst>
          </p:cNvPr>
          <p:cNvSpPr/>
          <p:nvPr/>
        </p:nvSpPr>
        <p:spPr>
          <a:xfrm>
            <a:off x="-1" y="1013056"/>
            <a:ext cx="12192000" cy="58984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Today you are going to write an advert for ‘Gola Rainforest Chocolate’.</a:t>
            </a:r>
          </a:p>
        </p:txBody>
      </p:sp>
      <p:sp>
        <p:nvSpPr>
          <p:cNvPr id="7" name="TextBox 6">
            <a:extLst>
              <a:ext uri="{FF2B5EF4-FFF2-40B4-BE49-F238E27FC236}">
                <a16:creationId xmlns:a16="http://schemas.microsoft.com/office/drawing/2014/main" id="{AC5A75E8-8566-4BB3-AFDE-05460477319E}"/>
              </a:ext>
            </a:extLst>
          </p:cNvPr>
          <p:cNvSpPr txBox="1"/>
          <p:nvPr/>
        </p:nvSpPr>
        <p:spPr>
          <a:xfrm>
            <a:off x="26203" y="3376142"/>
            <a:ext cx="8380497" cy="1938992"/>
          </a:xfrm>
          <a:prstGeom prst="rect">
            <a:avLst/>
          </a:prstGeom>
          <a:noFill/>
        </p:spPr>
        <p:txBody>
          <a:bodyPr wrap="square">
            <a:spAutoFit/>
          </a:bodyPr>
          <a:lstStyle/>
          <a:p>
            <a:r>
              <a:rPr lang="en-GB" sz="2000" b="1" u="sng" dirty="0"/>
              <a:t>Your advert must include:</a:t>
            </a:r>
          </a:p>
          <a:p>
            <a:pPr marL="285750" indent="-285750">
              <a:buFont typeface="Arial" panose="020B0604020202020204" pitchFamily="34" charset="0"/>
              <a:buChar char="•"/>
            </a:pPr>
            <a:r>
              <a:rPr lang="en-GB" sz="2000" dirty="0"/>
              <a:t>At least 6 sentences</a:t>
            </a:r>
          </a:p>
          <a:p>
            <a:pPr marL="285750" indent="-285750">
              <a:buFont typeface="Arial" panose="020B0604020202020204" pitchFamily="34" charset="0"/>
              <a:buChar char="•"/>
            </a:pPr>
            <a:r>
              <a:rPr lang="en-GB" sz="2000" dirty="0"/>
              <a:t>Adjectives (at least 4)</a:t>
            </a:r>
          </a:p>
          <a:p>
            <a:pPr marL="285750" indent="-285750">
              <a:buFont typeface="Arial" panose="020B0604020202020204" pitchFamily="34" charset="0"/>
              <a:buChar char="•"/>
            </a:pPr>
            <a:r>
              <a:rPr lang="en-GB" sz="2000" dirty="0"/>
              <a:t>Exclamations (at least 2)</a:t>
            </a:r>
          </a:p>
          <a:p>
            <a:pPr marL="285750" indent="-285750">
              <a:buFont typeface="Arial" panose="020B0604020202020204" pitchFamily="34" charset="0"/>
              <a:buChar char="•"/>
            </a:pPr>
            <a:r>
              <a:rPr lang="en-GB" sz="2000" dirty="0"/>
              <a:t>Questions (at least 2)</a:t>
            </a:r>
          </a:p>
          <a:p>
            <a:pPr marL="285750" indent="-285750">
              <a:buFont typeface="Arial" panose="020B0604020202020204" pitchFamily="34" charset="0"/>
              <a:buChar char="•"/>
            </a:pPr>
            <a:r>
              <a:rPr lang="en-GB" sz="2000" dirty="0"/>
              <a:t>Pictures </a:t>
            </a:r>
          </a:p>
        </p:txBody>
      </p:sp>
      <p:pic>
        <p:nvPicPr>
          <p:cNvPr id="8" name="Picture 7">
            <a:extLst>
              <a:ext uri="{FF2B5EF4-FFF2-40B4-BE49-F238E27FC236}">
                <a16:creationId xmlns:a16="http://schemas.microsoft.com/office/drawing/2014/main" id="{59A2E3EF-5CB2-4160-9E20-CD4FAC124BEB}"/>
              </a:ext>
            </a:extLst>
          </p:cNvPr>
          <p:cNvPicPr>
            <a:picLocks noChangeAspect="1"/>
          </p:cNvPicPr>
          <p:nvPr/>
        </p:nvPicPr>
        <p:blipFill>
          <a:blip r:embed="rId2"/>
          <a:stretch>
            <a:fillRect/>
          </a:stretch>
        </p:blipFill>
        <p:spPr>
          <a:xfrm>
            <a:off x="129997" y="5315134"/>
            <a:ext cx="1012024" cy="774259"/>
          </a:xfrm>
          <a:prstGeom prst="rect">
            <a:avLst/>
          </a:prstGeom>
        </p:spPr>
      </p:pic>
      <p:pic>
        <p:nvPicPr>
          <p:cNvPr id="9" name="Picture 8">
            <a:extLst>
              <a:ext uri="{FF2B5EF4-FFF2-40B4-BE49-F238E27FC236}">
                <a16:creationId xmlns:a16="http://schemas.microsoft.com/office/drawing/2014/main" id="{39F8982A-7CA7-462A-AE46-4428FFCBE681}"/>
              </a:ext>
            </a:extLst>
          </p:cNvPr>
          <p:cNvPicPr>
            <a:picLocks noChangeAspect="1"/>
          </p:cNvPicPr>
          <p:nvPr/>
        </p:nvPicPr>
        <p:blipFill>
          <a:blip r:embed="rId3"/>
          <a:stretch>
            <a:fillRect/>
          </a:stretch>
        </p:blipFill>
        <p:spPr>
          <a:xfrm>
            <a:off x="1245815" y="5315134"/>
            <a:ext cx="1009650" cy="771525"/>
          </a:xfrm>
          <a:prstGeom prst="rect">
            <a:avLst/>
          </a:prstGeom>
        </p:spPr>
      </p:pic>
      <p:pic>
        <p:nvPicPr>
          <p:cNvPr id="11" name="Picture 10">
            <a:extLst>
              <a:ext uri="{FF2B5EF4-FFF2-40B4-BE49-F238E27FC236}">
                <a16:creationId xmlns:a16="http://schemas.microsoft.com/office/drawing/2014/main" id="{B4FE4AA1-BEA5-43AB-A0CA-D8437C69B01A}"/>
              </a:ext>
            </a:extLst>
          </p:cNvPr>
          <p:cNvPicPr>
            <a:picLocks noChangeAspect="1"/>
          </p:cNvPicPr>
          <p:nvPr/>
        </p:nvPicPr>
        <p:blipFill>
          <a:blip r:embed="rId4"/>
          <a:stretch>
            <a:fillRect/>
          </a:stretch>
        </p:blipFill>
        <p:spPr>
          <a:xfrm>
            <a:off x="2359259" y="5310719"/>
            <a:ext cx="1030313" cy="780356"/>
          </a:xfrm>
          <a:prstGeom prst="rect">
            <a:avLst/>
          </a:prstGeom>
        </p:spPr>
      </p:pic>
      <p:pic>
        <p:nvPicPr>
          <p:cNvPr id="12" name="Picture 11">
            <a:extLst>
              <a:ext uri="{FF2B5EF4-FFF2-40B4-BE49-F238E27FC236}">
                <a16:creationId xmlns:a16="http://schemas.microsoft.com/office/drawing/2014/main" id="{A8E983B9-20C0-4450-96B5-AFBD27CFE537}"/>
              </a:ext>
            </a:extLst>
          </p:cNvPr>
          <p:cNvPicPr>
            <a:picLocks noChangeAspect="1"/>
          </p:cNvPicPr>
          <p:nvPr/>
        </p:nvPicPr>
        <p:blipFill>
          <a:blip r:embed="rId5"/>
          <a:stretch>
            <a:fillRect/>
          </a:stretch>
        </p:blipFill>
        <p:spPr>
          <a:xfrm>
            <a:off x="3472703" y="5313766"/>
            <a:ext cx="1005927" cy="774259"/>
          </a:xfrm>
          <a:prstGeom prst="rect">
            <a:avLst/>
          </a:prstGeom>
        </p:spPr>
      </p:pic>
      <p:sp>
        <p:nvSpPr>
          <p:cNvPr id="13" name="Rectangle 12">
            <a:extLst>
              <a:ext uri="{FF2B5EF4-FFF2-40B4-BE49-F238E27FC236}">
                <a16:creationId xmlns:a16="http://schemas.microsoft.com/office/drawing/2014/main" id="{7E3BBCA5-A369-4DF3-8DE2-7814E7AEEA03}"/>
              </a:ext>
            </a:extLst>
          </p:cNvPr>
          <p:cNvSpPr/>
          <p:nvPr/>
        </p:nvSpPr>
        <p:spPr>
          <a:xfrm>
            <a:off x="1205812" y="6254139"/>
            <a:ext cx="5011213" cy="49935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piece of writing should take approximately 45 minutes</a:t>
            </a:r>
          </a:p>
        </p:txBody>
      </p:sp>
      <p:sp>
        <p:nvSpPr>
          <p:cNvPr id="14" name="Thought Bubble: Cloud 7">
            <a:extLst>
              <a:ext uri="{FF2B5EF4-FFF2-40B4-BE49-F238E27FC236}">
                <a16:creationId xmlns:a16="http://schemas.microsoft.com/office/drawing/2014/main" id="{EF233DEE-013D-49F9-B567-EEAC3F976E65}"/>
              </a:ext>
            </a:extLst>
          </p:cNvPr>
          <p:cNvSpPr/>
          <p:nvPr/>
        </p:nvSpPr>
        <p:spPr>
          <a:xfrm>
            <a:off x="4376685" y="3765434"/>
            <a:ext cx="4576562" cy="1333863"/>
          </a:xfrm>
          <a:prstGeom prst="cloudCallout">
            <a:avLst>
              <a:gd name="adj1" fmla="val 58647"/>
              <a:gd name="adj2" fmla="val 37446"/>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97C8729-7683-43FA-9083-785D8B2C4E24}"/>
              </a:ext>
            </a:extLst>
          </p:cNvPr>
          <p:cNvSpPr txBox="1"/>
          <p:nvPr/>
        </p:nvSpPr>
        <p:spPr>
          <a:xfrm>
            <a:off x="4748196" y="4001770"/>
            <a:ext cx="3833539" cy="923330"/>
          </a:xfrm>
          <a:prstGeom prst="rect">
            <a:avLst/>
          </a:prstGeom>
          <a:noFill/>
        </p:spPr>
        <p:txBody>
          <a:bodyPr wrap="square">
            <a:spAutoFit/>
          </a:bodyPr>
          <a:lstStyle/>
          <a:p>
            <a:pPr algn="ctr"/>
            <a:r>
              <a:rPr lang="en-GB" dirty="0"/>
              <a:t>You can use the blank template on the next slide to type your advert or you can write your advert on paper.</a:t>
            </a:r>
          </a:p>
        </p:txBody>
      </p:sp>
      <p:pic>
        <p:nvPicPr>
          <p:cNvPr id="23" name="Picture 2" descr="A picture containing diagram&#10;&#10;Description automatically generated">
            <a:extLst>
              <a:ext uri="{FF2B5EF4-FFF2-40B4-BE49-F238E27FC236}">
                <a16:creationId xmlns:a16="http://schemas.microsoft.com/office/drawing/2014/main" id="{F7960DC7-2D90-42F6-A5DF-3A8A54952285}"/>
              </a:ext>
            </a:extLst>
          </p:cNvPr>
          <p:cNvPicPr>
            <a:picLocks noChangeAspect="1"/>
          </p:cNvPicPr>
          <p:nvPr/>
        </p:nvPicPr>
        <p:blipFill>
          <a:blip r:embed="rId6"/>
          <a:stretch>
            <a:fillRect/>
          </a:stretch>
        </p:blipFill>
        <p:spPr>
          <a:xfrm>
            <a:off x="10895533" y="47219"/>
            <a:ext cx="1266828" cy="962021"/>
          </a:xfrm>
          <a:prstGeom prst="rect">
            <a:avLst/>
          </a:prstGeom>
          <a:noFill/>
          <a:ln cap="flat">
            <a:noFill/>
          </a:ln>
        </p:spPr>
      </p:pic>
      <p:pic>
        <p:nvPicPr>
          <p:cNvPr id="25" name="Picture 4" descr="See the source image">
            <a:extLst>
              <a:ext uri="{FF2B5EF4-FFF2-40B4-BE49-F238E27FC236}">
                <a16:creationId xmlns:a16="http://schemas.microsoft.com/office/drawing/2014/main" id="{9E003FBA-4CE6-444C-90FD-F470D4EE7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243" y="1650784"/>
            <a:ext cx="2382236" cy="16543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ee the source image">
            <a:extLst>
              <a:ext uri="{FF2B5EF4-FFF2-40B4-BE49-F238E27FC236}">
                <a16:creationId xmlns:a16="http://schemas.microsoft.com/office/drawing/2014/main" id="{D1739CCD-910D-4137-9F34-59F42B7E693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777049" y="1650784"/>
            <a:ext cx="2401660" cy="16543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D6B2B03-A44F-40BA-954A-4901F96DCAC8}"/>
              </a:ext>
            </a:extLst>
          </p:cNvPr>
          <p:cNvPicPr>
            <a:picLocks noChangeAspect="1"/>
          </p:cNvPicPr>
          <p:nvPr/>
        </p:nvPicPr>
        <p:blipFill>
          <a:blip r:embed="rId9"/>
          <a:stretch>
            <a:fillRect/>
          </a:stretch>
        </p:blipFill>
        <p:spPr>
          <a:xfrm>
            <a:off x="5363279" y="1647172"/>
            <a:ext cx="2071176" cy="1654391"/>
          </a:xfrm>
          <a:prstGeom prst="rect">
            <a:avLst/>
          </a:prstGeom>
        </p:spPr>
      </p:pic>
      <p:sp>
        <p:nvSpPr>
          <p:cNvPr id="2" name="Rectangle 1">
            <a:extLst>
              <a:ext uri="{FF2B5EF4-FFF2-40B4-BE49-F238E27FC236}">
                <a16:creationId xmlns:a16="http://schemas.microsoft.com/office/drawing/2014/main" id="{6A8B21DF-9E3D-4568-8E54-68DE2E30BA82}"/>
              </a:ext>
            </a:extLst>
          </p:cNvPr>
          <p:cNvSpPr/>
          <p:nvPr/>
        </p:nvSpPr>
        <p:spPr>
          <a:xfrm>
            <a:off x="7619264" y="1699233"/>
            <a:ext cx="4043054" cy="123446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Your aim is to make people want to buy the chocolate! Describe how delicious the chocolate is and how it helps to save the rainforest!</a:t>
            </a:r>
          </a:p>
        </p:txBody>
      </p:sp>
      <p:pic>
        <p:nvPicPr>
          <p:cNvPr id="29" name="Picture 28">
            <a:extLst>
              <a:ext uri="{FF2B5EF4-FFF2-40B4-BE49-F238E27FC236}">
                <a16:creationId xmlns:a16="http://schemas.microsoft.com/office/drawing/2014/main" id="{F0884286-438F-465B-B564-1CF5B796C125}"/>
              </a:ext>
            </a:extLst>
          </p:cNvPr>
          <p:cNvPicPr>
            <a:picLocks noChangeAspect="1"/>
          </p:cNvPicPr>
          <p:nvPr/>
        </p:nvPicPr>
        <p:blipFill>
          <a:blip r:embed="rId10"/>
          <a:stretch>
            <a:fillRect/>
          </a:stretch>
        </p:blipFill>
        <p:spPr>
          <a:xfrm>
            <a:off x="4556733" y="5310719"/>
            <a:ext cx="1019175" cy="771525"/>
          </a:xfrm>
          <a:prstGeom prst="rect">
            <a:avLst/>
          </a:prstGeom>
        </p:spPr>
      </p:pic>
      <p:pic>
        <p:nvPicPr>
          <p:cNvPr id="30" name="Picture 29">
            <a:extLst>
              <a:ext uri="{FF2B5EF4-FFF2-40B4-BE49-F238E27FC236}">
                <a16:creationId xmlns:a16="http://schemas.microsoft.com/office/drawing/2014/main" id="{A6796D49-E11F-43A2-BFB6-821F22534A8F}"/>
              </a:ext>
            </a:extLst>
          </p:cNvPr>
          <p:cNvPicPr>
            <a:picLocks noChangeAspect="1"/>
          </p:cNvPicPr>
          <p:nvPr/>
        </p:nvPicPr>
        <p:blipFill>
          <a:blip r:embed="rId11"/>
          <a:stretch>
            <a:fillRect/>
          </a:stretch>
        </p:blipFill>
        <p:spPr>
          <a:xfrm>
            <a:off x="5645791" y="5295718"/>
            <a:ext cx="1019175" cy="762000"/>
          </a:xfrm>
          <a:prstGeom prst="rect">
            <a:avLst/>
          </a:prstGeom>
        </p:spPr>
      </p:pic>
      <p:pic>
        <p:nvPicPr>
          <p:cNvPr id="6" name="Picture 5">
            <a:extLst>
              <a:ext uri="{FF2B5EF4-FFF2-40B4-BE49-F238E27FC236}">
                <a16:creationId xmlns:a16="http://schemas.microsoft.com/office/drawing/2014/main" id="{6BFB2E0C-BD81-40D5-91BB-F025FFA50785}"/>
              </a:ext>
            </a:extLst>
          </p:cNvPr>
          <p:cNvPicPr>
            <a:picLocks noChangeAspect="1"/>
          </p:cNvPicPr>
          <p:nvPr/>
        </p:nvPicPr>
        <p:blipFill>
          <a:blip r:embed="rId12"/>
          <a:stretch>
            <a:fillRect/>
          </a:stretch>
        </p:blipFill>
        <p:spPr>
          <a:xfrm>
            <a:off x="7872857" y="5008839"/>
            <a:ext cx="3963756" cy="1672210"/>
          </a:xfrm>
          <a:prstGeom prst="rect">
            <a:avLst/>
          </a:prstGeom>
          <a:ln w="38100">
            <a:solidFill>
              <a:schemeClr val="tx1"/>
            </a:solidFill>
          </a:ln>
        </p:spPr>
      </p:pic>
      <p:sp>
        <p:nvSpPr>
          <p:cNvPr id="15" name="TextBox 14">
            <a:extLst>
              <a:ext uri="{FF2B5EF4-FFF2-40B4-BE49-F238E27FC236}">
                <a16:creationId xmlns:a16="http://schemas.microsoft.com/office/drawing/2014/main" id="{4DD32C93-D856-4F32-8345-5E7DAA309450}"/>
              </a:ext>
            </a:extLst>
          </p:cNvPr>
          <p:cNvSpPr txBox="1"/>
          <p:nvPr/>
        </p:nvSpPr>
        <p:spPr>
          <a:xfrm>
            <a:off x="9854735" y="4345638"/>
            <a:ext cx="659155" cy="369332"/>
          </a:xfrm>
          <a:prstGeom prst="rect">
            <a:avLst/>
          </a:prstGeom>
          <a:noFill/>
        </p:spPr>
        <p:txBody>
          <a:bodyPr wrap="none" rtlCol="0">
            <a:spAutoFit/>
          </a:bodyPr>
          <a:lstStyle/>
          <a:p>
            <a:r>
              <a:rPr lang="en-GB" b="1" dirty="0"/>
              <a:t>Title </a:t>
            </a:r>
          </a:p>
        </p:txBody>
      </p:sp>
      <p:sp>
        <p:nvSpPr>
          <p:cNvPr id="31" name="TextBox 30">
            <a:extLst>
              <a:ext uri="{FF2B5EF4-FFF2-40B4-BE49-F238E27FC236}">
                <a16:creationId xmlns:a16="http://schemas.microsoft.com/office/drawing/2014/main" id="{9F8DB23F-5489-4E7B-8FA6-5065A23C0676}"/>
              </a:ext>
            </a:extLst>
          </p:cNvPr>
          <p:cNvSpPr txBox="1"/>
          <p:nvPr/>
        </p:nvSpPr>
        <p:spPr>
          <a:xfrm>
            <a:off x="6793941" y="5236179"/>
            <a:ext cx="949940" cy="369332"/>
          </a:xfrm>
          <a:prstGeom prst="rect">
            <a:avLst/>
          </a:prstGeom>
          <a:noFill/>
        </p:spPr>
        <p:txBody>
          <a:bodyPr wrap="none" rtlCol="0">
            <a:spAutoFit/>
          </a:bodyPr>
          <a:lstStyle/>
          <a:p>
            <a:r>
              <a:rPr lang="en-GB" b="1" dirty="0"/>
              <a:t>Pictures</a:t>
            </a:r>
          </a:p>
        </p:txBody>
      </p:sp>
      <p:sp>
        <p:nvSpPr>
          <p:cNvPr id="32" name="TextBox 31">
            <a:extLst>
              <a:ext uri="{FF2B5EF4-FFF2-40B4-BE49-F238E27FC236}">
                <a16:creationId xmlns:a16="http://schemas.microsoft.com/office/drawing/2014/main" id="{C0000940-4F9C-4B2D-AFC6-222F4DD123EE}"/>
              </a:ext>
            </a:extLst>
          </p:cNvPr>
          <p:cNvSpPr txBox="1"/>
          <p:nvPr/>
        </p:nvSpPr>
        <p:spPr>
          <a:xfrm>
            <a:off x="6186690" y="6254139"/>
            <a:ext cx="1686167" cy="369332"/>
          </a:xfrm>
          <a:prstGeom prst="rect">
            <a:avLst/>
          </a:prstGeom>
          <a:noFill/>
        </p:spPr>
        <p:txBody>
          <a:bodyPr wrap="none" rtlCol="0">
            <a:spAutoFit/>
          </a:bodyPr>
          <a:lstStyle/>
          <a:p>
            <a:r>
              <a:rPr lang="en-GB" b="1" dirty="0"/>
              <a:t>Advert - writing</a:t>
            </a:r>
          </a:p>
        </p:txBody>
      </p:sp>
      <p:cxnSp>
        <p:nvCxnSpPr>
          <p:cNvPr id="34" name="Straight Arrow Connector 33">
            <a:extLst>
              <a:ext uri="{FF2B5EF4-FFF2-40B4-BE49-F238E27FC236}">
                <a16:creationId xmlns:a16="http://schemas.microsoft.com/office/drawing/2014/main" id="{1C3A94F1-06CB-4C91-8B58-C550E00B5871}"/>
              </a:ext>
            </a:extLst>
          </p:cNvPr>
          <p:cNvCxnSpPr>
            <a:cxnSpLocks/>
          </p:cNvCxnSpPr>
          <p:nvPr/>
        </p:nvCxnSpPr>
        <p:spPr>
          <a:xfrm flipH="1">
            <a:off x="9640791" y="4682473"/>
            <a:ext cx="380408" cy="41682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57578EC5-3918-4CAC-8264-50BDF56241CE}"/>
              </a:ext>
            </a:extLst>
          </p:cNvPr>
          <p:cNvCxnSpPr>
            <a:stCxn id="31" idx="3"/>
          </p:cNvCxnSpPr>
          <p:nvPr/>
        </p:nvCxnSpPr>
        <p:spPr>
          <a:xfrm>
            <a:off x="7743881" y="5420845"/>
            <a:ext cx="66281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6D680FE7-C558-4A77-BBCA-CDF64ADDB108}"/>
              </a:ext>
            </a:extLst>
          </p:cNvPr>
          <p:cNvCxnSpPr>
            <a:cxnSpLocks/>
          </p:cNvCxnSpPr>
          <p:nvPr/>
        </p:nvCxnSpPr>
        <p:spPr>
          <a:xfrm flipV="1">
            <a:off x="7268911" y="6169795"/>
            <a:ext cx="1137789" cy="1729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AB987F29-46B2-40A7-8FE5-3419E98E86AA}"/>
              </a:ext>
            </a:extLst>
          </p:cNvPr>
          <p:cNvSpPr/>
          <p:nvPr/>
        </p:nvSpPr>
        <p:spPr>
          <a:xfrm>
            <a:off x="8581735" y="3102619"/>
            <a:ext cx="3505200" cy="120114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finding this task a bit tricky, you can have a go at the sentence building activity on the next few slides.</a:t>
            </a:r>
          </a:p>
        </p:txBody>
      </p:sp>
    </p:spTree>
    <p:extLst>
      <p:ext uri="{BB962C8B-B14F-4D97-AF65-F5344CB8AC3E}">
        <p14:creationId xmlns:p14="http://schemas.microsoft.com/office/powerpoint/2010/main" val="2662905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0" y="338328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0" y="387112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0" y="434590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0" y="482069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0" y="5295472"/>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0" y="577025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0" y="624503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0" y="671981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0" y="289543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4F7C345-BFA2-49BE-AC71-28E367862866}"/>
              </a:ext>
            </a:extLst>
          </p:cNvPr>
          <p:cNvCxnSpPr/>
          <p:nvPr/>
        </p:nvCxnSpPr>
        <p:spPr>
          <a:xfrm flipV="1">
            <a:off x="0" y="237857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629CF0B-DDA1-4F99-B6C8-00687304B4DB}"/>
              </a:ext>
            </a:extLst>
          </p:cNvPr>
          <p:cNvCxnSpPr/>
          <p:nvPr/>
        </p:nvCxnSpPr>
        <p:spPr>
          <a:xfrm flipV="1">
            <a:off x="0" y="759928"/>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25" name="Picture 4" descr="See the source image">
            <a:extLst>
              <a:ext uri="{FF2B5EF4-FFF2-40B4-BE49-F238E27FC236}">
                <a16:creationId xmlns:a16="http://schemas.microsoft.com/office/drawing/2014/main" id="{F84DD7E5-CFC4-4DE0-B001-14EC132A0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399" y="907486"/>
            <a:ext cx="2382236" cy="13038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ee the source image">
            <a:extLst>
              <a:ext uri="{FF2B5EF4-FFF2-40B4-BE49-F238E27FC236}">
                <a16:creationId xmlns:a16="http://schemas.microsoft.com/office/drawing/2014/main" id="{9951B9E3-1876-4360-A40A-04AF02EC9C0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96680" y="892810"/>
            <a:ext cx="2401660" cy="13185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2D31474-C9D2-47AB-91BE-55C2505A8283}"/>
              </a:ext>
            </a:extLst>
          </p:cNvPr>
          <p:cNvPicPr>
            <a:picLocks noChangeAspect="1"/>
          </p:cNvPicPr>
          <p:nvPr/>
        </p:nvPicPr>
        <p:blipFill>
          <a:blip r:embed="rId4"/>
          <a:stretch>
            <a:fillRect/>
          </a:stretch>
        </p:blipFill>
        <p:spPr>
          <a:xfrm>
            <a:off x="8565144" y="913290"/>
            <a:ext cx="2071176" cy="1338042"/>
          </a:xfrm>
          <a:prstGeom prst="rect">
            <a:avLst/>
          </a:prstGeom>
        </p:spPr>
      </p:pic>
    </p:spTree>
    <p:extLst>
      <p:ext uri="{BB962C8B-B14F-4D97-AF65-F5344CB8AC3E}">
        <p14:creationId xmlns:p14="http://schemas.microsoft.com/office/powerpoint/2010/main" val="1266429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2560" y="-5612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803380" y="222587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86491" y="2190618"/>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69602" y="216883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033612" y="2168832"/>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sp>
        <p:nvSpPr>
          <p:cNvPr id="2" name="Rectangle 1"/>
          <p:cNvSpPr/>
          <p:nvPr/>
        </p:nvSpPr>
        <p:spPr>
          <a:xfrm>
            <a:off x="266938" y="3736636"/>
            <a:ext cx="8364749" cy="57476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Once you have ordered the sentence cards, copy the words to write your sentence.</a:t>
            </a:r>
          </a:p>
          <a:p>
            <a:pPr algn="ctr"/>
            <a:r>
              <a:rPr lang="en-GB" b="1" dirty="0"/>
              <a:t> For example: </a:t>
            </a:r>
          </a:p>
        </p:txBody>
      </p:sp>
      <p:sp>
        <p:nvSpPr>
          <p:cNvPr id="17" name="Rectangle 16"/>
          <p:cNvSpPr/>
          <p:nvPr/>
        </p:nvSpPr>
        <p:spPr>
          <a:xfrm>
            <a:off x="414361" y="4424685"/>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535606" y="4424684"/>
            <a:ext cx="1817388" cy="1288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84826"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88224" y="4424357"/>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66331" y="5973391"/>
            <a:ext cx="2846357" cy="523220"/>
          </a:xfrm>
          <a:prstGeom prst="rect">
            <a:avLst/>
          </a:prstGeom>
          <a:noFill/>
        </p:spPr>
        <p:txBody>
          <a:bodyPr wrap="none" rtlCol="0">
            <a:spAutoFit/>
          </a:bodyPr>
          <a:lstStyle/>
          <a:p>
            <a:r>
              <a:rPr lang="en-GB" sz="2800" dirty="0"/>
              <a:t>Chocolate is tasty!</a:t>
            </a:r>
          </a:p>
        </p:txBody>
      </p:sp>
      <p:pic>
        <p:nvPicPr>
          <p:cNvPr id="28" name="Picture 2" descr="A picture containing shape&#10;&#10;Description automatically generated"/>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688" y="2345963"/>
            <a:ext cx="1652771" cy="1086223"/>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101" y="2302244"/>
            <a:ext cx="1650806" cy="1066971"/>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82" y="4551063"/>
            <a:ext cx="1652771" cy="1086223"/>
          </a:xfrm>
          <a:prstGeom prst="rect">
            <a:avLst/>
          </a:prstGeom>
        </p:spPr>
      </p:pic>
      <p:pic>
        <p:nvPicPr>
          <p:cNvPr id="6" name="Picture 5"/>
          <p:cNvPicPr>
            <a:picLocks noChangeAspect="1"/>
          </p:cNvPicPr>
          <p:nvPr/>
        </p:nvPicPr>
        <p:blipFill>
          <a:blip r:embed="rId5"/>
          <a:stretch>
            <a:fillRect/>
          </a:stretch>
        </p:blipFill>
        <p:spPr>
          <a:xfrm>
            <a:off x="4975836" y="2296824"/>
            <a:ext cx="1649918" cy="1124482"/>
          </a:xfrm>
          <a:prstGeom prst="rect">
            <a:avLst/>
          </a:prstGeom>
        </p:spPr>
      </p:pic>
      <p:pic>
        <p:nvPicPr>
          <p:cNvPr id="7" name="Picture 6"/>
          <p:cNvPicPr>
            <a:picLocks noChangeAspect="1"/>
          </p:cNvPicPr>
          <p:nvPr/>
        </p:nvPicPr>
        <p:blipFill>
          <a:blip r:embed="rId6"/>
          <a:stretch>
            <a:fillRect/>
          </a:stretch>
        </p:blipFill>
        <p:spPr>
          <a:xfrm>
            <a:off x="2635642" y="4533210"/>
            <a:ext cx="1663174" cy="1106498"/>
          </a:xfrm>
          <a:prstGeom prst="rect">
            <a:avLst/>
          </a:prstGeom>
        </p:spPr>
      </p:pic>
      <p:pic>
        <p:nvPicPr>
          <p:cNvPr id="41" name="Picture 40"/>
          <p:cNvPicPr>
            <a:picLocks noChangeAspect="1"/>
          </p:cNvPicPr>
          <p:nvPr/>
        </p:nvPicPr>
        <p:blipFill>
          <a:blip r:embed="rId6"/>
          <a:stretch>
            <a:fillRect/>
          </a:stretch>
        </p:blipFill>
        <p:spPr>
          <a:xfrm>
            <a:off x="7168790" y="2262717"/>
            <a:ext cx="1663174" cy="1106498"/>
          </a:xfrm>
          <a:prstGeom prst="rect">
            <a:avLst/>
          </a:prstGeom>
        </p:spPr>
      </p:pic>
      <p:pic>
        <p:nvPicPr>
          <p:cNvPr id="42" name="Picture 41"/>
          <p:cNvPicPr>
            <a:picLocks noChangeAspect="1"/>
          </p:cNvPicPr>
          <p:nvPr/>
        </p:nvPicPr>
        <p:blipFill>
          <a:blip r:embed="rId5"/>
          <a:stretch>
            <a:fillRect/>
          </a:stretch>
        </p:blipFill>
        <p:spPr>
          <a:xfrm>
            <a:off x="4776466" y="4524218"/>
            <a:ext cx="1649918" cy="1124482"/>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572" y="4524218"/>
            <a:ext cx="1650806" cy="1066971"/>
          </a:xfrm>
          <a:prstGeom prst="rect">
            <a:avLst/>
          </a:prstGeom>
        </p:spPr>
      </p:pic>
    </p:spTree>
    <p:extLst>
      <p:ext uri="{BB962C8B-B14F-4D97-AF65-F5344CB8AC3E}">
        <p14:creationId xmlns:p14="http://schemas.microsoft.com/office/powerpoint/2010/main" val="2427180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7" y="2241360"/>
            <a:ext cx="1683410" cy="1238211"/>
          </a:xfrm>
          <a:prstGeom prst="rect">
            <a:avLst/>
          </a:prstGeom>
        </p:spPr>
      </p:pic>
      <p:pic>
        <p:nvPicPr>
          <p:cNvPr id="11" name="Picture 10"/>
          <p:cNvPicPr>
            <a:picLocks noChangeAspect="1"/>
          </p:cNvPicPr>
          <p:nvPr/>
        </p:nvPicPr>
        <p:blipFill>
          <a:blip r:embed="rId4"/>
          <a:stretch>
            <a:fillRect/>
          </a:stretch>
        </p:blipFill>
        <p:spPr>
          <a:xfrm>
            <a:off x="7009307" y="2250316"/>
            <a:ext cx="1663174" cy="123821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704" y="2241359"/>
            <a:ext cx="1694964" cy="1238211"/>
          </a:xfrm>
          <a:prstGeom prst="rect">
            <a:avLst/>
          </a:prstGeom>
        </p:spPr>
      </p:pic>
      <p:pic>
        <p:nvPicPr>
          <p:cNvPr id="9" name="Picture 8"/>
          <p:cNvPicPr>
            <a:picLocks noChangeAspect="1"/>
          </p:cNvPicPr>
          <p:nvPr/>
        </p:nvPicPr>
        <p:blipFill>
          <a:blip r:embed="rId6"/>
          <a:stretch>
            <a:fillRect/>
          </a:stretch>
        </p:blipFill>
        <p:spPr>
          <a:xfrm>
            <a:off x="4953707" y="2241358"/>
            <a:ext cx="1685309" cy="1238211"/>
          </a:xfrm>
          <a:prstGeom prst="rect">
            <a:avLst/>
          </a:prstGeom>
        </p:spPr>
      </p:pic>
    </p:spTree>
    <p:extLst>
      <p:ext uri="{BB962C8B-B14F-4D97-AF65-F5344CB8AC3E}">
        <p14:creationId xmlns:p14="http://schemas.microsoft.com/office/powerpoint/2010/main" val="1200822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7" y="2241360"/>
            <a:ext cx="1683410" cy="1238211"/>
          </a:xfrm>
          <a:prstGeom prst="rect">
            <a:avLst/>
          </a:prstGeom>
        </p:spPr>
      </p:pic>
      <p:pic>
        <p:nvPicPr>
          <p:cNvPr id="11" name="Picture 10"/>
          <p:cNvPicPr>
            <a:picLocks noChangeAspect="1"/>
          </p:cNvPicPr>
          <p:nvPr/>
        </p:nvPicPr>
        <p:blipFill>
          <a:blip r:embed="rId4"/>
          <a:stretch>
            <a:fillRect/>
          </a:stretch>
        </p:blipFill>
        <p:spPr>
          <a:xfrm>
            <a:off x="7009307" y="2250316"/>
            <a:ext cx="1663174" cy="123821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704" y="2241359"/>
            <a:ext cx="1694964" cy="1238211"/>
          </a:xfrm>
          <a:prstGeom prst="rect">
            <a:avLst/>
          </a:prstGeom>
        </p:spPr>
      </p:pic>
      <p:pic>
        <p:nvPicPr>
          <p:cNvPr id="7" name="Picture 6"/>
          <p:cNvPicPr>
            <a:picLocks noChangeAspect="1"/>
          </p:cNvPicPr>
          <p:nvPr/>
        </p:nvPicPr>
        <p:blipFill>
          <a:blip r:embed="rId6"/>
          <a:stretch>
            <a:fillRect/>
          </a:stretch>
        </p:blipFill>
        <p:spPr>
          <a:xfrm>
            <a:off x="4953325" y="2259273"/>
            <a:ext cx="1674550" cy="1229254"/>
          </a:xfrm>
          <a:prstGeom prst="rect">
            <a:avLst/>
          </a:prstGeom>
        </p:spPr>
      </p:pic>
    </p:spTree>
    <p:extLst>
      <p:ext uri="{BB962C8B-B14F-4D97-AF65-F5344CB8AC3E}">
        <p14:creationId xmlns:p14="http://schemas.microsoft.com/office/powerpoint/2010/main" val="1175189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sp>
        <p:nvSpPr>
          <p:cNvPr id="5" name="Rectangle 4"/>
          <p:cNvSpPr/>
          <p:nvPr/>
        </p:nvSpPr>
        <p:spPr>
          <a:xfrm>
            <a:off x="182880" y="923330"/>
            <a:ext cx="11364686" cy="96665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Read and order the cards to build the sentence. Remember the capital letter goes at the start of the sentence and the full stop goes at the end. Use the symbols to help you work out the word if you are finding it tricky to read. </a:t>
            </a:r>
          </a:p>
        </p:txBody>
      </p:sp>
      <p:sp>
        <p:nvSpPr>
          <p:cNvPr id="12" name="Rectangle 11"/>
          <p:cNvSpPr/>
          <p:nvPr/>
        </p:nvSpPr>
        <p:spPr>
          <a:xfrm>
            <a:off x="767637" y="3993904"/>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913016"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058395"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134159" y="3993903"/>
            <a:ext cx="1817388" cy="1288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Callout 15"/>
          <p:cNvSpPr/>
          <p:nvPr/>
        </p:nvSpPr>
        <p:spPr>
          <a:xfrm rot="20755705">
            <a:off x="8804316" y="2167969"/>
            <a:ext cx="3378332" cy="2528435"/>
          </a:xfrm>
          <a:prstGeom prst="cloudCallout">
            <a:avLst>
              <a:gd name="adj1" fmla="val -51969"/>
              <a:gd name="adj2" fmla="val 64855"/>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cut and stick the pictures in the correct order or drag them into the correct boxes on your computer.</a:t>
            </a:r>
          </a:p>
        </p:txBody>
      </p:sp>
      <p:pic>
        <p:nvPicPr>
          <p:cNvPr id="2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2"/>
          <a:stretch>
            <a:fillRect/>
          </a:stretch>
        </p:blipFill>
        <p:spPr>
          <a:xfrm>
            <a:off x="10914152" y="0"/>
            <a:ext cx="1266828" cy="962021"/>
          </a:xfrm>
          <a:prstGeom prst="rect">
            <a:avLst/>
          </a:prstGeom>
          <a:noFill/>
          <a:ln cap="flat">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7" y="2241360"/>
            <a:ext cx="1683410" cy="1238211"/>
          </a:xfrm>
          <a:prstGeom prst="rect">
            <a:avLst/>
          </a:prstGeom>
        </p:spPr>
      </p:pic>
      <p:pic>
        <p:nvPicPr>
          <p:cNvPr id="11" name="Picture 10"/>
          <p:cNvPicPr>
            <a:picLocks noChangeAspect="1"/>
          </p:cNvPicPr>
          <p:nvPr/>
        </p:nvPicPr>
        <p:blipFill>
          <a:blip r:embed="rId4"/>
          <a:stretch>
            <a:fillRect/>
          </a:stretch>
        </p:blipFill>
        <p:spPr>
          <a:xfrm>
            <a:off x="7009307" y="2250316"/>
            <a:ext cx="1663174" cy="123821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704" y="2241359"/>
            <a:ext cx="1694964" cy="1238211"/>
          </a:xfrm>
          <a:prstGeom prst="rect">
            <a:avLst/>
          </a:prstGeom>
        </p:spPr>
      </p:pic>
      <p:pic>
        <p:nvPicPr>
          <p:cNvPr id="6" name="Picture 5"/>
          <p:cNvPicPr>
            <a:picLocks noChangeAspect="1"/>
          </p:cNvPicPr>
          <p:nvPr/>
        </p:nvPicPr>
        <p:blipFill>
          <a:blip r:embed="rId6"/>
          <a:stretch>
            <a:fillRect/>
          </a:stretch>
        </p:blipFill>
        <p:spPr>
          <a:xfrm>
            <a:off x="4949035" y="2250315"/>
            <a:ext cx="1660904" cy="1238211"/>
          </a:xfrm>
          <a:prstGeom prst="rect">
            <a:avLst/>
          </a:prstGeom>
        </p:spPr>
      </p:pic>
    </p:spTree>
    <p:extLst>
      <p:ext uri="{BB962C8B-B14F-4D97-AF65-F5344CB8AC3E}">
        <p14:creationId xmlns:p14="http://schemas.microsoft.com/office/powerpoint/2010/main" val="2032656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12" y="923330"/>
            <a:ext cx="6120769" cy="2575038"/>
          </a:xfrm>
          <a:prstGeom prst="rect">
            <a:avLst/>
          </a:prstGeom>
        </p:spPr>
      </p:pic>
      <p:sp>
        <p:nvSpPr>
          <p:cNvPr id="5" name="Rectangle 4"/>
          <p:cNvSpPr/>
          <p:nvPr/>
        </p:nvSpPr>
        <p:spPr>
          <a:xfrm>
            <a:off x="3473069" y="0"/>
            <a:ext cx="545489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Sentence building </a:t>
            </a:r>
          </a:p>
        </p:txBody>
      </p:sp>
      <p:cxnSp>
        <p:nvCxnSpPr>
          <p:cNvPr id="7" name="Straight Connector 6"/>
          <p:cNvCxnSpPr/>
          <p:nvPr/>
        </p:nvCxnSpPr>
        <p:spPr>
          <a:xfrm>
            <a:off x="0" y="408867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4598126"/>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5094515"/>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5577841"/>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6048104"/>
            <a:ext cx="12192000" cy="13063"/>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6505304"/>
            <a:ext cx="12192000" cy="13063"/>
          </a:xfrm>
          <a:prstGeom prst="line">
            <a:avLst/>
          </a:prstGeom>
          <a:ln w="19050"/>
        </p:spPr>
        <p:style>
          <a:lnRef idx="1">
            <a:schemeClr val="dk1"/>
          </a:lnRef>
          <a:fillRef idx="0">
            <a:schemeClr val="dk1"/>
          </a:fillRef>
          <a:effectRef idx="0">
            <a:schemeClr val="dk1"/>
          </a:effectRef>
          <a:fontRef idx="minor">
            <a:schemeClr val="tx1"/>
          </a:fontRef>
        </p:style>
      </p:cxnSp>
      <p:sp>
        <p:nvSpPr>
          <p:cNvPr id="13" name="Cloud 12"/>
          <p:cNvSpPr/>
          <p:nvPr/>
        </p:nvSpPr>
        <p:spPr>
          <a:xfrm>
            <a:off x="7184571" y="1227909"/>
            <a:ext cx="4506686" cy="2063931"/>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can write your sentences neatly on a piece of paper or type them on the lines below. </a:t>
            </a:r>
          </a:p>
        </p:txBody>
      </p:sp>
      <p:pic>
        <p:nvPicPr>
          <p:cNvPr id="14" name="Picture 2" descr="A picture containing diagram&#10;&#10;Description automatically generated">
            <a:extLst>
              <a:ext uri="{FF2B5EF4-FFF2-40B4-BE49-F238E27FC236}">
                <a16:creationId xmlns:a16="http://schemas.microsoft.com/office/drawing/2014/main" id="{E85DD26D-4BD2-4584-80C5-5740F65921D0}"/>
              </a:ext>
            </a:extLst>
          </p:cNvPr>
          <p:cNvPicPr>
            <a:picLocks noChangeAspect="1"/>
          </p:cNvPicPr>
          <p:nvPr/>
        </p:nvPicPr>
        <p:blipFill>
          <a:blip r:embed="rId3"/>
          <a:stretch>
            <a:fillRect/>
          </a:stretch>
        </p:blipFill>
        <p:spPr>
          <a:xfrm>
            <a:off x="10907089" y="37288"/>
            <a:ext cx="1266828" cy="962021"/>
          </a:xfrm>
          <a:prstGeom prst="rect">
            <a:avLst/>
          </a:prstGeom>
          <a:noFill/>
          <a:ln cap="flat">
            <a:noFill/>
          </a:ln>
        </p:spPr>
      </p:pic>
    </p:spTree>
    <p:extLst>
      <p:ext uri="{BB962C8B-B14F-4D97-AF65-F5344CB8AC3E}">
        <p14:creationId xmlns:p14="http://schemas.microsoft.com/office/powerpoint/2010/main" val="179116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983116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4684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Friday 5</a:t>
            </a:r>
            <a:r>
              <a:rPr lang="en-GB" sz="3200" baseline="30000" dirty="0"/>
              <a:t>th</a:t>
            </a:r>
            <a:r>
              <a:rPr lang="en-GB" sz="3200" dirty="0"/>
              <a:t> March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read and spell words with the ‘oi’ sound.</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536382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41749-D343-482A-B85D-E713E9F7D6B9}"/>
              </a:ext>
            </a:extLst>
          </p:cNvPr>
          <p:cNvSpPr/>
          <p:nvPr/>
        </p:nvSpPr>
        <p:spPr>
          <a:xfrm>
            <a:off x="4934079" y="-323850"/>
            <a:ext cx="1067921" cy="1446550"/>
          </a:xfrm>
          <a:prstGeom prst="rect">
            <a:avLst/>
          </a:prstGeom>
          <a:noFill/>
        </p:spPr>
        <p:txBody>
          <a:bodyPr wrap="none" lIns="91440" tIns="45720" rIns="91440" bIns="45720">
            <a:spAutoFit/>
          </a:bodyPr>
          <a:lstStyle/>
          <a:p>
            <a:pPr algn="ctr"/>
            <a:r>
              <a:rPr lang="en-US" sz="8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oi</a:t>
            </a:r>
          </a:p>
        </p:txBody>
      </p:sp>
      <p:sp>
        <p:nvSpPr>
          <p:cNvPr id="6" name="TextBox 5">
            <a:extLst>
              <a:ext uri="{FF2B5EF4-FFF2-40B4-BE49-F238E27FC236}">
                <a16:creationId xmlns:a16="http://schemas.microsoft.com/office/drawing/2014/main" id="{883ABE9F-7652-432B-9295-6FA57DC2B98F}"/>
              </a:ext>
            </a:extLst>
          </p:cNvPr>
          <p:cNvSpPr txBox="1"/>
          <p:nvPr/>
        </p:nvSpPr>
        <p:spPr>
          <a:xfrm>
            <a:off x="294216" y="786884"/>
            <a:ext cx="4728539" cy="830997"/>
          </a:xfrm>
          <a:prstGeom prst="rect">
            <a:avLst/>
          </a:prstGeom>
          <a:noFill/>
        </p:spPr>
        <p:txBody>
          <a:bodyPr wrap="none" rtlCol="0">
            <a:spAutoFit/>
          </a:bodyPr>
          <a:lstStyle/>
          <a:p>
            <a:r>
              <a:rPr lang="en-GB" sz="2000" dirty="0"/>
              <a:t>The sound we are focusing on today is </a:t>
            </a:r>
            <a:r>
              <a:rPr lang="en-GB" sz="4800" dirty="0">
                <a:solidFill>
                  <a:schemeClr val="bg1"/>
                </a:solidFill>
              </a:rPr>
              <a:t>oi</a:t>
            </a:r>
            <a:r>
              <a:rPr lang="en-GB" dirty="0"/>
              <a:t>.</a:t>
            </a:r>
            <a:endParaRPr lang="en-GB" dirty="0">
              <a:solidFill>
                <a:schemeClr val="bg1"/>
              </a:solidFill>
            </a:endParaRPr>
          </a:p>
        </p:txBody>
      </p:sp>
      <p:sp>
        <p:nvSpPr>
          <p:cNvPr id="8" name="TextBox 7">
            <a:extLst>
              <a:ext uri="{FF2B5EF4-FFF2-40B4-BE49-F238E27FC236}">
                <a16:creationId xmlns:a16="http://schemas.microsoft.com/office/drawing/2014/main" id="{748BEDA7-B540-42E5-9C8C-80190E7382DB}"/>
              </a:ext>
            </a:extLst>
          </p:cNvPr>
          <p:cNvSpPr txBox="1"/>
          <p:nvPr/>
        </p:nvSpPr>
        <p:spPr>
          <a:xfrm>
            <a:off x="1055099" y="2048050"/>
            <a:ext cx="6611233" cy="830997"/>
          </a:xfrm>
          <a:prstGeom prst="rect">
            <a:avLst/>
          </a:prstGeom>
          <a:noFill/>
        </p:spPr>
        <p:txBody>
          <a:bodyPr wrap="none" rtlCol="0">
            <a:spAutoFit/>
          </a:bodyPr>
          <a:lstStyle/>
          <a:p>
            <a:r>
              <a:rPr lang="en-GB" sz="2000" dirty="0"/>
              <a:t>The </a:t>
            </a:r>
            <a:r>
              <a:rPr lang="en-GB" sz="4800" dirty="0">
                <a:solidFill>
                  <a:schemeClr val="bg1"/>
                </a:solidFill>
              </a:rPr>
              <a:t>oi </a:t>
            </a:r>
            <a:r>
              <a:rPr lang="en-GB" sz="2000" dirty="0"/>
              <a:t>sound is used at the start or in the middle of words.</a:t>
            </a:r>
            <a:endParaRPr lang="en-GB" dirty="0">
              <a:solidFill>
                <a:schemeClr val="bg1"/>
              </a:solidFill>
            </a:endParaRPr>
          </a:p>
        </p:txBody>
      </p:sp>
      <p:sp>
        <p:nvSpPr>
          <p:cNvPr id="11" name="TextBox 10">
            <a:extLst>
              <a:ext uri="{FF2B5EF4-FFF2-40B4-BE49-F238E27FC236}">
                <a16:creationId xmlns:a16="http://schemas.microsoft.com/office/drawing/2014/main" id="{FE33F585-8F96-47D8-9486-24F1ABBE1FA3}"/>
              </a:ext>
            </a:extLst>
          </p:cNvPr>
          <p:cNvSpPr txBox="1"/>
          <p:nvPr/>
        </p:nvSpPr>
        <p:spPr>
          <a:xfrm>
            <a:off x="362398" y="4788504"/>
            <a:ext cx="8706165" cy="2000548"/>
          </a:xfrm>
          <a:prstGeom prst="rect">
            <a:avLst/>
          </a:prstGeom>
          <a:noFill/>
        </p:spPr>
        <p:txBody>
          <a:bodyPr wrap="square">
            <a:spAutoFit/>
          </a:bodyPr>
          <a:lstStyle/>
          <a:p>
            <a:r>
              <a:rPr lang="en-GB" sz="2400" b="1" dirty="0">
                <a:hlinkClick r:id="rId2"/>
              </a:rPr>
              <a:t>Read Write Inc. Set 3 oi sound – YouTube</a:t>
            </a:r>
            <a:endParaRPr lang="en-GB" sz="2400" b="1" dirty="0"/>
          </a:p>
          <a:p>
            <a:endParaRPr lang="en-GB" sz="2400" b="1" dirty="0"/>
          </a:p>
          <a:p>
            <a:r>
              <a:rPr lang="en-GB" sz="2400" b="1" dirty="0">
                <a:hlinkClick r:id="rId3"/>
              </a:rPr>
              <a:t>RWI Set 3 Sounds - oi – YouTube</a:t>
            </a:r>
            <a:endParaRPr lang="en-GB" sz="2400" b="1" dirty="0"/>
          </a:p>
          <a:p>
            <a:endParaRPr lang="en-GB" sz="2800" b="1" dirty="0"/>
          </a:p>
          <a:p>
            <a:r>
              <a:rPr lang="en-GB" sz="2400" b="1" dirty="0">
                <a:hlinkClick r:id="rId4"/>
              </a:rPr>
              <a:t>Mr Phonics and the Oi Words - YouTube</a:t>
            </a:r>
            <a:endParaRPr lang="en-GB" sz="2400" b="1" dirty="0"/>
          </a:p>
        </p:txBody>
      </p:sp>
      <p:sp>
        <p:nvSpPr>
          <p:cNvPr id="21" name="Rectangle 20">
            <a:extLst>
              <a:ext uri="{FF2B5EF4-FFF2-40B4-BE49-F238E27FC236}">
                <a16:creationId xmlns:a16="http://schemas.microsoft.com/office/drawing/2014/main" id="{8A1369D7-6151-4037-9F1F-D97BD101000F}"/>
              </a:ext>
            </a:extLst>
          </p:cNvPr>
          <p:cNvSpPr/>
          <p:nvPr/>
        </p:nvSpPr>
        <p:spPr>
          <a:xfrm>
            <a:off x="762000" y="3337649"/>
            <a:ext cx="6496050" cy="59084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Click on the links or copy and paste the links into your internet browser to watch the phonics videos.</a:t>
            </a:r>
            <a:endParaRPr lang="en-GB" sz="2400" b="1" dirty="0"/>
          </a:p>
        </p:txBody>
      </p:sp>
      <p:cxnSp>
        <p:nvCxnSpPr>
          <p:cNvPr id="22" name="Straight Arrow Connector 21">
            <a:extLst>
              <a:ext uri="{FF2B5EF4-FFF2-40B4-BE49-F238E27FC236}">
                <a16:creationId xmlns:a16="http://schemas.microsoft.com/office/drawing/2014/main" id="{D1978D58-982D-434C-BA1E-33E514917C9B}"/>
              </a:ext>
            </a:extLst>
          </p:cNvPr>
          <p:cNvCxnSpPr/>
          <p:nvPr/>
        </p:nvCxnSpPr>
        <p:spPr>
          <a:xfrm flipH="1">
            <a:off x="3581400" y="4149477"/>
            <a:ext cx="209550" cy="6720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9" name="Picture 2" descr="A picture containing shape&#10;&#10;Description automatically generated">
            <a:extLst>
              <a:ext uri="{FF2B5EF4-FFF2-40B4-BE49-F238E27FC236}">
                <a16:creationId xmlns:a16="http://schemas.microsoft.com/office/drawing/2014/main" id="{275A20E7-A10F-441C-AB74-35461B2BDA4C}"/>
              </a:ext>
            </a:extLst>
          </p:cNvPr>
          <p:cNvPicPr>
            <a:picLocks noChangeAspect="1"/>
          </p:cNvPicPr>
          <p:nvPr/>
        </p:nvPicPr>
        <p:blipFill>
          <a:blip r:embed="rId5"/>
          <a:stretch>
            <a:fillRect/>
          </a:stretch>
        </p:blipFill>
        <p:spPr>
          <a:xfrm>
            <a:off x="10810960" y="31221"/>
            <a:ext cx="1266828" cy="962021"/>
          </a:xfrm>
          <a:prstGeom prst="rect">
            <a:avLst/>
          </a:prstGeom>
          <a:noFill/>
          <a:ln cap="flat">
            <a:noFill/>
          </a:ln>
        </p:spPr>
      </p:pic>
      <p:pic>
        <p:nvPicPr>
          <p:cNvPr id="3" name="Picture 2">
            <a:extLst>
              <a:ext uri="{FF2B5EF4-FFF2-40B4-BE49-F238E27FC236}">
                <a16:creationId xmlns:a16="http://schemas.microsoft.com/office/drawing/2014/main" id="{5D407042-9B5C-4E5D-B7C9-7E904824A80C}"/>
              </a:ext>
            </a:extLst>
          </p:cNvPr>
          <p:cNvPicPr>
            <a:picLocks noChangeAspect="1"/>
          </p:cNvPicPr>
          <p:nvPr/>
        </p:nvPicPr>
        <p:blipFill>
          <a:blip r:embed="rId6"/>
          <a:stretch>
            <a:fillRect/>
          </a:stretch>
        </p:blipFill>
        <p:spPr>
          <a:xfrm>
            <a:off x="8607174" y="1330238"/>
            <a:ext cx="3213032" cy="4121544"/>
          </a:xfrm>
          <a:prstGeom prst="rect">
            <a:avLst/>
          </a:prstGeom>
        </p:spPr>
      </p:pic>
    </p:spTree>
    <p:extLst>
      <p:ext uri="{BB962C8B-B14F-4D97-AF65-F5344CB8AC3E}">
        <p14:creationId xmlns:p14="http://schemas.microsoft.com/office/powerpoint/2010/main" val="393125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2320705" y="-200025"/>
            <a:ext cx="7550593"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‘oi’ words</a:t>
            </a:r>
          </a:p>
        </p:txBody>
      </p:sp>
      <p:sp>
        <p:nvSpPr>
          <p:cNvPr id="5" name="TextBox 4">
            <a:extLst>
              <a:ext uri="{FF2B5EF4-FFF2-40B4-BE49-F238E27FC236}">
                <a16:creationId xmlns:a16="http://schemas.microsoft.com/office/drawing/2014/main" id="{C1126369-B427-466B-A1E3-75ED90856BEC}"/>
              </a:ext>
            </a:extLst>
          </p:cNvPr>
          <p:cNvSpPr txBox="1"/>
          <p:nvPr/>
        </p:nvSpPr>
        <p:spPr>
          <a:xfrm>
            <a:off x="803184" y="1229409"/>
            <a:ext cx="660758" cy="646331"/>
          </a:xfrm>
          <a:prstGeom prst="rect">
            <a:avLst/>
          </a:prstGeom>
          <a:noFill/>
        </p:spPr>
        <p:txBody>
          <a:bodyPr wrap="none" rtlCol="0">
            <a:spAutoFit/>
          </a:bodyPr>
          <a:lstStyle/>
          <a:p>
            <a:r>
              <a:rPr lang="en-GB" sz="3600" b="1" dirty="0"/>
              <a:t>oil</a:t>
            </a:r>
            <a:endParaRPr lang="en-GB" dirty="0"/>
          </a:p>
        </p:txBody>
      </p:sp>
      <p:sp>
        <p:nvSpPr>
          <p:cNvPr id="6" name="TextBox 5">
            <a:extLst>
              <a:ext uri="{FF2B5EF4-FFF2-40B4-BE49-F238E27FC236}">
                <a16:creationId xmlns:a16="http://schemas.microsoft.com/office/drawing/2014/main" id="{8521131D-E43C-4274-9FC7-2E2BDAB5BF47}"/>
              </a:ext>
            </a:extLst>
          </p:cNvPr>
          <p:cNvSpPr txBox="1"/>
          <p:nvPr/>
        </p:nvSpPr>
        <p:spPr>
          <a:xfrm>
            <a:off x="2562225" y="1875740"/>
            <a:ext cx="966931" cy="646331"/>
          </a:xfrm>
          <a:prstGeom prst="rect">
            <a:avLst/>
          </a:prstGeom>
          <a:noFill/>
        </p:spPr>
        <p:txBody>
          <a:bodyPr wrap="none" rtlCol="0">
            <a:spAutoFit/>
          </a:bodyPr>
          <a:lstStyle/>
          <a:p>
            <a:r>
              <a:rPr lang="en-GB" sz="3600" b="1" dirty="0"/>
              <a:t>join</a:t>
            </a:r>
            <a:r>
              <a:rPr lang="en-GB" dirty="0"/>
              <a:t> </a:t>
            </a:r>
          </a:p>
        </p:txBody>
      </p:sp>
      <p:sp>
        <p:nvSpPr>
          <p:cNvPr id="7" name="TextBox 6">
            <a:extLst>
              <a:ext uri="{FF2B5EF4-FFF2-40B4-BE49-F238E27FC236}">
                <a16:creationId xmlns:a16="http://schemas.microsoft.com/office/drawing/2014/main" id="{3B703F5A-DF8E-4797-B4F2-E48AC1371B6C}"/>
              </a:ext>
            </a:extLst>
          </p:cNvPr>
          <p:cNvSpPr txBox="1"/>
          <p:nvPr/>
        </p:nvSpPr>
        <p:spPr>
          <a:xfrm>
            <a:off x="4286250" y="1323975"/>
            <a:ext cx="987130" cy="646331"/>
          </a:xfrm>
          <a:prstGeom prst="rect">
            <a:avLst/>
          </a:prstGeom>
          <a:noFill/>
        </p:spPr>
        <p:txBody>
          <a:bodyPr wrap="none" rtlCol="0">
            <a:spAutoFit/>
          </a:bodyPr>
          <a:lstStyle/>
          <a:p>
            <a:r>
              <a:rPr lang="en-GB" sz="3600" b="1" dirty="0"/>
              <a:t>coin</a:t>
            </a:r>
            <a:endParaRPr lang="en-GB" dirty="0"/>
          </a:p>
        </p:txBody>
      </p:sp>
      <p:sp>
        <p:nvSpPr>
          <p:cNvPr id="8" name="TextBox 7">
            <a:extLst>
              <a:ext uri="{FF2B5EF4-FFF2-40B4-BE49-F238E27FC236}">
                <a16:creationId xmlns:a16="http://schemas.microsoft.com/office/drawing/2014/main" id="{18495E4D-DCAD-4468-8F13-0F3FAA98FEE4}"/>
              </a:ext>
            </a:extLst>
          </p:cNvPr>
          <p:cNvSpPr txBox="1"/>
          <p:nvPr/>
        </p:nvSpPr>
        <p:spPr>
          <a:xfrm>
            <a:off x="5739367" y="1970306"/>
            <a:ext cx="845103" cy="646331"/>
          </a:xfrm>
          <a:prstGeom prst="rect">
            <a:avLst/>
          </a:prstGeom>
          <a:noFill/>
        </p:spPr>
        <p:txBody>
          <a:bodyPr wrap="none" rtlCol="0">
            <a:spAutoFit/>
          </a:bodyPr>
          <a:lstStyle/>
          <a:p>
            <a:r>
              <a:rPr lang="en-GB" sz="3600" b="1" dirty="0"/>
              <a:t>soil</a:t>
            </a:r>
            <a:endParaRPr lang="en-GB" dirty="0"/>
          </a:p>
        </p:txBody>
      </p:sp>
      <p:sp>
        <p:nvSpPr>
          <p:cNvPr id="9" name="TextBox 8">
            <a:extLst>
              <a:ext uri="{FF2B5EF4-FFF2-40B4-BE49-F238E27FC236}">
                <a16:creationId xmlns:a16="http://schemas.microsoft.com/office/drawing/2014/main" id="{144C4CAA-A15D-4D40-B2D9-01A5B62150D7}"/>
              </a:ext>
            </a:extLst>
          </p:cNvPr>
          <p:cNvSpPr txBox="1"/>
          <p:nvPr/>
        </p:nvSpPr>
        <p:spPr>
          <a:xfrm>
            <a:off x="7846947" y="1323975"/>
            <a:ext cx="852541" cy="646331"/>
          </a:xfrm>
          <a:prstGeom prst="rect">
            <a:avLst/>
          </a:prstGeom>
          <a:noFill/>
        </p:spPr>
        <p:txBody>
          <a:bodyPr wrap="none" rtlCol="0">
            <a:spAutoFit/>
          </a:bodyPr>
          <a:lstStyle/>
          <a:p>
            <a:r>
              <a:rPr lang="en-GB" sz="3600" b="1" dirty="0"/>
              <a:t>foil</a:t>
            </a:r>
            <a:r>
              <a:rPr lang="en-GB" dirty="0"/>
              <a:t> </a:t>
            </a:r>
          </a:p>
        </p:txBody>
      </p:sp>
      <p:sp>
        <p:nvSpPr>
          <p:cNvPr id="10" name="TextBox 9">
            <a:extLst>
              <a:ext uri="{FF2B5EF4-FFF2-40B4-BE49-F238E27FC236}">
                <a16:creationId xmlns:a16="http://schemas.microsoft.com/office/drawing/2014/main" id="{83CE7D7C-47A8-4A86-9FBA-BE8B007C7EF7}"/>
              </a:ext>
            </a:extLst>
          </p:cNvPr>
          <p:cNvSpPr txBox="1"/>
          <p:nvPr/>
        </p:nvSpPr>
        <p:spPr>
          <a:xfrm>
            <a:off x="10123317" y="2008837"/>
            <a:ext cx="962123" cy="646331"/>
          </a:xfrm>
          <a:prstGeom prst="rect">
            <a:avLst/>
          </a:prstGeom>
          <a:noFill/>
        </p:spPr>
        <p:txBody>
          <a:bodyPr wrap="none" rtlCol="0">
            <a:spAutoFit/>
          </a:bodyPr>
          <a:lstStyle/>
          <a:p>
            <a:r>
              <a:rPr lang="en-GB" sz="3600" b="1" dirty="0"/>
              <a:t>boil</a:t>
            </a:r>
            <a:r>
              <a:rPr lang="en-GB" dirty="0"/>
              <a:t> </a:t>
            </a:r>
          </a:p>
        </p:txBody>
      </p:sp>
      <p:sp>
        <p:nvSpPr>
          <p:cNvPr id="12" name="TextBox 11">
            <a:extLst>
              <a:ext uri="{FF2B5EF4-FFF2-40B4-BE49-F238E27FC236}">
                <a16:creationId xmlns:a16="http://schemas.microsoft.com/office/drawing/2014/main" id="{E8519F32-70A0-46FB-8F7C-1E2A4CC6406F}"/>
              </a:ext>
            </a:extLst>
          </p:cNvPr>
          <p:cNvSpPr txBox="1"/>
          <p:nvPr/>
        </p:nvSpPr>
        <p:spPr>
          <a:xfrm>
            <a:off x="768076" y="2917150"/>
            <a:ext cx="1252779" cy="646331"/>
          </a:xfrm>
          <a:prstGeom prst="rect">
            <a:avLst/>
          </a:prstGeom>
          <a:noFill/>
        </p:spPr>
        <p:txBody>
          <a:bodyPr wrap="none" rtlCol="0">
            <a:spAutoFit/>
          </a:bodyPr>
          <a:lstStyle/>
          <a:p>
            <a:r>
              <a:rPr lang="en-GB" sz="3600" b="1" dirty="0"/>
              <a:t>point</a:t>
            </a:r>
            <a:r>
              <a:rPr lang="en-GB" dirty="0"/>
              <a:t> </a:t>
            </a:r>
          </a:p>
        </p:txBody>
      </p:sp>
      <p:sp>
        <p:nvSpPr>
          <p:cNvPr id="13" name="TextBox 12">
            <a:extLst>
              <a:ext uri="{FF2B5EF4-FFF2-40B4-BE49-F238E27FC236}">
                <a16:creationId xmlns:a16="http://schemas.microsoft.com/office/drawing/2014/main" id="{2459F8B2-2B6D-41BF-8822-6B08449800A9}"/>
              </a:ext>
            </a:extLst>
          </p:cNvPr>
          <p:cNvSpPr txBox="1"/>
          <p:nvPr/>
        </p:nvSpPr>
        <p:spPr>
          <a:xfrm>
            <a:off x="3159947" y="3552141"/>
            <a:ext cx="1146468" cy="646331"/>
          </a:xfrm>
          <a:prstGeom prst="rect">
            <a:avLst/>
          </a:prstGeom>
          <a:noFill/>
        </p:spPr>
        <p:txBody>
          <a:bodyPr wrap="none" rtlCol="0">
            <a:spAutoFit/>
          </a:bodyPr>
          <a:lstStyle/>
          <a:p>
            <a:r>
              <a:rPr lang="en-GB" sz="3600" b="1" dirty="0"/>
              <a:t>spoil</a:t>
            </a:r>
            <a:r>
              <a:rPr lang="en-GB" dirty="0"/>
              <a:t> </a:t>
            </a:r>
          </a:p>
        </p:txBody>
      </p:sp>
      <p:sp>
        <p:nvSpPr>
          <p:cNvPr id="15" name="TextBox 14">
            <a:extLst>
              <a:ext uri="{FF2B5EF4-FFF2-40B4-BE49-F238E27FC236}">
                <a16:creationId xmlns:a16="http://schemas.microsoft.com/office/drawing/2014/main" id="{99CAF30F-70BC-4942-94A1-224C957391AA}"/>
              </a:ext>
            </a:extLst>
          </p:cNvPr>
          <p:cNvSpPr txBox="1"/>
          <p:nvPr/>
        </p:nvSpPr>
        <p:spPr>
          <a:xfrm>
            <a:off x="5652728" y="3176929"/>
            <a:ext cx="1122936" cy="646331"/>
          </a:xfrm>
          <a:prstGeom prst="rect">
            <a:avLst/>
          </a:prstGeom>
          <a:noFill/>
        </p:spPr>
        <p:txBody>
          <a:bodyPr wrap="none" rtlCol="0">
            <a:spAutoFit/>
          </a:bodyPr>
          <a:lstStyle/>
          <a:p>
            <a:r>
              <a:rPr lang="en-GB" sz="3600" b="1" dirty="0"/>
              <a:t>joint</a:t>
            </a:r>
            <a:r>
              <a:rPr lang="en-GB" dirty="0"/>
              <a:t> </a:t>
            </a:r>
          </a:p>
        </p:txBody>
      </p:sp>
      <p:sp>
        <p:nvSpPr>
          <p:cNvPr id="17" name="TextBox 16">
            <a:extLst>
              <a:ext uri="{FF2B5EF4-FFF2-40B4-BE49-F238E27FC236}">
                <a16:creationId xmlns:a16="http://schemas.microsoft.com/office/drawing/2014/main" id="{AC61F93C-992A-4630-BB03-0C67E55CE2BA}"/>
              </a:ext>
            </a:extLst>
          </p:cNvPr>
          <p:cNvSpPr txBox="1"/>
          <p:nvPr/>
        </p:nvSpPr>
        <p:spPr>
          <a:xfrm>
            <a:off x="8629645" y="3176928"/>
            <a:ext cx="1265090" cy="646331"/>
          </a:xfrm>
          <a:prstGeom prst="rect">
            <a:avLst/>
          </a:prstGeom>
          <a:noFill/>
        </p:spPr>
        <p:txBody>
          <a:bodyPr wrap="none" rtlCol="0">
            <a:spAutoFit/>
          </a:bodyPr>
          <a:lstStyle/>
          <a:p>
            <a:r>
              <a:rPr lang="en-GB" sz="3600" b="1" dirty="0"/>
              <a:t>noise</a:t>
            </a:r>
            <a:r>
              <a:rPr lang="en-GB" dirty="0"/>
              <a:t> </a:t>
            </a:r>
          </a:p>
        </p:txBody>
      </p:sp>
      <p:sp>
        <p:nvSpPr>
          <p:cNvPr id="18" name="TextBox 17">
            <a:extLst>
              <a:ext uri="{FF2B5EF4-FFF2-40B4-BE49-F238E27FC236}">
                <a16:creationId xmlns:a16="http://schemas.microsoft.com/office/drawing/2014/main" id="{358A2A84-E172-4F8F-B170-743B687B6308}"/>
              </a:ext>
            </a:extLst>
          </p:cNvPr>
          <p:cNvSpPr txBox="1"/>
          <p:nvPr/>
        </p:nvSpPr>
        <p:spPr>
          <a:xfrm>
            <a:off x="1638895" y="4659095"/>
            <a:ext cx="1187761" cy="646331"/>
          </a:xfrm>
          <a:prstGeom prst="rect">
            <a:avLst/>
          </a:prstGeom>
          <a:noFill/>
        </p:spPr>
        <p:txBody>
          <a:bodyPr wrap="none" rtlCol="0">
            <a:spAutoFit/>
          </a:bodyPr>
          <a:lstStyle/>
          <a:p>
            <a:r>
              <a:rPr lang="en-GB" sz="3600" b="1" dirty="0"/>
              <a:t>hoist</a:t>
            </a:r>
            <a:r>
              <a:rPr lang="en-GB" dirty="0"/>
              <a:t> </a:t>
            </a:r>
          </a:p>
        </p:txBody>
      </p:sp>
      <p:sp>
        <p:nvSpPr>
          <p:cNvPr id="19" name="TextBox 18">
            <a:extLst>
              <a:ext uri="{FF2B5EF4-FFF2-40B4-BE49-F238E27FC236}">
                <a16:creationId xmlns:a16="http://schemas.microsoft.com/office/drawing/2014/main" id="{5E7A71A4-2B05-41BC-A346-497EF472E147}"/>
              </a:ext>
            </a:extLst>
          </p:cNvPr>
          <p:cNvSpPr txBox="1"/>
          <p:nvPr/>
        </p:nvSpPr>
        <p:spPr>
          <a:xfrm>
            <a:off x="5005891" y="4659094"/>
            <a:ext cx="1261499" cy="646331"/>
          </a:xfrm>
          <a:prstGeom prst="rect">
            <a:avLst/>
          </a:prstGeom>
          <a:noFill/>
        </p:spPr>
        <p:txBody>
          <a:bodyPr wrap="none" rtlCol="0">
            <a:spAutoFit/>
          </a:bodyPr>
          <a:lstStyle/>
          <a:p>
            <a:r>
              <a:rPr lang="en-GB" sz="3600" b="1" dirty="0"/>
              <a:t>moist</a:t>
            </a:r>
            <a:endParaRPr lang="en-GB" dirty="0"/>
          </a:p>
        </p:txBody>
      </p:sp>
      <p:sp>
        <p:nvSpPr>
          <p:cNvPr id="21" name="Rectangle 20">
            <a:extLst>
              <a:ext uri="{FF2B5EF4-FFF2-40B4-BE49-F238E27FC236}">
                <a16:creationId xmlns:a16="http://schemas.microsoft.com/office/drawing/2014/main" id="{794939D6-D43E-4C10-8701-0FF4CABAC0A5}"/>
              </a:ext>
            </a:extLst>
          </p:cNvPr>
          <p:cNvSpPr/>
          <p:nvPr/>
        </p:nvSpPr>
        <p:spPr>
          <a:xfrm>
            <a:off x="296024" y="5623486"/>
            <a:ext cx="6745333" cy="108827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write the words on a piece of paper and underline the </a:t>
            </a:r>
            <a:r>
              <a:rPr lang="en-GB" sz="3600" dirty="0"/>
              <a:t>‘oi’ </a:t>
            </a:r>
            <a:r>
              <a:rPr lang="en-GB" sz="2400" dirty="0"/>
              <a:t>sound.</a:t>
            </a:r>
            <a:endParaRPr lang="en-GB" sz="2400" b="1" dirty="0"/>
          </a:p>
        </p:txBody>
      </p:sp>
      <p:pic>
        <p:nvPicPr>
          <p:cNvPr id="22" name="Picture 15" descr="A picture containing logo&#10;&#10;Description automatically generated">
            <a:extLst>
              <a:ext uri="{FF2B5EF4-FFF2-40B4-BE49-F238E27FC236}">
                <a16:creationId xmlns:a16="http://schemas.microsoft.com/office/drawing/2014/main" id="{A3E9E959-4D9B-420A-9EE9-933179816C9F}"/>
              </a:ext>
            </a:extLst>
          </p:cNvPr>
          <p:cNvPicPr>
            <a:picLocks noChangeAspect="1"/>
          </p:cNvPicPr>
          <p:nvPr/>
        </p:nvPicPr>
        <p:blipFill>
          <a:blip r:embed="rId2"/>
          <a:stretch>
            <a:fillRect/>
          </a:stretch>
        </p:blipFill>
        <p:spPr>
          <a:xfrm>
            <a:off x="10810878" y="38283"/>
            <a:ext cx="1266828" cy="962021"/>
          </a:xfrm>
          <a:prstGeom prst="rect">
            <a:avLst/>
          </a:prstGeom>
          <a:noFill/>
          <a:ln cap="flat">
            <a:noFill/>
          </a:ln>
        </p:spPr>
      </p:pic>
      <p:pic>
        <p:nvPicPr>
          <p:cNvPr id="20" name="Picture 19">
            <a:extLst>
              <a:ext uri="{FF2B5EF4-FFF2-40B4-BE49-F238E27FC236}">
                <a16:creationId xmlns:a16="http://schemas.microsoft.com/office/drawing/2014/main" id="{DAF2079E-D74E-43D7-BC02-E74050286AF1}"/>
              </a:ext>
            </a:extLst>
          </p:cNvPr>
          <p:cNvPicPr>
            <a:picLocks noChangeAspect="1"/>
          </p:cNvPicPr>
          <p:nvPr/>
        </p:nvPicPr>
        <p:blipFill>
          <a:blip r:embed="rId3"/>
          <a:stretch>
            <a:fillRect/>
          </a:stretch>
        </p:blipFill>
        <p:spPr>
          <a:xfrm>
            <a:off x="7885587" y="4146929"/>
            <a:ext cx="3844246" cy="2496685"/>
          </a:xfrm>
          <a:prstGeom prst="rect">
            <a:avLst/>
          </a:prstGeom>
        </p:spPr>
      </p:pic>
    </p:spTree>
    <p:extLst>
      <p:ext uri="{BB962C8B-B14F-4D97-AF65-F5344CB8AC3E}">
        <p14:creationId xmlns:p14="http://schemas.microsoft.com/office/powerpoint/2010/main" val="25457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2" grpId="0"/>
      <p:bldP spid="13" grpId="0"/>
      <p:bldP spid="17" grpId="0"/>
      <p:bldP spid="18" grpId="0"/>
      <p:bldP spid="19" grpId="0"/>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1981892" y="-200025"/>
            <a:ext cx="8045344"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Real or Alien words?</a:t>
            </a:r>
          </a:p>
        </p:txBody>
      </p:sp>
      <p:sp>
        <p:nvSpPr>
          <p:cNvPr id="3" name="Rectangle 2">
            <a:extLst>
              <a:ext uri="{FF2B5EF4-FFF2-40B4-BE49-F238E27FC236}">
                <a16:creationId xmlns:a16="http://schemas.microsoft.com/office/drawing/2014/main" id="{794939D6-D43E-4C10-8701-0FF4CABAC0A5}"/>
              </a:ext>
            </a:extLst>
          </p:cNvPr>
          <p:cNvSpPr/>
          <p:nvPr/>
        </p:nvSpPr>
        <p:spPr>
          <a:xfrm>
            <a:off x="117535" y="903329"/>
            <a:ext cx="11774057" cy="54664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Read the words and decide if they are real words or alien words. </a:t>
            </a:r>
            <a:endParaRPr lang="en-GB" sz="2000" b="1" dirty="0"/>
          </a:p>
        </p:txBody>
      </p:sp>
      <p:sp>
        <p:nvSpPr>
          <p:cNvPr id="5" name="Rectangle 4">
            <a:extLst>
              <a:ext uri="{FF2B5EF4-FFF2-40B4-BE49-F238E27FC236}">
                <a16:creationId xmlns:a16="http://schemas.microsoft.com/office/drawing/2014/main" id="{794939D6-D43E-4C10-8701-0FF4CABAC0A5}"/>
              </a:ext>
            </a:extLst>
          </p:cNvPr>
          <p:cNvSpPr/>
          <p:nvPr/>
        </p:nvSpPr>
        <p:spPr>
          <a:xfrm>
            <a:off x="6204858" y="6128435"/>
            <a:ext cx="5865700" cy="64810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alien words are made up words!</a:t>
            </a:r>
            <a:endParaRPr lang="en-GB" sz="2400" b="1" dirty="0"/>
          </a:p>
        </p:txBody>
      </p:sp>
      <p:sp>
        <p:nvSpPr>
          <p:cNvPr id="2" name="Oval 1"/>
          <p:cNvSpPr/>
          <p:nvPr/>
        </p:nvSpPr>
        <p:spPr>
          <a:xfrm>
            <a:off x="692333"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897428"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97754" y="1673207"/>
            <a:ext cx="577081" cy="369332"/>
          </a:xfrm>
          <a:prstGeom prst="rect">
            <a:avLst/>
          </a:prstGeom>
          <a:noFill/>
        </p:spPr>
        <p:txBody>
          <a:bodyPr wrap="none" rtlCol="0">
            <a:spAutoFit/>
          </a:bodyPr>
          <a:lstStyle/>
          <a:p>
            <a:r>
              <a:rPr lang="en-GB" dirty="0"/>
              <a:t>coin</a:t>
            </a:r>
          </a:p>
        </p:txBody>
      </p:sp>
      <p:sp>
        <p:nvSpPr>
          <p:cNvPr id="9" name="TextBox 8"/>
          <p:cNvSpPr txBox="1"/>
          <p:nvPr/>
        </p:nvSpPr>
        <p:spPr>
          <a:xfrm>
            <a:off x="5496639" y="2093575"/>
            <a:ext cx="519694" cy="369332"/>
          </a:xfrm>
          <a:prstGeom prst="rect">
            <a:avLst/>
          </a:prstGeom>
          <a:noFill/>
        </p:spPr>
        <p:txBody>
          <a:bodyPr wrap="none" rtlCol="0">
            <a:spAutoFit/>
          </a:bodyPr>
          <a:lstStyle/>
          <a:p>
            <a:r>
              <a:rPr lang="en-GB" dirty="0"/>
              <a:t>goil</a:t>
            </a:r>
          </a:p>
        </p:txBody>
      </p:sp>
      <p:sp>
        <p:nvSpPr>
          <p:cNvPr id="10" name="TextBox 9"/>
          <p:cNvSpPr txBox="1"/>
          <p:nvPr/>
        </p:nvSpPr>
        <p:spPr>
          <a:xfrm>
            <a:off x="5513002" y="2453887"/>
            <a:ext cx="714747" cy="369332"/>
          </a:xfrm>
          <a:prstGeom prst="rect">
            <a:avLst/>
          </a:prstGeom>
          <a:noFill/>
        </p:spPr>
        <p:txBody>
          <a:bodyPr wrap="none" rtlCol="0">
            <a:spAutoFit/>
          </a:bodyPr>
          <a:lstStyle/>
          <a:p>
            <a:r>
              <a:rPr lang="en-GB" dirty="0"/>
              <a:t>broik </a:t>
            </a:r>
          </a:p>
        </p:txBody>
      </p:sp>
      <p:sp>
        <p:nvSpPr>
          <p:cNvPr id="11" name="TextBox 10"/>
          <p:cNvSpPr txBox="1"/>
          <p:nvPr/>
        </p:nvSpPr>
        <p:spPr>
          <a:xfrm>
            <a:off x="5496639" y="2802932"/>
            <a:ext cx="465192" cy="369332"/>
          </a:xfrm>
          <a:prstGeom prst="rect">
            <a:avLst/>
          </a:prstGeom>
          <a:noFill/>
        </p:spPr>
        <p:txBody>
          <a:bodyPr wrap="none" rtlCol="0">
            <a:spAutoFit/>
          </a:bodyPr>
          <a:lstStyle/>
          <a:p>
            <a:r>
              <a:rPr lang="en-GB" dirty="0"/>
              <a:t>oil </a:t>
            </a:r>
          </a:p>
        </p:txBody>
      </p:sp>
      <p:sp>
        <p:nvSpPr>
          <p:cNvPr id="12" name="TextBox 11"/>
          <p:cNvSpPr txBox="1"/>
          <p:nvPr/>
        </p:nvSpPr>
        <p:spPr>
          <a:xfrm>
            <a:off x="5496639" y="3168691"/>
            <a:ext cx="554960" cy="369332"/>
          </a:xfrm>
          <a:prstGeom prst="rect">
            <a:avLst/>
          </a:prstGeom>
          <a:noFill/>
        </p:spPr>
        <p:txBody>
          <a:bodyPr wrap="none" rtlCol="0">
            <a:spAutoFit/>
          </a:bodyPr>
          <a:lstStyle/>
          <a:p>
            <a:r>
              <a:rPr lang="en-GB" dirty="0"/>
              <a:t>soil </a:t>
            </a:r>
          </a:p>
        </p:txBody>
      </p:sp>
      <p:sp>
        <p:nvSpPr>
          <p:cNvPr id="13" name="TextBox 12"/>
          <p:cNvSpPr txBox="1"/>
          <p:nvPr/>
        </p:nvSpPr>
        <p:spPr>
          <a:xfrm>
            <a:off x="5496639" y="3529648"/>
            <a:ext cx="630044" cy="369332"/>
          </a:xfrm>
          <a:prstGeom prst="rect">
            <a:avLst/>
          </a:prstGeom>
          <a:noFill/>
        </p:spPr>
        <p:txBody>
          <a:bodyPr wrap="none" rtlCol="0">
            <a:spAutoFit/>
          </a:bodyPr>
          <a:lstStyle/>
          <a:p>
            <a:r>
              <a:rPr lang="en-GB" dirty="0"/>
              <a:t>zoim</a:t>
            </a:r>
          </a:p>
        </p:txBody>
      </p:sp>
      <p:sp>
        <p:nvSpPr>
          <p:cNvPr id="14" name="TextBox 13"/>
          <p:cNvSpPr txBox="1"/>
          <p:nvPr/>
        </p:nvSpPr>
        <p:spPr>
          <a:xfrm>
            <a:off x="5503736" y="3942002"/>
            <a:ext cx="649537" cy="369332"/>
          </a:xfrm>
          <a:prstGeom prst="rect">
            <a:avLst/>
          </a:prstGeom>
          <a:noFill/>
        </p:spPr>
        <p:txBody>
          <a:bodyPr wrap="none" rtlCol="0">
            <a:spAutoFit/>
          </a:bodyPr>
          <a:lstStyle/>
          <a:p>
            <a:r>
              <a:rPr lang="en-GB" dirty="0"/>
              <a:t>choif</a:t>
            </a:r>
          </a:p>
        </p:txBody>
      </p:sp>
      <p:sp>
        <p:nvSpPr>
          <p:cNvPr id="15" name="TextBox 14"/>
          <p:cNvSpPr txBox="1"/>
          <p:nvPr/>
        </p:nvSpPr>
        <p:spPr>
          <a:xfrm>
            <a:off x="5496639" y="4376780"/>
            <a:ext cx="534121" cy="369332"/>
          </a:xfrm>
          <a:prstGeom prst="rect">
            <a:avLst/>
          </a:prstGeom>
          <a:noFill/>
        </p:spPr>
        <p:txBody>
          <a:bodyPr wrap="none" rtlCol="0">
            <a:spAutoFit/>
          </a:bodyPr>
          <a:lstStyle/>
          <a:p>
            <a:r>
              <a:rPr lang="en-GB" dirty="0"/>
              <a:t>boil</a:t>
            </a:r>
          </a:p>
        </p:txBody>
      </p:sp>
      <p:sp>
        <p:nvSpPr>
          <p:cNvPr id="16" name="TextBox 15"/>
          <p:cNvSpPr txBox="1"/>
          <p:nvPr/>
        </p:nvSpPr>
        <p:spPr>
          <a:xfrm>
            <a:off x="5496639" y="4792751"/>
            <a:ext cx="730777" cy="369332"/>
          </a:xfrm>
          <a:prstGeom prst="rect">
            <a:avLst/>
          </a:prstGeom>
          <a:noFill/>
        </p:spPr>
        <p:txBody>
          <a:bodyPr wrap="none" rtlCol="0">
            <a:spAutoFit/>
          </a:bodyPr>
          <a:lstStyle/>
          <a:p>
            <a:r>
              <a:rPr lang="en-GB" dirty="0"/>
              <a:t>point </a:t>
            </a:r>
          </a:p>
        </p:txBody>
      </p:sp>
      <p:sp>
        <p:nvSpPr>
          <p:cNvPr id="17" name="TextBox 16"/>
          <p:cNvSpPr txBox="1"/>
          <p:nvPr/>
        </p:nvSpPr>
        <p:spPr>
          <a:xfrm>
            <a:off x="5497754" y="5162083"/>
            <a:ext cx="657552" cy="369332"/>
          </a:xfrm>
          <a:prstGeom prst="rect">
            <a:avLst/>
          </a:prstGeom>
          <a:noFill/>
        </p:spPr>
        <p:txBody>
          <a:bodyPr wrap="none" rtlCol="0">
            <a:spAutoFit/>
          </a:bodyPr>
          <a:lstStyle/>
          <a:p>
            <a:r>
              <a:rPr lang="en-GB" dirty="0"/>
              <a:t>floib </a:t>
            </a:r>
          </a:p>
        </p:txBody>
      </p:sp>
      <p:sp>
        <p:nvSpPr>
          <p:cNvPr id="18" name="TextBox 17"/>
          <p:cNvSpPr txBox="1"/>
          <p:nvPr/>
        </p:nvSpPr>
        <p:spPr>
          <a:xfrm>
            <a:off x="5488768" y="5574437"/>
            <a:ext cx="739305" cy="369332"/>
          </a:xfrm>
          <a:prstGeom prst="rect">
            <a:avLst/>
          </a:prstGeom>
          <a:noFill/>
        </p:spPr>
        <p:txBody>
          <a:bodyPr wrap="none" rtlCol="0">
            <a:spAutoFit/>
          </a:bodyPr>
          <a:lstStyle/>
          <a:p>
            <a:r>
              <a:rPr lang="en-GB" dirty="0"/>
              <a:t>noise </a:t>
            </a:r>
          </a:p>
        </p:txBody>
      </p:sp>
      <p:sp>
        <p:nvSpPr>
          <p:cNvPr id="19" name="TextBox 18"/>
          <p:cNvSpPr txBox="1"/>
          <p:nvPr/>
        </p:nvSpPr>
        <p:spPr>
          <a:xfrm>
            <a:off x="2049590" y="1670807"/>
            <a:ext cx="1263808" cy="369332"/>
          </a:xfrm>
          <a:prstGeom prst="rect">
            <a:avLst/>
          </a:prstGeom>
          <a:noFill/>
        </p:spPr>
        <p:txBody>
          <a:bodyPr wrap="none" rtlCol="0">
            <a:spAutoFit/>
          </a:bodyPr>
          <a:lstStyle/>
          <a:p>
            <a:r>
              <a:rPr lang="en-GB" u="sng" dirty="0"/>
              <a:t>Real words </a:t>
            </a:r>
          </a:p>
        </p:txBody>
      </p:sp>
      <p:sp>
        <p:nvSpPr>
          <p:cNvPr id="20" name="TextBox 19"/>
          <p:cNvSpPr txBox="1"/>
          <p:nvPr/>
        </p:nvSpPr>
        <p:spPr>
          <a:xfrm>
            <a:off x="8170524" y="1687290"/>
            <a:ext cx="1339982" cy="369332"/>
          </a:xfrm>
          <a:prstGeom prst="rect">
            <a:avLst/>
          </a:prstGeom>
          <a:noFill/>
        </p:spPr>
        <p:txBody>
          <a:bodyPr wrap="none" rtlCol="0">
            <a:spAutoFit/>
          </a:bodyPr>
          <a:lstStyle/>
          <a:p>
            <a:r>
              <a:rPr lang="en-GB" u="sng" dirty="0"/>
              <a:t>Alien words </a:t>
            </a:r>
          </a:p>
        </p:txBody>
      </p:sp>
      <p:pic>
        <p:nvPicPr>
          <p:cNvPr id="2050" name="Picture 2" descr="See the source image">
            <a:extLst>
              <a:ext uri="{FF2B5EF4-FFF2-40B4-BE49-F238E27FC236}">
                <a16:creationId xmlns:a16="http://schemas.microsoft.com/office/drawing/2014/main" id="{4E2D3FE0-1C2C-41D9-8B61-FFEF11BA1BD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474771" y="1818112"/>
            <a:ext cx="776254" cy="9202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 picture containing diagram&#10;&#10;Description automatically generated">
            <a:extLst>
              <a:ext uri="{FF2B5EF4-FFF2-40B4-BE49-F238E27FC236}">
                <a16:creationId xmlns:a16="http://schemas.microsoft.com/office/drawing/2014/main" id="{59A23126-4160-4C86-B14C-FE590D9F28D4}"/>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157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26624" y="-27786"/>
            <a:ext cx="9823843" cy="830997"/>
          </a:xfrm>
          <a:prstGeom prst="rect">
            <a:avLst/>
          </a:prstGeom>
          <a:noFill/>
        </p:spPr>
        <p:txBody>
          <a:bodyPr wrap="none" lIns="91440" tIns="45720" rIns="91440" bIns="45720">
            <a:sp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a:t>
            </a:r>
          </a:p>
        </p:txBody>
      </p:sp>
      <p:sp>
        <p:nvSpPr>
          <p:cNvPr id="11" name="TextBox 10">
            <a:extLst>
              <a:ext uri="{FF2B5EF4-FFF2-40B4-BE49-F238E27FC236}">
                <a16:creationId xmlns:a16="http://schemas.microsoft.com/office/drawing/2014/main" id="{B83254FC-311D-40D0-B99D-C02DF491F59F}"/>
              </a:ext>
            </a:extLst>
          </p:cNvPr>
          <p:cNvSpPr txBox="1"/>
          <p:nvPr/>
        </p:nvSpPr>
        <p:spPr>
          <a:xfrm>
            <a:off x="9932925" y="1029983"/>
            <a:ext cx="1383264" cy="1015663"/>
          </a:xfrm>
          <a:prstGeom prst="rect">
            <a:avLst/>
          </a:prstGeom>
          <a:noFill/>
        </p:spPr>
        <p:txBody>
          <a:bodyPr wrap="none" rtlCol="0">
            <a:spAutoFit/>
          </a:bodyPr>
          <a:lstStyle/>
          <a:p>
            <a:r>
              <a:rPr lang="en-GB" sz="6000" b="1" dirty="0"/>
              <a:t>foil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10002181" y="2080917"/>
            <a:ext cx="1390124" cy="1015663"/>
          </a:xfrm>
          <a:prstGeom prst="rect">
            <a:avLst/>
          </a:prstGeom>
          <a:noFill/>
        </p:spPr>
        <p:txBody>
          <a:bodyPr wrap="none" rtlCol="0">
            <a:spAutoFit/>
          </a:bodyPr>
          <a:lstStyle/>
          <a:p>
            <a:r>
              <a:rPr lang="en-GB" sz="6000" b="1" dirty="0"/>
              <a:t>boil</a:t>
            </a:r>
          </a:p>
        </p:txBody>
      </p:sp>
      <p:sp>
        <p:nvSpPr>
          <p:cNvPr id="13" name="TextBox 12">
            <a:extLst>
              <a:ext uri="{FF2B5EF4-FFF2-40B4-BE49-F238E27FC236}">
                <a16:creationId xmlns:a16="http://schemas.microsoft.com/office/drawing/2014/main" id="{B77E8E38-5A76-45DD-9CF6-6B5519B70F54}"/>
              </a:ext>
            </a:extLst>
          </p:cNvPr>
          <p:cNvSpPr txBox="1"/>
          <p:nvPr/>
        </p:nvSpPr>
        <p:spPr>
          <a:xfrm>
            <a:off x="9932925" y="3297424"/>
            <a:ext cx="1694118" cy="1015663"/>
          </a:xfrm>
          <a:prstGeom prst="rect">
            <a:avLst/>
          </a:prstGeom>
          <a:noFill/>
        </p:spPr>
        <p:txBody>
          <a:bodyPr wrap="none" rtlCol="0">
            <a:spAutoFit/>
          </a:bodyPr>
          <a:lstStyle/>
          <a:p>
            <a:r>
              <a:rPr lang="en-GB" sz="6000" b="1" dirty="0"/>
              <a:t>coin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55881" y="4513931"/>
            <a:ext cx="1282723" cy="1015663"/>
          </a:xfrm>
          <a:prstGeom prst="rect">
            <a:avLst/>
          </a:prstGeom>
          <a:noFill/>
        </p:spPr>
        <p:txBody>
          <a:bodyPr wrap="none" rtlCol="0">
            <a:spAutoFit/>
          </a:bodyPr>
          <a:lstStyle/>
          <a:p>
            <a:r>
              <a:rPr lang="en-GB" sz="6000" b="1" dirty="0"/>
              <a:t>soil</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174690" y="5646747"/>
            <a:ext cx="1151277" cy="1015663"/>
          </a:xfrm>
          <a:prstGeom prst="rect">
            <a:avLst/>
          </a:prstGeom>
          <a:noFill/>
        </p:spPr>
        <p:txBody>
          <a:bodyPr wrap="none" rtlCol="0">
            <a:spAutoFit/>
          </a:bodyPr>
          <a:lstStyle/>
          <a:p>
            <a:r>
              <a:rPr lang="en-GB" sz="6000" b="1" dirty="0"/>
              <a:t>oil </a:t>
            </a:r>
          </a:p>
        </p:txBody>
      </p:sp>
      <p:cxnSp>
        <p:nvCxnSpPr>
          <p:cNvPr id="6" name="Straight Arrow Connector 5">
            <a:extLst>
              <a:ext uri="{FF2B5EF4-FFF2-40B4-BE49-F238E27FC236}">
                <a16:creationId xmlns:a16="http://schemas.microsoft.com/office/drawing/2014/main" id="{08C279D3-B0E9-45B5-BB61-17C073AC6CF6}"/>
              </a:ext>
            </a:extLst>
          </p:cNvPr>
          <p:cNvCxnSpPr>
            <a:cxnSpLocks/>
            <a:endCxn id="15" idx="1"/>
          </p:cNvCxnSpPr>
          <p:nvPr/>
        </p:nvCxnSpPr>
        <p:spPr>
          <a:xfrm>
            <a:off x="1617875" y="1316665"/>
            <a:ext cx="8556815" cy="48379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62B1CF65-2673-47A6-9448-3C7236D9BC47}"/>
              </a:ext>
            </a:extLst>
          </p:cNvPr>
          <p:cNvPicPr>
            <a:picLocks noChangeAspect="1"/>
          </p:cNvPicPr>
          <p:nvPr/>
        </p:nvPicPr>
        <p:blipFill>
          <a:blip r:embed="rId2"/>
          <a:stretch>
            <a:fillRect/>
          </a:stretch>
        </p:blipFill>
        <p:spPr>
          <a:xfrm>
            <a:off x="10834869" y="32691"/>
            <a:ext cx="1266828" cy="962021"/>
          </a:xfrm>
          <a:prstGeom prst="rect">
            <a:avLst/>
          </a:prstGeom>
          <a:noFill/>
          <a:ln cap="flat">
            <a:noFill/>
          </a:ln>
        </p:spPr>
      </p:pic>
      <p:pic>
        <p:nvPicPr>
          <p:cNvPr id="1026" name="Picture 2">
            <a:extLst>
              <a:ext uri="{FF2B5EF4-FFF2-40B4-BE49-F238E27FC236}">
                <a16:creationId xmlns:a16="http://schemas.microsoft.com/office/drawing/2014/main" id="{EEF43BAD-FA88-4CBD-B2E0-893BFF7BE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24" y="685156"/>
            <a:ext cx="1569532" cy="11391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9107285C-7FFA-4B10-9E89-22D3964D0D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7949" y="1982140"/>
            <a:ext cx="1563500" cy="1132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2369AF2D-8F25-4300-8A6E-A1C9908C02B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8674" y="3199529"/>
            <a:ext cx="1562050"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6588550F-4092-4C47-BA08-CFAE3459479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7224" y="4423138"/>
            <a:ext cx="1569532" cy="11547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a:extLst>
              <a:ext uri="{FF2B5EF4-FFF2-40B4-BE49-F238E27FC236}">
                <a16:creationId xmlns:a16="http://schemas.microsoft.com/office/drawing/2014/main" id="{DEB7D613-A546-4FD4-92E3-E8BCDE83D0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49" y="5646747"/>
            <a:ext cx="1563500" cy="116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313618" y="-19279"/>
            <a:ext cx="10354758" cy="707886"/>
          </a:xfrm>
          <a:prstGeom prst="rect">
            <a:avLst/>
          </a:prstGeom>
          <a:noFill/>
        </p:spPr>
        <p:txBody>
          <a:bodyPr wrap="non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 - answers</a:t>
            </a:r>
          </a:p>
        </p:txBody>
      </p:sp>
      <p:sp>
        <p:nvSpPr>
          <p:cNvPr id="11" name="TextBox 10">
            <a:extLst>
              <a:ext uri="{FF2B5EF4-FFF2-40B4-BE49-F238E27FC236}">
                <a16:creationId xmlns:a16="http://schemas.microsoft.com/office/drawing/2014/main" id="{B83254FC-311D-40D0-B99D-C02DF491F59F}"/>
              </a:ext>
            </a:extLst>
          </p:cNvPr>
          <p:cNvSpPr txBox="1"/>
          <p:nvPr/>
        </p:nvSpPr>
        <p:spPr>
          <a:xfrm>
            <a:off x="9932925" y="1029983"/>
            <a:ext cx="1383264" cy="1015663"/>
          </a:xfrm>
          <a:prstGeom prst="rect">
            <a:avLst/>
          </a:prstGeom>
          <a:noFill/>
        </p:spPr>
        <p:txBody>
          <a:bodyPr wrap="none" rtlCol="0">
            <a:spAutoFit/>
          </a:bodyPr>
          <a:lstStyle/>
          <a:p>
            <a:r>
              <a:rPr lang="en-GB" sz="6000" b="1" dirty="0"/>
              <a:t>foil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10002181" y="2080917"/>
            <a:ext cx="1390124" cy="1015663"/>
          </a:xfrm>
          <a:prstGeom prst="rect">
            <a:avLst/>
          </a:prstGeom>
          <a:noFill/>
        </p:spPr>
        <p:txBody>
          <a:bodyPr wrap="none" rtlCol="0">
            <a:spAutoFit/>
          </a:bodyPr>
          <a:lstStyle/>
          <a:p>
            <a:r>
              <a:rPr lang="en-GB" sz="6000" b="1" dirty="0"/>
              <a:t>boil</a:t>
            </a:r>
          </a:p>
        </p:txBody>
      </p:sp>
      <p:sp>
        <p:nvSpPr>
          <p:cNvPr id="13" name="TextBox 12">
            <a:extLst>
              <a:ext uri="{FF2B5EF4-FFF2-40B4-BE49-F238E27FC236}">
                <a16:creationId xmlns:a16="http://schemas.microsoft.com/office/drawing/2014/main" id="{B77E8E38-5A76-45DD-9CF6-6B5519B70F54}"/>
              </a:ext>
            </a:extLst>
          </p:cNvPr>
          <p:cNvSpPr txBox="1"/>
          <p:nvPr/>
        </p:nvSpPr>
        <p:spPr>
          <a:xfrm>
            <a:off x="9932925" y="3297424"/>
            <a:ext cx="1694118" cy="1015663"/>
          </a:xfrm>
          <a:prstGeom prst="rect">
            <a:avLst/>
          </a:prstGeom>
          <a:noFill/>
        </p:spPr>
        <p:txBody>
          <a:bodyPr wrap="none" rtlCol="0">
            <a:spAutoFit/>
          </a:bodyPr>
          <a:lstStyle/>
          <a:p>
            <a:r>
              <a:rPr lang="en-GB" sz="6000" b="1" dirty="0"/>
              <a:t>coin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55881" y="4513931"/>
            <a:ext cx="1282723" cy="1015663"/>
          </a:xfrm>
          <a:prstGeom prst="rect">
            <a:avLst/>
          </a:prstGeom>
          <a:noFill/>
        </p:spPr>
        <p:txBody>
          <a:bodyPr wrap="none" rtlCol="0">
            <a:spAutoFit/>
          </a:bodyPr>
          <a:lstStyle/>
          <a:p>
            <a:r>
              <a:rPr lang="en-GB" sz="6000" b="1" dirty="0"/>
              <a:t>soil</a:t>
            </a:r>
          </a:p>
        </p:txBody>
      </p:sp>
      <p:sp>
        <p:nvSpPr>
          <p:cNvPr id="15" name="TextBox 14">
            <a:extLst>
              <a:ext uri="{FF2B5EF4-FFF2-40B4-BE49-F238E27FC236}">
                <a16:creationId xmlns:a16="http://schemas.microsoft.com/office/drawing/2014/main" id="{1AACFBE0-6020-426C-A66A-A3C64DFA42CD}"/>
              </a:ext>
            </a:extLst>
          </p:cNvPr>
          <p:cNvSpPr txBox="1"/>
          <p:nvPr/>
        </p:nvSpPr>
        <p:spPr>
          <a:xfrm>
            <a:off x="10174690" y="5646747"/>
            <a:ext cx="1151277" cy="1015663"/>
          </a:xfrm>
          <a:prstGeom prst="rect">
            <a:avLst/>
          </a:prstGeom>
          <a:noFill/>
        </p:spPr>
        <p:txBody>
          <a:bodyPr wrap="none" rtlCol="0">
            <a:spAutoFit/>
          </a:bodyPr>
          <a:lstStyle/>
          <a:p>
            <a:r>
              <a:rPr lang="en-GB" sz="6000" b="1" dirty="0"/>
              <a:t>oil </a:t>
            </a:r>
          </a:p>
        </p:txBody>
      </p:sp>
      <p:cxnSp>
        <p:nvCxnSpPr>
          <p:cNvPr id="6" name="Straight Arrow Connector 5">
            <a:extLst>
              <a:ext uri="{FF2B5EF4-FFF2-40B4-BE49-F238E27FC236}">
                <a16:creationId xmlns:a16="http://schemas.microsoft.com/office/drawing/2014/main" id="{08C279D3-B0E9-45B5-BB61-17C073AC6CF6}"/>
              </a:ext>
            </a:extLst>
          </p:cNvPr>
          <p:cNvCxnSpPr>
            <a:cxnSpLocks/>
            <a:endCxn id="15" idx="1"/>
          </p:cNvCxnSpPr>
          <p:nvPr/>
        </p:nvCxnSpPr>
        <p:spPr>
          <a:xfrm>
            <a:off x="1617875" y="1316665"/>
            <a:ext cx="8556815" cy="48379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62B1CF65-2673-47A6-9448-3C7236D9BC47}"/>
              </a:ext>
            </a:extLst>
          </p:cNvPr>
          <p:cNvPicPr>
            <a:picLocks noChangeAspect="1"/>
          </p:cNvPicPr>
          <p:nvPr/>
        </p:nvPicPr>
        <p:blipFill>
          <a:blip r:embed="rId2"/>
          <a:stretch>
            <a:fillRect/>
          </a:stretch>
        </p:blipFill>
        <p:spPr>
          <a:xfrm>
            <a:off x="10834869" y="32691"/>
            <a:ext cx="1266828" cy="962021"/>
          </a:xfrm>
          <a:prstGeom prst="rect">
            <a:avLst/>
          </a:prstGeom>
          <a:noFill/>
          <a:ln cap="flat">
            <a:noFill/>
          </a:ln>
        </p:spPr>
      </p:pic>
      <p:pic>
        <p:nvPicPr>
          <p:cNvPr id="1026" name="Picture 2">
            <a:extLst>
              <a:ext uri="{FF2B5EF4-FFF2-40B4-BE49-F238E27FC236}">
                <a16:creationId xmlns:a16="http://schemas.microsoft.com/office/drawing/2014/main" id="{EEF43BAD-FA88-4CBD-B2E0-893BFF7BE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24" y="685156"/>
            <a:ext cx="1569532" cy="11391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9107285C-7FFA-4B10-9E89-22D3964D0D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7949" y="1982140"/>
            <a:ext cx="1563500" cy="1132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2369AF2D-8F25-4300-8A6E-A1C9908C02B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8674" y="3199529"/>
            <a:ext cx="1562050" cy="11391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6588550F-4092-4C47-BA08-CFAE3459479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7224" y="4423138"/>
            <a:ext cx="1569532" cy="11547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a:extLst>
              <a:ext uri="{FF2B5EF4-FFF2-40B4-BE49-F238E27FC236}">
                <a16:creationId xmlns:a16="http://schemas.microsoft.com/office/drawing/2014/main" id="{DEB7D613-A546-4FD4-92E3-E8BCDE83D0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49" y="5646747"/>
            <a:ext cx="1563500" cy="116018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C1058EBF-275E-4ECD-8AB8-6695E9F2F063}"/>
              </a:ext>
            </a:extLst>
          </p:cNvPr>
          <p:cNvCxnSpPr>
            <a:cxnSpLocks/>
          </p:cNvCxnSpPr>
          <p:nvPr/>
        </p:nvCxnSpPr>
        <p:spPr>
          <a:xfrm>
            <a:off x="1617875" y="2657994"/>
            <a:ext cx="8315050" cy="1279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62E6F35-75DA-416B-A949-19DDE9BBAD0D}"/>
              </a:ext>
            </a:extLst>
          </p:cNvPr>
          <p:cNvCxnSpPr>
            <a:cxnSpLocks/>
            <a:endCxn id="12" idx="1"/>
          </p:cNvCxnSpPr>
          <p:nvPr/>
        </p:nvCxnSpPr>
        <p:spPr>
          <a:xfrm flipV="1">
            <a:off x="1652503" y="2588749"/>
            <a:ext cx="8349678" cy="11869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CD321AB-29A1-4324-B592-45CF574A7132}"/>
              </a:ext>
            </a:extLst>
          </p:cNvPr>
          <p:cNvCxnSpPr>
            <a:cxnSpLocks/>
          </p:cNvCxnSpPr>
          <p:nvPr/>
        </p:nvCxnSpPr>
        <p:spPr>
          <a:xfrm>
            <a:off x="1703793" y="4994490"/>
            <a:ext cx="8346781" cy="18711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3C8DAE9-7524-42C8-9BC7-0BAAC2DFD523}"/>
              </a:ext>
            </a:extLst>
          </p:cNvPr>
          <p:cNvCxnSpPr>
            <a:cxnSpLocks/>
          </p:cNvCxnSpPr>
          <p:nvPr/>
        </p:nvCxnSpPr>
        <p:spPr>
          <a:xfrm flipV="1">
            <a:off x="1729980" y="1713402"/>
            <a:ext cx="8120487" cy="462072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3326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BDFEB-A3A7-44FC-8FD1-4680581DA781}"/>
              </a:ext>
            </a:extLst>
          </p:cNvPr>
          <p:cNvSpPr/>
          <p:nvPr/>
        </p:nvSpPr>
        <p:spPr>
          <a:xfrm>
            <a:off x="0" y="-71809"/>
            <a:ext cx="9730869"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the word under the picture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11" name="Straight Connector 10">
            <a:extLst>
              <a:ext uri="{FF2B5EF4-FFF2-40B4-BE49-F238E27FC236}">
                <a16:creationId xmlns:a16="http://schemas.microsoft.com/office/drawing/2014/main" id="{F65EB014-DC3F-4CDE-A9BB-4F4C8F1064AF}"/>
              </a:ext>
            </a:extLst>
          </p:cNvPr>
          <p:cNvCxnSpPr/>
          <p:nvPr/>
        </p:nvCxnSpPr>
        <p:spPr>
          <a:xfrm>
            <a:off x="1182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376118-D78A-4ED3-BF92-FE73264171D1}"/>
              </a:ext>
            </a:extLst>
          </p:cNvPr>
          <p:cNvCxnSpPr/>
          <p:nvPr/>
        </p:nvCxnSpPr>
        <p:spPr>
          <a:xfrm>
            <a:off x="4024789" y="3329940"/>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3F60AD2-376E-4B23-B3B0-1E8D34275AEE}"/>
              </a:ext>
            </a:extLst>
          </p:cNvPr>
          <p:cNvCxnSpPr/>
          <p:nvPr/>
        </p:nvCxnSpPr>
        <p:spPr>
          <a:xfrm>
            <a:off x="79668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275478E-0EE8-4793-AEDC-55452BCD18D7}"/>
              </a:ext>
            </a:extLst>
          </p:cNvPr>
          <p:cNvCxnSpPr/>
          <p:nvPr/>
        </p:nvCxnSpPr>
        <p:spPr>
          <a:xfrm>
            <a:off x="1980883" y="66821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FCE7C61-06B9-49DF-83D7-16E9EAC653B9}"/>
              </a:ext>
            </a:extLst>
          </p:cNvPr>
          <p:cNvCxnSpPr/>
          <p:nvPr/>
        </p:nvCxnSpPr>
        <p:spPr>
          <a:xfrm>
            <a:off x="6807200" y="6682105"/>
            <a:ext cx="3291840" cy="0"/>
          </a:xfrm>
          <a:prstGeom prst="line">
            <a:avLst/>
          </a:prstGeom>
          <a:ln w="38100"/>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2276B4CB-C718-434F-B7B4-C94D1175EF2E}"/>
              </a:ext>
            </a:extLst>
          </p:cNvPr>
          <p:cNvPicPr>
            <a:picLocks noChangeAspect="1"/>
          </p:cNvPicPr>
          <p:nvPr/>
        </p:nvPicPr>
        <p:blipFill>
          <a:blip r:embed="rId2"/>
          <a:stretch>
            <a:fillRect/>
          </a:stretch>
        </p:blipFill>
        <p:spPr>
          <a:xfrm>
            <a:off x="10787244" y="70791"/>
            <a:ext cx="1266828" cy="962021"/>
          </a:xfrm>
          <a:prstGeom prst="rect">
            <a:avLst/>
          </a:prstGeom>
          <a:noFill/>
          <a:ln cap="flat">
            <a:noFill/>
          </a:ln>
        </p:spPr>
      </p:pic>
      <p:pic>
        <p:nvPicPr>
          <p:cNvPr id="22" name="Picture 8" descr="See the source image">
            <a:extLst>
              <a:ext uri="{FF2B5EF4-FFF2-40B4-BE49-F238E27FC236}">
                <a16:creationId xmlns:a16="http://schemas.microsoft.com/office/drawing/2014/main" id="{64DA474E-33A7-44F3-8307-975818D0950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2632" y="807631"/>
            <a:ext cx="2260599" cy="19381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See the source image">
            <a:extLst>
              <a:ext uri="{FF2B5EF4-FFF2-40B4-BE49-F238E27FC236}">
                <a16:creationId xmlns:a16="http://schemas.microsoft.com/office/drawing/2014/main" id="{0B6209FE-707D-4CB3-B88B-FACE50466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120" y="807631"/>
            <a:ext cx="2260599" cy="19267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See the source image">
            <a:extLst>
              <a:ext uri="{FF2B5EF4-FFF2-40B4-BE49-F238E27FC236}">
                <a16:creationId xmlns:a16="http://schemas.microsoft.com/office/drawing/2014/main" id="{80EEA66B-E74C-48C9-BF0D-9F401C24E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504" y="4171289"/>
            <a:ext cx="2260598" cy="19267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ABF5E58C-FC4F-4974-B64E-4BAF6282B9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0059" y="4136961"/>
            <a:ext cx="2260598" cy="19610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See the source image">
            <a:extLst>
              <a:ext uri="{FF2B5EF4-FFF2-40B4-BE49-F238E27FC236}">
                <a16:creationId xmlns:a16="http://schemas.microsoft.com/office/drawing/2014/main" id="{C3785CC3-044A-460E-895F-5CCAB6091C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173" y="851521"/>
            <a:ext cx="2254005" cy="1926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45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D87E9-209B-4E50-8033-A47215A4DE47}"/>
              </a:ext>
            </a:extLst>
          </p:cNvPr>
          <p:cNvSpPr/>
          <p:nvPr/>
        </p:nvSpPr>
        <p:spPr>
          <a:xfrm>
            <a:off x="-151028" y="-73475"/>
            <a:ext cx="11160555" cy="769441"/>
          </a:xfrm>
          <a:prstGeom prst="rect">
            <a:avLst/>
          </a:prstGeom>
          <a:noFill/>
        </p:spPr>
        <p:txBody>
          <a:bodyPr wrap="none" lIns="91440" tIns="45720" rIns="91440" bIns="4572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sentences and fill in the missing word</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A9E019B9-7BCD-4953-A6F9-312D448AE172}"/>
              </a:ext>
            </a:extLst>
          </p:cNvPr>
          <p:cNvSpPr/>
          <p:nvPr/>
        </p:nvSpPr>
        <p:spPr>
          <a:xfrm>
            <a:off x="152400" y="769441"/>
            <a:ext cx="11801475" cy="76944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Choose from the 5 words below. Read the sentence and decide which word makes sense. </a:t>
            </a:r>
          </a:p>
        </p:txBody>
      </p:sp>
      <p:sp>
        <p:nvSpPr>
          <p:cNvPr id="6" name="TextBox 5">
            <a:extLst>
              <a:ext uri="{FF2B5EF4-FFF2-40B4-BE49-F238E27FC236}">
                <a16:creationId xmlns:a16="http://schemas.microsoft.com/office/drawing/2014/main" id="{BF4E057B-FD52-468F-9737-FD3B426F1D74}"/>
              </a:ext>
            </a:extLst>
          </p:cNvPr>
          <p:cNvSpPr txBox="1"/>
          <p:nvPr/>
        </p:nvSpPr>
        <p:spPr>
          <a:xfrm>
            <a:off x="238125" y="1391933"/>
            <a:ext cx="1694118" cy="1015663"/>
          </a:xfrm>
          <a:prstGeom prst="rect">
            <a:avLst/>
          </a:prstGeom>
          <a:noFill/>
        </p:spPr>
        <p:txBody>
          <a:bodyPr wrap="none" rtlCol="0">
            <a:spAutoFit/>
          </a:bodyPr>
          <a:lstStyle/>
          <a:p>
            <a:r>
              <a:rPr lang="en-GB" sz="6000" b="1" dirty="0"/>
              <a:t>coin </a:t>
            </a:r>
          </a:p>
        </p:txBody>
      </p:sp>
      <p:sp>
        <p:nvSpPr>
          <p:cNvPr id="7" name="TextBox 6">
            <a:extLst>
              <a:ext uri="{FF2B5EF4-FFF2-40B4-BE49-F238E27FC236}">
                <a16:creationId xmlns:a16="http://schemas.microsoft.com/office/drawing/2014/main" id="{BEDFBAE9-0A8E-4801-BDBC-2F1B1F85C8EE}"/>
              </a:ext>
            </a:extLst>
          </p:cNvPr>
          <p:cNvSpPr txBox="1"/>
          <p:nvPr/>
        </p:nvSpPr>
        <p:spPr>
          <a:xfrm>
            <a:off x="2124504" y="1391932"/>
            <a:ext cx="1208536" cy="1015663"/>
          </a:xfrm>
          <a:prstGeom prst="rect">
            <a:avLst/>
          </a:prstGeom>
          <a:noFill/>
        </p:spPr>
        <p:txBody>
          <a:bodyPr wrap="none" rtlCol="0">
            <a:spAutoFit/>
          </a:bodyPr>
          <a:lstStyle/>
          <a:p>
            <a:r>
              <a:rPr lang="en-GB" sz="6000" b="1" dirty="0"/>
              <a:t>foil</a:t>
            </a:r>
          </a:p>
        </p:txBody>
      </p:sp>
      <p:sp>
        <p:nvSpPr>
          <p:cNvPr id="8" name="TextBox 7">
            <a:extLst>
              <a:ext uri="{FF2B5EF4-FFF2-40B4-BE49-F238E27FC236}">
                <a16:creationId xmlns:a16="http://schemas.microsoft.com/office/drawing/2014/main" id="{5544BE9A-3D86-4392-BE33-E6CA984C39B8}"/>
              </a:ext>
            </a:extLst>
          </p:cNvPr>
          <p:cNvSpPr txBox="1"/>
          <p:nvPr/>
        </p:nvSpPr>
        <p:spPr>
          <a:xfrm>
            <a:off x="3933327" y="1391932"/>
            <a:ext cx="1151277" cy="1015663"/>
          </a:xfrm>
          <a:prstGeom prst="rect">
            <a:avLst/>
          </a:prstGeom>
          <a:noFill/>
        </p:spPr>
        <p:txBody>
          <a:bodyPr wrap="none" rtlCol="0">
            <a:spAutoFit/>
          </a:bodyPr>
          <a:lstStyle/>
          <a:p>
            <a:r>
              <a:rPr lang="en-GB" sz="6000" b="1" dirty="0"/>
              <a:t>oil </a:t>
            </a:r>
          </a:p>
        </p:txBody>
      </p:sp>
      <p:sp>
        <p:nvSpPr>
          <p:cNvPr id="9" name="TextBox 8">
            <a:extLst>
              <a:ext uri="{FF2B5EF4-FFF2-40B4-BE49-F238E27FC236}">
                <a16:creationId xmlns:a16="http://schemas.microsoft.com/office/drawing/2014/main" id="{6C8367D7-29CB-4880-A2A5-3D4281A7812C}"/>
              </a:ext>
            </a:extLst>
          </p:cNvPr>
          <p:cNvSpPr txBox="1"/>
          <p:nvPr/>
        </p:nvSpPr>
        <p:spPr>
          <a:xfrm>
            <a:off x="5919308" y="1391932"/>
            <a:ext cx="1457450" cy="1015663"/>
          </a:xfrm>
          <a:prstGeom prst="rect">
            <a:avLst/>
          </a:prstGeom>
          <a:noFill/>
        </p:spPr>
        <p:txBody>
          <a:bodyPr wrap="none" rtlCol="0">
            <a:spAutoFit/>
          </a:bodyPr>
          <a:lstStyle/>
          <a:p>
            <a:r>
              <a:rPr lang="en-GB" sz="6000" b="1" dirty="0"/>
              <a:t>soil </a:t>
            </a:r>
          </a:p>
        </p:txBody>
      </p:sp>
      <p:sp>
        <p:nvSpPr>
          <p:cNvPr id="10" name="TextBox 9">
            <a:extLst>
              <a:ext uri="{FF2B5EF4-FFF2-40B4-BE49-F238E27FC236}">
                <a16:creationId xmlns:a16="http://schemas.microsoft.com/office/drawing/2014/main" id="{0C33BF0A-39B6-407C-B9C9-53FACC492760}"/>
              </a:ext>
            </a:extLst>
          </p:cNvPr>
          <p:cNvSpPr txBox="1"/>
          <p:nvPr/>
        </p:nvSpPr>
        <p:spPr>
          <a:xfrm>
            <a:off x="8211462" y="1391932"/>
            <a:ext cx="1564852" cy="1015663"/>
          </a:xfrm>
          <a:prstGeom prst="rect">
            <a:avLst/>
          </a:prstGeom>
          <a:noFill/>
        </p:spPr>
        <p:txBody>
          <a:bodyPr wrap="none" rtlCol="0">
            <a:spAutoFit/>
          </a:bodyPr>
          <a:lstStyle/>
          <a:p>
            <a:r>
              <a:rPr lang="en-GB" sz="6000" b="1" dirty="0"/>
              <a:t>boil </a:t>
            </a:r>
          </a:p>
        </p:txBody>
      </p:sp>
      <p:sp>
        <p:nvSpPr>
          <p:cNvPr id="11" name="TextBox 10">
            <a:extLst>
              <a:ext uri="{FF2B5EF4-FFF2-40B4-BE49-F238E27FC236}">
                <a16:creationId xmlns:a16="http://schemas.microsoft.com/office/drawing/2014/main" id="{5BFAAC6F-B8A0-4A76-8532-C00E758A7896}"/>
              </a:ext>
            </a:extLst>
          </p:cNvPr>
          <p:cNvSpPr txBox="1"/>
          <p:nvPr/>
        </p:nvSpPr>
        <p:spPr>
          <a:xfrm>
            <a:off x="0" y="2865355"/>
            <a:ext cx="12039600" cy="3785652"/>
          </a:xfrm>
          <a:prstGeom prst="rect">
            <a:avLst/>
          </a:prstGeom>
          <a:noFill/>
        </p:spPr>
        <p:txBody>
          <a:bodyPr wrap="square" rtlCol="0">
            <a:spAutoFit/>
          </a:bodyPr>
          <a:lstStyle/>
          <a:p>
            <a:pPr marL="342900" indent="-342900">
              <a:buAutoNum type="arabicPeriod"/>
            </a:pPr>
            <a:r>
              <a:rPr lang="en-GB" sz="4000" dirty="0"/>
              <a:t> Seeds need __________ to grow. </a:t>
            </a:r>
          </a:p>
          <a:p>
            <a:pPr marL="342900" indent="-342900">
              <a:buAutoNum type="arabicPeriod"/>
            </a:pPr>
            <a:r>
              <a:rPr lang="en-GB" sz="4000" dirty="0"/>
              <a:t> I wrapped my cake in some __________. </a:t>
            </a:r>
          </a:p>
          <a:p>
            <a:pPr marL="342900" indent="-342900">
              <a:buAutoNum type="arabicPeriod"/>
            </a:pPr>
            <a:r>
              <a:rPr lang="en-GB" sz="4000" dirty="0"/>
              <a:t> You have to heat the __________ in the pan. </a:t>
            </a:r>
          </a:p>
          <a:p>
            <a:pPr marL="342900" indent="-342900">
              <a:buAutoNum type="arabicPeriod"/>
            </a:pPr>
            <a:r>
              <a:rPr lang="en-GB" sz="4000" dirty="0"/>
              <a:t> My dad gave me a shiny __________. </a:t>
            </a:r>
          </a:p>
          <a:p>
            <a:pPr marL="342900" indent="-342900">
              <a:buAutoNum type="arabicPeriod"/>
            </a:pPr>
            <a:r>
              <a:rPr lang="en-GB" sz="4000" dirty="0"/>
              <a:t> The kettle has to __________ before you make a cup of tea.  </a:t>
            </a:r>
          </a:p>
        </p:txBody>
      </p:sp>
      <p:pic>
        <p:nvPicPr>
          <p:cNvPr id="12" name="Picture 2" descr="A picture containing diagram&#10;&#10;Description automatically generated">
            <a:extLst>
              <a:ext uri="{FF2B5EF4-FFF2-40B4-BE49-F238E27FC236}">
                <a16:creationId xmlns:a16="http://schemas.microsoft.com/office/drawing/2014/main" id="{43318ED8-622A-4497-B763-A253806A162F}"/>
              </a:ext>
            </a:extLst>
          </p:cNvPr>
          <p:cNvPicPr>
            <a:picLocks noChangeAspect="1"/>
          </p:cNvPicPr>
          <p:nvPr/>
        </p:nvPicPr>
        <p:blipFill>
          <a:blip r:embed="rId2"/>
          <a:stretch>
            <a:fillRect/>
          </a:stretch>
        </p:blipFill>
        <p:spPr>
          <a:xfrm>
            <a:off x="10877344" y="511798"/>
            <a:ext cx="1266828" cy="962021"/>
          </a:xfrm>
          <a:prstGeom prst="rect">
            <a:avLst/>
          </a:prstGeom>
          <a:noFill/>
          <a:ln cap="flat">
            <a:noFill/>
          </a:ln>
        </p:spPr>
      </p:pic>
    </p:spTree>
    <p:extLst>
      <p:ext uri="{BB962C8B-B14F-4D97-AF65-F5344CB8AC3E}">
        <p14:creationId xmlns:p14="http://schemas.microsoft.com/office/powerpoint/2010/main" val="2652363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8FD3916-789B-476B-A719-0B7AB90E646A}"/>
              </a:ext>
            </a:extLst>
          </p:cNvPr>
          <p:cNvGraphicFramePr>
            <a:graphicFrameLocks noGrp="1"/>
          </p:cNvGraphicFramePr>
          <p:nvPr>
            <p:extLst>
              <p:ext uri="{D42A27DB-BD31-4B8C-83A1-F6EECF244321}">
                <p14:modId xmlns:p14="http://schemas.microsoft.com/office/powerpoint/2010/main" val="72708171"/>
              </p:ext>
            </p:extLst>
          </p:nvPr>
        </p:nvGraphicFramePr>
        <p:xfrm>
          <a:off x="123824" y="1757891"/>
          <a:ext cx="8486776" cy="4945808"/>
        </p:xfrm>
        <a:graphic>
          <a:graphicData uri="http://schemas.openxmlformats.org/drawingml/2006/table">
            <a:tbl>
              <a:tblPr firstRow="1" bandRow="1">
                <a:tableStyleId>{5940675A-B579-460E-94D1-54222C63F5DA}</a:tableStyleId>
              </a:tblPr>
              <a:tblGrid>
                <a:gridCol w="2121694">
                  <a:extLst>
                    <a:ext uri="{9D8B030D-6E8A-4147-A177-3AD203B41FA5}">
                      <a16:colId xmlns:a16="http://schemas.microsoft.com/office/drawing/2014/main" val="703098253"/>
                    </a:ext>
                  </a:extLst>
                </a:gridCol>
                <a:gridCol w="2121694">
                  <a:extLst>
                    <a:ext uri="{9D8B030D-6E8A-4147-A177-3AD203B41FA5}">
                      <a16:colId xmlns:a16="http://schemas.microsoft.com/office/drawing/2014/main" val="2466286852"/>
                    </a:ext>
                  </a:extLst>
                </a:gridCol>
                <a:gridCol w="2121694">
                  <a:extLst>
                    <a:ext uri="{9D8B030D-6E8A-4147-A177-3AD203B41FA5}">
                      <a16:colId xmlns:a16="http://schemas.microsoft.com/office/drawing/2014/main" val="592144632"/>
                    </a:ext>
                  </a:extLst>
                </a:gridCol>
                <a:gridCol w="2121694">
                  <a:extLst>
                    <a:ext uri="{9D8B030D-6E8A-4147-A177-3AD203B41FA5}">
                      <a16:colId xmlns:a16="http://schemas.microsoft.com/office/drawing/2014/main" val="406814602"/>
                    </a:ext>
                  </a:extLst>
                </a:gridCol>
              </a:tblGrid>
              <a:tr h="545836">
                <a:tc>
                  <a:txBody>
                    <a:bodyPr/>
                    <a:lstStyle/>
                    <a:p>
                      <a:pPr algn="ctr"/>
                      <a:r>
                        <a:rPr lang="en-GB" sz="3200" b="1" u="sng" dirty="0"/>
                        <a:t>word</a:t>
                      </a:r>
                    </a:p>
                  </a:txBody>
                  <a:tcPr/>
                </a:tc>
                <a:tc>
                  <a:txBody>
                    <a:bodyPr/>
                    <a:lstStyle/>
                    <a:p>
                      <a:pPr algn="ctr"/>
                      <a:r>
                        <a:rPr lang="en-GB" sz="3200" b="1" u="sng" dirty="0"/>
                        <a:t>1</a:t>
                      </a:r>
                      <a:r>
                        <a:rPr lang="en-GB" sz="3200" b="1" u="sng" baseline="30000" dirty="0"/>
                        <a:t>st</a:t>
                      </a:r>
                      <a:r>
                        <a:rPr lang="en-GB" sz="3200" b="1" u="sng" dirty="0"/>
                        <a:t> try </a:t>
                      </a:r>
                    </a:p>
                  </a:txBody>
                  <a:tcPr/>
                </a:tc>
                <a:tc>
                  <a:txBody>
                    <a:bodyPr/>
                    <a:lstStyle/>
                    <a:p>
                      <a:pPr algn="ctr"/>
                      <a:r>
                        <a:rPr lang="en-GB" sz="3200" b="1" u="sng" dirty="0"/>
                        <a:t>2</a:t>
                      </a:r>
                      <a:r>
                        <a:rPr lang="en-GB" sz="3200" b="1" u="sng" baseline="30000" dirty="0"/>
                        <a:t>nd</a:t>
                      </a:r>
                      <a:r>
                        <a:rPr lang="en-GB" sz="3200" b="1" u="sng" dirty="0"/>
                        <a:t> try </a:t>
                      </a:r>
                    </a:p>
                  </a:txBody>
                  <a:tcPr/>
                </a:tc>
                <a:tc>
                  <a:txBody>
                    <a:bodyPr/>
                    <a:lstStyle/>
                    <a:p>
                      <a:pPr algn="ctr"/>
                      <a:r>
                        <a:rPr lang="en-GB" sz="3200" b="1" u="sng" dirty="0"/>
                        <a:t>3</a:t>
                      </a:r>
                      <a:r>
                        <a:rPr lang="en-GB" sz="3200" b="1" u="sng" baseline="30000" dirty="0"/>
                        <a:t>rd</a:t>
                      </a:r>
                      <a:r>
                        <a:rPr lang="en-GB" sz="3200" b="1" u="sng" dirty="0"/>
                        <a:t> try</a:t>
                      </a:r>
                    </a:p>
                  </a:txBody>
                  <a:tcPr/>
                </a:tc>
                <a:extLst>
                  <a:ext uri="{0D108BD9-81ED-4DB2-BD59-A6C34878D82A}">
                    <a16:rowId xmlns:a16="http://schemas.microsoft.com/office/drawing/2014/main" val="2299283968"/>
                  </a:ext>
                </a:extLst>
              </a:tr>
              <a:tr h="545836">
                <a:tc>
                  <a:txBody>
                    <a:bodyPr/>
                    <a:lstStyle/>
                    <a:p>
                      <a:pPr algn="ctr"/>
                      <a:r>
                        <a:rPr lang="en-GB" sz="2400" b="1" dirty="0"/>
                        <a:t>oil</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0416142"/>
                  </a:ext>
                </a:extLst>
              </a:tr>
              <a:tr h="545836">
                <a:tc>
                  <a:txBody>
                    <a:bodyPr/>
                    <a:lstStyle/>
                    <a:p>
                      <a:pPr algn="ctr"/>
                      <a:r>
                        <a:rPr lang="en-GB" sz="2400" b="1" dirty="0"/>
                        <a:t>coin</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96402263"/>
                  </a:ext>
                </a:extLst>
              </a:tr>
              <a:tr h="545836">
                <a:tc>
                  <a:txBody>
                    <a:bodyPr/>
                    <a:lstStyle/>
                    <a:p>
                      <a:pPr algn="ctr"/>
                      <a:r>
                        <a:rPr lang="en-GB" sz="2400" b="1" dirty="0"/>
                        <a:t>boil</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58830758"/>
                  </a:ext>
                </a:extLst>
              </a:tr>
              <a:tr h="545836">
                <a:tc>
                  <a:txBody>
                    <a:bodyPr/>
                    <a:lstStyle/>
                    <a:p>
                      <a:pPr algn="ctr"/>
                      <a:r>
                        <a:rPr lang="en-GB" sz="2400" b="1" dirty="0"/>
                        <a:t>foil</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01312344"/>
                  </a:ext>
                </a:extLst>
              </a:tr>
              <a:tr h="545836">
                <a:tc>
                  <a:txBody>
                    <a:bodyPr/>
                    <a:lstStyle/>
                    <a:p>
                      <a:pPr algn="ctr"/>
                      <a:r>
                        <a:rPr lang="en-GB" sz="2400" b="1" dirty="0"/>
                        <a:t>soil</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72983404"/>
                  </a:ext>
                </a:extLst>
              </a:tr>
              <a:tr h="545836">
                <a:tc>
                  <a:txBody>
                    <a:bodyPr/>
                    <a:lstStyle/>
                    <a:p>
                      <a:pPr algn="ctr"/>
                      <a:r>
                        <a:rPr lang="en-GB" sz="2400" b="1" dirty="0"/>
                        <a:t>noise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94672416"/>
                  </a:ext>
                </a:extLst>
              </a:tr>
              <a:tr h="545836">
                <a:tc>
                  <a:txBody>
                    <a:bodyPr/>
                    <a:lstStyle/>
                    <a:p>
                      <a:pPr algn="ctr"/>
                      <a:r>
                        <a:rPr lang="en-GB" sz="2400" b="1" dirty="0"/>
                        <a:t>point</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9578027"/>
                  </a:ext>
                </a:extLst>
              </a:tr>
              <a:tr h="545836">
                <a:tc>
                  <a:txBody>
                    <a:bodyPr/>
                    <a:lstStyle/>
                    <a:p>
                      <a:pPr algn="ctr"/>
                      <a:r>
                        <a:rPr lang="en-GB" sz="2400" b="1" dirty="0"/>
                        <a:t>spoil</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67430785"/>
                  </a:ext>
                </a:extLst>
              </a:tr>
            </a:tbl>
          </a:graphicData>
        </a:graphic>
      </p:graphicFrame>
      <p:pic>
        <p:nvPicPr>
          <p:cNvPr id="6" name="Picture 5">
            <a:extLst>
              <a:ext uri="{FF2B5EF4-FFF2-40B4-BE49-F238E27FC236}">
                <a16:creationId xmlns:a16="http://schemas.microsoft.com/office/drawing/2014/main" id="{8FF8FCF2-CBD7-49D3-9B51-846FA7472DA0}"/>
              </a:ext>
            </a:extLst>
          </p:cNvPr>
          <p:cNvPicPr>
            <a:picLocks noChangeAspect="1"/>
          </p:cNvPicPr>
          <p:nvPr/>
        </p:nvPicPr>
        <p:blipFill>
          <a:blip r:embed="rId2"/>
          <a:stretch>
            <a:fillRect/>
          </a:stretch>
        </p:blipFill>
        <p:spPr>
          <a:xfrm>
            <a:off x="123825" y="319616"/>
            <a:ext cx="9521825" cy="1266825"/>
          </a:xfrm>
          <a:prstGeom prst="rect">
            <a:avLst/>
          </a:prstGeom>
        </p:spPr>
      </p:pic>
      <p:sp>
        <p:nvSpPr>
          <p:cNvPr id="7" name="Rectangle 6">
            <a:extLst>
              <a:ext uri="{FF2B5EF4-FFF2-40B4-BE49-F238E27FC236}">
                <a16:creationId xmlns:a16="http://schemas.microsoft.com/office/drawing/2014/main" id="{3DC8C65F-8AD6-40A6-89D7-5B7838216817}"/>
              </a:ext>
            </a:extLst>
          </p:cNvPr>
          <p:cNvSpPr/>
          <p:nvPr/>
        </p:nvSpPr>
        <p:spPr>
          <a:xfrm>
            <a:off x="8823146" y="2733675"/>
            <a:ext cx="3245030"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Practice writing the words on a piece of paper or type into the table on your computer.</a:t>
            </a:r>
            <a:endParaRPr lang="en-GB" sz="2400" b="1" dirty="0"/>
          </a:p>
        </p:txBody>
      </p:sp>
      <p:pic>
        <p:nvPicPr>
          <p:cNvPr id="5" name="Picture 2" descr="A picture containing diagram&#10;&#10;Description automatically generated">
            <a:extLst>
              <a:ext uri="{FF2B5EF4-FFF2-40B4-BE49-F238E27FC236}">
                <a16:creationId xmlns:a16="http://schemas.microsoft.com/office/drawing/2014/main" id="{5E782D16-9C7C-4712-9AC4-169DA3D359A5}"/>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47111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Tuesday 2</a:t>
            </a:r>
            <a:r>
              <a:rPr lang="en-GB" sz="3200" baseline="30000" dirty="0"/>
              <a:t>nd</a:t>
            </a:r>
            <a:r>
              <a:rPr lang="en-GB" sz="3200" dirty="0"/>
              <a:t> March </a:t>
            </a:r>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write sentences using adjectives.</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5230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4042044" y="-200025"/>
            <a:ext cx="3925050" cy="1200329"/>
          </a:xfrm>
          <a:prstGeom prst="rect">
            <a:avLst/>
          </a:prstGeom>
          <a:noFill/>
        </p:spPr>
        <p:txBody>
          <a:bodyPr wrap="none" lIns="91440" tIns="45720" rIns="91440" bIns="45720">
            <a:spAutoFit/>
          </a:bodyPr>
          <a:lstStyle/>
          <a:p>
            <a:pPr algn="ctr"/>
            <a:r>
              <a:rPr lang="en-U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‘oi’ sound</a:t>
            </a:r>
            <a:endPar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794939D6-D43E-4C10-8701-0FF4CABAC0A5}"/>
              </a:ext>
            </a:extLst>
          </p:cNvPr>
          <p:cNvSpPr/>
          <p:nvPr/>
        </p:nvSpPr>
        <p:spPr>
          <a:xfrm>
            <a:off x="1158005" y="1000304"/>
            <a:ext cx="9693118" cy="633623"/>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pick 3 ‘oi’ words and write a sentence including each word.</a:t>
            </a:r>
            <a:endParaRPr lang="en-GB" sz="2400" b="1" dirty="0"/>
          </a:p>
        </p:txBody>
      </p:sp>
      <p:cxnSp>
        <p:nvCxnSpPr>
          <p:cNvPr id="9" name="Straight Connector 8"/>
          <p:cNvCxnSpPr/>
          <p:nvPr/>
        </p:nvCxnSpPr>
        <p:spPr>
          <a:xfrm>
            <a:off x="0" y="3631474"/>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4136571"/>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4628605"/>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5107576"/>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0" y="5635552"/>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0" y="6194007"/>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0" y="6739399"/>
            <a:ext cx="12192000" cy="1306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4695" y="1656099"/>
            <a:ext cx="553357" cy="523220"/>
          </a:xfrm>
          <a:prstGeom prst="rect">
            <a:avLst/>
          </a:prstGeom>
          <a:noFill/>
        </p:spPr>
        <p:txBody>
          <a:bodyPr wrap="none" rtlCol="0">
            <a:spAutoFit/>
          </a:bodyPr>
          <a:lstStyle/>
          <a:p>
            <a:r>
              <a:rPr lang="en-GB" sz="2800" b="1" dirty="0"/>
              <a:t>oil</a:t>
            </a:r>
            <a:endParaRPr lang="en-GB" dirty="0"/>
          </a:p>
        </p:txBody>
      </p:sp>
      <p:sp>
        <p:nvSpPr>
          <p:cNvPr id="18" name="TextBox 17"/>
          <p:cNvSpPr txBox="1"/>
          <p:nvPr/>
        </p:nvSpPr>
        <p:spPr>
          <a:xfrm>
            <a:off x="1406434" y="1917709"/>
            <a:ext cx="859402" cy="523220"/>
          </a:xfrm>
          <a:prstGeom prst="rect">
            <a:avLst/>
          </a:prstGeom>
          <a:noFill/>
        </p:spPr>
        <p:txBody>
          <a:bodyPr wrap="none" rtlCol="0">
            <a:spAutoFit/>
          </a:bodyPr>
          <a:lstStyle/>
          <a:p>
            <a:r>
              <a:rPr lang="en-GB" sz="2800" b="1" dirty="0"/>
              <a:t>coin</a:t>
            </a:r>
            <a:r>
              <a:rPr lang="en-GB" dirty="0"/>
              <a:t> </a:t>
            </a:r>
          </a:p>
        </p:txBody>
      </p:sp>
      <p:sp>
        <p:nvSpPr>
          <p:cNvPr id="19" name="TextBox 18"/>
          <p:cNvSpPr txBox="1"/>
          <p:nvPr/>
        </p:nvSpPr>
        <p:spPr>
          <a:xfrm>
            <a:off x="2840765" y="1641728"/>
            <a:ext cx="714619" cy="523220"/>
          </a:xfrm>
          <a:prstGeom prst="rect">
            <a:avLst/>
          </a:prstGeom>
          <a:noFill/>
        </p:spPr>
        <p:txBody>
          <a:bodyPr wrap="none" rtlCol="0">
            <a:spAutoFit/>
          </a:bodyPr>
          <a:lstStyle/>
          <a:p>
            <a:r>
              <a:rPr lang="en-GB" sz="2800" b="1" dirty="0"/>
              <a:t>foil</a:t>
            </a:r>
            <a:r>
              <a:rPr lang="en-GB" dirty="0"/>
              <a:t> </a:t>
            </a:r>
          </a:p>
        </p:txBody>
      </p:sp>
      <p:sp>
        <p:nvSpPr>
          <p:cNvPr id="20" name="TextBox 19"/>
          <p:cNvSpPr txBox="1"/>
          <p:nvPr/>
        </p:nvSpPr>
        <p:spPr>
          <a:xfrm>
            <a:off x="3938293" y="1943610"/>
            <a:ext cx="798617" cy="523220"/>
          </a:xfrm>
          <a:prstGeom prst="rect">
            <a:avLst/>
          </a:prstGeom>
          <a:noFill/>
        </p:spPr>
        <p:txBody>
          <a:bodyPr wrap="none" rtlCol="0">
            <a:spAutoFit/>
          </a:bodyPr>
          <a:lstStyle/>
          <a:p>
            <a:r>
              <a:rPr lang="en-GB" sz="2800" b="1" dirty="0"/>
              <a:t>boil</a:t>
            </a:r>
            <a:r>
              <a:rPr lang="en-GB" dirty="0"/>
              <a:t> </a:t>
            </a:r>
          </a:p>
        </p:txBody>
      </p:sp>
      <p:sp>
        <p:nvSpPr>
          <p:cNvPr id="21" name="TextBox 20"/>
          <p:cNvSpPr txBox="1"/>
          <p:nvPr/>
        </p:nvSpPr>
        <p:spPr>
          <a:xfrm>
            <a:off x="5484422" y="1640152"/>
            <a:ext cx="748923" cy="523220"/>
          </a:xfrm>
          <a:prstGeom prst="rect">
            <a:avLst/>
          </a:prstGeom>
          <a:noFill/>
        </p:spPr>
        <p:txBody>
          <a:bodyPr wrap="none" rtlCol="0">
            <a:spAutoFit/>
          </a:bodyPr>
          <a:lstStyle/>
          <a:p>
            <a:r>
              <a:rPr lang="en-GB" sz="2800" b="1" dirty="0"/>
              <a:t>soil</a:t>
            </a:r>
            <a:r>
              <a:rPr lang="en-GB" dirty="0"/>
              <a:t> </a:t>
            </a:r>
          </a:p>
        </p:txBody>
      </p:sp>
      <p:sp>
        <p:nvSpPr>
          <p:cNvPr id="22" name="TextBox 21"/>
          <p:cNvSpPr txBox="1"/>
          <p:nvPr/>
        </p:nvSpPr>
        <p:spPr>
          <a:xfrm>
            <a:off x="6774310" y="2007099"/>
            <a:ext cx="748923" cy="523220"/>
          </a:xfrm>
          <a:prstGeom prst="rect">
            <a:avLst/>
          </a:prstGeom>
          <a:noFill/>
        </p:spPr>
        <p:txBody>
          <a:bodyPr wrap="none" rtlCol="0">
            <a:spAutoFit/>
          </a:bodyPr>
          <a:lstStyle/>
          <a:p>
            <a:r>
              <a:rPr lang="en-GB" sz="2800" b="1" dirty="0"/>
              <a:t>join</a:t>
            </a:r>
            <a:endParaRPr lang="en-GB" dirty="0"/>
          </a:p>
        </p:txBody>
      </p:sp>
      <p:sp>
        <p:nvSpPr>
          <p:cNvPr id="23" name="TextBox 22"/>
          <p:cNvSpPr txBox="1"/>
          <p:nvPr/>
        </p:nvSpPr>
        <p:spPr>
          <a:xfrm>
            <a:off x="8125458" y="1656099"/>
            <a:ext cx="981359" cy="523220"/>
          </a:xfrm>
          <a:prstGeom prst="rect">
            <a:avLst/>
          </a:prstGeom>
          <a:noFill/>
        </p:spPr>
        <p:txBody>
          <a:bodyPr wrap="none" rtlCol="0">
            <a:spAutoFit/>
          </a:bodyPr>
          <a:lstStyle/>
          <a:p>
            <a:r>
              <a:rPr lang="en-GB" sz="2800" b="1" dirty="0"/>
              <a:t>noise</a:t>
            </a:r>
            <a:endParaRPr lang="en-GB" dirty="0"/>
          </a:p>
        </p:txBody>
      </p:sp>
      <p:sp>
        <p:nvSpPr>
          <p:cNvPr id="24" name="TextBox 23"/>
          <p:cNvSpPr txBox="1"/>
          <p:nvPr/>
        </p:nvSpPr>
        <p:spPr>
          <a:xfrm>
            <a:off x="9415346" y="2007099"/>
            <a:ext cx="971613" cy="523220"/>
          </a:xfrm>
          <a:prstGeom prst="rect">
            <a:avLst/>
          </a:prstGeom>
          <a:noFill/>
        </p:spPr>
        <p:txBody>
          <a:bodyPr wrap="none" rtlCol="0">
            <a:spAutoFit/>
          </a:bodyPr>
          <a:lstStyle/>
          <a:p>
            <a:r>
              <a:rPr lang="en-GB" sz="2800" b="1" dirty="0"/>
              <a:t>point</a:t>
            </a:r>
            <a:endParaRPr lang="en-GB" dirty="0"/>
          </a:p>
        </p:txBody>
      </p:sp>
      <p:sp>
        <p:nvSpPr>
          <p:cNvPr id="25" name="TextBox 24">
            <a:extLst>
              <a:ext uri="{FF2B5EF4-FFF2-40B4-BE49-F238E27FC236}">
                <a16:creationId xmlns:a16="http://schemas.microsoft.com/office/drawing/2014/main" id="{6954E5D1-7647-4AD5-B7EB-5C2A63D3B844}"/>
              </a:ext>
            </a:extLst>
          </p:cNvPr>
          <p:cNvSpPr txBox="1"/>
          <p:nvPr/>
        </p:nvSpPr>
        <p:spPr>
          <a:xfrm>
            <a:off x="10617052" y="1645013"/>
            <a:ext cx="888385" cy="523220"/>
          </a:xfrm>
          <a:prstGeom prst="rect">
            <a:avLst/>
          </a:prstGeom>
          <a:noFill/>
        </p:spPr>
        <p:txBody>
          <a:bodyPr wrap="none" rtlCol="0">
            <a:spAutoFit/>
          </a:bodyPr>
          <a:lstStyle/>
          <a:p>
            <a:r>
              <a:rPr lang="en-GB" sz="2800" b="1" dirty="0"/>
              <a:t>spoil</a:t>
            </a:r>
            <a:endParaRPr lang="en-GB" dirty="0"/>
          </a:p>
        </p:txBody>
      </p:sp>
      <p:pic>
        <p:nvPicPr>
          <p:cNvPr id="26" name="Picture 2" descr="A picture containing diagram&#10;&#10;Description automatically generated">
            <a:extLst>
              <a:ext uri="{FF2B5EF4-FFF2-40B4-BE49-F238E27FC236}">
                <a16:creationId xmlns:a16="http://schemas.microsoft.com/office/drawing/2014/main" id="{522C9BA3-67B6-44BA-8727-D1A9BB010544}"/>
              </a:ext>
            </a:extLst>
          </p:cNvPr>
          <p:cNvPicPr>
            <a:picLocks noChangeAspect="1"/>
          </p:cNvPicPr>
          <p:nvPr/>
        </p:nvPicPr>
        <p:blipFill>
          <a:blip r:embed="rId2"/>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196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 calcmode="lin" valueType="num">
                                      <p:cBhvr additive="base">
                                        <p:cTn id="6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DF324-388C-401E-A1D1-124B38651450}"/>
              </a:ext>
            </a:extLst>
          </p:cNvPr>
          <p:cNvPicPr>
            <a:picLocks noChangeAspect="1"/>
          </p:cNvPicPr>
          <p:nvPr/>
        </p:nvPicPr>
        <p:blipFill>
          <a:blip r:embed="rId2"/>
          <a:stretch>
            <a:fillRect/>
          </a:stretch>
        </p:blipFill>
        <p:spPr>
          <a:xfrm>
            <a:off x="142318" y="85724"/>
            <a:ext cx="9249331" cy="6610351"/>
          </a:xfrm>
          <a:prstGeom prst="rect">
            <a:avLst/>
          </a:prstGeom>
        </p:spPr>
      </p:pic>
      <p:sp>
        <p:nvSpPr>
          <p:cNvPr id="6" name="Rectangle 5">
            <a:extLst>
              <a:ext uri="{FF2B5EF4-FFF2-40B4-BE49-F238E27FC236}">
                <a16:creationId xmlns:a16="http://schemas.microsoft.com/office/drawing/2014/main" id="{EFAEE7B3-D5C6-480C-84A8-9E95547322DF}"/>
              </a:ext>
            </a:extLst>
          </p:cNvPr>
          <p:cNvSpPr/>
          <p:nvPr/>
        </p:nvSpPr>
        <p:spPr>
          <a:xfrm>
            <a:off x="9027160" y="2315210"/>
            <a:ext cx="2714625"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Word search </a:t>
            </a:r>
          </a:p>
        </p:txBody>
      </p:sp>
    </p:spTree>
    <p:extLst>
      <p:ext uri="{BB962C8B-B14F-4D97-AF65-F5344CB8AC3E}">
        <p14:creationId xmlns:p14="http://schemas.microsoft.com/office/powerpoint/2010/main" val="3875946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7632486" y="1095044"/>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‘oi’ words</a:t>
            </a:r>
          </a:p>
          <a:p>
            <a:pPr algn="ctr"/>
            <a:endParaRPr lang="en-GB" dirty="0"/>
          </a:p>
        </p:txBody>
      </p:sp>
      <p:sp>
        <p:nvSpPr>
          <p:cNvPr id="14" name="Rectangle 13">
            <a:extLst>
              <a:ext uri="{FF2B5EF4-FFF2-40B4-BE49-F238E27FC236}">
                <a16:creationId xmlns:a16="http://schemas.microsoft.com/office/drawing/2014/main" id="{5F5917A4-B405-45B6-AA82-2312392BE936}"/>
              </a:ext>
            </a:extLst>
          </p:cNvPr>
          <p:cNvSpPr/>
          <p:nvPr/>
        </p:nvSpPr>
        <p:spPr>
          <a:xfrm>
            <a:off x="4667250" y="6315653"/>
            <a:ext cx="7410450"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2" descr="A picture containing diagram&#10;&#10;Description automatically generated">
            <a:extLst>
              <a:ext uri="{FF2B5EF4-FFF2-40B4-BE49-F238E27FC236}">
                <a16:creationId xmlns:a16="http://schemas.microsoft.com/office/drawing/2014/main" id="{F316B03F-D6AD-4EB5-9C49-49E4E7834E66}"/>
              </a:ext>
            </a:extLst>
          </p:cNvPr>
          <p:cNvPicPr>
            <a:picLocks noChangeAspect="1"/>
          </p:cNvPicPr>
          <p:nvPr/>
        </p:nvPicPr>
        <p:blipFill>
          <a:blip r:embed="rId2"/>
          <a:stretch>
            <a:fillRect/>
          </a:stretch>
        </p:blipFill>
        <p:spPr>
          <a:xfrm>
            <a:off x="10810872" y="47166"/>
            <a:ext cx="1266828" cy="962021"/>
          </a:xfrm>
          <a:prstGeom prst="rect">
            <a:avLst/>
          </a:prstGeom>
          <a:noFill/>
          <a:ln cap="flat">
            <a:noFill/>
          </a:ln>
        </p:spPr>
      </p:pic>
      <p:pic>
        <p:nvPicPr>
          <p:cNvPr id="4" name="Picture 3">
            <a:extLst>
              <a:ext uri="{FF2B5EF4-FFF2-40B4-BE49-F238E27FC236}">
                <a16:creationId xmlns:a16="http://schemas.microsoft.com/office/drawing/2014/main" id="{91B1FF91-9D67-4769-89DB-D32F2ADEE5A6}"/>
              </a:ext>
            </a:extLst>
          </p:cNvPr>
          <p:cNvPicPr>
            <a:picLocks noChangeAspect="1"/>
          </p:cNvPicPr>
          <p:nvPr/>
        </p:nvPicPr>
        <p:blipFill>
          <a:blip r:embed="rId3"/>
          <a:stretch>
            <a:fillRect/>
          </a:stretch>
        </p:blipFill>
        <p:spPr>
          <a:xfrm>
            <a:off x="153193" y="923330"/>
            <a:ext cx="4514057" cy="2368587"/>
          </a:xfrm>
          <a:prstGeom prst="rect">
            <a:avLst/>
          </a:prstGeom>
        </p:spPr>
      </p:pic>
      <p:sp>
        <p:nvSpPr>
          <p:cNvPr id="21" name="TextBox 20">
            <a:extLst>
              <a:ext uri="{FF2B5EF4-FFF2-40B4-BE49-F238E27FC236}">
                <a16:creationId xmlns:a16="http://schemas.microsoft.com/office/drawing/2014/main" id="{A3425C38-FF95-48BD-ADE5-7B89D03E9409}"/>
              </a:ext>
            </a:extLst>
          </p:cNvPr>
          <p:cNvSpPr txBox="1"/>
          <p:nvPr/>
        </p:nvSpPr>
        <p:spPr>
          <a:xfrm>
            <a:off x="4667250" y="6401510"/>
            <a:ext cx="8185592" cy="461665"/>
          </a:xfrm>
          <a:prstGeom prst="rect">
            <a:avLst/>
          </a:prstGeom>
          <a:noFill/>
        </p:spPr>
        <p:txBody>
          <a:bodyPr wrap="square">
            <a:spAutoFit/>
          </a:bodyPr>
          <a:lstStyle/>
          <a:p>
            <a:r>
              <a:rPr lang="en-GB" sz="2400" b="1" dirty="0">
                <a:hlinkClick r:id="rId4"/>
              </a:rPr>
              <a:t>Look, Cover, Write, Check- mobile friendly (ictgames.com)</a:t>
            </a:r>
            <a:endParaRPr lang="en-GB" sz="2400" b="1" dirty="0"/>
          </a:p>
        </p:txBody>
      </p:sp>
      <p:pic>
        <p:nvPicPr>
          <p:cNvPr id="3" name="Picture 2">
            <a:extLst>
              <a:ext uri="{FF2B5EF4-FFF2-40B4-BE49-F238E27FC236}">
                <a16:creationId xmlns:a16="http://schemas.microsoft.com/office/drawing/2014/main" id="{80892FD6-3443-4918-B6FE-8F9FE77BE3F9}"/>
              </a:ext>
            </a:extLst>
          </p:cNvPr>
          <p:cNvPicPr>
            <a:picLocks noChangeAspect="1"/>
          </p:cNvPicPr>
          <p:nvPr/>
        </p:nvPicPr>
        <p:blipFill>
          <a:blip r:embed="rId5"/>
          <a:stretch>
            <a:fillRect/>
          </a:stretch>
        </p:blipFill>
        <p:spPr>
          <a:xfrm>
            <a:off x="3692" y="2749687"/>
            <a:ext cx="5930383" cy="3485580"/>
          </a:xfrm>
          <a:prstGeom prst="rect">
            <a:avLst/>
          </a:prstGeom>
        </p:spPr>
      </p:pic>
      <p:pic>
        <p:nvPicPr>
          <p:cNvPr id="6" name="Picture 5">
            <a:extLst>
              <a:ext uri="{FF2B5EF4-FFF2-40B4-BE49-F238E27FC236}">
                <a16:creationId xmlns:a16="http://schemas.microsoft.com/office/drawing/2014/main" id="{9DA330F6-D446-4C7E-B046-C099D9B160D6}"/>
              </a:ext>
            </a:extLst>
          </p:cNvPr>
          <p:cNvPicPr>
            <a:picLocks noChangeAspect="1"/>
          </p:cNvPicPr>
          <p:nvPr/>
        </p:nvPicPr>
        <p:blipFill>
          <a:blip r:embed="rId6"/>
          <a:stretch>
            <a:fillRect/>
          </a:stretch>
        </p:blipFill>
        <p:spPr>
          <a:xfrm>
            <a:off x="5934074" y="2914650"/>
            <a:ext cx="6254234" cy="3252787"/>
          </a:xfrm>
          <a:prstGeom prst="rect">
            <a:avLst/>
          </a:prstGeom>
        </p:spPr>
      </p:pic>
    </p:spTree>
    <p:extLst>
      <p:ext uri="{BB962C8B-B14F-4D97-AF65-F5344CB8AC3E}">
        <p14:creationId xmlns:p14="http://schemas.microsoft.com/office/powerpoint/2010/main" val="676768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7632486" y="2250042"/>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‘oi’ words</a:t>
            </a:r>
          </a:p>
          <a:p>
            <a:pPr algn="ctr"/>
            <a:endParaRPr lang="en-GB" dirty="0"/>
          </a:p>
        </p:txBody>
      </p:sp>
      <p:sp>
        <p:nvSpPr>
          <p:cNvPr id="14" name="Rectangle 13">
            <a:extLst>
              <a:ext uri="{FF2B5EF4-FFF2-40B4-BE49-F238E27FC236}">
                <a16:creationId xmlns:a16="http://schemas.microsoft.com/office/drawing/2014/main" id="{5F5917A4-B405-45B6-AA82-2312392BE936}"/>
              </a:ext>
            </a:extLst>
          </p:cNvPr>
          <p:cNvSpPr/>
          <p:nvPr/>
        </p:nvSpPr>
        <p:spPr>
          <a:xfrm>
            <a:off x="4667250" y="6315653"/>
            <a:ext cx="7410450"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A picture containing diagram&#10;&#10;Description automatically generated">
            <a:extLst>
              <a:ext uri="{FF2B5EF4-FFF2-40B4-BE49-F238E27FC236}">
                <a16:creationId xmlns:a16="http://schemas.microsoft.com/office/drawing/2014/main" id="{D047E529-C1F4-4039-9F28-D05328E61587}"/>
              </a:ext>
            </a:extLst>
          </p:cNvPr>
          <p:cNvPicPr>
            <a:picLocks noChangeAspect="1"/>
          </p:cNvPicPr>
          <p:nvPr/>
        </p:nvPicPr>
        <p:blipFill>
          <a:blip r:embed="rId2"/>
          <a:stretch>
            <a:fillRect/>
          </a:stretch>
        </p:blipFill>
        <p:spPr>
          <a:xfrm>
            <a:off x="10803730" y="118561"/>
            <a:ext cx="1266828" cy="962021"/>
          </a:xfrm>
          <a:prstGeom prst="rect">
            <a:avLst/>
          </a:prstGeom>
          <a:noFill/>
          <a:ln cap="flat">
            <a:noFill/>
          </a:ln>
        </p:spPr>
      </p:pic>
      <p:sp>
        <p:nvSpPr>
          <p:cNvPr id="17" name="TextBox 16">
            <a:extLst>
              <a:ext uri="{FF2B5EF4-FFF2-40B4-BE49-F238E27FC236}">
                <a16:creationId xmlns:a16="http://schemas.microsoft.com/office/drawing/2014/main" id="{65A7CF24-5C90-46F5-B72F-CEE710BB3D89}"/>
              </a:ext>
            </a:extLst>
          </p:cNvPr>
          <p:cNvSpPr txBox="1"/>
          <p:nvPr/>
        </p:nvSpPr>
        <p:spPr>
          <a:xfrm>
            <a:off x="4757738" y="6403158"/>
            <a:ext cx="7510462" cy="461665"/>
          </a:xfrm>
          <a:prstGeom prst="rect">
            <a:avLst/>
          </a:prstGeom>
          <a:noFill/>
        </p:spPr>
        <p:txBody>
          <a:bodyPr wrap="square">
            <a:spAutoFit/>
          </a:bodyPr>
          <a:lstStyle/>
          <a:p>
            <a:r>
              <a:rPr lang="en-GB" sz="2400" b="1" dirty="0">
                <a:hlinkClick r:id="rId3"/>
              </a:rPr>
              <a:t>The oi sound | Phase 3 Phonics | oi words - BBC Bitesize</a:t>
            </a:r>
            <a:endParaRPr lang="en-GB" sz="2400" b="1" dirty="0"/>
          </a:p>
        </p:txBody>
      </p:sp>
      <p:pic>
        <p:nvPicPr>
          <p:cNvPr id="4" name="Picture 3">
            <a:extLst>
              <a:ext uri="{FF2B5EF4-FFF2-40B4-BE49-F238E27FC236}">
                <a16:creationId xmlns:a16="http://schemas.microsoft.com/office/drawing/2014/main" id="{B34FB95B-B651-4325-8325-5FA9B7D1D7DE}"/>
              </a:ext>
            </a:extLst>
          </p:cNvPr>
          <p:cNvPicPr>
            <a:picLocks noChangeAspect="1"/>
          </p:cNvPicPr>
          <p:nvPr/>
        </p:nvPicPr>
        <p:blipFill>
          <a:blip r:embed="rId4"/>
          <a:stretch>
            <a:fillRect/>
          </a:stretch>
        </p:blipFill>
        <p:spPr>
          <a:xfrm>
            <a:off x="119010" y="893225"/>
            <a:ext cx="7410450" cy="3178293"/>
          </a:xfrm>
          <a:prstGeom prst="rect">
            <a:avLst/>
          </a:prstGeom>
        </p:spPr>
      </p:pic>
      <p:pic>
        <p:nvPicPr>
          <p:cNvPr id="7" name="Picture 6">
            <a:extLst>
              <a:ext uri="{FF2B5EF4-FFF2-40B4-BE49-F238E27FC236}">
                <a16:creationId xmlns:a16="http://schemas.microsoft.com/office/drawing/2014/main" id="{C2C9BD08-E5AE-4A5B-A787-5B0ECD59A2DF}"/>
              </a:ext>
            </a:extLst>
          </p:cNvPr>
          <p:cNvPicPr>
            <a:picLocks noChangeAspect="1"/>
          </p:cNvPicPr>
          <p:nvPr/>
        </p:nvPicPr>
        <p:blipFill>
          <a:blip r:embed="rId5"/>
          <a:stretch>
            <a:fillRect/>
          </a:stretch>
        </p:blipFill>
        <p:spPr>
          <a:xfrm>
            <a:off x="133350" y="3824298"/>
            <a:ext cx="5824539" cy="2562473"/>
          </a:xfrm>
          <a:prstGeom prst="rect">
            <a:avLst/>
          </a:prstGeom>
        </p:spPr>
      </p:pic>
      <p:pic>
        <p:nvPicPr>
          <p:cNvPr id="12" name="Picture 11">
            <a:extLst>
              <a:ext uri="{FF2B5EF4-FFF2-40B4-BE49-F238E27FC236}">
                <a16:creationId xmlns:a16="http://schemas.microsoft.com/office/drawing/2014/main" id="{EA9C0939-1A98-4416-8268-E45E2AB2CA85}"/>
              </a:ext>
            </a:extLst>
          </p:cNvPr>
          <p:cNvPicPr>
            <a:picLocks noChangeAspect="1"/>
          </p:cNvPicPr>
          <p:nvPr/>
        </p:nvPicPr>
        <p:blipFill>
          <a:blip r:embed="rId6"/>
          <a:stretch>
            <a:fillRect/>
          </a:stretch>
        </p:blipFill>
        <p:spPr>
          <a:xfrm>
            <a:off x="5781675" y="3930071"/>
            <a:ext cx="6410325" cy="2138362"/>
          </a:xfrm>
          <a:prstGeom prst="rect">
            <a:avLst/>
          </a:prstGeom>
        </p:spPr>
      </p:pic>
    </p:spTree>
    <p:extLst>
      <p:ext uri="{BB962C8B-B14F-4D97-AF65-F5344CB8AC3E}">
        <p14:creationId xmlns:p14="http://schemas.microsoft.com/office/powerpoint/2010/main" val="562272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C4330B-91A1-4578-9FBC-B0A2CB4E34C8}"/>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a:extLst>
              <a:ext uri="{FF2B5EF4-FFF2-40B4-BE49-F238E27FC236}">
                <a16:creationId xmlns:a16="http://schemas.microsoft.com/office/drawing/2014/main" id="{5B55EDF9-B251-480C-8506-CDC329688E90}"/>
              </a:ext>
            </a:extLst>
          </p:cNvPr>
          <p:cNvSpPr/>
          <p:nvPr/>
        </p:nvSpPr>
        <p:spPr>
          <a:xfrm>
            <a:off x="6489486" y="1168087"/>
            <a:ext cx="4559514" cy="157425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‘oi’ words</a:t>
            </a:r>
          </a:p>
          <a:p>
            <a:pPr algn="ctr"/>
            <a:endParaRPr lang="en-GB" dirty="0"/>
          </a:p>
        </p:txBody>
      </p:sp>
      <p:sp>
        <p:nvSpPr>
          <p:cNvPr id="14" name="Rectangle 13">
            <a:extLst>
              <a:ext uri="{FF2B5EF4-FFF2-40B4-BE49-F238E27FC236}">
                <a16:creationId xmlns:a16="http://schemas.microsoft.com/office/drawing/2014/main" id="{5F5917A4-B405-45B6-AA82-2312392BE936}"/>
              </a:ext>
            </a:extLst>
          </p:cNvPr>
          <p:cNvSpPr/>
          <p:nvPr/>
        </p:nvSpPr>
        <p:spPr>
          <a:xfrm>
            <a:off x="4267201" y="6315653"/>
            <a:ext cx="7810499" cy="54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A picture containing diagram&#10;&#10;Description automatically generated">
            <a:extLst>
              <a:ext uri="{FF2B5EF4-FFF2-40B4-BE49-F238E27FC236}">
                <a16:creationId xmlns:a16="http://schemas.microsoft.com/office/drawing/2014/main" id="{D047E529-C1F4-4039-9F28-D05328E61587}"/>
              </a:ext>
            </a:extLst>
          </p:cNvPr>
          <p:cNvPicPr>
            <a:picLocks noChangeAspect="1"/>
          </p:cNvPicPr>
          <p:nvPr/>
        </p:nvPicPr>
        <p:blipFill>
          <a:blip r:embed="rId2"/>
          <a:stretch>
            <a:fillRect/>
          </a:stretch>
        </p:blipFill>
        <p:spPr>
          <a:xfrm>
            <a:off x="10803730" y="118561"/>
            <a:ext cx="1266828" cy="962021"/>
          </a:xfrm>
          <a:prstGeom prst="rect">
            <a:avLst/>
          </a:prstGeom>
          <a:noFill/>
          <a:ln cap="flat">
            <a:noFill/>
          </a:ln>
        </p:spPr>
      </p:pic>
      <p:sp>
        <p:nvSpPr>
          <p:cNvPr id="17" name="TextBox 16">
            <a:extLst>
              <a:ext uri="{FF2B5EF4-FFF2-40B4-BE49-F238E27FC236}">
                <a16:creationId xmlns:a16="http://schemas.microsoft.com/office/drawing/2014/main" id="{65A7CF24-5C90-46F5-B72F-CEE710BB3D89}"/>
              </a:ext>
            </a:extLst>
          </p:cNvPr>
          <p:cNvSpPr txBox="1"/>
          <p:nvPr/>
        </p:nvSpPr>
        <p:spPr>
          <a:xfrm>
            <a:off x="4260059" y="6334780"/>
            <a:ext cx="7810499" cy="523220"/>
          </a:xfrm>
          <a:prstGeom prst="rect">
            <a:avLst/>
          </a:prstGeom>
          <a:noFill/>
        </p:spPr>
        <p:txBody>
          <a:bodyPr wrap="square">
            <a:spAutoFit/>
          </a:bodyPr>
          <a:lstStyle/>
          <a:p>
            <a:r>
              <a:rPr lang="en-GB" sz="2800" b="1" dirty="0">
                <a:hlinkClick r:id="rId3"/>
              </a:rPr>
              <a:t>Poop Deck Pirates - mobile friendly (ictgames.com)</a:t>
            </a:r>
            <a:endParaRPr lang="en-GB" sz="2800" b="1" dirty="0"/>
          </a:p>
        </p:txBody>
      </p:sp>
      <p:pic>
        <p:nvPicPr>
          <p:cNvPr id="3" name="Picture 2">
            <a:extLst>
              <a:ext uri="{FF2B5EF4-FFF2-40B4-BE49-F238E27FC236}">
                <a16:creationId xmlns:a16="http://schemas.microsoft.com/office/drawing/2014/main" id="{AE79AE0C-C210-435F-8766-DC9DEB040EF6}"/>
              </a:ext>
            </a:extLst>
          </p:cNvPr>
          <p:cNvPicPr>
            <a:picLocks noChangeAspect="1"/>
          </p:cNvPicPr>
          <p:nvPr/>
        </p:nvPicPr>
        <p:blipFill>
          <a:blip r:embed="rId4"/>
          <a:stretch>
            <a:fillRect/>
          </a:stretch>
        </p:blipFill>
        <p:spPr>
          <a:xfrm>
            <a:off x="121442" y="923330"/>
            <a:ext cx="5364958" cy="3620095"/>
          </a:xfrm>
          <a:prstGeom prst="rect">
            <a:avLst/>
          </a:prstGeom>
        </p:spPr>
      </p:pic>
      <p:pic>
        <p:nvPicPr>
          <p:cNvPr id="6" name="Picture 5">
            <a:extLst>
              <a:ext uri="{FF2B5EF4-FFF2-40B4-BE49-F238E27FC236}">
                <a16:creationId xmlns:a16="http://schemas.microsoft.com/office/drawing/2014/main" id="{65559BAE-7840-4ECA-A0B8-157B5BE60B63}"/>
              </a:ext>
            </a:extLst>
          </p:cNvPr>
          <p:cNvPicPr>
            <a:picLocks noChangeAspect="1"/>
          </p:cNvPicPr>
          <p:nvPr/>
        </p:nvPicPr>
        <p:blipFill>
          <a:blip r:embed="rId5"/>
          <a:stretch>
            <a:fillRect/>
          </a:stretch>
        </p:blipFill>
        <p:spPr>
          <a:xfrm>
            <a:off x="5600700" y="2662726"/>
            <a:ext cx="6315075" cy="3495675"/>
          </a:xfrm>
          <a:prstGeom prst="rect">
            <a:avLst/>
          </a:prstGeom>
        </p:spPr>
      </p:pic>
    </p:spTree>
    <p:extLst>
      <p:ext uri="{BB962C8B-B14F-4D97-AF65-F5344CB8AC3E}">
        <p14:creationId xmlns:p14="http://schemas.microsoft.com/office/powerpoint/2010/main" val="497883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119474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10003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a:off x="316810" y="2048054"/>
            <a:ext cx="4191000" cy="182880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could dress up as one of your favourite characters …</a:t>
            </a:r>
          </a:p>
        </p:txBody>
      </p:sp>
      <p:sp>
        <p:nvSpPr>
          <p:cNvPr id="7" name="Cloud 6">
            <a:extLst>
              <a:ext uri="{FF2B5EF4-FFF2-40B4-BE49-F238E27FC236}">
                <a16:creationId xmlns:a16="http://schemas.microsoft.com/office/drawing/2014/main" id="{FBA73D8E-1845-4729-87A8-3CAD8386A797}"/>
              </a:ext>
            </a:extLst>
          </p:cNvPr>
          <p:cNvSpPr/>
          <p:nvPr/>
        </p:nvSpPr>
        <p:spPr>
          <a:xfrm>
            <a:off x="3575602" y="4711354"/>
            <a:ext cx="4191000" cy="182880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could build a den and read your favourite story …</a:t>
            </a:r>
          </a:p>
        </p:txBody>
      </p:sp>
      <p:pic>
        <p:nvPicPr>
          <p:cNvPr id="1026" name="Picture 2" descr="See the source image">
            <a:extLst>
              <a:ext uri="{FF2B5EF4-FFF2-40B4-BE49-F238E27FC236}">
                <a16:creationId xmlns:a16="http://schemas.microsoft.com/office/drawing/2014/main" id="{8DB502CF-6731-4B0E-9184-A705538C9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825" y="4506566"/>
            <a:ext cx="3356526"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2C071659-9FAC-413A-8D92-7C27B5194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680" y="1846371"/>
            <a:ext cx="2954199" cy="2103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5A7A65BD-B656-41F5-9B95-5C161718F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8665" y="2048054"/>
            <a:ext cx="2676525" cy="21031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6C0A36-1F0D-43B0-ADF9-9E7A2EDC4C5F}"/>
              </a:ext>
            </a:extLst>
          </p:cNvPr>
          <p:cNvSpPr/>
          <p:nvPr/>
        </p:nvSpPr>
        <p:spPr>
          <a:xfrm>
            <a:off x="316810" y="6000750"/>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spTree>
    <p:extLst>
      <p:ext uri="{BB962C8B-B14F-4D97-AF65-F5344CB8AC3E}">
        <p14:creationId xmlns:p14="http://schemas.microsoft.com/office/powerpoint/2010/main" val="39745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80">
                                          <p:stCondLst>
                                            <p:cond delay="0"/>
                                          </p:stCondLst>
                                        </p:cTn>
                                        <p:tgtEl>
                                          <p:spTgt spid="1028"/>
                                        </p:tgtEl>
                                      </p:cBhvr>
                                    </p:animEffect>
                                    <p:anim calcmode="lin" valueType="num">
                                      <p:cBhvr>
                                        <p:cTn id="24"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9" dur="26">
                                          <p:stCondLst>
                                            <p:cond delay="650"/>
                                          </p:stCondLst>
                                        </p:cTn>
                                        <p:tgtEl>
                                          <p:spTgt spid="1028"/>
                                        </p:tgtEl>
                                      </p:cBhvr>
                                      <p:to x="100000" y="60000"/>
                                    </p:animScale>
                                    <p:animScale>
                                      <p:cBhvr>
                                        <p:cTn id="30" dur="166" decel="50000">
                                          <p:stCondLst>
                                            <p:cond delay="676"/>
                                          </p:stCondLst>
                                        </p:cTn>
                                        <p:tgtEl>
                                          <p:spTgt spid="1028"/>
                                        </p:tgtEl>
                                      </p:cBhvr>
                                      <p:to x="100000" y="100000"/>
                                    </p:animScale>
                                    <p:animScale>
                                      <p:cBhvr>
                                        <p:cTn id="31" dur="26">
                                          <p:stCondLst>
                                            <p:cond delay="1312"/>
                                          </p:stCondLst>
                                        </p:cTn>
                                        <p:tgtEl>
                                          <p:spTgt spid="1028"/>
                                        </p:tgtEl>
                                      </p:cBhvr>
                                      <p:to x="100000" y="80000"/>
                                    </p:animScale>
                                    <p:animScale>
                                      <p:cBhvr>
                                        <p:cTn id="32" dur="166" decel="50000">
                                          <p:stCondLst>
                                            <p:cond delay="1338"/>
                                          </p:stCondLst>
                                        </p:cTn>
                                        <p:tgtEl>
                                          <p:spTgt spid="1028"/>
                                        </p:tgtEl>
                                      </p:cBhvr>
                                      <p:to x="100000" y="100000"/>
                                    </p:animScale>
                                    <p:animScale>
                                      <p:cBhvr>
                                        <p:cTn id="33" dur="26">
                                          <p:stCondLst>
                                            <p:cond delay="1642"/>
                                          </p:stCondLst>
                                        </p:cTn>
                                        <p:tgtEl>
                                          <p:spTgt spid="1028"/>
                                        </p:tgtEl>
                                      </p:cBhvr>
                                      <p:to x="100000" y="90000"/>
                                    </p:animScale>
                                    <p:animScale>
                                      <p:cBhvr>
                                        <p:cTn id="34" dur="166" decel="50000">
                                          <p:stCondLst>
                                            <p:cond delay="1668"/>
                                          </p:stCondLst>
                                        </p:cTn>
                                        <p:tgtEl>
                                          <p:spTgt spid="1028"/>
                                        </p:tgtEl>
                                      </p:cBhvr>
                                      <p:to x="100000" y="100000"/>
                                    </p:animScale>
                                    <p:animScale>
                                      <p:cBhvr>
                                        <p:cTn id="35" dur="26">
                                          <p:stCondLst>
                                            <p:cond delay="1808"/>
                                          </p:stCondLst>
                                        </p:cTn>
                                        <p:tgtEl>
                                          <p:spTgt spid="1028"/>
                                        </p:tgtEl>
                                      </p:cBhvr>
                                      <p:to x="100000" y="95000"/>
                                    </p:animScale>
                                    <p:animScale>
                                      <p:cBhvr>
                                        <p:cTn id="36" dur="166" decel="50000">
                                          <p:stCondLst>
                                            <p:cond delay="1834"/>
                                          </p:stCondLst>
                                        </p:cTn>
                                        <p:tgtEl>
                                          <p:spTgt spid="10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wipe(down)">
                                      <p:cBhvr>
                                        <p:cTn id="39" dur="580">
                                          <p:stCondLst>
                                            <p:cond delay="0"/>
                                          </p:stCondLst>
                                        </p:cTn>
                                        <p:tgtEl>
                                          <p:spTgt spid="1030"/>
                                        </p:tgtEl>
                                      </p:cBhvr>
                                    </p:animEffect>
                                    <p:anim calcmode="lin" valueType="num">
                                      <p:cBhvr>
                                        <p:cTn id="40"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30"/>
                                        </p:tgtEl>
                                      </p:cBhvr>
                                      <p:to x="100000" y="60000"/>
                                    </p:animScale>
                                    <p:animScale>
                                      <p:cBhvr>
                                        <p:cTn id="46" dur="166" decel="50000">
                                          <p:stCondLst>
                                            <p:cond delay="676"/>
                                          </p:stCondLst>
                                        </p:cTn>
                                        <p:tgtEl>
                                          <p:spTgt spid="1030"/>
                                        </p:tgtEl>
                                      </p:cBhvr>
                                      <p:to x="100000" y="100000"/>
                                    </p:animScale>
                                    <p:animScale>
                                      <p:cBhvr>
                                        <p:cTn id="47" dur="26">
                                          <p:stCondLst>
                                            <p:cond delay="1312"/>
                                          </p:stCondLst>
                                        </p:cTn>
                                        <p:tgtEl>
                                          <p:spTgt spid="1030"/>
                                        </p:tgtEl>
                                      </p:cBhvr>
                                      <p:to x="100000" y="80000"/>
                                    </p:animScale>
                                    <p:animScale>
                                      <p:cBhvr>
                                        <p:cTn id="48" dur="166" decel="50000">
                                          <p:stCondLst>
                                            <p:cond delay="1338"/>
                                          </p:stCondLst>
                                        </p:cTn>
                                        <p:tgtEl>
                                          <p:spTgt spid="1030"/>
                                        </p:tgtEl>
                                      </p:cBhvr>
                                      <p:to x="100000" y="100000"/>
                                    </p:animScale>
                                    <p:animScale>
                                      <p:cBhvr>
                                        <p:cTn id="49" dur="26">
                                          <p:stCondLst>
                                            <p:cond delay="1642"/>
                                          </p:stCondLst>
                                        </p:cTn>
                                        <p:tgtEl>
                                          <p:spTgt spid="1030"/>
                                        </p:tgtEl>
                                      </p:cBhvr>
                                      <p:to x="100000" y="90000"/>
                                    </p:animScale>
                                    <p:animScale>
                                      <p:cBhvr>
                                        <p:cTn id="50" dur="166" decel="50000">
                                          <p:stCondLst>
                                            <p:cond delay="1668"/>
                                          </p:stCondLst>
                                        </p:cTn>
                                        <p:tgtEl>
                                          <p:spTgt spid="1030"/>
                                        </p:tgtEl>
                                      </p:cBhvr>
                                      <p:to x="100000" y="100000"/>
                                    </p:animScale>
                                    <p:animScale>
                                      <p:cBhvr>
                                        <p:cTn id="51" dur="26">
                                          <p:stCondLst>
                                            <p:cond delay="1808"/>
                                          </p:stCondLst>
                                        </p:cTn>
                                        <p:tgtEl>
                                          <p:spTgt spid="1030"/>
                                        </p:tgtEl>
                                      </p:cBhvr>
                                      <p:to x="100000" y="95000"/>
                                    </p:animScale>
                                    <p:animScale>
                                      <p:cBhvr>
                                        <p:cTn id="52" dur="166" decel="50000">
                                          <p:stCondLst>
                                            <p:cond delay="1834"/>
                                          </p:stCondLst>
                                        </p:cTn>
                                        <p:tgtEl>
                                          <p:spTgt spid="103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animEffect transition="in" filter="wipe(down)">
                                      <p:cBhvr>
                                        <p:cTn id="73" dur="580">
                                          <p:stCondLst>
                                            <p:cond delay="0"/>
                                          </p:stCondLst>
                                        </p:cTn>
                                        <p:tgtEl>
                                          <p:spTgt spid="1026"/>
                                        </p:tgtEl>
                                      </p:cBhvr>
                                    </p:animEffect>
                                    <p:anim calcmode="lin" valueType="num">
                                      <p:cBhvr>
                                        <p:cTn id="7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79" dur="26">
                                          <p:stCondLst>
                                            <p:cond delay="650"/>
                                          </p:stCondLst>
                                        </p:cTn>
                                        <p:tgtEl>
                                          <p:spTgt spid="1026"/>
                                        </p:tgtEl>
                                      </p:cBhvr>
                                      <p:to x="100000" y="60000"/>
                                    </p:animScale>
                                    <p:animScale>
                                      <p:cBhvr>
                                        <p:cTn id="80" dur="166" decel="50000">
                                          <p:stCondLst>
                                            <p:cond delay="676"/>
                                          </p:stCondLst>
                                        </p:cTn>
                                        <p:tgtEl>
                                          <p:spTgt spid="1026"/>
                                        </p:tgtEl>
                                      </p:cBhvr>
                                      <p:to x="100000" y="100000"/>
                                    </p:animScale>
                                    <p:animScale>
                                      <p:cBhvr>
                                        <p:cTn id="81" dur="26">
                                          <p:stCondLst>
                                            <p:cond delay="1312"/>
                                          </p:stCondLst>
                                        </p:cTn>
                                        <p:tgtEl>
                                          <p:spTgt spid="1026"/>
                                        </p:tgtEl>
                                      </p:cBhvr>
                                      <p:to x="100000" y="80000"/>
                                    </p:animScale>
                                    <p:animScale>
                                      <p:cBhvr>
                                        <p:cTn id="82" dur="166" decel="50000">
                                          <p:stCondLst>
                                            <p:cond delay="1338"/>
                                          </p:stCondLst>
                                        </p:cTn>
                                        <p:tgtEl>
                                          <p:spTgt spid="1026"/>
                                        </p:tgtEl>
                                      </p:cBhvr>
                                      <p:to x="100000" y="100000"/>
                                    </p:animScale>
                                    <p:animScale>
                                      <p:cBhvr>
                                        <p:cTn id="83" dur="26">
                                          <p:stCondLst>
                                            <p:cond delay="1642"/>
                                          </p:stCondLst>
                                        </p:cTn>
                                        <p:tgtEl>
                                          <p:spTgt spid="1026"/>
                                        </p:tgtEl>
                                      </p:cBhvr>
                                      <p:to x="100000" y="90000"/>
                                    </p:animScale>
                                    <p:animScale>
                                      <p:cBhvr>
                                        <p:cTn id="84" dur="166" decel="50000">
                                          <p:stCondLst>
                                            <p:cond delay="1668"/>
                                          </p:stCondLst>
                                        </p:cTn>
                                        <p:tgtEl>
                                          <p:spTgt spid="1026"/>
                                        </p:tgtEl>
                                      </p:cBhvr>
                                      <p:to x="100000" y="100000"/>
                                    </p:animScale>
                                    <p:animScale>
                                      <p:cBhvr>
                                        <p:cTn id="85" dur="26">
                                          <p:stCondLst>
                                            <p:cond delay="1808"/>
                                          </p:stCondLst>
                                        </p:cTn>
                                        <p:tgtEl>
                                          <p:spTgt spid="1026"/>
                                        </p:tgtEl>
                                      </p:cBhvr>
                                      <p:to x="100000" y="95000"/>
                                    </p:animScale>
                                    <p:animScale>
                                      <p:cBhvr>
                                        <p:cTn id="86"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10003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a:off x="0" y="1905179"/>
            <a:ext cx="4191000" cy="182880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Choose your favourite book and write a book review</a:t>
            </a:r>
          </a:p>
        </p:txBody>
      </p:sp>
      <p:sp>
        <p:nvSpPr>
          <p:cNvPr id="8" name="Rectangle 7">
            <a:extLst>
              <a:ext uri="{FF2B5EF4-FFF2-40B4-BE49-F238E27FC236}">
                <a16:creationId xmlns:a16="http://schemas.microsoft.com/office/drawing/2014/main" id="{876C0A36-1F0D-43B0-ADF9-9E7A2EDC4C5F}"/>
              </a:ext>
            </a:extLst>
          </p:cNvPr>
          <p:cNvSpPr/>
          <p:nvPr/>
        </p:nvSpPr>
        <p:spPr>
          <a:xfrm>
            <a:off x="9489385" y="6134100"/>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pic>
        <p:nvPicPr>
          <p:cNvPr id="3" name="Picture 2">
            <a:extLst>
              <a:ext uri="{FF2B5EF4-FFF2-40B4-BE49-F238E27FC236}">
                <a16:creationId xmlns:a16="http://schemas.microsoft.com/office/drawing/2014/main" id="{8131BA3F-28EE-4978-ACB1-9FB65EA0A07D}"/>
              </a:ext>
            </a:extLst>
          </p:cNvPr>
          <p:cNvPicPr>
            <a:picLocks noChangeAspect="1"/>
          </p:cNvPicPr>
          <p:nvPr/>
        </p:nvPicPr>
        <p:blipFill>
          <a:blip r:embed="rId2"/>
          <a:stretch>
            <a:fillRect/>
          </a:stretch>
        </p:blipFill>
        <p:spPr>
          <a:xfrm>
            <a:off x="3555066" y="1905179"/>
            <a:ext cx="8636934" cy="4098722"/>
          </a:xfrm>
          <a:prstGeom prst="rect">
            <a:avLst/>
          </a:prstGeom>
        </p:spPr>
      </p:pic>
      <p:sp>
        <p:nvSpPr>
          <p:cNvPr id="9" name="TextBox 8">
            <a:extLst>
              <a:ext uri="{FF2B5EF4-FFF2-40B4-BE49-F238E27FC236}">
                <a16:creationId xmlns:a16="http://schemas.microsoft.com/office/drawing/2014/main" id="{2E10B995-3422-4FA4-A6BB-E3FFBA3F9620}"/>
              </a:ext>
            </a:extLst>
          </p:cNvPr>
          <p:cNvSpPr txBox="1"/>
          <p:nvPr/>
        </p:nvSpPr>
        <p:spPr>
          <a:xfrm>
            <a:off x="85725" y="5342181"/>
            <a:ext cx="4666086" cy="1323439"/>
          </a:xfrm>
          <a:prstGeom prst="rect">
            <a:avLst/>
          </a:prstGeom>
          <a:noFill/>
        </p:spPr>
        <p:txBody>
          <a:bodyPr wrap="none" rtlCol="0">
            <a:spAutoFit/>
          </a:bodyPr>
          <a:lstStyle/>
          <a:p>
            <a:r>
              <a:rPr lang="en-GB" sz="2000" b="1" dirty="0"/>
              <a:t>Think about:</a:t>
            </a:r>
          </a:p>
          <a:p>
            <a:pPr marL="342900" indent="-342900">
              <a:buFont typeface="Arial" panose="020B0604020202020204" pitchFamily="34" charset="0"/>
              <a:buChar char="•"/>
            </a:pPr>
            <a:r>
              <a:rPr lang="en-GB" sz="2000" b="1" dirty="0"/>
              <a:t>Why do you like this book?</a:t>
            </a:r>
          </a:p>
          <a:p>
            <a:pPr marL="342900" indent="-342900">
              <a:buFont typeface="Arial" panose="020B0604020202020204" pitchFamily="34" charset="0"/>
              <a:buChar char="•"/>
            </a:pPr>
            <a:r>
              <a:rPr lang="en-GB" sz="2000" b="1" dirty="0"/>
              <a:t>What is your favourite part?</a:t>
            </a:r>
          </a:p>
          <a:p>
            <a:pPr marL="342900" indent="-342900">
              <a:buFont typeface="Arial" panose="020B0604020202020204" pitchFamily="34" charset="0"/>
              <a:buChar char="•"/>
            </a:pPr>
            <a:r>
              <a:rPr lang="en-GB" sz="2000" b="1" dirty="0"/>
              <a:t>Who is your favourite character? Why?</a:t>
            </a:r>
          </a:p>
        </p:txBody>
      </p:sp>
      <p:cxnSp>
        <p:nvCxnSpPr>
          <p:cNvPr id="11" name="Straight Connector 10">
            <a:extLst>
              <a:ext uri="{FF2B5EF4-FFF2-40B4-BE49-F238E27FC236}">
                <a16:creationId xmlns:a16="http://schemas.microsoft.com/office/drawing/2014/main" id="{7B860AC2-C2FD-4382-9B9B-0EE934B88CC0}"/>
              </a:ext>
            </a:extLst>
          </p:cNvPr>
          <p:cNvCxnSpPr/>
          <p:nvPr/>
        </p:nvCxnSpPr>
        <p:spPr>
          <a:xfrm>
            <a:off x="4000500" y="26767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BB8F585-0DED-4228-AF0C-DAF76291D635}"/>
              </a:ext>
            </a:extLst>
          </p:cNvPr>
          <p:cNvCxnSpPr/>
          <p:nvPr/>
        </p:nvCxnSpPr>
        <p:spPr>
          <a:xfrm>
            <a:off x="4000500" y="296245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837E17F-871A-45D6-A9B4-D04BF87DE2CF}"/>
              </a:ext>
            </a:extLst>
          </p:cNvPr>
          <p:cNvCxnSpPr/>
          <p:nvPr/>
        </p:nvCxnSpPr>
        <p:spPr>
          <a:xfrm>
            <a:off x="4000500" y="327677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B468F2F-8510-4094-8DDE-05CED11E5BE3}"/>
              </a:ext>
            </a:extLst>
          </p:cNvPr>
          <p:cNvCxnSpPr/>
          <p:nvPr/>
        </p:nvCxnSpPr>
        <p:spPr>
          <a:xfrm>
            <a:off x="4000500" y="361967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2B90006-00D0-40E3-894A-5512AAB468BD}"/>
              </a:ext>
            </a:extLst>
          </p:cNvPr>
          <p:cNvCxnSpPr/>
          <p:nvPr/>
        </p:nvCxnSpPr>
        <p:spPr>
          <a:xfrm>
            <a:off x="4000500" y="393566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46C0B50-A588-4598-9B5B-5533AD9EC500}"/>
              </a:ext>
            </a:extLst>
          </p:cNvPr>
          <p:cNvCxnSpPr/>
          <p:nvPr/>
        </p:nvCxnSpPr>
        <p:spPr>
          <a:xfrm>
            <a:off x="4000500" y="42769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B681CCD-F280-49D3-9C33-BCAAB1A3F0D1}"/>
              </a:ext>
            </a:extLst>
          </p:cNvPr>
          <p:cNvCxnSpPr/>
          <p:nvPr/>
        </p:nvCxnSpPr>
        <p:spPr>
          <a:xfrm>
            <a:off x="4000500" y="459122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BE24FB5-5A51-44A1-BBD6-0711C6BC7244}"/>
              </a:ext>
            </a:extLst>
          </p:cNvPr>
          <p:cNvCxnSpPr/>
          <p:nvPr/>
        </p:nvCxnSpPr>
        <p:spPr>
          <a:xfrm>
            <a:off x="4000500" y="49246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29D6005-1F65-423E-82B4-FCCE4DE0319D}"/>
              </a:ext>
            </a:extLst>
          </p:cNvPr>
          <p:cNvCxnSpPr/>
          <p:nvPr/>
        </p:nvCxnSpPr>
        <p:spPr>
          <a:xfrm>
            <a:off x="7737514" y="26767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D9EE330-56C8-456B-9552-DA61F10467DC}"/>
              </a:ext>
            </a:extLst>
          </p:cNvPr>
          <p:cNvCxnSpPr/>
          <p:nvPr/>
        </p:nvCxnSpPr>
        <p:spPr>
          <a:xfrm>
            <a:off x="7737514" y="296245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6665E80-2E14-4580-AC2C-C43338B1D050}"/>
              </a:ext>
            </a:extLst>
          </p:cNvPr>
          <p:cNvCxnSpPr/>
          <p:nvPr/>
        </p:nvCxnSpPr>
        <p:spPr>
          <a:xfrm>
            <a:off x="7737514" y="3286483"/>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169EBEC-0F9E-4E36-91C6-489A6313CF8A}"/>
              </a:ext>
            </a:extLst>
          </p:cNvPr>
          <p:cNvCxnSpPr/>
          <p:nvPr/>
        </p:nvCxnSpPr>
        <p:spPr>
          <a:xfrm>
            <a:off x="7737514" y="361967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A9F89B6-F79A-4CFC-9A8C-22AFC68FF01A}"/>
              </a:ext>
            </a:extLst>
          </p:cNvPr>
          <p:cNvCxnSpPr/>
          <p:nvPr/>
        </p:nvCxnSpPr>
        <p:spPr>
          <a:xfrm>
            <a:off x="7737514" y="3954540"/>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F0150D8-613F-4339-BEC9-07D882912222}"/>
              </a:ext>
            </a:extLst>
          </p:cNvPr>
          <p:cNvCxnSpPr/>
          <p:nvPr/>
        </p:nvCxnSpPr>
        <p:spPr>
          <a:xfrm>
            <a:off x="7737514" y="42769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559174A-602B-4D8D-A196-A1CAE622CA35}"/>
              </a:ext>
            </a:extLst>
          </p:cNvPr>
          <p:cNvCxnSpPr/>
          <p:nvPr/>
        </p:nvCxnSpPr>
        <p:spPr>
          <a:xfrm>
            <a:off x="7737514" y="4600933"/>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B48761E-CD13-4B81-9370-883BD545A3AE}"/>
              </a:ext>
            </a:extLst>
          </p:cNvPr>
          <p:cNvCxnSpPr/>
          <p:nvPr/>
        </p:nvCxnSpPr>
        <p:spPr>
          <a:xfrm>
            <a:off x="7804189" y="4924604"/>
            <a:ext cx="356235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6188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10003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rot="21419799">
            <a:off x="187194" y="2133779"/>
            <a:ext cx="3467100" cy="1419046"/>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Design a character mask</a:t>
            </a:r>
          </a:p>
        </p:txBody>
      </p:sp>
      <p:sp>
        <p:nvSpPr>
          <p:cNvPr id="8" name="Rectangle 7">
            <a:extLst>
              <a:ext uri="{FF2B5EF4-FFF2-40B4-BE49-F238E27FC236}">
                <a16:creationId xmlns:a16="http://schemas.microsoft.com/office/drawing/2014/main" id="{876C0A36-1F0D-43B0-ADF9-9E7A2EDC4C5F}"/>
              </a:ext>
            </a:extLst>
          </p:cNvPr>
          <p:cNvSpPr/>
          <p:nvPr/>
        </p:nvSpPr>
        <p:spPr>
          <a:xfrm>
            <a:off x="226258" y="6105346"/>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pic>
        <p:nvPicPr>
          <p:cNvPr id="12" name="Picture 11">
            <a:extLst>
              <a:ext uri="{FF2B5EF4-FFF2-40B4-BE49-F238E27FC236}">
                <a16:creationId xmlns:a16="http://schemas.microsoft.com/office/drawing/2014/main" id="{9F45DB66-B74C-4BA0-8FA8-1B0F591F7605}"/>
              </a:ext>
            </a:extLst>
          </p:cNvPr>
          <p:cNvPicPr>
            <a:picLocks noChangeAspect="1"/>
          </p:cNvPicPr>
          <p:nvPr/>
        </p:nvPicPr>
        <p:blipFill>
          <a:blip r:embed="rId2"/>
          <a:stretch>
            <a:fillRect/>
          </a:stretch>
        </p:blipFill>
        <p:spPr>
          <a:xfrm>
            <a:off x="3800475" y="1762125"/>
            <a:ext cx="8239126" cy="4952821"/>
          </a:xfrm>
          <a:prstGeom prst="rect">
            <a:avLst/>
          </a:prstGeom>
        </p:spPr>
      </p:pic>
    </p:spTree>
    <p:extLst>
      <p:ext uri="{BB962C8B-B14F-4D97-AF65-F5344CB8AC3E}">
        <p14:creationId xmlns:p14="http://schemas.microsoft.com/office/powerpoint/2010/main" val="187713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8594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rot="21419799">
            <a:off x="105027" y="1852187"/>
            <a:ext cx="3467100" cy="111539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Create a book mark</a:t>
            </a:r>
          </a:p>
        </p:txBody>
      </p:sp>
      <p:sp>
        <p:nvSpPr>
          <p:cNvPr id="8" name="Rectangle 7">
            <a:extLst>
              <a:ext uri="{FF2B5EF4-FFF2-40B4-BE49-F238E27FC236}">
                <a16:creationId xmlns:a16="http://schemas.microsoft.com/office/drawing/2014/main" id="{876C0A36-1F0D-43B0-ADF9-9E7A2EDC4C5F}"/>
              </a:ext>
            </a:extLst>
          </p:cNvPr>
          <p:cNvSpPr/>
          <p:nvPr/>
        </p:nvSpPr>
        <p:spPr>
          <a:xfrm>
            <a:off x="226258" y="6105346"/>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pic>
        <p:nvPicPr>
          <p:cNvPr id="3" name="Picture 2">
            <a:extLst>
              <a:ext uri="{FF2B5EF4-FFF2-40B4-BE49-F238E27FC236}">
                <a16:creationId xmlns:a16="http://schemas.microsoft.com/office/drawing/2014/main" id="{537000D8-089A-4C55-B7DD-A7D0C1E87297}"/>
              </a:ext>
            </a:extLst>
          </p:cNvPr>
          <p:cNvPicPr>
            <a:picLocks noChangeAspect="1"/>
          </p:cNvPicPr>
          <p:nvPr/>
        </p:nvPicPr>
        <p:blipFill>
          <a:blip r:embed="rId2"/>
          <a:stretch>
            <a:fillRect/>
          </a:stretch>
        </p:blipFill>
        <p:spPr>
          <a:xfrm>
            <a:off x="9660338" y="1762125"/>
            <a:ext cx="2453473" cy="5095875"/>
          </a:xfrm>
          <a:prstGeom prst="rect">
            <a:avLst/>
          </a:prstGeom>
        </p:spPr>
      </p:pic>
      <p:sp>
        <p:nvSpPr>
          <p:cNvPr id="9" name="Rectangle 8">
            <a:extLst>
              <a:ext uri="{FF2B5EF4-FFF2-40B4-BE49-F238E27FC236}">
                <a16:creationId xmlns:a16="http://schemas.microsoft.com/office/drawing/2014/main" id="{86D11140-28E1-41D3-8B0D-29150C28F77A}"/>
              </a:ext>
            </a:extLst>
          </p:cNvPr>
          <p:cNvSpPr/>
          <p:nvPr/>
        </p:nvSpPr>
        <p:spPr>
          <a:xfrm>
            <a:off x="982076" y="3514553"/>
            <a:ext cx="2616890" cy="129551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could design your own book mark or colour in  these templates.</a:t>
            </a:r>
          </a:p>
        </p:txBody>
      </p:sp>
      <p:pic>
        <p:nvPicPr>
          <p:cNvPr id="10" name="Picture 9">
            <a:extLst>
              <a:ext uri="{FF2B5EF4-FFF2-40B4-BE49-F238E27FC236}">
                <a16:creationId xmlns:a16="http://schemas.microsoft.com/office/drawing/2014/main" id="{E64E97CC-8A66-4B79-B5B9-11A15F3EFE0F}"/>
              </a:ext>
            </a:extLst>
          </p:cNvPr>
          <p:cNvPicPr>
            <a:picLocks noChangeAspect="1"/>
          </p:cNvPicPr>
          <p:nvPr/>
        </p:nvPicPr>
        <p:blipFill>
          <a:blip r:embed="rId3"/>
          <a:stretch>
            <a:fillRect/>
          </a:stretch>
        </p:blipFill>
        <p:spPr>
          <a:xfrm>
            <a:off x="7151843" y="1762124"/>
            <a:ext cx="2366846" cy="5095876"/>
          </a:xfrm>
          <a:prstGeom prst="rect">
            <a:avLst/>
          </a:prstGeom>
        </p:spPr>
      </p:pic>
      <p:pic>
        <p:nvPicPr>
          <p:cNvPr id="13" name="Picture 12">
            <a:extLst>
              <a:ext uri="{FF2B5EF4-FFF2-40B4-BE49-F238E27FC236}">
                <a16:creationId xmlns:a16="http://schemas.microsoft.com/office/drawing/2014/main" id="{2D709A0B-B133-41A3-9F8D-1310C6BF7973}"/>
              </a:ext>
            </a:extLst>
          </p:cNvPr>
          <p:cNvPicPr>
            <a:picLocks noChangeAspect="1"/>
          </p:cNvPicPr>
          <p:nvPr/>
        </p:nvPicPr>
        <p:blipFill>
          <a:blip r:embed="rId4"/>
          <a:stretch>
            <a:fillRect/>
          </a:stretch>
        </p:blipFill>
        <p:spPr>
          <a:xfrm>
            <a:off x="4626988" y="1762124"/>
            <a:ext cx="2400720" cy="5095876"/>
          </a:xfrm>
          <a:prstGeom prst="rect">
            <a:avLst/>
          </a:prstGeom>
        </p:spPr>
      </p:pic>
    </p:spTree>
    <p:extLst>
      <p:ext uri="{BB962C8B-B14F-4D97-AF65-F5344CB8AC3E}">
        <p14:creationId xmlns:p14="http://schemas.microsoft.com/office/powerpoint/2010/main" val="3400320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1148" y="113834"/>
            <a:ext cx="585153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Recap on </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adjectives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Cloud 4">
            <a:extLst>
              <a:ext uri="{FF2B5EF4-FFF2-40B4-BE49-F238E27FC236}">
                <a16:creationId xmlns:a16="http://schemas.microsoft.com/office/drawing/2014/main" id="{A438A3ED-B82E-481C-B4A3-1BBE118F03AA}"/>
              </a:ext>
            </a:extLst>
          </p:cNvPr>
          <p:cNvSpPr/>
          <p:nvPr/>
        </p:nvSpPr>
        <p:spPr>
          <a:xfrm>
            <a:off x="728453" y="1725876"/>
            <a:ext cx="4685389" cy="2516969"/>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 </a:t>
            </a:r>
          </a:p>
          <a:p>
            <a:pPr algn="ctr"/>
            <a:endParaRPr lang="en-GB" dirty="0"/>
          </a:p>
        </p:txBody>
      </p:sp>
      <p:pic>
        <p:nvPicPr>
          <p:cNvPr id="9" name="Picture 2" descr="A picture containing shape&#10;&#10;Description automatically generated"/>
          <p:cNvPicPr>
            <a:picLocks noChangeAspect="1"/>
          </p:cNvPicPr>
          <p:nvPr/>
        </p:nvPicPr>
        <p:blipFill>
          <a:blip r:embed="rId2"/>
          <a:stretch>
            <a:fillRect/>
          </a:stretch>
        </p:blipFill>
        <p:spPr>
          <a:xfrm>
            <a:off x="10810960" y="75143"/>
            <a:ext cx="1266828" cy="962021"/>
          </a:xfrm>
          <a:prstGeom prst="rect">
            <a:avLst/>
          </a:prstGeom>
          <a:noFill/>
          <a:ln cap="flat">
            <a:noFill/>
          </a:ln>
        </p:spPr>
      </p:pic>
      <p:sp>
        <p:nvSpPr>
          <p:cNvPr id="2" name="TextBox 1">
            <a:extLst>
              <a:ext uri="{FF2B5EF4-FFF2-40B4-BE49-F238E27FC236}">
                <a16:creationId xmlns:a16="http://schemas.microsoft.com/office/drawing/2014/main" id="{23629E95-80D6-0345-A93B-263F3E820701}"/>
              </a:ext>
            </a:extLst>
          </p:cNvPr>
          <p:cNvSpPr txBox="1"/>
          <p:nvPr/>
        </p:nvSpPr>
        <p:spPr>
          <a:xfrm>
            <a:off x="1409615" y="2307632"/>
            <a:ext cx="3323064" cy="1077218"/>
          </a:xfrm>
          <a:prstGeom prst="rect">
            <a:avLst/>
          </a:prstGeom>
          <a:noFill/>
        </p:spPr>
        <p:txBody>
          <a:bodyPr wrap="square" rtlCol="0">
            <a:spAutoFit/>
          </a:bodyPr>
          <a:lstStyle/>
          <a:p>
            <a:r>
              <a:rPr lang="en-GB" sz="3200" b="1" dirty="0">
                <a:solidFill>
                  <a:schemeClr val="bg1"/>
                </a:solidFill>
              </a:rPr>
              <a:t>An adjective is a      describing word.</a:t>
            </a:r>
            <a:endParaRPr lang="en-US" sz="3200" dirty="0">
              <a:solidFill>
                <a:schemeClr val="bg1"/>
              </a:solidFill>
            </a:endParaRPr>
          </a:p>
        </p:txBody>
      </p:sp>
      <p:sp>
        <p:nvSpPr>
          <p:cNvPr id="3" name="TextBox 2"/>
          <p:cNvSpPr txBox="1"/>
          <p:nvPr/>
        </p:nvSpPr>
        <p:spPr>
          <a:xfrm>
            <a:off x="6988627" y="1841863"/>
            <a:ext cx="1815737" cy="584775"/>
          </a:xfrm>
          <a:prstGeom prst="rect">
            <a:avLst/>
          </a:prstGeom>
          <a:noFill/>
        </p:spPr>
        <p:txBody>
          <a:bodyPr wrap="square" rtlCol="0">
            <a:spAutoFit/>
          </a:bodyPr>
          <a:lstStyle/>
          <a:p>
            <a:r>
              <a:rPr lang="en-GB" sz="3200" b="1" dirty="0">
                <a:solidFill>
                  <a:schemeClr val="bg1"/>
                </a:solidFill>
              </a:rPr>
              <a:t>bright</a:t>
            </a:r>
          </a:p>
        </p:txBody>
      </p:sp>
      <p:sp>
        <p:nvSpPr>
          <p:cNvPr id="7" name="TextBox 6"/>
          <p:cNvSpPr txBox="1"/>
          <p:nvPr/>
        </p:nvSpPr>
        <p:spPr>
          <a:xfrm>
            <a:off x="9315234" y="3163345"/>
            <a:ext cx="1815737" cy="584775"/>
          </a:xfrm>
          <a:prstGeom prst="rect">
            <a:avLst/>
          </a:prstGeom>
          <a:noFill/>
        </p:spPr>
        <p:txBody>
          <a:bodyPr wrap="square" rtlCol="0">
            <a:spAutoFit/>
          </a:bodyPr>
          <a:lstStyle/>
          <a:p>
            <a:r>
              <a:rPr lang="en-GB" sz="3200" b="1" dirty="0">
                <a:solidFill>
                  <a:schemeClr val="bg1"/>
                </a:solidFill>
              </a:rPr>
              <a:t>delicious</a:t>
            </a:r>
          </a:p>
        </p:txBody>
      </p:sp>
      <p:sp>
        <p:nvSpPr>
          <p:cNvPr id="8" name="TextBox 7"/>
          <p:cNvSpPr txBox="1"/>
          <p:nvPr/>
        </p:nvSpPr>
        <p:spPr>
          <a:xfrm>
            <a:off x="6045708" y="4831811"/>
            <a:ext cx="1815737" cy="584775"/>
          </a:xfrm>
          <a:prstGeom prst="rect">
            <a:avLst/>
          </a:prstGeom>
          <a:noFill/>
        </p:spPr>
        <p:txBody>
          <a:bodyPr wrap="square" rtlCol="0">
            <a:spAutoFit/>
          </a:bodyPr>
          <a:lstStyle/>
          <a:p>
            <a:r>
              <a:rPr lang="en-GB" sz="3200" b="1" dirty="0">
                <a:solidFill>
                  <a:schemeClr val="bg1"/>
                </a:solidFill>
              </a:rPr>
              <a:t>yellow</a:t>
            </a:r>
          </a:p>
        </p:txBody>
      </p:sp>
      <p:sp>
        <p:nvSpPr>
          <p:cNvPr id="10" name="TextBox 9"/>
          <p:cNvSpPr txBox="1"/>
          <p:nvPr/>
        </p:nvSpPr>
        <p:spPr>
          <a:xfrm>
            <a:off x="10150549" y="1874575"/>
            <a:ext cx="1815737" cy="584775"/>
          </a:xfrm>
          <a:prstGeom prst="rect">
            <a:avLst/>
          </a:prstGeom>
          <a:noFill/>
        </p:spPr>
        <p:txBody>
          <a:bodyPr wrap="square" rtlCol="0">
            <a:spAutoFit/>
          </a:bodyPr>
          <a:lstStyle/>
          <a:p>
            <a:r>
              <a:rPr lang="en-GB" sz="3200" b="1" dirty="0">
                <a:solidFill>
                  <a:schemeClr val="bg1"/>
                </a:solidFill>
              </a:rPr>
              <a:t>green</a:t>
            </a:r>
          </a:p>
        </p:txBody>
      </p:sp>
      <p:sp>
        <p:nvSpPr>
          <p:cNvPr id="11" name="TextBox 10"/>
          <p:cNvSpPr txBox="1"/>
          <p:nvPr/>
        </p:nvSpPr>
        <p:spPr>
          <a:xfrm>
            <a:off x="9099726" y="4539423"/>
            <a:ext cx="1815737" cy="584775"/>
          </a:xfrm>
          <a:prstGeom prst="rect">
            <a:avLst/>
          </a:prstGeom>
          <a:noFill/>
        </p:spPr>
        <p:txBody>
          <a:bodyPr wrap="square" rtlCol="0">
            <a:spAutoFit/>
          </a:bodyPr>
          <a:lstStyle/>
          <a:p>
            <a:r>
              <a:rPr lang="en-GB" sz="3200" b="1" dirty="0">
                <a:solidFill>
                  <a:schemeClr val="bg1"/>
                </a:solidFill>
              </a:rPr>
              <a:t>small</a:t>
            </a:r>
          </a:p>
        </p:txBody>
      </p:sp>
      <p:sp>
        <p:nvSpPr>
          <p:cNvPr id="12" name="TextBox 11"/>
          <p:cNvSpPr txBox="1"/>
          <p:nvPr/>
        </p:nvSpPr>
        <p:spPr>
          <a:xfrm>
            <a:off x="6534692" y="3490674"/>
            <a:ext cx="1815737" cy="584775"/>
          </a:xfrm>
          <a:prstGeom prst="rect">
            <a:avLst/>
          </a:prstGeom>
          <a:noFill/>
        </p:spPr>
        <p:txBody>
          <a:bodyPr wrap="square" rtlCol="0">
            <a:spAutoFit/>
          </a:bodyPr>
          <a:lstStyle/>
          <a:p>
            <a:r>
              <a:rPr lang="en-GB" sz="3200" b="1" dirty="0">
                <a:solidFill>
                  <a:schemeClr val="bg1"/>
                </a:solidFill>
              </a:rPr>
              <a:t>smooth</a:t>
            </a:r>
          </a:p>
        </p:txBody>
      </p:sp>
      <p:sp>
        <p:nvSpPr>
          <p:cNvPr id="13" name="TextBox 12">
            <a:extLst>
              <a:ext uri="{FF2B5EF4-FFF2-40B4-BE49-F238E27FC236}">
                <a16:creationId xmlns:a16="http://schemas.microsoft.com/office/drawing/2014/main" id="{C7C3B84A-38A6-497F-8ED1-43A57360DD15}"/>
              </a:ext>
            </a:extLst>
          </p:cNvPr>
          <p:cNvSpPr txBox="1"/>
          <p:nvPr/>
        </p:nvSpPr>
        <p:spPr>
          <a:xfrm>
            <a:off x="6045708" y="1208611"/>
            <a:ext cx="3701573" cy="461665"/>
          </a:xfrm>
          <a:prstGeom prst="rect">
            <a:avLst/>
          </a:prstGeom>
          <a:noFill/>
        </p:spPr>
        <p:txBody>
          <a:bodyPr wrap="square" rtlCol="0">
            <a:spAutoFit/>
          </a:bodyPr>
          <a:lstStyle/>
          <a:p>
            <a:r>
              <a:rPr lang="en-GB" sz="2400" b="1" dirty="0"/>
              <a:t>Here are some examples…</a:t>
            </a:r>
          </a:p>
        </p:txBody>
      </p:sp>
      <p:sp>
        <p:nvSpPr>
          <p:cNvPr id="14" name="TextBox 13"/>
          <p:cNvSpPr txBox="1"/>
          <p:nvPr/>
        </p:nvSpPr>
        <p:spPr>
          <a:xfrm>
            <a:off x="933776" y="4639169"/>
            <a:ext cx="1815737" cy="584775"/>
          </a:xfrm>
          <a:prstGeom prst="rect">
            <a:avLst/>
          </a:prstGeom>
          <a:noFill/>
        </p:spPr>
        <p:txBody>
          <a:bodyPr wrap="square" rtlCol="0">
            <a:spAutoFit/>
          </a:bodyPr>
          <a:lstStyle/>
          <a:p>
            <a:r>
              <a:rPr lang="en-GB" sz="3200" b="1" dirty="0">
                <a:solidFill>
                  <a:schemeClr val="bg1"/>
                </a:solidFill>
              </a:rPr>
              <a:t>tasty</a:t>
            </a:r>
          </a:p>
        </p:txBody>
      </p:sp>
      <p:sp>
        <p:nvSpPr>
          <p:cNvPr id="15" name="TextBox 14"/>
          <p:cNvSpPr txBox="1"/>
          <p:nvPr/>
        </p:nvSpPr>
        <p:spPr>
          <a:xfrm>
            <a:off x="3005987" y="5223944"/>
            <a:ext cx="1815737" cy="584775"/>
          </a:xfrm>
          <a:prstGeom prst="rect">
            <a:avLst/>
          </a:prstGeom>
          <a:noFill/>
        </p:spPr>
        <p:txBody>
          <a:bodyPr wrap="square" rtlCol="0">
            <a:spAutoFit/>
          </a:bodyPr>
          <a:lstStyle/>
          <a:p>
            <a:r>
              <a:rPr lang="en-GB" sz="3200" b="1" dirty="0">
                <a:solidFill>
                  <a:schemeClr val="bg1"/>
                </a:solidFill>
              </a:rPr>
              <a:t>delicious</a:t>
            </a:r>
          </a:p>
        </p:txBody>
      </p:sp>
      <p:sp>
        <p:nvSpPr>
          <p:cNvPr id="16" name="TextBox 15"/>
          <p:cNvSpPr txBox="1"/>
          <p:nvPr/>
        </p:nvSpPr>
        <p:spPr>
          <a:xfrm>
            <a:off x="1051342" y="5950862"/>
            <a:ext cx="1815737" cy="584775"/>
          </a:xfrm>
          <a:prstGeom prst="rect">
            <a:avLst/>
          </a:prstGeom>
          <a:noFill/>
        </p:spPr>
        <p:txBody>
          <a:bodyPr wrap="square" rtlCol="0">
            <a:spAutoFit/>
          </a:bodyPr>
          <a:lstStyle/>
          <a:p>
            <a:r>
              <a:rPr lang="en-GB" sz="3200" b="1" dirty="0">
                <a:solidFill>
                  <a:schemeClr val="bg1"/>
                </a:solidFill>
              </a:rPr>
              <a:t>creamy</a:t>
            </a:r>
          </a:p>
        </p:txBody>
      </p:sp>
      <p:sp>
        <p:nvSpPr>
          <p:cNvPr id="17" name="TextBox 16"/>
          <p:cNvSpPr txBox="1"/>
          <p:nvPr/>
        </p:nvSpPr>
        <p:spPr>
          <a:xfrm>
            <a:off x="6953576" y="5880560"/>
            <a:ext cx="1815737" cy="584775"/>
          </a:xfrm>
          <a:prstGeom prst="rect">
            <a:avLst/>
          </a:prstGeom>
          <a:noFill/>
        </p:spPr>
        <p:txBody>
          <a:bodyPr wrap="square" rtlCol="0">
            <a:spAutoFit/>
          </a:bodyPr>
          <a:lstStyle/>
          <a:p>
            <a:r>
              <a:rPr lang="en-GB" sz="3200" b="1" dirty="0">
                <a:solidFill>
                  <a:schemeClr val="bg1"/>
                </a:solidFill>
              </a:rPr>
              <a:t>brown</a:t>
            </a:r>
          </a:p>
        </p:txBody>
      </p:sp>
      <p:sp>
        <p:nvSpPr>
          <p:cNvPr id="18" name="TextBox 17"/>
          <p:cNvSpPr txBox="1"/>
          <p:nvPr/>
        </p:nvSpPr>
        <p:spPr>
          <a:xfrm>
            <a:off x="9903091" y="5520136"/>
            <a:ext cx="1815737" cy="584775"/>
          </a:xfrm>
          <a:prstGeom prst="rect">
            <a:avLst/>
          </a:prstGeom>
          <a:noFill/>
        </p:spPr>
        <p:txBody>
          <a:bodyPr wrap="square" rtlCol="0">
            <a:spAutoFit/>
          </a:bodyPr>
          <a:lstStyle/>
          <a:p>
            <a:r>
              <a:rPr lang="en-GB" sz="3200" b="1" dirty="0">
                <a:solidFill>
                  <a:schemeClr val="bg1"/>
                </a:solidFill>
              </a:rPr>
              <a:t>ripe</a:t>
            </a:r>
          </a:p>
        </p:txBody>
      </p:sp>
    </p:spTree>
    <p:extLst>
      <p:ext uri="{BB962C8B-B14F-4D97-AF65-F5344CB8AC3E}">
        <p14:creationId xmlns:p14="http://schemas.microsoft.com/office/powerpoint/2010/main" val="41275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additive="base">
                                        <p:cTn id="3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additive="base">
                                        <p:cTn id="5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 calcmode="lin" valueType="num">
                                      <p:cBhvr additive="base">
                                        <p:cTn id="5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 calcmode="lin" valueType="num">
                                      <p:cBhvr additive="base">
                                        <p:cTn id="6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7">
                                            <p:txEl>
                                              <p:pRg st="0" end="0"/>
                                            </p:txEl>
                                          </p:spTgt>
                                        </p:tgtEl>
                                        <p:attrNameLst>
                                          <p:attrName>style.visibility</p:attrName>
                                        </p:attrNameLst>
                                      </p:cBhvr>
                                      <p:to>
                                        <p:strVal val="visible"/>
                                      </p:to>
                                    </p:set>
                                    <p:anim calcmode="lin" valueType="num">
                                      <p:cBhvr additive="base">
                                        <p:cTn id="6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 calcmode="lin" valueType="num">
                                      <p:cBhvr additive="base">
                                        <p:cTn id="7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94313" y="817675"/>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rot="710422">
            <a:off x="8709157" y="1739125"/>
            <a:ext cx="3467100" cy="1419046"/>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Book scavenger hunt</a:t>
            </a:r>
          </a:p>
        </p:txBody>
      </p:sp>
      <p:sp>
        <p:nvSpPr>
          <p:cNvPr id="8" name="Rectangle 7">
            <a:extLst>
              <a:ext uri="{FF2B5EF4-FFF2-40B4-BE49-F238E27FC236}">
                <a16:creationId xmlns:a16="http://schemas.microsoft.com/office/drawing/2014/main" id="{876C0A36-1F0D-43B0-ADF9-9E7A2EDC4C5F}"/>
              </a:ext>
            </a:extLst>
          </p:cNvPr>
          <p:cNvSpPr/>
          <p:nvPr/>
        </p:nvSpPr>
        <p:spPr>
          <a:xfrm>
            <a:off x="9297948" y="6148106"/>
            <a:ext cx="2616890" cy="60511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graphicFrame>
        <p:nvGraphicFramePr>
          <p:cNvPr id="2" name="Table 2">
            <a:extLst>
              <a:ext uri="{FF2B5EF4-FFF2-40B4-BE49-F238E27FC236}">
                <a16:creationId xmlns:a16="http://schemas.microsoft.com/office/drawing/2014/main" id="{90E7EA55-BF15-4CFC-986D-A268E6A5533E}"/>
              </a:ext>
            </a:extLst>
          </p:cNvPr>
          <p:cNvGraphicFramePr>
            <a:graphicFrameLocks noGrp="1"/>
          </p:cNvGraphicFramePr>
          <p:nvPr/>
        </p:nvGraphicFramePr>
        <p:xfrm>
          <a:off x="94313" y="1802801"/>
          <a:ext cx="8127999" cy="4450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263382343"/>
                    </a:ext>
                  </a:extLst>
                </a:gridCol>
                <a:gridCol w="2709333">
                  <a:extLst>
                    <a:ext uri="{9D8B030D-6E8A-4147-A177-3AD203B41FA5}">
                      <a16:colId xmlns:a16="http://schemas.microsoft.com/office/drawing/2014/main" val="3896339516"/>
                    </a:ext>
                  </a:extLst>
                </a:gridCol>
                <a:gridCol w="2709333">
                  <a:extLst>
                    <a:ext uri="{9D8B030D-6E8A-4147-A177-3AD203B41FA5}">
                      <a16:colId xmlns:a16="http://schemas.microsoft.com/office/drawing/2014/main" val="3882434782"/>
                    </a:ext>
                  </a:extLst>
                </a:gridCol>
              </a:tblGrid>
              <a:tr h="370840">
                <a:tc>
                  <a:txBody>
                    <a:bodyPr/>
                    <a:lstStyle/>
                    <a:p>
                      <a:pPr algn="ctr"/>
                      <a:r>
                        <a:rPr lang="en-GB" b="1" u="sng" dirty="0"/>
                        <a:t>Object </a:t>
                      </a:r>
                    </a:p>
                  </a:txBody>
                  <a:tcPr/>
                </a:tc>
                <a:tc>
                  <a:txBody>
                    <a:bodyPr/>
                    <a:lstStyle/>
                    <a:p>
                      <a:pPr algn="ctr"/>
                      <a:r>
                        <a:rPr lang="en-GB" b="1" u="sng" dirty="0"/>
                        <a:t>Title of book </a:t>
                      </a:r>
                    </a:p>
                  </a:txBody>
                  <a:tcPr/>
                </a:tc>
                <a:tc>
                  <a:txBody>
                    <a:bodyPr/>
                    <a:lstStyle/>
                    <a:p>
                      <a:pPr algn="ctr"/>
                      <a:r>
                        <a:rPr lang="en-GB" b="1" u="sng" dirty="0"/>
                        <a:t>Page number </a:t>
                      </a:r>
                    </a:p>
                  </a:txBody>
                  <a:tcPr/>
                </a:tc>
                <a:extLst>
                  <a:ext uri="{0D108BD9-81ED-4DB2-BD59-A6C34878D82A}">
                    <a16:rowId xmlns:a16="http://schemas.microsoft.com/office/drawing/2014/main" val="4254663433"/>
                  </a:ext>
                </a:extLst>
              </a:tr>
              <a:tr h="370840">
                <a:tc>
                  <a:txBody>
                    <a:bodyPr/>
                    <a:lstStyle/>
                    <a:p>
                      <a:pPr algn="ctr"/>
                      <a:r>
                        <a:rPr lang="en-GB" b="1" dirty="0">
                          <a:solidFill>
                            <a:srgbClr val="FF0000"/>
                          </a:solidFill>
                        </a:rPr>
                        <a:t>Apple</a:t>
                      </a:r>
                    </a:p>
                  </a:txBody>
                  <a:tcPr/>
                </a:tc>
                <a:tc>
                  <a:txBody>
                    <a:bodyPr/>
                    <a:lstStyle/>
                    <a:p>
                      <a:pPr algn="ctr"/>
                      <a:r>
                        <a:rPr lang="en-GB" b="1" dirty="0">
                          <a:solidFill>
                            <a:srgbClr val="FF0000"/>
                          </a:solidFill>
                        </a:rPr>
                        <a:t>Snow white </a:t>
                      </a:r>
                    </a:p>
                  </a:txBody>
                  <a:tcPr/>
                </a:tc>
                <a:tc>
                  <a:txBody>
                    <a:bodyPr/>
                    <a:lstStyle/>
                    <a:p>
                      <a:pPr algn="ctr"/>
                      <a:r>
                        <a:rPr lang="en-GB" b="1" dirty="0">
                          <a:solidFill>
                            <a:srgbClr val="FF0000"/>
                          </a:solidFill>
                        </a:rPr>
                        <a:t>12</a:t>
                      </a:r>
                    </a:p>
                  </a:txBody>
                  <a:tcPr/>
                </a:tc>
                <a:extLst>
                  <a:ext uri="{0D108BD9-81ED-4DB2-BD59-A6C34878D82A}">
                    <a16:rowId xmlns:a16="http://schemas.microsoft.com/office/drawing/2014/main" val="558020231"/>
                  </a:ext>
                </a:extLst>
              </a:tr>
              <a:tr h="370840">
                <a:tc>
                  <a:txBody>
                    <a:bodyPr/>
                    <a:lstStyle/>
                    <a:p>
                      <a:pPr algn="ctr"/>
                      <a:r>
                        <a:rPr lang="en-GB" b="1" dirty="0"/>
                        <a:t>Witch</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6704120"/>
                  </a:ext>
                </a:extLst>
              </a:tr>
              <a:tr h="370840">
                <a:tc>
                  <a:txBody>
                    <a:bodyPr/>
                    <a:lstStyle/>
                    <a:p>
                      <a:pPr algn="ctr"/>
                      <a:r>
                        <a:rPr lang="en-GB" b="1" dirty="0"/>
                        <a:t>Bear</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18075736"/>
                  </a:ext>
                </a:extLst>
              </a:tr>
              <a:tr h="370840">
                <a:tc>
                  <a:txBody>
                    <a:bodyPr/>
                    <a:lstStyle/>
                    <a:p>
                      <a:pPr algn="ctr"/>
                      <a:r>
                        <a:rPr lang="en-GB" b="1" dirty="0"/>
                        <a:t>Frog</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9111314"/>
                  </a:ext>
                </a:extLst>
              </a:tr>
              <a:tr h="370840">
                <a:tc>
                  <a:txBody>
                    <a:bodyPr/>
                    <a:lstStyle/>
                    <a:p>
                      <a:pPr algn="ctr"/>
                      <a:r>
                        <a:rPr lang="en-GB" b="1" dirty="0"/>
                        <a:t>Dog</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240558156"/>
                  </a:ext>
                </a:extLst>
              </a:tr>
              <a:tr h="370840">
                <a:tc>
                  <a:txBody>
                    <a:bodyPr/>
                    <a:lstStyle/>
                    <a:p>
                      <a:pPr algn="ctr"/>
                      <a:r>
                        <a:rPr lang="en-GB" b="1" dirty="0"/>
                        <a:t>Tree</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22170078"/>
                  </a:ext>
                </a:extLst>
              </a:tr>
              <a:tr h="370840">
                <a:tc>
                  <a:txBody>
                    <a:bodyPr/>
                    <a:lstStyle/>
                    <a:p>
                      <a:pPr algn="ctr"/>
                      <a:r>
                        <a:rPr lang="en-GB" b="1" dirty="0"/>
                        <a:t>Car</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86761163"/>
                  </a:ext>
                </a:extLst>
              </a:tr>
              <a:tr h="370840">
                <a:tc>
                  <a:txBody>
                    <a:bodyPr/>
                    <a:lstStyle/>
                    <a:p>
                      <a:pPr algn="ctr"/>
                      <a:r>
                        <a:rPr lang="en-GB" b="1" dirty="0"/>
                        <a:t>Horse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2275362"/>
                  </a:ext>
                </a:extLst>
              </a:tr>
              <a:tr h="370840">
                <a:tc>
                  <a:txBody>
                    <a:bodyPr/>
                    <a:lstStyle/>
                    <a:p>
                      <a:pPr algn="ctr"/>
                      <a:r>
                        <a:rPr lang="en-GB" b="1" dirty="0"/>
                        <a:t>Train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51831292"/>
                  </a:ext>
                </a:extLst>
              </a:tr>
              <a:tr h="370840">
                <a:tc>
                  <a:txBody>
                    <a:bodyPr/>
                    <a:lstStyle/>
                    <a:p>
                      <a:pPr algn="ctr"/>
                      <a:r>
                        <a:rPr lang="en-GB" b="1" dirty="0"/>
                        <a:t>House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51975303"/>
                  </a:ext>
                </a:extLst>
              </a:tr>
              <a:tr h="370840">
                <a:tc>
                  <a:txBody>
                    <a:bodyPr/>
                    <a:lstStyle/>
                    <a:p>
                      <a:pPr algn="ctr"/>
                      <a:r>
                        <a:rPr lang="en-GB" b="1" dirty="0"/>
                        <a:t>Dinosaur </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24958712"/>
                  </a:ext>
                </a:extLst>
              </a:tr>
            </a:tbl>
          </a:graphicData>
        </a:graphic>
      </p:graphicFrame>
      <p:sp>
        <p:nvSpPr>
          <p:cNvPr id="9" name="Rectangle 8">
            <a:extLst>
              <a:ext uri="{FF2B5EF4-FFF2-40B4-BE49-F238E27FC236}">
                <a16:creationId xmlns:a16="http://schemas.microsoft.com/office/drawing/2014/main" id="{641E6316-F50D-4D62-AFF2-288A79762C8E}"/>
              </a:ext>
            </a:extLst>
          </p:cNvPr>
          <p:cNvSpPr/>
          <p:nvPr/>
        </p:nvSpPr>
        <p:spPr>
          <a:xfrm>
            <a:off x="8511517" y="3666945"/>
            <a:ext cx="3471869" cy="200995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Look through your books at home and see how many of the objects you can find. Remember to write down the title of the book you found the object in!</a:t>
            </a:r>
          </a:p>
        </p:txBody>
      </p:sp>
    </p:spTree>
    <p:extLst>
      <p:ext uri="{BB962C8B-B14F-4D97-AF65-F5344CB8AC3E}">
        <p14:creationId xmlns:p14="http://schemas.microsoft.com/office/powerpoint/2010/main" val="114492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743063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1595EC-59AA-4487-B257-86FD64FA7707}"/>
              </a:ext>
            </a:extLst>
          </p:cNvPr>
          <p:cNvSpPr>
            <a:spLocks noGrp="1"/>
          </p:cNvSpPr>
          <p:nvPr>
            <p:ph type="title"/>
          </p:nvPr>
        </p:nvSpPr>
        <p:spPr>
          <a:xfrm>
            <a:off x="15013" y="-152400"/>
            <a:ext cx="6452694" cy="1325563"/>
          </a:xfrm>
        </p:spPr>
        <p:txBody>
          <a:bodyPr>
            <a:normAutofit/>
          </a:bodyPr>
          <a:lstStyle/>
          <a:p>
            <a:r>
              <a:rPr lang="en-GB" sz="3600" b="1" dirty="0"/>
              <a:t>Adjectives are describing words…</a:t>
            </a:r>
          </a:p>
        </p:txBody>
      </p:sp>
      <p:sp>
        <p:nvSpPr>
          <p:cNvPr id="11" name="TextBox 10">
            <a:extLst>
              <a:ext uri="{FF2B5EF4-FFF2-40B4-BE49-F238E27FC236}">
                <a16:creationId xmlns:a16="http://schemas.microsoft.com/office/drawing/2014/main" id="{D886B2EA-8B2B-4124-8004-B31B3DEE2DFD}"/>
              </a:ext>
            </a:extLst>
          </p:cNvPr>
          <p:cNvSpPr txBox="1"/>
          <p:nvPr/>
        </p:nvSpPr>
        <p:spPr>
          <a:xfrm>
            <a:off x="3517852" y="674145"/>
            <a:ext cx="2097302" cy="461665"/>
          </a:xfrm>
          <a:prstGeom prst="rect">
            <a:avLst/>
          </a:prstGeom>
          <a:noFill/>
        </p:spPr>
        <p:txBody>
          <a:bodyPr wrap="square" rtlCol="0">
            <a:spAutoFit/>
          </a:bodyPr>
          <a:lstStyle/>
          <a:p>
            <a:r>
              <a:rPr lang="en-GB" sz="2400" b="1" dirty="0">
                <a:solidFill>
                  <a:schemeClr val="bg1"/>
                </a:solidFill>
              </a:rPr>
              <a:t>yellow </a:t>
            </a:r>
            <a:r>
              <a:rPr lang="en-GB" sz="2400" b="1" dirty="0"/>
              <a:t>pods </a:t>
            </a:r>
          </a:p>
        </p:txBody>
      </p:sp>
      <p:sp>
        <p:nvSpPr>
          <p:cNvPr id="12" name="TextBox 11">
            <a:extLst>
              <a:ext uri="{FF2B5EF4-FFF2-40B4-BE49-F238E27FC236}">
                <a16:creationId xmlns:a16="http://schemas.microsoft.com/office/drawing/2014/main" id="{2C21A2DC-DF4A-4FC6-ADC2-CCCEC4EA737B}"/>
              </a:ext>
            </a:extLst>
          </p:cNvPr>
          <p:cNvSpPr txBox="1"/>
          <p:nvPr/>
        </p:nvSpPr>
        <p:spPr>
          <a:xfrm>
            <a:off x="1281034" y="4954922"/>
            <a:ext cx="1248355" cy="461665"/>
          </a:xfrm>
          <a:prstGeom prst="rect">
            <a:avLst/>
          </a:prstGeom>
          <a:noFill/>
        </p:spPr>
        <p:txBody>
          <a:bodyPr wrap="square" rtlCol="0">
            <a:spAutoFit/>
          </a:bodyPr>
          <a:lstStyle/>
          <a:p>
            <a:r>
              <a:rPr lang="en-GB" sz="2400" b="1" dirty="0"/>
              <a:t> </a:t>
            </a:r>
          </a:p>
        </p:txBody>
      </p:sp>
      <p:sp>
        <p:nvSpPr>
          <p:cNvPr id="20" name="TextBox 19">
            <a:extLst>
              <a:ext uri="{FF2B5EF4-FFF2-40B4-BE49-F238E27FC236}">
                <a16:creationId xmlns:a16="http://schemas.microsoft.com/office/drawing/2014/main" id="{C7C3B84A-38A6-497F-8ED1-43A57360DD15}"/>
              </a:ext>
            </a:extLst>
          </p:cNvPr>
          <p:cNvSpPr txBox="1"/>
          <p:nvPr/>
        </p:nvSpPr>
        <p:spPr>
          <a:xfrm>
            <a:off x="5111060" y="6236872"/>
            <a:ext cx="7020284" cy="461665"/>
          </a:xfrm>
          <a:prstGeom prst="rect">
            <a:avLst/>
          </a:prstGeom>
          <a:noFill/>
        </p:spPr>
        <p:txBody>
          <a:bodyPr wrap="square" rtlCol="0">
            <a:spAutoFit/>
          </a:bodyPr>
          <a:lstStyle/>
          <a:p>
            <a:r>
              <a:rPr lang="en-GB" sz="2400" b="1" dirty="0"/>
              <a:t>Can you think of any others to describe the pictures?</a:t>
            </a:r>
          </a:p>
        </p:txBody>
      </p:sp>
      <p:pic>
        <p:nvPicPr>
          <p:cNvPr id="24" name="Picture 15" descr="A picture containing logo&#10;&#10;Description automatically generated"/>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26" name="Picture 4" descr="See the source image">
            <a:extLst>
              <a:ext uri="{FF2B5EF4-FFF2-40B4-BE49-F238E27FC236}">
                <a16:creationId xmlns:a16="http://schemas.microsoft.com/office/drawing/2014/main" id="{EA0CF419-5F45-4347-826E-A5399838D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1" y="1439844"/>
            <a:ext cx="3029957" cy="3036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ee the source image">
            <a:extLst>
              <a:ext uri="{FF2B5EF4-FFF2-40B4-BE49-F238E27FC236}">
                <a16:creationId xmlns:a16="http://schemas.microsoft.com/office/drawing/2014/main" id="{6369AD37-F5AF-4F8E-8D91-2F47A71F9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356" y="1439844"/>
            <a:ext cx="2693295" cy="30369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AE5B19CF-C948-4013-A533-B9758D48FD44}"/>
              </a:ext>
            </a:extLst>
          </p:cNvPr>
          <p:cNvPicPr>
            <a:picLocks noChangeAspect="1"/>
          </p:cNvPicPr>
          <p:nvPr/>
        </p:nvPicPr>
        <p:blipFill>
          <a:blip r:embed="rId5"/>
          <a:stretch>
            <a:fillRect/>
          </a:stretch>
        </p:blipFill>
        <p:spPr>
          <a:xfrm>
            <a:off x="6724651" y="1426339"/>
            <a:ext cx="2306479" cy="3036904"/>
          </a:xfrm>
          <a:prstGeom prst="rect">
            <a:avLst/>
          </a:prstGeom>
        </p:spPr>
      </p:pic>
      <p:pic>
        <p:nvPicPr>
          <p:cNvPr id="32" name="Picture 2" descr="See the source image">
            <a:extLst>
              <a:ext uri="{FF2B5EF4-FFF2-40B4-BE49-F238E27FC236}">
                <a16:creationId xmlns:a16="http://schemas.microsoft.com/office/drawing/2014/main" id="{6C760544-DBB2-4C57-B0CD-31A174C90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31130" y="1412834"/>
            <a:ext cx="2300438" cy="306391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7E7970F-35F2-4CB7-A327-177E8E438AA3}"/>
              </a:ext>
            </a:extLst>
          </p:cNvPr>
          <p:cNvSpPr txBox="1"/>
          <p:nvPr/>
        </p:nvSpPr>
        <p:spPr>
          <a:xfrm>
            <a:off x="15013" y="884397"/>
            <a:ext cx="2111817" cy="461665"/>
          </a:xfrm>
          <a:prstGeom prst="rect">
            <a:avLst/>
          </a:prstGeom>
          <a:noFill/>
        </p:spPr>
        <p:txBody>
          <a:bodyPr wrap="square" rtlCol="0">
            <a:spAutoFit/>
          </a:bodyPr>
          <a:lstStyle/>
          <a:p>
            <a:r>
              <a:rPr lang="en-GB" sz="2400" b="1" dirty="0">
                <a:solidFill>
                  <a:schemeClr val="bg1"/>
                </a:solidFill>
              </a:rPr>
              <a:t>green </a:t>
            </a:r>
            <a:r>
              <a:rPr lang="en-GB" sz="2400" b="1" dirty="0"/>
              <a:t>leaves </a:t>
            </a:r>
          </a:p>
        </p:txBody>
      </p:sp>
      <p:sp>
        <p:nvSpPr>
          <p:cNvPr id="37" name="TextBox 36">
            <a:extLst>
              <a:ext uri="{FF2B5EF4-FFF2-40B4-BE49-F238E27FC236}">
                <a16:creationId xmlns:a16="http://schemas.microsoft.com/office/drawing/2014/main" id="{A0BB9C54-768E-4ADC-800B-FC068B943C7A}"/>
              </a:ext>
            </a:extLst>
          </p:cNvPr>
          <p:cNvSpPr txBox="1"/>
          <p:nvPr/>
        </p:nvSpPr>
        <p:spPr>
          <a:xfrm>
            <a:off x="6559772" y="228099"/>
            <a:ext cx="2957341" cy="461665"/>
          </a:xfrm>
          <a:prstGeom prst="rect">
            <a:avLst/>
          </a:prstGeom>
          <a:noFill/>
        </p:spPr>
        <p:txBody>
          <a:bodyPr wrap="square" rtlCol="0">
            <a:spAutoFit/>
          </a:bodyPr>
          <a:lstStyle/>
          <a:p>
            <a:r>
              <a:rPr lang="en-GB" sz="2400" b="1" dirty="0">
                <a:solidFill>
                  <a:schemeClr val="bg1"/>
                </a:solidFill>
              </a:rPr>
              <a:t>creative </a:t>
            </a:r>
            <a:r>
              <a:rPr lang="en-GB" sz="2400" b="1" dirty="0"/>
              <a:t>wrapper </a:t>
            </a:r>
          </a:p>
        </p:txBody>
      </p:sp>
      <p:sp>
        <p:nvSpPr>
          <p:cNvPr id="38" name="TextBox 37">
            <a:extLst>
              <a:ext uri="{FF2B5EF4-FFF2-40B4-BE49-F238E27FC236}">
                <a16:creationId xmlns:a16="http://schemas.microsoft.com/office/drawing/2014/main" id="{6C10573A-A763-4A80-B9E2-777B5DE35148}"/>
              </a:ext>
            </a:extLst>
          </p:cNvPr>
          <p:cNvSpPr txBox="1"/>
          <p:nvPr/>
        </p:nvSpPr>
        <p:spPr>
          <a:xfrm>
            <a:off x="9449983" y="5067610"/>
            <a:ext cx="2742017" cy="461665"/>
          </a:xfrm>
          <a:prstGeom prst="rect">
            <a:avLst/>
          </a:prstGeom>
          <a:noFill/>
        </p:spPr>
        <p:txBody>
          <a:bodyPr wrap="square" rtlCol="0">
            <a:spAutoFit/>
          </a:bodyPr>
          <a:lstStyle/>
          <a:p>
            <a:r>
              <a:rPr lang="en-GB" sz="2400" b="1" dirty="0">
                <a:solidFill>
                  <a:schemeClr val="bg1"/>
                </a:solidFill>
              </a:rPr>
              <a:t>delicious </a:t>
            </a:r>
            <a:r>
              <a:rPr lang="en-GB" sz="2400" b="1" dirty="0"/>
              <a:t>chocolate</a:t>
            </a:r>
            <a:r>
              <a:rPr lang="en-GB" sz="2400" b="1" dirty="0">
                <a:solidFill>
                  <a:schemeClr val="bg1"/>
                </a:solidFill>
              </a:rPr>
              <a:t> </a:t>
            </a:r>
            <a:r>
              <a:rPr lang="en-GB" sz="2400" b="1" dirty="0"/>
              <a:t> </a:t>
            </a:r>
          </a:p>
        </p:txBody>
      </p:sp>
      <p:cxnSp>
        <p:nvCxnSpPr>
          <p:cNvPr id="5" name="Straight Arrow Connector 4">
            <a:extLst>
              <a:ext uri="{FF2B5EF4-FFF2-40B4-BE49-F238E27FC236}">
                <a16:creationId xmlns:a16="http://schemas.microsoft.com/office/drawing/2014/main" id="{318EB8D3-7D82-4862-B95F-606258289B27}"/>
              </a:ext>
            </a:extLst>
          </p:cNvPr>
          <p:cNvCxnSpPr>
            <a:cxnSpLocks/>
          </p:cNvCxnSpPr>
          <p:nvPr/>
        </p:nvCxnSpPr>
        <p:spPr>
          <a:xfrm>
            <a:off x="813809" y="1346062"/>
            <a:ext cx="910216" cy="6256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12E0F32-21D4-4746-84BF-859ABD7A0544}"/>
              </a:ext>
            </a:extLst>
          </p:cNvPr>
          <p:cNvCxnSpPr>
            <a:cxnSpLocks/>
          </p:cNvCxnSpPr>
          <p:nvPr/>
        </p:nvCxnSpPr>
        <p:spPr>
          <a:xfrm flipV="1">
            <a:off x="1724025" y="4067176"/>
            <a:ext cx="805364" cy="105880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67CAB14-E73C-44EC-913C-4B2B08040834}"/>
              </a:ext>
            </a:extLst>
          </p:cNvPr>
          <p:cNvCxnSpPr/>
          <p:nvPr/>
        </p:nvCxnSpPr>
        <p:spPr>
          <a:xfrm flipH="1">
            <a:off x="3120288" y="1124552"/>
            <a:ext cx="1095375" cy="14153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4E4782B0-3FA1-40C0-B293-61C45056A733}"/>
              </a:ext>
            </a:extLst>
          </p:cNvPr>
          <p:cNvCxnSpPr/>
          <p:nvPr/>
        </p:nvCxnSpPr>
        <p:spPr>
          <a:xfrm flipH="1" flipV="1">
            <a:off x="4495800" y="4067176"/>
            <a:ext cx="882203" cy="12896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B0CEEC7-DC1A-49DB-AD65-0CEE86791451}"/>
              </a:ext>
            </a:extLst>
          </p:cNvPr>
          <p:cNvCxnSpPr/>
          <p:nvPr/>
        </p:nvCxnSpPr>
        <p:spPr>
          <a:xfrm>
            <a:off x="7724775" y="653564"/>
            <a:ext cx="942975" cy="13181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AE30CBE-1AE5-4063-A754-3F4ADBD42B00}"/>
              </a:ext>
            </a:extLst>
          </p:cNvPr>
          <p:cNvCxnSpPr/>
          <p:nvPr/>
        </p:nvCxnSpPr>
        <p:spPr>
          <a:xfrm flipH="1" flipV="1">
            <a:off x="10553700" y="4200525"/>
            <a:ext cx="310816" cy="75439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AA72B045-188E-432D-AFA4-1A8E3CB7A6BC}"/>
              </a:ext>
            </a:extLst>
          </p:cNvPr>
          <p:cNvSpPr txBox="1"/>
          <p:nvPr/>
        </p:nvSpPr>
        <p:spPr>
          <a:xfrm>
            <a:off x="6719717" y="5067610"/>
            <a:ext cx="2637453" cy="461665"/>
          </a:xfrm>
          <a:prstGeom prst="rect">
            <a:avLst/>
          </a:prstGeom>
          <a:noFill/>
        </p:spPr>
        <p:txBody>
          <a:bodyPr wrap="square" rtlCol="0">
            <a:spAutoFit/>
          </a:bodyPr>
          <a:lstStyle/>
          <a:p>
            <a:r>
              <a:rPr lang="en-GB" sz="2400" b="1" dirty="0">
                <a:solidFill>
                  <a:schemeClr val="bg1"/>
                </a:solidFill>
              </a:rPr>
              <a:t>vibrant </a:t>
            </a:r>
            <a:r>
              <a:rPr lang="en-GB" sz="2400" b="1" dirty="0"/>
              <a:t>packaging  </a:t>
            </a:r>
          </a:p>
        </p:txBody>
      </p:sp>
      <p:cxnSp>
        <p:nvCxnSpPr>
          <p:cNvPr id="49" name="Straight Arrow Connector 48">
            <a:extLst>
              <a:ext uri="{FF2B5EF4-FFF2-40B4-BE49-F238E27FC236}">
                <a16:creationId xmlns:a16="http://schemas.microsoft.com/office/drawing/2014/main" id="{A7C6D5E0-661C-4885-97B2-AA8F0E8902C6}"/>
              </a:ext>
            </a:extLst>
          </p:cNvPr>
          <p:cNvCxnSpPr/>
          <p:nvPr/>
        </p:nvCxnSpPr>
        <p:spPr>
          <a:xfrm flipH="1" flipV="1">
            <a:off x="7877890" y="4067176"/>
            <a:ext cx="160554" cy="10004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F4FD9A2-191E-E749-89D4-D4262AC92035}"/>
              </a:ext>
            </a:extLst>
          </p:cNvPr>
          <p:cNvSpPr txBox="1"/>
          <p:nvPr/>
        </p:nvSpPr>
        <p:spPr>
          <a:xfrm>
            <a:off x="747132" y="5142486"/>
            <a:ext cx="2213941" cy="461665"/>
          </a:xfrm>
          <a:prstGeom prst="rect">
            <a:avLst/>
          </a:prstGeom>
          <a:noFill/>
        </p:spPr>
        <p:txBody>
          <a:bodyPr wrap="square" rtlCol="0">
            <a:spAutoFit/>
          </a:bodyPr>
          <a:lstStyle/>
          <a:p>
            <a:r>
              <a:rPr lang="en-GB" sz="2400" b="1" dirty="0">
                <a:solidFill>
                  <a:schemeClr val="bg1"/>
                </a:solidFill>
              </a:rPr>
              <a:t>tall </a:t>
            </a:r>
            <a:r>
              <a:rPr lang="en-GB" sz="2400" b="1" dirty="0"/>
              <a:t>tree </a:t>
            </a:r>
          </a:p>
        </p:txBody>
      </p:sp>
      <p:sp>
        <p:nvSpPr>
          <p:cNvPr id="25" name="TextBox 24">
            <a:extLst>
              <a:ext uri="{FF2B5EF4-FFF2-40B4-BE49-F238E27FC236}">
                <a16:creationId xmlns:a16="http://schemas.microsoft.com/office/drawing/2014/main" id="{7E377648-A897-1644-96FA-EA85224BF145}"/>
              </a:ext>
            </a:extLst>
          </p:cNvPr>
          <p:cNvSpPr txBox="1"/>
          <p:nvPr/>
        </p:nvSpPr>
        <p:spPr>
          <a:xfrm>
            <a:off x="4372798" y="5356810"/>
            <a:ext cx="2010409" cy="461665"/>
          </a:xfrm>
          <a:prstGeom prst="rect">
            <a:avLst/>
          </a:prstGeom>
          <a:noFill/>
        </p:spPr>
        <p:txBody>
          <a:bodyPr wrap="square" rtlCol="0">
            <a:spAutoFit/>
          </a:bodyPr>
          <a:lstStyle/>
          <a:p>
            <a:r>
              <a:rPr lang="en-GB" sz="2400" b="1" dirty="0">
                <a:solidFill>
                  <a:schemeClr val="bg1"/>
                </a:solidFill>
              </a:rPr>
              <a:t>solid </a:t>
            </a:r>
            <a:r>
              <a:rPr lang="en-GB" sz="2400" b="1" dirty="0"/>
              <a:t>beans </a:t>
            </a:r>
          </a:p>
        </p:txBody>
      </p:sp>
    </p:spTree>
    <p:extLst>
      <p:ext uri="{BB962C8B-B14F-4D97-AF65-F5344CB8AC3E}">
        <p14:creationId xmlns:p14="http://schemas.microsoft.com/office/powerpoint/2010/main" val="343668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22986-B036-473B-B28D-1D33D53DE9ED}"/>
              </a:ext>
            </a:extLst>
          </p:cNvPr>
          <p:cNvSpPr>
            <a:spLocks noGrp="1"/>
          </p:cNvSpPr>
          <p:nvPr>
            <p:ph type="title"/>
          </p:nvPr>
        </p:nvSpPr>
        <p:spPr>
          <a:xfrm>
            <a:off x="581346" y="0"/>
            <a:ext cx="6569467" cy="1325563"/>
          </a:xfrm>
        </p:spPr>
        <p:txBody>
          <a:bodyPr>
            <a:normAutofit/>
          </a:bodyPr>
          <a:lstStyle/>
          <a:p>
            <a:r>
              <a:rPr lang="en-GB" sz="3600" b="1" dirty="0"/>
              <a:t>Adjectives are    </a:t>
            </a:r>
            <a:r>
              <a:rPr lang="en-GB" sz="3600" b="1" dirty="0">
                <a:solidFill>
                  <a:schemeClr val="bg1"/>
                </a:solidFill>
              </a:rPr>
              <a:t>describing words…</a:t>
            </a:r>
          </a:p>
        </p:txBody>
      </p:sp>
      <p:sp>
        <p:nvSpPr>
          <p:cNvPr id="6" name="TextBox 5">
            <a:extLst>
              <a:ext uri="{FF2B5EF4-FFF2-40B4-BE49-F238E27FC236}">
                <a16:creationId xmlns:a16="http://schemas.microsoft.com/office/drawing/2014/main" id="{DEE62971-23AD-4BEA-AEE7-88130A06092A}"/>
              </a:ext>
            </a:extLst>
          </p:cNvPr>
          <p:cNvSpPr txBox="1"/>
          <p:nvPr/>
        </p:nvSpPr>
        <p:spPr>
          <a:xfrm>
            <a:off x="7451132" y="729382"/>
            <a:ext cx="4195220" cy="584775"/>
          </a:xfrm>
          <a:prstGeom prst="rect">
            <a:avLst/>
          </a:prstGeom>
          <a:noFill/>
        </p:spPr>
        <p:txBody>
          <a:bodyPr wrap="square" rtlCol="0">
            <a:spAutoFit/>
          </a:bodyPr>
          <a:lstStyle/>
          <a:p>
            <a:r>
              <a:rPr lang="en-GB" sz="1600" dirty="0"/>
              <a:t>Complete the noun phrases by </a:t>
            </a:r>
          </a:p>
          <a:p>
            <a:r>
              <a:rPr lang="en-GB" sz="1600" dirty="0"/>
              <a:t>adding 2 adjectives before the noun.</a:t>
            </a:r>
          </a:p>
        </p:txBody>
      </p:sp>
      <p:sp>
        <p:nvSpPr>
          <p:cNvPr id="8" name="Cloud 7">
            <a:extLst>
              <a:ext uri="{FF2B5EF4-FFF2-40B4-BE49-F238E27FC236}">
                <a16:creationId xmlns:a16="http://schemas.microsoft.com/office/drawing/2014/main" id="{FD06B3A0-E502-4EEC-B4E8-D4B7FD32ABDA}"/>
              </a:ext>
            </a:extLst>
          </p:cNvPr>
          <p:cNvSpPr/>
          <p:nvPr/>
        </p:nvSpPr>
        <p:spPr>
          <a:xfrm>
            <a:off x="3388410" y="66601"/>
            <a:ext cx="3847930" cy="1325563"/>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32E708E6-E6DE-4B69-9331-3881560657E1}"/>
              </a:ext>
            </a:extLst>
          </p:cNvPr>
          <p:cNvSpPr txBox="1"/>
          <p:nvPr/>
        </p:nvSpPr>
        <p:spPr>
          <a:xfrm flipH="1">
            <a:off x="666873" y="1279168"/>
            <a:ext cx="1906510" cy="461665"/>
          </a:xfrm>
          <a:prstGeom prst="rect">
            <a:avLst/>
          </a:prstGeom>
          <a:noFill/>
        </p:spPr>
        <p:txBody>
          <a:bodyPr wrap="square" rtlCol="0">
            <a:spAutoFit/>
          </a:bodyPr>
          <a:lstStyle/>
          <a:p>
            <a:r>
              <a:rPr lang="en-GB" sz="2400" dirty="0"/>
              <a:t> </a:t>
            </a:r>
            <a:r>
              <a:rPr lang="en-GB" sz="2400" dirty="0">
                <a:solidFill>
                  <a:schemeClr val="bg1"/>
                </a:solidFill>
              </a:rPr>
              <a:t>yellow</a:t>
            </a:r>
            <a:r>
              <a:rPr lang="en-GB" sz="2400" dirty="0"/>
              <a:t>  pods</a:t>
            </a:r>
          </a:p>
        </p:txBody>
      </p:sp>
      <p:sp>
        <p:nvSpPr>
          <p:cNvPr id="10" name="TextBox 9">
            <a:extLst>
              <a:ext uri="{FF2B5EF4-FFF2-40B4-BE49-F238E27FC236}">
                <a16:creationId xmlns:a16="http://schemas.microsoft.com/office/drawing/2014/main" id="{587C1671-7F1F-46A5-996C-1D55443BFC09}"/>
              </a:ext>
            </a:extLst>
          </p:cNvPr>
          <p:cNvSpPr txBox="1"/>
          <p:nvPr/>
        </p:nvSpPr>
        <p:spPr>
          <a:xfrm>
            <a:off x="157554" y="2588843"/>
            <a:ext cx="4656040" cy="461665"/>
          </a:xfrm>
          <a:prstGeom prst="rect">
            <a:avLst/>
          </a:prstGeom>
          <a:noFill/>
        </p:spPr>
        <p:txBody>
          <a:bodyPr wrap="square" rtlCol="0">
            <a:spAutoFit/>
          </a:bodyPr>
          <a:lstStyle/>
          <a:p>
            <a:r>
              <a:rPr lang="en-GB" dirty="0"/>
              <a:t>_____________   </a:t>
            </a:r>
            <a:r>
              <a:rPr lang="en-GB" sz="2400" dirty="0"/>
              <a:t>tree</a:t>
            </a:r>
            <a:endParaRPr lang="en-GB" dirty="0"/>
          </a:p>
        </p:txBody>
      </p:sp>
      <p:sp>
        <p:nvSpPr>
          <p:cNvPr id="11" name="TextBox 10">
            <a:extLst>
              <a:ext uri="{FF2B5EF4-FFF2-40B4-BE49-F238E27FC236}">
                <a16:creationId xmlns:a16="http://schemas.microsoft.com/office/drawing/2014/main" id="{377281A1-D550-4EAF-82F8-4F1A314C47E0}"/>
              </a:ext>
            </a:extLst>
          </p:cNvPr>
          <p:cNvSpPr txBox="1"/>
          <p:nvPr/>
        </p:nvSpPr>
        <p:spPr>
          <a:xfrm>
            <a:off x="34821" y="4230664"/>
            <a:ext cx="4699219" cy="461665"/>
          </a:xfrm>
          <a:prstGeom prst="rect">
            <a:avLst/>
          </a:prstGeom>
          <a:noFill/>
        </p:spPr>
        <p:txBody>
          <a:bodyPr wrap="square" rtlCol="0">
            <a:spAutoFit/>
          </a:bodyPr>
          <a:lstStyle/>
          <a:p>
            <a:r>
              <a:rPr lang="en-GB" dirty="0"/>
              <a:t>______________  </a:t>
            </a:r>
            <a:r>
              <a:rPr lang="en-GB" sz="2400" dirty="0"/>
              <a:t>chocolate </a:t>
            </a:r>
            <a:endParaRPr lang="en-GB" dirty="0"/>
          </a:p>
        </p:txBody>
      </p:sp>
      <p:sp>
        <p:nvSpPr>
          <p:cNvPr id="12" name="TextBox 11">
            <a:extLst>
              <a:ext uri="{FF2B5EF4-FFF2-40B4-BE49-F238E27FC236}">
                <a16:creationId xmlns:a16="http://schemas.microsoft.com/office/drawing/2014/main" id="{39166774-2896-4114-8BF8-A2953341E18C}"/>
              </a:ext>
            </a:extLst>
          </p:cNvPr>
          <p:cNvSpPr txBox="1"/>
          <p:nvPr/>
        </p:nvSpPr>
        <p:spPr>
          <a:xfrm>
            <a:off x="199689" y="5067113"/>
            <a:ext cx="5810586" cy="461665"/>
          </a:xfrm>
          <a:prstGeom prst="rect">
            <a:avLst/>
          </a:prstGeom>
          <a:noFill/>
        </p:spPr>
        <p:txBody>
          <a:bodyPr wrap="square" rtlCol="0">
            <a:spAutoFit/>
          </a:bodyPr>
          <a:lstStyle/>
          <a:p>
            <a:r>
              <a:rPr lang="en-GB" dirty="0"/>
              <a:t>_____________  </a:t>
            </a:r>
            <a:r>
              <a:rPr lang="en-GB" sz="2400" dirty="0"/>
              <a:t>texture</a:t>
            </a:r>
            <a:endParaRPr lang="en-GB" dirty="0"/>
          </a:p>
        </p:txBody>
      </p:sp>
      <p:sp>
        <p:nvSpPr>
          <p:cNvPr id="13" name="TextBox 12">
            <a:extLst>
              <a:ext uri="{FF2B5EF4-FFF2-40B4-BE49-F238E27FC236}">
                <a16:creationId xmlns:a16="http://schemas.microsoft.com/office/drawing/2014/main" id="{DD3A6EB5-2C01-44AC-ABF6-6EB4895569D9}"/>
              </a:ext>
            </a:extLst>
          </p:cNvPr>
          <p:cNvSpPr txBox="1"/>
          <p:nvPr/>
        </p:nvSpPr>
        <p:spPr>
          <a:xfrm>
            <a:off x="114374" y="3394215"/>
            <a:ext cx="4699220" cy="461665"/>
          </a:xfrm>
          <a:prstGeom prst="rect">
            <a:avLst/>
          </a:prstGeom>
          <a:noFill/>
        </p:spPr>
        <p:txBody>
          <a:bodyPr wrap="square" rtlCol="0">
            <a:spAutoFit/>
          </a:bodyPr>
          <a:lstStyle/>
          <a:p>
            <a:r>
              <a:rPr lang="en-GB" dirty="0"/>
              <a:t>_____________   </a:t>
            </a:r>
            <a:r>
              <a:rPr lang="en-GB" sz="2400" dirty="0"/>
              <a:t>beans</a:t>
            </a:r>
            <a:endParaRPr lang="en-GB" dirty="0"/>
          </a:p>
        </p:txBody>
      </p:sp>
      <p:sp>
        <p:nvSpPr>
          <p:cNvPr id="14" name="TextBox 13">
            <a:extLst>
              <a:ext uri="{FF2B5EF4-FFF2-40B4-BE49-F238E27FC236}">
                <a16:creationId xmlns:a16="http://schemas.microsoft.com/office/drawing/2014/main" id="{A4E26A48-9263-4A18-92D1-7533C5201374}"/>
              </a:ext>
            </a:extLst>
          </p:cNvPr>
          <p:cNvSpPr txBox="1"/>
          <p:nvPr/>
        </p:nvSpPr>
        <p:spPr>
          <a:xfrm>
            <a:off x="257814" y="5903562"/>
            <a:ext cx="4765419" cy="461665"/>
          </a:xfrm>
          <a:prstGeom prst="rect">
            <a:avLst/>
          </a:prstGeom>
          <a:noFill/>
        </p:spPr>
        <p:txBody>
          <a:bodyPr wrap="square" rtlCol="0">
            <a:spAutoFit/>
          </a:bodyPr>
          <a:lstStyle/>
          <a:p>
            <a:r>
              <a:rPr lang="en-GB" dirty="0"/>
              <a:t>______________  </a:t>
            </a:r>
            <a:r>
              <a:rPr lang="en-GB" sz="2400" dirty="0"/>
              <a:t>shape</a:t>
            </a:r>
            <a:endParaRPr lang="en-GB" dirty="0"/>
          </a:p>
        </p:txBody>
      </p:sp>
      <p:sp>
        <p:nvSpPr>
          <p:cNvPr id="15" name="TextBox 14">
            <a:extLst>
              <a:ext uri="{FF2B5EF4-FFF2-40B4-BE49-F238E27FC236}">
                <a16:creationId xmlns:a16="http://schemas.microsoft.com/office/drawing/2014/main" id="{AE438A08-7BBA-4BB7-BD7E-8376512D625D}"/>
              </a:ext>
            </a:extLst>
          </p:cNvPr>
          <p:cNvSpPr txBox="1"/>
          <p:nvPr/>
        </p:nvSpPr>
        <p:spPr>
          <a:xfrm>
            <a:off x="713910" y="1934005"/>
            <a:ext cx="1859473" cy="461665"/>
          </a:xfrm>
          <a:prstGeom prst="rect">
            <a:avLst/>
          </a:prstGeom>
          <a:noFill/>
        </p:spPr>
        <p:txBody>
          <a:bodyPr wrap="square" rtlCol="0">
            <a:spAutoFit/>
          </a:bodyPr>
          <a:lstStyle/>
          <a:p>
            <a:r>
              <a:rPr lang="en-GB" sz="2400" dirty="0">
                <a:solidFill>
                  <a:schemeClr val="bg1"/>
                </a:solidFill>
              </a:rPr>
              <a:t>green </a:t>
            </a:r>
            <a:r>
              <a:rPr lang="en-GB" sz="2400" dirty="0"/>
              <a:t> leaves</a:t>
            </a:r>
          </a:p>
        </p:txBody>
      </p:sp>
      <p:sp>
        <p:nvSpPr>
          <p:cNvPr id="17" name="TextBox 16">
            <a:extLst>
              <a:ext uri="{FF2B5EF4-FFF2-40B4-BE49-F238E27FC236}">
                <a16:creationId xmlns:a16="http://schemas.microsoft.com/office/drawing/2014/main" id="{BDC785BA-4B76-4BC4-9AC0-DEA2EEB01B39}"/>
              </a:ext>
            </a:extLst>
          </p:cNvPr>
          <p:cNvSpPr txBox="1"/>
          <p:nvPr/>
        </p:nvSpPr>
        <p:spPr>
          <a:xfrm>
            <a:off x="3694212" y="4461496"/>
            <a:ext cx="2702448" cy="461665"/>
          </a:xfrm>
          <a:prstGeom prst="rect">
            <a:avLst/>
          </a:prstGeom>
          <a:noFill/>
        </p:spPr>
        <p:txBody>
          <a:bodyPr wrap="square" rtlCol="0">
            <a:spAutoFit/>
          </a:bodyPr>
          <a:lstStyle/>
          <a:p>
            <a:r>
              <a:rPr lang="en-GB" dirty="0"/>
              <a:t>______________  </a:t>
            </a:r>
            <a:r>
              <a:rPr lang="en-GB" sz="2400" dirty="0"/>
              <a:t>taste</a:t>
            </a:r>
            <a:endParaRPr lang="en-GB" dirty="0"/>
          </a:p>
        </p:txBody>
      </p:sp>
      <p:pic>
        <p:nvPicPr>
          <p:cNvPr id="16" name="Picture 15" descr="A picture containing logo&#10;&#10;Description automatically generated"/>
          <p:cNvPicPr>
            <a:picLocks noChangeAspect="1"/>
          </p:cNvPicPr>
          <p:nvPr/>
        </p:nvPicPr>
        <p:blipFill>
          <a:blip r:embed="rId2"/>
          <a:stretch>
            <a:fillRect/>
          </a:stretch>
        </p:blipFill>
        <p:spPr>
          <a:xfrm>
            <a:off x="10925172" y="25003"/>
            <a:ext cx="1266828" cy="962021"/>
          </a:xfrm>
          <a:prstGeom prst="rect">
            <a:avLst/>
          </a:prstGeom>
          <a:noFill/>
          <a:ln cap="flat">
            <a:noFill/>
          </a:ln>
        </p:spPr>
      </p:pic>
      <p:pic>
        <p:nvPicPr>
          <p:cNvPr id="20" name="Picture 4" descr="See the source image">
            <a:extLst>
              <a:ext uri="{FF2B5EF4-FFF2-40B4-BE49-F238E27FC236}">
                <a16:creationId xmlns:a16="http://schemas.microsoft.com/office/drawing/2014/main" id="{14D68FF3-ABF8-48CB-B8B2-C426ECCB5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784" y="162672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8F0BE4D8-28E2-4387-8995-A4C3357A2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263" y="162672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1236744-A004-4F57-83B2-905FF4868721}"/>
              </a:ext>
            </a:extLst>
          </p:cNvPr>
          <p:cNvPicPr>
            <a:picLocks noChangeAspect="1"/>
          </p:cNvPicPr>
          <p:nvPr/>
        </p:nvPicPr>
        <p:blipFill>
          <a:blip r:embed="rId5"/>
          <a:stretch>
            <a:fillRect/>
          </a:stretch>
        </p:blipFill>
        <p:spPr>
          <a:xfrm>
            <a:off x="9548742" y="1650573"/>
            <a:ext cx="2306479" cy="2516070"/>
          </a:xfrm>
          <a:prstGeom prst="rect">
            <a:avLst/>
          </a:prstGeom>
        </p:spPr>
      </p:pic>
      <p:pic>
        <p:nvPicPr>
          <p:cNvPr id="23" name="Picture 2" descr="See the source image">
            <a:extLst>
              <a:ext uri="{FF2B5EF4-FFF2-40B4-BE49-F238E27FC236}">
                <a16:creationId xmlns:a16="http://schemas.microsoft.com/office/drawing/2014/main" id="{59CB3DCF-C644-4B24-B2D7-651BCFAD6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a:off x="7507486" y="3442202"/>
            <a:ext cx="1615032" cy="306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8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4110</Words>
  <Application>Microsoft Office PowerPoint</Application>
  <PresentationFormat>Widescreen</PresentationFormat>
  <Paragraphs>453</Paragraphs>
  <Slides>71</Slides>
  <Notes>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Adjectives are describing words…</vt:lpstr>
      <vt:lpstr>Adjectives are    describing words…</vt:lpstr>
      <vt:lpstr>PowerPoint Presentation</vt:lpstr>
      <vt:lpstr>PowerPoint Presentation</vt:lpstr>
      <vt:lpstr>Sentences using adjectives…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nixon</dc:creator>
  <cp:lastModifiedBy>jennifer nixon</cp:lastModifiedBy>
  <cp:revision>27</cp:revision>
  <dcterms:created xsi:type="dcterms:W3CDTF">2021-02-16T09:42:55Z</dcterms:created>
  <dcterms:modified xsi:type="dcterms:W3CDTF">2021-02-28T21:59:29Z</dcterms:modified>
</cp:coreProperties>
</file>