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70" r:id="rId6"/>
    <p:sldId id="259" r:id="rId7"/>
    <p:sldId id="271" r:id="rId8"/>
    <p:sldId id="279" r:id="rId9"/>
    <p:sldId id="284" r:id="rId10"/>
    <p:sldId id="260" r:id="rId11"/>
    <p:sldId id="261" r:id="rId12"/>
    <p:sldId id="264" r:id="rId13"/>
    <p:sldId id="285" r:id="rId14"/>
    <p:sldId id="286" r:id="rId15"/>
    <p:sldId id="273" r:id="rId16"/>
    <p:sldId id="274" r:id="rId17"/>
    <p:sldId id="265"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615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4660"/>
  </p:normalViewPr>
  <p:slideViewPr>
    <p:cSldViewPr snapToGrid="0">
      <p:cViewPr varScale="1">
        <p:scale>
          <a:sx n="115" d="100"/>
          <a:sy n="115"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04/01/2021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04/01/2021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5YE4rxQJh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smtClean="0"/>
              <a:t>Tuesday 5</a:t>
            </a:r>
            <a:r>
              <a:rPr lang="en-GB" sz="3200" baseline="30000" dirty="0" smtClean="0"/>
              <a:t>th</a:t>
            </a:r>
            <a:r>
              <a:rPr lang="en-GB" sz="3200" dirty="0" smtClean="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a:t>
            </a:r>
            <a:r>
              <a:rPr lang="en-GB" sz="4000" dirty="0" smtClean="0"/>
              <a:t>identify expanded noun phrases to describe Winnie’s holiday.</a:t>
            </a:r>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007968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222986-B036-473B-B28D-1D33D53DE9ED}"/>
              </a:ext>
            </a:extLst>
          </p:cNvPr>
          <p:cNvSpPr>
            <a:spLocks noGrp="1"/>
          </p:cNvSpPr>
          <p:nvPr>
            <p:ph type="title"/>
          </p:nvPr>
        </p:nvSpPr>
        <p:spPr>
          <a:xfrm>
            <a:off x="581346" y="0"/>
            <a:ext cx="6569467" cy="1325563"/>
          </a:xfrm>
        </p:spPr>
        <p:txBody>
          <a:bodyPr>
            <a:normAutofit/>
          </a:bodyPr>
          <a:lstStyle/>
          <a:p>
            <a:r>
              <a:rPr lang="en-GB" sz="3600" b="1" dirty="0"/>
              <a:t>Adjectives are    </a:t>
            </a:r>
            <a:r>
              <a:rPr lang="en-GB" sz="3600" b="1" dirty="0">
                <a:solidFill>
                  <a:schemeClr val="bg1"/>
                </a:solidFill>
              </a:rPr>
              <a:t>describing </a:t>
            </a:r>
            <a:r>
              <a:rPr lang="en-GB" sz="3600" b="1" dirty="0" smtClean="0">
                <a:solidFill>
                  <a:schemeClr val="bg1"/>
                </a:solidFill>
              </a:rPr>
              <a:t>words</a:t>
            </a:r>
            <a:r>
              <a:rPr lang="en-GB" sz="3600" b="1" dirty="0"/>
              <a:t>.</a:t>
            </a:r>
            <a:endParaRPr lang="en-GB" sz="3600" b="1" dirty="0"/>
          </a:p>
        </p:txBody>
      </p:sp>
      <p:sp>
        <p:nvSpPr>
          <p:cNvPr id="6" name="TextBox 5">
            <a:extLst>
              <a:ext uri="{FF2B5EF4-FFF2-40B4-BE49-F238E27FC236}">
                <a16:creationId xmlns:a16="http://schemas.microsoft.com/office/drawing/2014/main" id="{DEE62971-23AD-4BEA-AEE7-88130A06092A}"/>
              </a:ext>
            </a:extLst>
          </p:cNvPr>
          <p:cNvSpPr txBox="1"/>
          <p:nvPr/>
        </p:nvSpPr>
        <p:spPr>
          <a:xfrm>
            <a:off x="8460188" y="135171"/>
            <a:ext cx="4389120" cy="584775"/>
          </a:xfrm>
          <a:prstGeom prst="rect">
            <a:avLst/>
          </a:prstGeom>
          <a:noFill/>
        </p:spPr>
        <p:txBody>
          <a:bodyPr wrap="square" rtlCol="0">
            <a:spAutoFit/>
          </a:bodyPr>
          <a:lstStyle/>
          <a:p>
            <a:r>
              <a:rPr lang="en-GB" sz="1600" dirty="0"/>
              <a:t>Complete the expanded noun phrases by </a:t>
            </a:r>
          </a:p>
          <a:p>
            <a:r>
              <a:rPr lang="en-GB" sz="1600" dirty="0"/>
              <a:t>adding 2 adjectives before the noun.</a:t>
            </a:r>
          </a:p>
        </p:txBody>
      </p:sp>
      <p:sp>
        <p:nvSpPr>
          <p:cNvPr id="7" name="TextBox 6">
            <a:extLst>
              <a:ext uri="{FF2B5EF4-FFF2-40B4-BE49-F238E27FC236}">
                <a16:creationId xmlns:a16="http://schemas.microsoft.com/office/drawing/2014/main" id="{61B874D1-924F-4026-BF38-B6A1AD00C699}"/>
              </a:ext>
            </a:extLst>
          </p:cNvPr>
          <p:cNvSpPr txBox="1"/>
          <p:nvPr/>
        </p:nvSpPr>
        <p:spPr>
          <a:xfrm>
            <a:off x="5023233" y="6453095"/>
            <a:ext cx="7291346" cy="369332"/>
          </a:xfrm>
          <a:prstGeom prst="rect">
            <a:avLst/>
          </a:prstGeom>
          <a:noFill/>
        </p:spPr>
        <p:txBody>
          <a:bodyPr wrap="square" rtlCol="0">
            <a:spAutoFit/>
          </a:bodyPr>
          <a:lstStyle/>
          <a:p>
            <a:r>
              <a:rPr lang="en-GB" dirty="0">
                <a:solidFill>
                  <a:schemeClr val="bg1"/>
                </a:solidFill>
              </a:rPr>
              <a:t>Don’t forget!! Have you put a comma between your two describing words?</a:t>
            </a:r>
          </a:p>
        </p:txBody>
      </p:sp>
      <p:sp>
        <p:nvSpPr>
          <p:cNvPr id="8" name="Cloud 7">
            <a:extLst>
              <a:ext uri="{FF2B5EF4-FFF2-40B4-BE49-F238E27FC236}">
                <a16:creationId xmlns:a16="http://schemas.microsoft.com/office/drawing/2014/main" id="{FD06B3A0-E502-4EEC-B4E8-D4B7FD32ABDA}"/>
              </a:ext>
            </a:extLst>
          </p:cNvPr>
          <p:cNvSpPr/>
          <p:nvPr/>
        </p:nvSpPr>
        <p:spPr>
          <a:xfrm>
            <a:off x="3302883" y="71563"/>
            <a:ext cx="3847930" cy="1325563"/>
          </a:xfrm>
          <a:prstGeom prst="cloud">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32E708E6-E6DE-4B69-9331-3881560657E1}"/>
              </a:ext>
            </a:extLst>
          </p:cNvPr>
          <p:cNvSpPr txBox="1"/>
          <p:nvPr/>
        </p:nvSpPr>
        <p:spPr>
          <a:xfrm flipH="1">
            <a:off x="666873" y="1279168"/>
            <a:ext cx="2994611" cy="461665"/>
          </a:xfrm>
          <a:prstGeom prst="rect">
            <a:avLst/>
          </a:prstGeom>
          <a:noFill/>
        </p:spPr>
        <p:txBody>
          <a:bodyPr wrap="square" rtlCol="0">
            <a:spAutoFit/>
          </a:bodyPr>
          <a:lstStyle/>
          <a:p>
            <a:r>
              <a:rPr lang="en-GB" sz="2400" dirty="0">
                <a:solidFill>
                  <a:schemeClr val="bg1"/>
                </a:solidFill>
              </a:rPr>
              <a:t>deep </a:t>
            </a:r>
            <a:r>
              <a:rPr lang="en-GB" sz="2400" dirty="0"/>
              <a:t>,  </a:t>
            </a:r>
            <a:r>
              <a:rPr lang="en-GB" sz="2400" dirty="0" smtClean="0">
                <a:solidFill>
                  <a:schemeClr val="bg1"/>
                </a:solidFill>
              </a:rPr>
              <a:t>clear</a:t>
            </a:r>
            <a:r>
              <a:rPr lang="en-GB" sz="2400" dirty="0" smtClean="0"/>
              <a:t>  water</a:t>
            </a:r>
            <a:endParaRPr lang="en-GB" sz="2400" dirty="0"/>
          </a:p>
        </p:txBody>
      </p:sp>
      <p:sp>
        <p:nvSpPr>
          <p:cNvPr id="10" name="TextBox 9">
            <a:extLst>
              <a:ext uri="{FF2B5EF4-FFF2-40B4-BE49-F238E27FC236}">
                <a16:creationId xmlns:a16="http://schemas.microsoft.com/office/drawing/2014/main" id="{587C1671-7F1F-46A5-996C-1D55443BFC09}"/>
              </a:ext>
            </a:extLst>
          </p:cNvPr>
          <p:cNvSpPr txBox="1"/>
          <p:nvPr/>
        </p:nvSpPr>
        <p:spPr>
          <a:xfrm>
            <a:off x="302150" y="2557766"/>
            <a:ext cx="4118775" cy="461665"/>
          </a:xfrm>
          <a:prstGeom prst="rect">
            <a:avLst/>
          </a:prstGeom>
          <a:noFill/>
        </p:spPr>
        <p:txBody>
          <a:bodyPr wrap="square" rtlCol="0">
            <a:spAutoFit/>
          </a:bodyPr>
          <a:lstStyle/>
          <a:p>
            <a:r>
              <a:rPr lang="en-GB" dirty="0"/>
              <a:t>_____________    _____________  </a:t>
            </a:r>
            <a:r>
              <a:rPr lang="en-GB" sz="2400" dirty="0" smtClean="0"/>
              <a:t>jetty</a:t>
            </a:r>
            <a:endParaRPr lang="en-GB" dirty="0"/>
          </a:p>
        </p:txBody>
      </p:sp>
      <p:sp>
        <p:nvSpPr>
          <p:cNvPr id="11" name="TextBox 10">
            <a:extLst>
              <a:ext uri="{FF2B5EF4-FFF2-40B4-BE49-F238E27FC236}">
                <a16:creationId xmlns:a16="http://schemas.microsoft.com/office/drawing/2014/main" id="{377281A1-D550-4EAF-82F8-4F1A314C47E0}"/>
              </a:ext>
            </a:extLst>
          </p:cNvPr>
          <p:cNvSpPr txBox="1"/>
          <p:nvPr/>
        </p:nvSpPr>
        <p:spPr>
          <a:xfrm>
            <a:off x="34821" y="4230664"/>
            <a:ext cx="4699219" cy="461665"/>
          </a:xfrm>
          <a:prstGeom prst="rect">
            <a:avLst/>
          </a:prstGeom>
          <a:noFill/>
        </p:spPr>
        <p:txBody>
          <a:bodyPr wrap="square" rtlCol="0">
            <a:spAutoFit/>
          </a:bodyPr>
          <a:lstStyle/>
          <a:p>
            <a:r>
              <a:rPr lang="en-GB" dirty="0"/>
              <a:t>______________   _____________ </a:t>
            </a:r>
            <a:r>
              <a:rPr lang="en-GB" sz="2400" dirty="0" smtClean="0"/>
              <a:t>turtle</a:t>
            </a:r>
            <a:endParaRPr lang="en-GB" dirty="0"/>
          </a:p>
        </p:txBody>
      </p:sp>
      <p:sp>
        <p:nvSpPr>
          <p:cNvPr id="12" name="TextBox 11">
            <a:extLst>
              <a:ext uri="{FF2B5EF4-FFF2-40B4-BE49-F238E27FC236}">
                <a16:creationId xmlns:a16="http://schemas.microsoft.com/office/drawing/2014/main" id="{39166774-2896-4114-8BF8-A2953341E18C}"/>
              </a:ext>
            </a:extLst>
          </p:cNvPr>
          <p:cNvSpPr txBox="1"/>
          <p:nvPr/>
        </p:nvSpPr>
        <p:spPr>
          <a:xfrm>
            <a:off x="199689" y="5067113"/>
            <a:ext cx="4492483" cy="461665"/>
          </a:xfrm>
          <a:prstGeom prst="rect">
            <a:avLst/>
          </a:prstGeom>
          <a:noFill/>
        </p:spPr>
        <p:txBody>
          <a:bodyPr wrap="square" rtlCol="0">
            <a:spAutoFit/>
          </a:bodyPr>
          <a:lstStyle/>
          <a:p>
            <a:r>
              <a:rPr lang="en-GB" dirty="0"/>
              <a:t>_____________   _______________  </a:t>
            </a:r>
            <a:r>
              <a:rPr lang="en-GB" sz="2400" dirty="0" smtClean="0"/>
              <a:t>clouds</a:t>
            </a:r>
            <a:endParaRPr lang="en-GB" dirty="0"/>
          </a:p>
        </p:txBody>
      </p:sp>
      <p:sp>
        <p:nvSpPr>
          <p:cNvPr id="13" name="TextBox 12">
            <a:extLst>
              <a:ext uri="{FF2B5EF4-FFF2-40B4-BE49-F238E27FC236}">
                <a16:creationId xmlns:a16="http://schemas.microsoft.com/office/drawing/2014/main" id="{DD3A6EB5-2C01-44AC-ABF6-6EB4895569D9}"/>
              </a:ext>
            </a:extLst>
          </p:cNvPr>
          <p:cNvSpPr txBox="1"/>
          <p:nvPr/>
        </p:nvSpPr>
        <p:spPr>
          <a:xfrm>
            <a:off x="114374" y="3394215"/>
            <a:ext cx="4699220" cy="461665"/>
          </a:xfrm>
          <a:prstGeom prst="rect">
            <a:avLst/>
          </a:prstGeom>
          <a:noFill/>
        </p:spPr>
        <p:txBody>
          <a:bodyPr wrap="square" rtlCol="0">
            <a:spAutoFit/>
          </a:bodyPr>
          <a:lstStyle/>
          <a:p>
            <a:r>
              <a:rPr lang="en-GB" dirty="0"/>
              <a:t>_____________    _____________  </a:t>
            </a:r>
            <a:r>
              <a:rPr lang="en-GB" sz="2400" dirty="0" smtClean="0"/>
              <a:t>seaweed</a:t>
            </a:r>
            <a:endParaRPr lang="en-GB" dirty="0"/>
          </a:p>
        </p:txBody>
      </p:sp>
      <p:sp>
        <p:nvSpPr>
          <p:cNvPr id="14" name="TextBox 13">
            <a:extLst>
              <a:ext uri="{FF2B5EF4-FFF2-40B4-BE49-F238E27FC236}">
                <a16:creationId xmlns:a16="http://schemas.microsoft.com/office/drawing/2014/main" id="{A4E26A48-9263-4A18-92D1-7533C5201374}"/>
              </a:ext>
            </a:extLst>
          </p:cNvPr>
          <p:cNvSpPr txBox="1"/>
          <p:nvPr/>
        </p:nvSpPr>
        <p:spPr>
          <a:xfrm>
            <a:off x="257814" y="5903562"/>
            <a:ext cx="4207445" cy="461665"/>
          </a:xfrm>
          <a:prstGeom prst="rect">
            <a:avLst/>
          </a:prstGeom>
          <a:noFill/>
        </p:spPr>
        <p:txBody>
          <a:bodyPr wrap="square" rtlCol="0">
            <a:spAutoFit/>
          </a:bodyPr>
          <a:lstStyle/>
          <a:p>
            <a:r>
              <a:rPr lang="en-GB" dirty="0"/>
              <a:t>______________   _____________  </a:t>
            </a:r>
            <a:r>
              <a:rPr lang="en-GB" sz="2400" dirty="0"/>
              <a:t>sky</a:t>
            </a:r>
            <a:endParaRPr lang="en-GB" dirty="0"/>
          </a:p>
        </p:txBody>
      </p:sp>
      <p:sp>
        <p:nvSpPr>
          <p:cNvPr id="15" name="TextBox 14">
            <a:extLst>
              <a:ext uri="{FF2B5EF4-FFF2-40B4-BE49-F238E27FC236}">
                <a16:creationId xmlns:a16="http://schemas.microsoft.com/office/drawing/2014/main" id="{AE438A08-7BBA-4BB7-BD7E-8376512D625D}"/>
              </a:ext>
            </a:extLst>
          </p:cNvPr>
          <p:cNvSpPr txBox="1"/>
          <p:nvPr/>
        </p:nvSpPr>
        <p:spPr>
          <a:xfrm>
            <a:off x="742485" y="1934005"/>
            <a:ext cx="3991555" cy="461665"/>
          </a:xfrm>
          <a:prstGeom prst="rect">
            <a:avLst/>
          </a:prstGeom>
          <a:noFill/>
        </p:spPr>
        <p:txBody>
          <a:bodyPr wrap="square" rtlCol="0">
            <a:spAutoFit/>
          </a:bodyPr>
          <a:lstStyle/>
          <a:p>
            <a:r>
              <a:rPr lang="en-GB" sz="2400" dirty="0">
                <a:solidFill>
                  <a:schemeClr val="bg1"/>
                </a:solidFill>
              </a:rPr>
              <a:t>c</a:t>
            </a:r>
            <a:r>
              <a:rPr lang="en-GB" sz="2400" dirty="0" smtClean="0">
                <a:solidFill>
                  <a:schemeClr val="bg1"/>
                </a:solidFill>
              </a:rPr>
              <a:t>olourful</a:t>
            </a:r>
            <a:r>
              <a:rPr lang="en-GB" sz="2400" dirty="0" smtClean="0"/>
              <a:t>  </a:t>
            </a:r>
            <a:r>
              <a:rPr lang="en-GB" sz="2400" dirty="0"/>
              <a:t>,  </a:t>
            </a:r>
            <a:r>
              <a:rPr lang="en-GB" sz="2400" dirty="0" smtClean="0">
                <a:solidFill>
                  <a:schemeClr val="bg1"/>
                </a:solidFill>
              </a:rPr>
              <a:t>scaly </a:t>
            </a:r>
            <a:r>
              <a:rPr lang="en-GB" sz="2400" dirty="0" smtClean="0"/>
              <a:t> fish</a:t>
            </a:r>
            <a:endParaRPr lang="en-GB" sz="2400" dirty="0"/>
          </a:p>
        </p:txBody>
      </p:sp>
      <p:sp>
        <p:nvSpPr>
          <p:cNvPr id="17" name="TextBox 16">
            <a:extLst>
              <a:ext uri="{FF2B5EF4-FFF2-40B4-BE49-F238E27FC236}">
                <a16:creationId xmlns:a16="http://schemas.microsoft.com/office/drawing/2014/main" id="{BDC785BA-4B76-4BC4-9AC0-DEA2EEB01B39}"/>
              </a:ext>
            </a:extLst>
          </p:cNvPr>
          <p:cNvSpPr txBox="1"/>
          <p:nvPr/>
        </p:nvSpPr>
        <p:spPr>
          <a:xfrm>
            <a:off x="5474901" y="5903562"/>
            <a:ext cx="5255012" cy="461665"/>
          </a:xfrm>
          <a:prstGeom prst="rect">
            <a:avLst/>
          </a:prstGeom>
          <a:noFill/>
        </p:spPr>
        <p:txBody>
          <a:bodyPr wrap="square" rtlCol="0">
            <a:spAutoFit/>
          </a:bodyPr>
          <a:lstStyle/>
          <a:p>
            <a:r>
              <a:rPr lang="en-GB" dirty="0"/>
              <a:t>______________   _____________  </a:t>
            </a:r>
            <a:r>
              <a:rPr lang="en-GB" sz="2400" dirty="0" smtClean="0"/>
              <a:t>Wilbur</a:t>
            </a:r>
            <a:endParaRPr lang="en-GB" dirty="0"/>
          </a:p>
        </p:txBody>
      </p:sp>
      <p:pic>
        <p:nvPicPr>
          <p:cNvPr id="18" name="Picture 17"/>
          <p:cNvPicPr>
            <a:picLocks noChangeAspect="1"/>
          </p:cNvPicPr>
          <p:nvPr/>
        </p:nvPicPr>
        <p:blipFill>
          <a:blip r:embed="rId2"/>
          <a:stretch>
            <a:fillRect/>
          </a:stretch>
        </p:blipFill>
        <p:spPr>
          <a:xfrm>
            <a:off x="5318669" y="1553166"/>
            <a:ext cx="6700473" cy="4278833"/>
          </a:xfrm>
          <a:prstGeom prst="rect">
            <a:avLst/>
          </a:prstGeom>
        </p:spPr>
      </p:pic>
    </p:spTree>
    <p:extLst>
      <p:ext uri="{BB962C8B-B14F-4D97-AF65-F5344CB8AC3E}">
        <p14:creationId xmlns:p14="http://schemas.microsoft.com/office/powerpoint/2010/main" val="1563339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493272-0CA4-42C6-9770-844DC8C54701}"/>
              </a:ext>
            </a:extLst>
          </p:cNvPr>
          <p:cNvSpPr>
            <a:spLocks noGrp="1"/>
          </p:cNvSpPr>
          <p:nvPr>
            <p:ph type="title"/>
          </p:nvPr>
        </p:nvSpPr>
        <p:spPr>
          <a:xfrm>
            <a:off x="239879" y="-47586"/>
            <a:ext cx="9397541" cy="946205"/>
          </a:xfrm>
        </p:spPr>
        <p:txBody>
          <a:bodyPr>
            <a:normAutofit/>
          </a:bodyPr>
          <a:lstStyle/>
          <a:p>
            <a:r>
              <a:rPr lang="en-GB" sz="3600" b="1" dirty="0"/>
              <a:t>Sentences using expanded noun </a:t>
            </a:r>
            <a:r>
              <a:rPr lang="en-GB" sz="3600" b="1" dirty="0" smtClean="0"/>
              <a:t>phrases.</a:t>
            </a:r>
            <a:endParaRPr lang="en-GB" sz="3600" b="1" dirty="0"/>
          </a:p>
        </p:txBody>
      </p:sp>
      <p:sp>
        <p:nvSpPr>
          <p:cNvPr id="6" name="TextBox 5">
            <a:extLst>
              <a:ext uri="{FF2B5EF4-FFF2-40B4-BE49-F238E27FC236}">
                <a16:creationId xmlns:a16="http://schemas.microsoft.com/office/drawing/2014/main" id="{903C3EE7-BA1C-4E41-BBFB-11A213F0738F}"/>
              </a:ext>
            </a:extLst>
          </p:cNvPr>
          <p:cNvSpPr txBox="1"/>
          <p:nvPr/>
        </p:nvSpPr>
        <p:spPr>
          <a:xfrm>
            <a:off x="8468138" y="556590"/>
            <a:ext cx="4389120" cy="1077218"/>
          </a:xfrm>
          <a:prstGeom prst="rect">
            <a:avLst/>
          </a:prstGeom>
          <a:noFill/>
        </p:spPr>
        <p:txBody>
          <a:bodyPr wrap="square" rtlCol="0">
            <a:spAutoFit/>
          </a:bodyPr>
          <a:lstStyle/>
          <a:p>
            <a:r>
              <a:rPr lang="en-GB" sz="1600" dirty="0"/>
              <a:t>Choose 4 of your expanded noun phrases</a:t>
            </a:r>
          </a:p>
          <a:p>
            <a:r>
              <a:rPr lang="en-GB" sz="1600" dirty="0"/>
              <a:t>write into full sentences.</a:t>
            </a:r>
          </a:p>
          <a:p>
            <a:endParaRPr lang="en-GB" sz="1600" dirty="0"/>
          </a:p>
          <a:p>
            <a:r>
              <a:rPr lang="en-GB" sz="1600" dirty="0"/>
              <a:t>                            Don’t forget:</a:t>
            </a:r>
          </a:p>
        </p:txBody>
      </p:sp>
      <p:pic>
        <p:nvPicPr>
          <p:cNvPr id="7" name="Picture 6">
            <a:extLst>
              <a:ext uri="{FF2B5EF4-FFF2-40B4-BE49-F238E27FC236}">
                <a16:creationId xmlns:a16="http://schemas.microsoft.com/office/drawing/2014/main" id="{5D5A7832-A43A-4680-8232-081257D0CF82}"/>
              </a:ext>
            </a:extLst>
          </p:cNvPr>
          <p:cNvPicPr>
            <a:picLocks noChangeAspect="1"/>
          </p:cNvPicPr>
          <p:nvPr/>
        </p:nvPicPr>
        <p:blipFill>
          <a:blip r:embed="rId2"/>
          <a:stretch>
            <a:fillRect/>
          </a:stretch>
        </p:blipFill>
        <p:spPr>
          <a:xfrm>
            <a:off x="9191929" y="1660149"/>
            <a:ext cx="1012024" cy="774259"/>
          </a:xfrm>
          <a:prstGeom prst="rect">
            <a:avLst/>
          </a:prstGeom>
        </p:spPr>
      </p:pic>
      <p:pic>
        <p:nvPicPr>
          <p:cNvPr id="8" name="Picture 7">
            <a:extLst>
              <a:ext uri="{FF2B5EF4-FFF2-40B4-BE49-F238E27FC236}">
                <a16:creationId xmlns:a16="http://schemas.microsoft.com/office/drawing/2014/main" id="{14EE3797-DCEC-4931-85FD-95556D25F4FB}"/>
              </a:ext>
            </a:extLst>
          </p:cNvPr>
          <p:cNvPicPr>
            <a:picLocks noChangeAspect="1"/>
          </p:cNvPicPr>
          <p:nvPr/>
        </p:nvPicPr>
        <p:blipFill>
          <a:blip r:embed="rId3"/>
          <a:stretch>
            <a:fillRect/>
          </a:stretch>
        </p:blipFill>
        <p:spPr>
          <a:xfrm>
            <a:off x="10382473" y="1660149"/>
            <a:ext cx="1005927" cy="774259"/>
          </a:xfrm>
          <a:prstGeom prst="rect">
            <a:avLst/>
          </a:prstGeom>
        </p:spPr>
      </p:pic>
      <p:pic>
        <p:nvPicPr>
          <p:cNvPr id="9" name="Picture 8">
            <a:extLst>
              <a:ext uri="{FF2B5EF4-FFF2-40B4-BE49-F238E27FC236}">
                <a16:creationId xmlns:a16="http://schemas.microsoft.com/office/drawing/2014/main" id="{06295701-46B3-4A8D-8732-326E4F6DEB75}"/>
              </a:ext>
            </a:extLst>
          </p:cNvPr>
          <p:cNvPicPr>
            <a:picLocks noChangeAspect="1"/>
          </p:cNvPicPr>
          <p:nvPr/>
        </p:nvPicPr>
        <p:blipFill>
          <a:blip r:embed="rId4"/>
          <a:stretch>
            <a:fillRect/>
          </a:stretch>
        </p:blipFill>
        <p:spPr>
          <a:xfrm>
            <a:off x="9194303" y="2550256"/>
            <a:ext cx="1009650" cy="771525"/>
          </a:xfrm>
          <a:prstGeom prst="rect">
            <a:avLst/>
          </a:prstGeom>
        </p:spPr>
      </p:pic>
      <p:pic>
        <p:nvPicPr>
          <p:cNvPr id="10" name="Picture 9">
            <a:extLst>
              <a:ext uri="{FF2B5EF4-FFF2-40B4-BE49-F238E27FC236}">
                <a16:creationId xmlns:a16="http://schemas.microsoft.com/office/drawing/2014/main" id="{4EAEDB08-4D6F-4BF7-9E0D-6E1ED494FE6B}"/>
              </a:ext>
            </a:extLst>
          </p:cNvPr>
          <p:cNvPicPr>
            <a:picLocks noChangeAspect="1"/>
          </p:cNvPicPr>
          <p:nvPr/>
        </p:nvPicPr>
        <p:blipFill>
          <a:blip r:embed="rId5"/>
          <a:stretch>
            <a:fillRect/>
          </a:stretch>
        </p:blipFill>
        <p:spPr>
          <a:xfrm>
            <a:off x="10382473" y="2550256"/>
            <a:ext cx="1019175" cy="781050"/>
          </a:xfrm>
          <a:prstGeom prst="rect">
            <a:avLst/>
          </a:prstGeom>
        </p:spPr>
      </p:pic>
      <p:cxnSp>
        <p:nvCxnSpPr>
          <p:cNvPr id="12" name="Straight Connector 11">
            <a:extLst>
              <a:ext uri="{FF2B5EF4-FFF2-40B4-BE49-F238E27FC236}">
                <a16:creationId xmlns:a16="http://schemas.microsoft.com/office/drawing/2014/main" id="{D4C73517-893D-470B-B13F-678EEF658162}"/>
              </a:ext>
            </a:extLst>
          </p:cNvPr>
          <p:cNvCxnSpPr/>
          <p:nvPr/>
        </p:nvCxnSpPr>
        <p:spPr>
          <a:xfrm>
            <a:off x="707666" y="4285753"/>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40EF428-E98D-44BE-B10C-025855AF7634}"/>
              </a:ext>
            </a:extLst>
          </p:cNvPr>
          <p:cNvCxnSpPr/>
          <p:nvPr/>
        </p:nvCxnSpPr>
        <p:spPr>
          <a:xfrm>
            <a:off x="707666" y="4724399"/>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6EA45B9-8494-4EEE-BCF1-8F7579F0B221}"/>
              </a:ext>
            </a:extLst>
          </p:cNvPr>
          <p:cNvCxnSpPr/>
          <p:nvPr/>
        </p:nvCxnSpPr>
        <p:spPr>
          <a:xfrm>
            <a:off x="707665" y="5161721"/>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4A1B844-C62F-4B13-814C-1461A7BB9E50}"/>
              </a:ext>
            </a:extLst>
          </p:cNvPr>
          <p:cNvCxnSpPr/>
          <p:nvPr/>
        </p:nvCxnSpPr>
        <p:spPr>
          <a:xfrm>
            <a:off x="707665" y="5614946"/>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6FC011-A637-4DE9-B86F-8AFA845306A5}"/>
              </a:ext>
            </a:extLst>
          </p:cNvPr>
          <p:cNvCxnSpPr/>
          <p:nvPr/>
        </p:nvCxnSpPr>
        <p:spPr>
          <a:xfrm>
            <a:off x="707664" y="6076122"/>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1F41294-E18A-4183-A4DD-46A867BA16A3}"/>
              </a:ext>
            </a:extLst>
          </p:cNvPr>
          <p:cNvCxnSpPr/>
          <p:nvPr/>
        </p:nvCxnSpPr>
        <p:spPr>
          <a:xfrm>
            <a:off x="707664" y="6569103"/>
            <a:ext cx="11219291" cy="0"/>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73057" y="3840566"/>
            <a:ext cx="6217600" cy="461665"/>
          </a:xfrm>
          <a:prstGeom prst="rect">
            <a:avLst/>
          </a:prstGeom>
          <a:noFill/>
        </p:spPr>
        <p:txBody>
          <a:bodyPr wrap="none" rtlCol="0">
            <a:spAutoFit/>
          </a:bodyPr>
          <a:lstStyle/>
          <a:p>
            <a:r>
              <a:rPr lang="en-GB" sz="2400" dirty="0" smtClean="0"/>
              <a:t>On top of the water stood a </a:t>
            </a:r>
            <a:r>
              <a:rPr lang="en-GB" sz="2400" dirty="0" smtClean="0">
                <a:solidFill>
                  <a:schemeClr val="bg1"/>
                </a:solidFill>
              </a:rPr>
              <a:t>broken, brown jetty</a:t>
            </a:r>
            <a:r>
              <a:rPr lang="en-GB" sz="2400" dirty="0" smtClean="0"/>
              <a:t>.</a:t>
            </a:r>
            <a:endParaRPr lang="en-GB" sz="2400" dirty="0"/>
          </a:p>
        </p:txBody>
      </p:sp>
      <p:pic>
        <p:nvPicPr>
          <p:cNvPr id="20" name="Picture 19"/>
          <p:cNvPicPr>
            <a:picLocks noChangeAspect="1"/>
          </p:cNvPicPr>
          <p:nvPr/>
        </p:nvPicPr>
        <p:blipFill>
          <a:blip r:embed="rId6"/>
          <a:stretch>
            <a:fillRect/>
          </a:stretch>
        </p:blipFill>
        <p:spPr>
          <a:xfrm>
            <a:off x="431620" y="660252"/>
            <a:ext cx="7857998" cy="3109991"/>
          </a:xfrm>
          <a:prstGeom prst="rect">
            <a:avLst/>
          </a:prstGeom>
        </p:spPr>
      </p:pic>
    </p:spTree>
    <p:extLst>
      <p:ext uri="{BB962C8B-B14F-4D97-AF65-F5344CB8AC3E}">
        <p14:creationId xmlns:p14="http://schemas.microsoft.com/office/powerpoint/2010/main" val="313412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9EBA98-A7FA-422F-8398-4BB22ECB7A8B}"/>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4F49415-2ADB-49F8-AF48-7AA06E19C148}"/>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76D1B87-8AF5-406D-BDCF-CEE5444FDB1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D0C523C5-C4F8-4BD6-AD1A-505810E0D686}"/>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0C69E3B-0E5F-4921-BA07-DE098F429936}"/>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smtClean="0"/>
              <a:t>Thursday 7</a:t>
            </a:r>
            <a:r>
              <a:rPr lang="en-GB" sz="3200" baseline="30000" dirty="0" smtClean="0"/>
              <a:t>th</a:t>
            </a:r>
            <a:r>
              <a:rPr lang="en-GB" sz="3200" dirty="0" smtClean="0"/>
              <a:t> January </a:t>
            </a:r>
            <a:endParaRPr lang="en-GB" dirty="0"/>
          </a:p>
        </p:txBody>
      </p:sp>
      <p:pic>
        <p:nvPicPr>
          <p:cNvPr id="9" name="Picture 8">
            <a:extLst>
              <a:ext uri="{FF2B5EF4-FFF2-40B4-BE49-F238E27FC236}">
                <a16:creationId xmlns:a16="http://schemas.microsoft.com/office/drawing/2014/main" id="{76257850-DE65-4446-8D04-0F0062AC667D}"/>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44DA3621-32C3-463E-B972-ECA15B7C8151}"/>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7985496-806D-45FC-B8BE-44A10EE5C5CE}"/>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a:t>
            </a:r>
            <a:r>
              <a:rPr lang="en-GB" sz="4000" dirty="0" smtClean="0"/>
              <a:t>use ‘and’ to extend sentences.</a:t>
            </a:r>
            <a:endParaRPr lang="en-GB" sz="4000" dirty="0"/>
          </a:p>
        </p:txBody>
      </p:sp>
      <p:pic>
        <p:nvPicPr>
          <p:cNvPr id="12" name="Picture 11">
            <a:extLst>
              <a:ext uri="{FF2B5EF4-FFF2-40B4-BE49-F238E27FC236}">
                <a16:creationId xmlns:a16="http://schemas.microsoft.com/office/drawing/2014/main" id="{1E649674-7749-49E0-872B-4C390B4D4475}"/>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6234E3FE-A1D2-435D-8D88-B8D2BD97A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117695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295" y="174477"/>
            <a:ext cx="4040368" cy="3109991"/>
          </a:xfrm>
          <a:prstGeom prst="rect">
            <a:avLst/>
          </a:prstGeom>
        </p:spPr>
      </p:pic>
      <p:sp>
        <p:nvSpPr>
          <p:cNvPr id="5" name="TextBox 4"/>
          <p:cNvSpPr txBox="1"/>
          <p:nvPr/>
        </p:nvSpPr>
        <p:spPr>
          <a:xfrm>
            <a:off x="4857751" y="328155"/>
            <a:ext cx="7129462" cy="830997"/>
          </a:xfrm>
          <a:prstGeom prst="rect">
            <a:avLst/>
          </a:prstGeom>
          <a:noFill/>
        </p:spPr>
        <p:txBody>
          <a:bodyPr wrap="square" rtlCol="0">
            <a:spAutoFit/>
          </a:bodyPr>
          <a:lstStyle/>
          <a:p>
            <a:r>
              <a:rPr lang="en-GB" sz="2400" b="1" dirty="0" smtClean="0"/>
              <a:t>The word ‘and’ can be used as a conjunction. Conjunctions join two sentences together …</a:t>
            </a:r>
            <a:endParaRPr lang="en-GB" sz="2400" b="1" dirty="0"/>
          </a:p>
        </p:txBody>
      </p:sp>
      <p:sp>
        <p:nvSpPr>
          <p:cNvPr id="7" name="TextBox 6"/>
          <p:cNvSpPr txBox="1"/>
          <p:nvPr/>
        </p:nvSpPr>
        <p:spPr>
          <a:xfrm>
            <a:off x="724474" y="5292273"/>
            <a:ext cx="8772914" cy="461665"/>
          </a:xfrm>
          <a:prstGeom prst="rect">
            <a:avLst/>
          </a:prstGeom>
          <a:noFill/>
        </p:spPr>
        <p:txBody>
          <a:bodyPr wrap="none" rtlCol="0">
            <a:spAutoFit/>
          </a:bodyPr>
          <a:lstStyle/>
          <a:p>
            <a:r>
              <a:rPr lang="en-GB" sz="2400" dirty="0" smtClean="0"/>
              <a:t>Wilbur sat on the jetty </a:t>
            </a:r>
            <a:r>
              <a:rPr lang="en-GB" sz="2400" dirty="0" smtClean="0">
                <a:solidFill>
                  <a:schemeClr val="bg1"/>
                </a:solidFill>
              </a:rPr>
              <a:t>and </a:t>
            </a:r>
            <a:r>
              <a:rPr lang="en-GB" sz="2400" dirty="0" smtClean="0"/>
              <a:t>watched the big, colourful fish swim past.</a:t>
            </a:r>
            <a:endParaRPr lang="en-GB" sz="2400" dirty="0"/>
          </a:p>
        </p:txBody>
      </p:sp>
      <p:sp>
        <p:nvSpPr>
          <p:cNvPr id="8" name="TextBox 7"/>
          <p:cNvSpPr txBox="1"/>
          <p:nvPr/>
        </p:nvSpPr>
        <p:spPr>
          <a:xfrm>
            <a:off x="4500563" y="2359938"/>
            <a:ext cx="3935886" cy="523220"/>
          </a:xfrm>
          <a:prstGeom prst="rect">
            <a:avLst/>
          </a:prstGeom>
          <a:noFill/>
        </p:spPr>
        <p:txBody>
          <a:bodyPr wrap="none" rtlCol="0">
            <a:spAutoFit/>
          </a:bodyPr>
          <a:lstStyle/>
          <a:p>
            <a:r>
              <a:rPr lang="en-GB" sz="2800" dirty="0" smtClean="0"/>
              <a:t>Wilbur is black and fluffy. </a:t>
            </a:r>
            <a:endParaRPr lang="en-GB" sz="2800" dirty="0"/>
          </a:p>
        </p:txBody>
      </p:sp>
      <p:cxnSp>
        <p:nvCxnSpPr>
          <p:cNvPr id="11" name="Straight Connector 10"/>
          <p:cNvCxnSpPr/>
          <p:nvPr/>
        </p:nvCxnSpPr>
        <p:spPr>
          <a:xfrm>
            <a:off x="4500563" y="1971675"/>
            <a:ext cx="3935886" cy="1312793"/>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4700588" y="1878136"/>
            <a:ext cx="3535836" cy="1486823"/>
          </a:xfrm>
          <a:prstGeom prst="line">
            <a:avLst/>
          </a:prstGeom>
          <a:ln w="3492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7215353" y="3548131"/>
            <a:ext cx="4564070" cy="646331"/>
          </a:xfrm>
          <a:prstGeom prst="rect">
            <a:avLst/>
          </a:prstGeom>
          <a:noFill/>
        </p:spPr>
        <p:txBody>
          <a:bodyPr wrap="none" rtlCol="0">
            <a:spAutoFit/>
          </a:bodyPr>
          <a:lstStyle/>
          <a:p>
            <a:r>
              <a:rPr lang="en-GB" dirty="0" smtClean="0"/>
              <a:t>The and in this sentence is not used correctly</a:t>
            </a:r>
          </a:p>
          <a:p>
            <a:r>
              <a:rPr lang="en-GB" dirty="0"/>
              <a:t>b</a:t>
            </a:r>
            <a:r>
              <a:rPr lang="en-GB" dirty="0" smtClean="0"/>
              <a:t>ecause it joins two words not two sentences. </a:t>
            </a:r>
            <a:endParaRPr lang="en-GB" dirty="0"/>
          </a:p>
        </p:txBody>
      </p:sp>
      <p:cxnSp>
        <p:nvCxnSpPr>
          <p:cNvPr id="17" name="Straight Arrow Connector 16"/>
          <p:cNvCxnSpPr/>
          <p:nvPr/>
        </p:nvCxnSpPr>
        <p:spPr>
          <a:xfrm flipH="1" flipV="1">
            <a:off x="8636474" y="2628071"/>
            <a:ext cx="1571625" cy="736888"/>
          </a:xfrm>
          <a:prstGeom prst="straightConnector1">
            <a:avLst/>
          </a:prstGeom>
          <a:ln w="47625">
            <a:tailEnd type="triangle"/>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724474" y="5753938"/>
            <a:ext cx="284740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57663" y="5753938"/>
            <a:ext cx="5264623"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423" y="4461004"/>
            <a:ext cx="1905000" cy="1662537"/>
          </a:xfrm>
          <a:prstGeom prst="rect">
            <a:avLst/>
          </a:prstGeom>
        </p:spPr>
      </p:pic>
    </p:spTree>
    <p:extLst>
      <p:ext uri="{BB962C8B-B14F-4D97-AF65-F5344CB8AC3E}">
        <p14:creationId xmlns:p14="http://schemas.microsoft.com/office/powerpoint/2010/main" val="3574736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89F5-5993-4BB9-9095-88568D47FBA1}"/>
              </a:ext>
            </a:extLst>
          </p:cNvPr>
          <p:cNvSpPr txBox="1"/>
          <p:nvPr/>
        </p:nvSpPr>
        <p:spPr>
          <a:xfrm>
            <a:off x="378376" y="394432"/>
            <a:ext cx="7679773" cy="523220"/>
          </a:xfrm>
          <a:prstGeom prst="rect">
            <a:avLst/>
          </a:prstGeom>
          <a:noFill/>
        </p:spPr>
        <p:txBody>
          <a:bodyPr wrap="square" rtlCol="0">
            <a:spAutoFit/>
          </a:bodyPr>
          <a:lstStyle/>
          <a:p>
            <a:r>
              <a:rPr lang="en-GB" sz="2800" u="sng" dirty="0" smtClean="0"/>
              <a:t>Match the correct ending to the sentences</a:t>
            </a:r>
            <a:endParaRPr lang="en-GB" sz="2800" u="sng" dirty="0"/>
          </a:p>
        </p:txBody>
      </p:sp>
      <p:sp>
        <p:nvSpPr>
          <p:cNvPr id="5" name="TextBox 4"/>
          <p:cNvSpPr txBox="1"/>
          <p:nvPr/>
        </p:nvSpPr>
        <p:spPr>
          <a:xfrm>
            <a:off x="378376" y="1753995"/>
            <a:ext cx="2694777" cy="369332"/>
          </a:xfrm>
          <a:prstGeom prst="rect">
            <a:avLst/>
          </a:prstGeom>
          <a:noFill/>
        </p:spPr>
        <p:txBody>
          <a:bodyPr wrap="none" rtlCol="0">
            <a:spAutoFit/>
          </a:bodyPr>
          <a:lstStyle/>
          <a:p>
            <a:r>
              <a:rPr lang="en-GB" dirty="0" smtClean="0"/>
              <a:t>Wilbur sat on the jetty and</a:t>
            </a:r>
            <a:endParaRPr lang="en-GB" dirty="0"/>
          </a:p>
        </p:txBody>
      </p:sp>
      <p:sp>
        <p:nvSpPr>
          <p:cNvPr id="6" name="Rectangle 5"/>
          <p:cNvSpPr/>
          <p:nvPr/>
        </p:nvSpPr>
        <p:spPr>
          <a:xfrm>
            <a:off x="8056894" y="2831626"/>
            <a:ext cx="4135106" cy="369332"/>
          </a:xfrm>
          <a:prstGeom prst="rect">
            <a:avLst/>
          </a:prstGeom>
        </p:spPr>
        <p:txBody>
          <a:bodyPr wrap="none">
            <a:spAutoFit/>
          </a:bodyPr>
          <a:lstStyle/>
          <a:p>
            <a:r>
              <a:rPr lang="en-GB" dirty="0"/>
              <a:t>watched the big, colourful fish swim past. </a:t>
            </a:r>
          </a:p>
        </p:txBody>
      </p:sp>
      <p:sp>
        <p:nvSpPr>
          <p:cNvPr id="7" name="TextBox 6"/>
          <p:cNvSpPr txBox="1"/>
          <p:nvPr/>
        </p:nvSpPr>
        <p:spPr>
          <a:xfrm>
            <a:off x="495941" y="1151157"/>
            <a:ext cx="2552430" cy="461665"/>
          </a:xfrm>
          <a:prstGeom prst="rect">
            <a:avLst/>
          </a:prstGeom>
          <a:noFill/>
        </p:spPr>
        <p:txBody>
          <a:bodyPr wrap="none" rtlCol="0">
            <a:spAutoFit/>
          </a:bodyPr>
          <a:lstStyle/>
          <a:p>
            <a:r>
              <a:rPr lang="en-GB" sz="2400" b="1" dirty="0" smtClean="0"/>
              <a:t>Sentence starters: </a:t>
            </a:r>
            <a:endParaRPr lang="en-GB" sz="2400" b="1" dirty="0"/>
          </a:p>
        </p:txBody>
      </p:sp>
      <p:sp>
        <p:nvSpPr>
          <p:cNvPr id="8" name="TextBox 7"/>
          <p:cNvSpPr txBox="1"/>
          <p:nvPr/>
        </p:nvSpPr>
        <p:spPr>
          <a:xfrm>
            <a:off x="9112407" y="1104991"/>
            <a:ext cx="1205779" cy="461665"/>
          </a:xfrm>
          <a:prstGeom prst="rect">
            <a:avLst/>
          </a:prstGeom>
          <a:noFill/>
        </p:spPr>
        <p:txBody>
          <a:bodyPr wrap="none" rtlCol="0">
            <a:spAutoFit/>
          </a:bodyPr>
          <a:lstStyle/>
          <a:p>
            <a:r>
              <a:rPr lang="en-GB" sz="2400" b="1" dirty="0" smtClean="0"/>
              <a:t>Ending: </a:t>
            </a:r>
            <a:endParaRPr lang="en-GB" sz="2400" b="1" dirty="0"/>
          </a:p>
        </p:txBody>
      </p:sp>
      <p:sp>
        <p:nvSpPr>
          <p:cNvPr id="9" name="TextBox 8"/>
          <p:cNvSpPr txBox="1"/>
          <p:nvPr/>
        </p:nvSpPr>
        <p:spPr>
          <a:xfrm>
            <a:off x="378376" y="2959670"/>
            <a:ext cx="3412153" cy="369332"/>
          </a:xfrm>
          <a:prstGeom prst="rect">
            <a:avLst/>
          </a:prstGeom>
          <a:noFill/>
        </p:spPr>
        <p:txBody>
          <a:bodyPr wrap="none" rtlCol="0">
            <a:spAutoFit/>
          </a:bodyPr>
          <a:lstStyle/>
          <a:p>
            <a:r>
              <a:rPr lang="en-GB" dirty="0" smtClean="0"/>
              <a:t>She dived into the deep water and</a:t>
            </a:r>
            <a:endParaRPr lang="en-GB" dirty="0"/>
          </a:p>
        </p:txBody>
      </p:sp>
      <p:sp>
        <p:nvSpPr>
          <p:cNvPr id="10" name="Rectangle 9"/>
          <p:cNvSpPr/>
          <p:nvPr/>
        </p:nvSpPr>
        <p:spPr>
          <a:xfrm>
            <a:off x="8227421" y="1785463"/>
            <a:ext cx="3066352" cy="369332"/>
          </a:xfrm>
          <a:prstGeom prst="rect">
            <a:avLst/>
          </a:prstGeom>
        </p:spPr>
        <p:txBody>
          <a:bodyPr wrap="none">
            <a:spAutoFit/>
          </a:bodyPr>
          <a:lstStyle/>
          <a:p>
            <a:r>
              <a:rPr lang="en-GB" dirty="0" smtClean="0"/>
              <a:t>swam with friendly sea turtles.</a:t>
            </a:r>
            <a:endParaRPr lang="en-GB" dirty="0"/>
          </a:p>
        </p:txBody>
      </p:sp>
      <p:sp>
        <p:nvSpPr>
          <p:cNvPr id="11" name="TextBox 10"/>
          <p:cNvSpPr txBox="1"/>
          <p:nvPr/>
        </p:nvSpPr>
        <p:spPr>
          <a:xfrm>
            <a:off x="221621" y="4300790"/>
            <a:ext cx="4188839" cy="369332"/>
          </a:xfrm>
          <a:prstGeom prst="rect">
            <a:avLst/>
          </a:prstGeom>
          <a:noFill/>
        </p:spPr>
        <p:txBody>
          <a:bodyPr wrap="none" rtlCol="0">
            <a:spAutoFit/>
          </a:bodyPr>
          <a:lstStyle/>
          <a:p>
            <a:r>
              <a:rPr lang="en-GB" dirty="0" smtClean="0"/>
              <a:t>The hungry sharks searched for snacks and</a:t>
            </a:r>
            <a:endParaRPr lang="en-GB" dirty="0"/>
          </a:p>
        </p:txBody>
      </p:sp>
      <p:sp>
        <p:nvSpPr>
          <p:cNvPr id="12" name="TextBox 11"/>
          <p:cNvSpPr txBox="1"/>
          <p:nvPr/>
        </p:nvSpPr>
        <p:spPr>
          <a:xfrm>
            <a:off x="8227421" y="5563372"/>
            <a:ext cx="2895601" cy="369332"/>
          </a:xfrm>
          <a:prstGeom prst="rect">
            <a:avLst/>
          </a:prstGeom>
          <a:noFill/>
        </p:spPr>
        <p:txBody>
          <a:bodyPr wrap="none" rtlCol="0">
            <a:spAutoFit/>
          </a:bodyPr>
          <a:lstStyle/>
          <a:p>
            <a:r>
              <a:rPr lang="en-GB" dirty="0" smtClean="0"/>
              <a:t>chased small creatures away.</a:t>
            </a:r>
            <a:endParaRPr lang="en-GB" dirty="0"/>
          </a:p>
        </p:txBody>
      </p:sp>
      <p:sp>
        <p:nvSpPr>
          <p:cNvPr id="13" name="TextBox 12"/>
          <p:cNvSpPr txBox="1"/>
          <p:nvPr/>
        </p:nvSpPr>
        <p:spPr>
          <a:xfrm>
            <a:off x="378376" y="5669280"/>
            <a:ext cx="4325736" cy="369332"/>
          </a:xfrm>
          <a:prstGeom prst="rect">
            <a:avLst/>
          </a:prstGeom>
          <a:noFill/>
        </p:spPr>
        <p:txBody>
          <a:bodyPr wrap="none" rtlCol="0">
            <a:spAutoFit/>
          </a:bodyPr>
          <a:lstStyle/>
          <a:p>
            <a:r>
              <a:rPr lang="en-GB" dirty="0" smtClean="0"/>
              <a:t>The greedy seagull stole Winnie’s lunch and </a:t>
            </a:r>
            <a:endParaRPr lang="en-GB" dirty="0"/>
          </a:p>
        </p:txBody>
      </p:sp>
      <p:sp>
        <p:nvSpPr>
          <p:cNvPr id="14" name="TextBox 13"/>
          <p:cNvSpPr txBox="1"/>
          <p:nvPr/>
        </p:nvSpPr>
        <p:spPr>
          <a:xfrm>
            <a:off x="8697549" y="4289832"/>
            <a:ext cx="2126095" cy="369332"/>
          </a:xfrm>
          <a:prstGeom prst="rect">
            <a:avLst/>
          </a:prstGeom>
          <a:noFill/>
        </p:spPr>
        <p:txBody>
          <a:bodyPr wrap="none" rtlCol="0">
            <a:spAutoFit/>
          </a:bodyPr>
          <a:lstStyle/>
          <a:p>
            <a:r>
              <a:rPr lang="en-GB" dirty="0"/>
              <a:t>l</a:t>
            </a:r>
            <a:r>
              <a:rPr lang="en-GB" dirty="0" smtClean="0"/>
              <a:t>aughed as he ate it. </a:t>
            </a:r>
            <a:endParaRPr lang="en-GB" dirty="0"/>
          </a:p>
        </p:txBody>
      </p:sp>
      <p:cxnSp>
        <p:nvCxnSpPr>
          <p:cNvPr id="16" name="Straight Arrow Connector 15"/>
          <p:cNvCxnSpPr>
            <a:stCxn id="5" idx="3"/>
            <a:endCxn id="6" idx="1"/>
          </p:cNvCxnSpPr>
          <p:nvPr/>
        </p:nvCxnSpPr>
        <p:spPr>
          <a:xfrm>
            <a:off x="3073153" y="1938661"/>
            <a:ext cx="4983741" cy="107763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290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C589F5-5993-4BB9-9095-88568D47FBA1}"/>
              </a:ext>
            </a:extLst>
          </p:cNvPr>
          <p:cNvSpPr txBox="1"/>
          <p:nvPr/>
        </p:nvSpPr>
        <p:spPr>
          <a:xfrm>
            <a:off x="421240" y="380144"/>
            <a:ext cx="5866544" cy="523220"/>
          </a:xfrm>
          <a:prstGeom prst="rect">
            <a:avLst/>
          </a:prstGeom>
          <a:noFill/>
        </p:spPr>
        <p:txBody>
          <a:bodyPr wrap="square" rtlCol="0">
            <a:spAutoFit/>
          </a:bodyPr>
          <a:lstStyle/>
          <a:p>
            <a:r>
              <a:rPr lang="en-GB" sz="2800" u="sng" dirty="0"/>
              <a:t>Complete my sentences:</a:t>
            </a:r>
          </a:p>
        </p:txBody>
      </p:sp>
      <p:sp>
        <p:nvSpPr>
          <p:cNvPr id="8" name="TextBox 7">
            <a:extLst>
              <a:ext uri="{FF2B5EF4-FFF2-40B4-BE49-F238E27FC236}">
                <a16:creationId xmlns:a16="http://schemas.microsoft.com/office/drawing/2014/main" id="{6C35C562-ED7A-4ADB-83E1-A7A53B30415B}"/>
              </a:ext>
            </a:extLst>
          </p:cNvPr>
          <p:cNvSpPr txBox="1"/>
          <p:nvPr/>
        </p:nvSpPr>
        <p:spPr>
          <a:xfrm>
            <a:off x="267275" y="1727404"/>
            <a:ext cx="7115510" cy="4431983"/>
          </a:xfrm>
          <a:prstGeom prst="rect">
            <a:avLst/>
          </a:prstGeom>
          <a:noFill/>
        </p:spPr>
        <p:txBody>
          <a:bodyPr wrap="square" rtlCol="0">
            <a:spAutoFit/>
          </a:bodyPr>
          <a:lstStyle/>
          <a:p>
            <a:r>
              <a:rPr lang="en-GB" sz="2400" dirty="0" smtClean="0"/>
              <a:t>Wilbur sat on the jetty and ___________________________________________.</a:t>
            </a:r>
          </a:p>
          <a:p>
            <a:endParaRPr lang="en-GB" sz="2400" dirty="0" smtClean="0"/>
          </a:p>
          <a:p>
            <a:r>
              <a:rPr lang="en-GB" sz="2400" dirty="0" smtClean="0"/>
              <a:t>High </a:t>
            </a:r>
            <a:r>
              <a:rPr lang="en-GB" sz="2400" dirty="0"/>
              <a:t>above the </a:t>
            </a:r>
            <a:r>
              <a:rPr lang="en-GB" sz="2400" dirty="0" smtClean="0"/>
              <a:t>jetty, </a:t>
            </a:r>
            <a:r>
              <a:rPr lang="en-GB" sz="2400" dirty="0"/>
              <a:t>the sky is </a:t>
            </a:r>
            <a:r>
              <a:rPr lang="en-GB" sz="2400" dirty="0" smtClean="0"/>
              <a:t>blue and it ______________________.</a:t>
            </a:r>
            <a:endParaRPr lang="en-GB" sz="2400" dirty="0"/>
          </a:p>
          <a:p>
            <a:endParaRPr lang="en-GB" sz="2400" dirty="0"/>
          </a:p>
          <a:p>
            <a:endParaRPr lang="en-GB" sz="2400" dirty="0"/>
          </a:p>
          <a:p>
            <a:r>
              <a:rPr lang="en-GB" sz="2400" dirty="0" smtClean="0"/>
              <a:t>Winnie swam through the fresh, cold water and ________________________________.</a:t>
            </a:r>
          </a:p>
          <a:p>
            <a:endParaRPr lang="en-GB" sz="2200" dirty="0"/>
          </a:p>
          <a:p>
            <a:endParaRPr lang="en-GB" sz="2200" dirty="0"/>
          </a:p>
          <a:p>
            <a:endParaRPr lang="en-GB" sz="2200" dirty="0"/>
          </a:p>
        </p:txBody>
      </p:sp>
      <p:sp>
        <p:nvSpPr>
          <p:cNvPr id="10" name="Oval 9">
            <a:extLst>
              <a:ext uri="{FF2B5EF4-FFF2-40B4-BE49-F238E27FC236}">
                <a16:creationId xmlns:a16="http://schemas.microsoft.com/office/drawing/2014/main" id="{0387A8B6-8092-4E71-8AD7-EEF16561E6BC}"/>
              </a:ext>
            </a:extLst>
          </p:cNvPr>
          <p:cNvSpPr/>
          <p:nvPr/>
        </p:nvSpPr>
        <p:spPr>
          <a:xfrm>
            <a:off x="8383712" y="3602643"/>
            <a:ext cx="3375060" cy="2817172"/>
          </a:xfrm>
          <a:prstGeom prst="ellipse">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67C48AB-3000-48D4-8751-E45670314B4E}"/>
              </a:ext>
            </a:extLst>
          </p:cNvPr>
          <p:cNvSpPr txBox="1"/>
          <p:nvPr/>
        </p:nvSpPr>
        <p:spPr>
          <a:xfrm>
            <a:off x="8793875" y="4163169"/>
            <a:ext cx="2549598" cy="830997"/>
          </a:xfrm>
          <a:prstGeom prst="rect">
            <a:avLst/>
          </a:prstGeom>
          <a:noFill/>
        </p:spPr>
        <p:txBody>
          <a:bodyPr wrap="square" rtlCol="0">
            <a:spAutoFit/>
          </a:bodyPr>
          <a:lstStyle/>
          <a:p>
            <a:pPr algn="ctr"/>
            <a:r>
              <a:rPr lang="en-GB" sz="2400" dirty="0" smtClean="0"/>
              <a:t>The word ‘and’ is a …</a:t>
            </a:r>
            <a:endParaRPr lang="en-GB" sz="2400" dirty="0"/>
          </a:p>
        </p:txBody>
      </p:sp>
      <p:sp>
        <p:nvSpPr>
          <p:cNvPr id="12" name="TextBox 11">
            <a:extLst>
              <a:ext uri="{FF2B5EF4-FFF2-40B4-BE49-F238E27FC236}">
                <a16:creationId xmlns:a16="http://schemas.microsoft.com/office/drawing/2014/main" id="{36BDD4FF-CE57-4FB2-BD4B-7FD1AB53881E}"/>
              </a:ext>
            </a:extLst>
          </p:cNvPr>
          <p:cNvSpPr txBox="1"/>
          <p:nvPr/>
        </p:nvSpPr>
        <p:spPr>
          <a:xfrm>
            <a:off x="9051532" y="5133344"/>
            <a:ext cx="2034283" cy="523220"/>
          </a:xfrm>
          <a:prstGeom prst="rect">
            <a:avLst/>
          </a:prstGeom>
          <a:noFill/>
        </p:spPr>
        <p:txBody>
          <a:bodyPr wrap="square" rtlCol="0">
            <a:spAutoFit/>
          </a:bodyPr>
          <a:lstStyle/>
          <a:p>
            <a:r>
              <a:rPr lang="en-GB" sz="2800" dirty="0" smtClean="0">
                <a:solidFill>
                  <a:schemeClr val="bg1"/>
                </a:solidFill>
              </a:rPr>
              <a:t>Conjunction</a:t>
            </a:r>
            <a:endParaRPr lang="en-GB" dirty="0">
              <a:solidFill>
                <a:schemeClr val="bg1"/>
              </a:solidFill>
            </a:endParaRPr>
          </a:p>
        </p:txBody>
      </p:sp>
      <p:sp>
        <p:nvSpPr>
          <p:cNvPr id="13" name="Rectangle 12">
            <a:extLst>
              <a:ext uri="{FF2B5EF4-FFF2-40B4-BE49-F238E27FC236}">
                <a16:creationId xmlns:a16="http://schemas.microsoft.com/office/drawing/2014/main" id="{2AD76003-0096-4A22-8FBA-81BAE5E45FC0}"/>
              </a:ext>
            </a:extLst>
          </p:cNvPr>
          <p:cNvSpPr/>
          <p:nvPr/>
        </p:nvSpPr>
        <p:spPr>
          <a:xfrm>
            <a:off x="9043826" y="5133344"/>
            <a:ext cx="2034283" cy="763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stretch>
            <a:fillRect/>
          </a:stretch>
        </p:blipFill>
        <p:spPr>
          <a:xfrm>
            <a:off x="7798084" y="129553"/>
            <a:ext cx="4183243" cy="3109991"/>
          </a:xfrm>
          <a:prstGeom prst="rect">
            <a:avLst/>
          </a:prstGeom>
        </p:spPr>
      </p:pic>
    </p:spTree>
    <p:extLst>
      <p:ext uri="{BB962C8B-B14F-4D97-AF65-F5344CB8AC3E}">
        <p14:creationId xmlns:p14="http://schemas.microsoft.com/office/powerpoint/2010/main" val="28110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750"/>
                                  </p:stCondLst>
                                  <p:childTnLst>
                                    <p:animEffect transition="out" filter="fade">
                                      <p:cBhvr>
                                        <p:cTn id="6" dur="1750"/>
                                        <p:tgtEl>
                                          <p:spTgt spid="13"/>
                                        </p:tgtEl>
                                      </p:cBhvr>
                                    </p:animEffect>
                                    <p:set>
                                      <p:cBhvr>
                                        <p:cTn id="7" dur="1" fill="hold">
                                          <p:stCondLst>
                                            <p:cond delay="17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62895AD-1DE3-45C9-9050-B439580DA190}"/>
              </a:ext>
            </a:extLst>
          </p:cNvPr>
          <p:cNvGrpSpPr/>
          <p:nvPr/>
        </p:nvGrpSpPr>
        <p:grpSpPr>
          <a:xfrm>
            <a:off x="430266" y="3945276"/>
            <a:ext cx="11219293" cy="2623827"/>
            <a:chOff x="430266" y="4285753"/>
            <a:chExt cx="11219293" cy="2283350"/>
          </a:xfrm>
        </p:grpSpPr>
        <p:cxnSp>
          <p:nvCxnSpPr>
            <p:cNvPr id="6" name="Straight Connector 5">
              <a:extLst>
                <a:ext uri="{FF2B5EF4-FFF2-40B4-BE49-F238E27FC236}">
                  <a16:creationId xmlns:a16="http://schemas.microsoft.com/office/drawing/2014/main" id="{89CA88E6-9308-434B-B84B-2B5CF63305B3}"/>
                </a:ext>
              </a:extLst>
            </p:cNvPr>
            <p:cNvCxnSpPr/>
            <p:nvPr/>
          </p:nvCxnSpPr>
          <p:spPr>
            <a:xfrm>
              <a:off x="430268" y="4285753"/>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020AFA7-0173-469C-B256-66AAADBDF9C8}"/>
                </a:ext>
              </a:extLst>
            </p:cNvPr>
            <p:cNvCxnSpPr/>
            <p:nvPr/>
          </p:nvCxnSpPr>
          <p:spPr>
            <a:xfrm>
              <a:off x="430268" y="4724399"/>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AFB79C7-5735-4BF8-BDA3-4AC98ED4B6F9}"/>
                </a:ext>
              </a:extLst>
            </p:cNvPr>
            <p:cNvCxnSpPr/>
            <p:nvPr/>
          </p:nvCxnSpPr>
          <p:spPr>
            <a:xfrm>
              <a:off x="430267" y="5161721"/>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2E61809-188C-46FE-A1C3-8314FEC9E944}"/>
                </a:ext>
              </a:extLst>
            </p:cNvPr>
            <p:cNvCxnSpPr/>
            <p:nvPr/>
          </p:nvCxnSpPr>
          <p:spPr>
            <a:xfrm>
              <a:off x="430267" y="5614946"/>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C8616BE-4905-433A-AA1F-408B53BCFEF1}"/>
                </a:ext>
              </a:extLst>
            </p:cNvPr>
            <p:cNvCxnSpPr/>
            <p:nvPr/>
          </p:nvCxnSpPr>
          <p:spPr>
            <a:xfrm>
              <a:off x="430266" y="6076122"/>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F0C2363-270E-42ED-8252-398731651EF2}"/>
                </a:ext>
              </a:extLst>
            </p:cNvPr>
            <p:cNvCxnSpPr/>
            <p:nvPr/>
          </p:nvCxnSpPr>
          <p:spPr>
            <a:xfrm>
              <a:off x="430266" y="6569103"/>
              <a:ext cx="11219291" cy="0"/>
            </a:xfrm>
            <a:prstGeom prst="line">
              <a:avLst/>
            </a:prstGeom>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DEBAC9D4-B508-47BD-B90E-8D2F2CFD1350}"/>
              </a:ext>
            </a:extLst>
          </p:cNvPr>
          <p:cNvGrpSpPr/>
          <p:nvPr/>
        </p:nvGrpSpPr>
        <p:grpSpPr>
          <a:xfrm>
            <a:off x="3682671" y="53297"/>
            <a:ext cx="3616501" cy="1665993"/>
            <a:chOff x="8680321" y="-124881"/>
            <a:chExt cx="3710311" cy="1665993"/>
          </a:xfrm>
        </p:grpSpPr>
        <p:sp>
          <p:nvSpPr>
            <p:cNvPr id="4" name="Oval 3">
              <a:extLst>
                <a:ext uri="{FF2B5EF4-FFF2-40B4-BE49-F238E27FC236}">
                  <a16:creationId xmlns:a16="http://schemas.microsoft.com/office/drawing/2014/main" id="{0F057012-CB5D-4C3D-B34F-9E94411F4BAB}"/>
                </a:ext>
              </a:extLst>
            </p:cNvPr>
            <p:cNvSpPr/>
            <p:nvPr/>
          </p:nvSpPr>
          <p:spPr>
            <a:xfrm>
              <a:off x="8680321" y="-124881"/>
              <a:ext cx="3710311" cy="1665993"/>
            </a:xfrm>
            <a:prstGeom prst="ellipse">
              <a:avLst/>
            </a:prstGeom>
            <a:solidFill>
              <a:schemeClr val="bg1">
                <a:lumMod val="65000"/>
              </a:schemeClr>
            </a:solidFill>
            <a:ln>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23B1F2C-085D-4E48-8049-A93D35965CBD}"/>
                </a:ext>
              </a:extLst>
            </p:cNvPr>
            <p:cNvSpPr txBox="1"/>
            <p:nvPr/>
          </p:nvSpPr>
          <p:spPr>
            <a:xfrm>
              <a:off x="8927570" y="87323"/>
              <a:ext cx="3215811" cy="369332"/>
            </a:xfrm>
            <a:prstGeom prst="rect">
              <a:avLst/>
            </a:prstGeom>
            <a:noFill/>
          </p:spPr>
          <p:txBody>
            <a:bodyPr wrap="square" rtlCol="0">
              <a:spAutoFit/>
            </a:bodyPr>
            <a:lstStyle/>
            <a:p>
              <a:pPr algn="ctr"/>
              <a:r>
                <a:rPr lang="en-GB" b="1" u="sng" dirty="0"/>
                <a:t>Challenge</a:t>
              </a:r>
              <a:r>
                <a:rPr lang="en-GB" b="1" u="sng" dirty="0" smtClean="0"/>
                <a:t>!</a:t>
              </a:r>
              <a:endParaRPr lang="en-GB" b="1" u="sng" dirty="0"/>
            </a:p>
          </p:txBody>
        </p:sp>
      </p:grpSp>
      <p:sp>
        <p:nvSpPr>
          <p:cNvPr id="14" name="TextBox 13">
            <a:extLst>
              <a:ext uri="{FF2B5EF4-FFF2-40B4-BE49-F238E27FC236}">
                <a16:creationId xmlns:a16="http://schemas.microsoft.com/office/drawing/2014/main" id="{B6ACDE97-9D35-4856-90B0-19EC4B528DA6}"/>
              </a:ext>
            </a:extLst>
          </p:cNvPr>
          <p:cNvSpPr txBox="1"/>
          <p:nvPr/>
        </p:nvSpPr>
        <p:spPr>
          <a:xfrm>
            <a:off x="-50749" y="0"/>
            <a:ext cx="5128888" cy="523220"/>
          </a:xfrm>
          <a:prstGeom prst="rect">
            <a:avLst/>
          </a:prstGeom>
          <a:noFill/>
        </p:spPr>
        <p:txBody>
          <a:bodyPr wrap="square" rtlCol="0">
            <a:spAutoFit/>
          </a:bodyPr>
          <a:lstStyle/>
          <a:p>
            <a:r>
              <a:rPr lang="en-GB" sz="2800" b="1" u="sng" dirty="0"/>
              <a:t>Your Sentences…</a:t>
            </a:r>
          </a:p>
        </p:txBody>
      </p:sp>
      <p:sp>
        <p:nvSpPr>
          <p:cNvPr id="18" name="Cloud 17">
            <a:extLst>
              <a:ext uri="{FF2B5EF4-FFF2-40B4-BE49-F238E27FC236}">
                <a16:creationId xmlns:a16="http://schemas.microsoft.com/office/drawing/2014/main" id="{1BEDFBF8-B039-46A1-BDE9-1C9F78B45990}"/>
              </a:ext>
            </a:extLst>
          </p:cNvPr>
          <p:cNvSpPr/>
          <p:nvPr/>
        </p:nvSpPr>
        <p:spPr>
          <a:xfrm>
            <a:off x="0" y="603661"/>
            <a:ext cx="3777234" cy="2540316"/>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1B5F649-53E6-487B-AB4B-A0D88926937A}"/>
              </a:ext>
            </a:extLst>
          </p:cNvPr>
          <p:cNvSpPr txBox="1"/>
          <p:nvPr/>
        </p:nvSpPr>
        <p:spPr>
          <a:xfrm>
            <a:off x="4082877" y="610252"/>
            <a:ext cx="2964245" cy="830997"/>
          </a:xfrm>
          <a:prstGeom prst="rect">
            <a:avLst/>
          </a:prstGeom>
          <a:noFill/>
        </p:spPr>
        <p:txBody>
          <a:bodyPr wrap="square" rtlCol="0">
            <a:spAutoFit/>
          </a:bodyPr>
          <a:lstStyle/>
          <a:p>
            <a:pPr algn="ctr"/>
            <a:r>
              <a:rPr lang="en-GB" sz="1600" dirty="0"/>
              <a:t>Use </a:t>
            </a:r>
            <a:r>
              <a:rPr lang="en-GB" sz="1600" dirty="0" smtClean="0"/>
              <a:t>my expanded noun phrases </a:t>
            </a:r>
            <a:r>
              <a:rPr lang="en-GB" sz="1600" dirty="0"/>
              <a:t>or some of your own to </a:t>
            </a:r>
            <a:r>
              <a:rPr lang="en-GB" sz="1600" dirty="0" smtClean="0"/>
              <a:t>make your sentences even better!</a:t>
            </a:r>
            <a:endParaRPr lang="en-GB" sz="1600" dirty="0"/>
          </a:p>
        </p:txBody>
      </p:sp>
      <p:pic>
        <p:nvPicPr>
          <p:cNvPr id="20" name="Picture 19"/>
          <p:cNvPicPr>
            <a:picLocks noChangeAspect="1"/>
          </p:cNvPicPr>
          <p:nvPr/>
        </p:nvPicPr>
        <p:blipFill>
          <a:blip r:embed="rId2"/>
          <a:stretch>
            <a:fillRect/>
          </a:stretch>
        </p:blipFill>
        <p:spPr>
          <a:xfrm>
            <a:off x="6887914" y="129553"/>
            <a:ext cx="5093414" cy="3109991"/>
          </a:xfrm>
          <a:prstGeom prst="rect">
            <a:avLst/>
          </a:prstGeom>
        </p:spPr>
      </p:pic>
      <p:sp>
        <p:nvSpPr>
          <p:cNvPr id="21" name="TextBox 20">
            <a:extLst>
              <a:ext uri="{FF2B5EF4-FFF2-40B4-BE49-F238E27FC236}">
                <a16:creationId xmlns:a16="http://schemas.microsoft.com/office/drawing/2014/main" id="{11B5F649-53E6-487B-AB4B-A0D88926937A}"/>
              </a:ext>
            </a:extLst>
          </p:cNvPr>
          <p:cNvSpPr txBox="1"/>
          <p:nvPr/>
        </p:nvSpPr>
        <p:spPr>
          <a:xfrm>
            <a:off x="412783" y="719657"/>
            <a:ext cx="2951668" cy="2308324"/>
          </a:xfrm>
          <a:prstGeom prst="rect">
            <a:avLst/>
          </a:prstGeom>
          <a:noFill/>
        </p:spPr>
        <p:txBody>
          <a:bodyPr wrap="square" rtlCol="0">
            <a:spAutoFit/>
          </a:bodyPr>
          <a:lstStyle/>
          <a:p>
            <a:pPr algn="ctr"/>
            <a:r>
              <a:rPr lang="en-GB" sz="2400" b="1" dirty="0" smtClean="0"/>
              <a:t>Write your own sentences to describe the setting using the conjunction ‘and’ to extend your sentences</a:t>
            </a:r>
            <a:endParaRPr lang="en-GB" sz="2400" b="1" dirty="0"/>
          </a:p>
        </p:txBody>
      </p:sp>
      <p:sp>
        <p:nvSpPr>
          <p:cNvPr id="2" name="TextBox 1"/>
          <p:cNvSpPr txBox="1"/>
          <p:nvPr/>
        </p:nvSpPr>
        <p:spPr>
          <a:xfrm>
            <a:off x="4470521" y="1824104"/>
            <a:ext cx="2417393" cy="2031325"/>
          </a:xfrm>
          <a:prstGeom prst="rect">
            <a:avLst/>
          </a:prstGeom>
          <a:noFill/>
        </p:spPr>
        <p:txBody>
          <a:bodyPr wrap="none" rtlCol="0">
            <a:spAutoFit/>
          </a:bodyPr>
          <a:lstStyle/>
          <a:p>
            <a:r>
              <a:rPr lang="en-GB" dirty="0" smtClean="0"/>
              <a:t>black, fluffy cat </a:t>
            </a:r>
          </a:p>
          <a:p>
            <a:r>
              <a:rPr lang="en-GB" dirty="0" smtClean="0"/>
              <a:t>big, colourful fish</a:t>
            </a:r>
          </a:p>
          <a:p>
            <a:r>
              <a:rPr lang="en-GB" dirty="0" smtClean="0"/>
              <a:t>scaly, green sea turtles</a:t>
            </a:r>
          </a:p>
          <a:p>
            <a:r>
              <a:rPr lang="en-GB" dirty="0" smtClean="0"/>
              <a:t>brown, wooden jetty</a:t>
            </a:r>
          </a:p>
          <a:p>
            <a:r>
              <a:rPr lang="en-GB" dirty="0" smtClean="0"/>
              <a:t>strong , powerful waves</a:t>
            </a:r>
          </a:p>
          <a:p>
            <a:endParaRPr lang="en-GB" dirty="0" smtClean="0"/>
          </a:p>
          <a:p>
            <a:endParaRPr lang="en-GB" dirty="0"/>
          </a:p>
        </p:txBody>
      </p:sp>
    </p:spTree>
    <p:extLst>
      <p:ext uri="{BB962C8B-B14F-4D97-AF65-F5344CB8AC3E}">
        <p14:creationId xmlns:p14="http://schemas.microsoft.com/office/powerpoint/2010/main" val="398510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6CDE40-1A57-4A42-97DD-A267D76AD3FE}"/>
              </a:ext>
            </a:extLst>
          </p:cNvPr>
          <p:cNvSpPr/>
          <p:nvPr/>
        </p:nvSpPr>
        <p:spPr>
          <a:xfrm>
            <a:off x="98189" y="4788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AC1B57F-DE0E-44FB-A53F-5A431B23FAB9}"/>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74B1B86-9557-4F9A-9B8A-B36764BEBEC4}"/>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6" name="Rectangle 5">
            <a:extLst>
              <a:ext uri="{FF2B5EF4-FFF2-40B4-BE49-F238E27FC236}">
                <a16:creationId xmlns:a16="http://schemas.microsoft.com/office/drawing/2014/main" id="{2BCB8D2C-DF5B-4A70-A0FA-235CBA2965DF}"/>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C91866B-F183-40F2-B8B6-927CF8EC24E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u="sng" dirty="0" smtClean="0"/>
              <a:t>Friday 8</a:t>
            </a:r>
            <a:r>
              <a:rPr lang="en-GB" sz="3200" u="sng" baseline="30000" dirty="0" smtClean="0"/>
              <a:t>th</a:t>
            </a:r>
            <a:r>
              <a:rPr lang="en-GB" sz="3200" u="sng" dirty="0" smtClean="0"/>
              <a:t> January </a:t>
            </a:r>
            <a:endParaRPr lang="en-GB" u="sng" dirty="0"/>
          </a:p>
        </p:txBody>
      </p:sp>
      <p:pic>
        <p:nvPicPr>
          <p:cNvPr id="8" name="Picture 7">
            <a:extLst>
              <a:ext uri="{FF2B5EF4-FFF2-40B4-BE49-F238E27FC236}">
                <a16:creationId xmlns:a16="http://schemas.microsoft.com/office/drawing/2014/main" id="{73172584-8825-4FA4-A941-38654FDD1812}"/>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9" name="Rectangle 8">
            <a:extLst>
              <a:ext uri="{FF2B5EF4-FFF2-40B4-BE49-F238E27FC236}">
                <a16:creationId xmlns:a16="http://schemas.microsoft.com/office/drawing/2014/main" id="{1ED497AF-17FB-456D-B3CC-C67CBD1AB47A}"/>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A9DA757-C41A-4DE2-9FF9-297534F62244}"/>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write a </a:t>
            </a:r>
            <a:r>
              <a:rPr lang="en-GB" sz="4000" dirty="0" smtClean="0"/>
              <a:t>setting description of the sea.</a:t>
            </a:r>
            <a:endParaRPr lang="en-GB" sz="4000" dirty="0"/>
          </a:p>
        </p:txBody>
      </p:sp>
      <p:pic>
        <p:nvPicPr>
          <p:cNvPr id="11" name="Picture 10">
            <a:extLst>
              <a:ext uri="{FF2B5EF4-FFF2-40B4-BE49-F238E27FC236}">
                <a16:creationId xmlns:a16="http://schemas.microsoft.com/office/drawing/2014/main" id="{B32D894F-7A6F-488E-9C92-BAB1DB89A03C}"/>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2" name="Picture 11">
            <a:extLst>
              <a:ext uri="{FF2B5EF4-FFF2-40B4-BE49-F238E27FC236}">
                <a16:creationId xmlns:a16="http://schemas.microsoft.com/office/drawing/2014/main" id="{3DC79E52-8CAD-4890-8AC2-92F253BD8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640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6E02EF-F4D4-467A-97EF-3CDEDDAC40ED}"/>
              </a:ext>
            </a:extLst>
          </p:cNvPr>
          <p:cNvSpPr/>
          <p:nvPr/>
        </p:nvSpPr>
        <p:spPr>
          <a:xfrm>
            <a:off x="0" y="226031"/>
            <a:ext cx="8137133" cy="134591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D089D1B-A368-48AE-960E-DE0EAE41042C}"/>
              </a:ext>
            </a:extLst>
          </p:cNvPr>
          <p:cNvSpPr txBox="1"/>
          <p:nvPr/>
        </p:nvSpPr>
        <p:spPr>
          <a:xfrm>
            <a:off x="133564" y="349321"/>
            <a:ext cx="7489861" cy="1077218"/>
          </a:xfrm>
          <a:prstGeom prst="rect">
            <a:avLst/>
          </a:prstGeom>
          <a:noFill/>
        </p:spPr>
        <p:txBody>
          <a:bodyPr wrap="square" rtlCol="0">
            <a:spAutoFit/>
          </a:bodyPr>
          <a:lstStyle/>
          <a:p>
            <a:r>
              <a:rPr lang="en-GB" sz="3200" dirty="0"/>
              <a:t>Read my description again to get it back in your head…</a:t>
            </a:r>
          </a:p>
        </p:txBody>
      </p:sp>
      <p:pic>
        <p:nvPicPr>
          <p:cNvPr id="8" name="Picture 7"/>
          <p:cNvPicPr>
            <a:picLocks noChangeAspect="1"/>
          </p:cNvPicPr>
          <p:nvPr/>
        </p:nvPicPr>
        <p:blipFill>
          <a:blip r:embed="rId2"/>
          <a:stretch>
            <a:fillRect/>
          </a:stretch>
        </p:blipFill>
        <p:spPr>
          <a:xfrm>
            <a:off x="7756989" y="176467"/>
            <a:ext cx="4357903" cy="3109991"/>
          </a:xfrm>
          <a:prstGeom prst="rect">
            <a:avLst/>
          </a:prstGeom>
        </p:spPr>
      </p:pic>
      <p:sp>
        <p:nvSpPr>
          <p:cNvPr id="2" name="Rectangle 1"/>
          <p:cNvSpPr/>
          <p:nvPr/>
        </p:nvSpPr>
        <p:spPr>
          <a:xfrm>
            <a:off x="133564" y="3847574"/>
            <a:ext cx="11981328" cy="2308324"/>
          </a:xfrm>
          <a:prstGeom prst="rect">
            <a:avLst/>
          </a:prstGeom>
        </p:spPr>
        <p:txBody>
          <a:bodyPr wrap="square">
            <a:spAutoFit/>
          </a:bodyPr>
          <a:lstStyle/>
          <a:p>
            <a:pPr algn="just"/>
            <a:r>
              <a:rPr lang="en-GB" sz="2400" dirty="0"/>
              <a:t>Winnie swam down into the deep, clear water. It was filled with colourful, scaly fish and slimy, green seaweed. On top of the water stood a broken, brown jetty. Wilbur the mischievous, black cat tried to grab a big, delicious fish for his dinner. The sky was filled with large, grey clouds and the strong, powerful waves crashed against the wooden poles. Winnie explored the water through her red and yellow snorkel as the creatures floated around her. The small, baby turtles darted after their large, green mother swimming elegantly above Winnie’s head.</a:t>
            </a:r>
          </a:p>
        </p:txBody>
      </p:sp>
    </p:spTree>
    <p:extLst>
      <p:ext uri="{BB962C8B-B14F-4D97-AF65-F5344CB8AC3E}">
        <p14:creationId xmlns:p14="http://schemas.microsoft.com/office/powerpoint/2010/main" val="1853924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296D2B8-3556-484E-AD97-A505679DC81E}"/>
              </a:ext>
            </a:extLst>
          </p:cNvPr>
          <p:cNvGrpSpPr/>
          <p:nvPr/>
        </p:nvGrpSpPr>
        <p:grpSpPr>
          <a:xfrm>
            <a:off x="430266" y="3945276"/>
            <a:ext cx="11219293" cy="2623827"/>
            <a:chOff x="430266" y="4285753"/>
            <a:chExt cx="11219293" cy="2283350"/>
          </a:xfrm>
        </p:grpSpPr>
        <p:cxnSp>
          <p:nvCxnSpPr>
            <p:cNvPr id="5" name="Straight Connector 4">
              <a:extLst>
                <a:ext uri="{FF2B5EF4-FFF2-40B4-BE49-F238E27FC236}">
                  <a16:creationId xmlns:a16="http://schemas.microsoft.com/office/drawing/2014/main" id="{5B2BF15F-5492-4F63-9BEE-64A602AAB50E}"/>
                </a:ext>
              </a:extLst>
            </p:cNvPr>
            <p:cNvCxnSpPr/>
            <p:nvPr/>
          </p:nvCxnSpPr>
          <p:spPr>
            <a:xfrm>
              <a:off x="430268" y="4285753"/>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6E812A1-0DB2-46DD-B02D-02BA4EE19780}"/>
                </a:ext>
              </a:extLst>
            </p:cNvPr>
            <p:cNvCxnSpPr/>
            <p:nvPr/>
          </p:nvCxnSpPr>
          <p:spPr>
            <a:xfrm>
              <a:off x="430268" y="4724399"/>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120D9E2-2513-4B5A-AC0E-2A34B2B3C369}"/>
                </a:ext>
              </a:extLst>
            </p:cNvPr>
            <p:cNvCxnSpPr/>
            <p:nvPr/>
          </p:nvCxnSpPr>
          <p:spPr>
            <a:xfrm>
              <a:off x="430267" y="5161721"/>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FCB65FF-BEAA-44ED-BDA6-DD87E540D5E9}"/>
                </a:ext>
              </a:extLst>
            </p:cNvPr>
            <p:cNvCxnSpPr/>
            <p:nvPr/>
          </p:nvCxnSpPr>
          <p:spPr>
            <a:xfrm>
              <a:off x="430267" y="5614946"/>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E9A9D95-8D82-4A60-9D5F-386A2FBCDE35}"/>
                </a:ext>
              </a:extLst>
            </p:cNvPr>
            <p:cNvCxnSpPr/>
            <p:nvPr/>
          </p:nvCxnSpPr>
          <p:spPr>
            <a:xfrm>
              <a:off x="430266" y="6076122"/>
              <a:ext cx="11219291"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759A1E7-86BD-4B40-A6C2-1C183D879D35}"/>
                </a:ext>
              </a:extLst>
            </p:cNvPr>
            <p:cNvCxnSpPr/>
            <p:nvPr/>
          </p:nvCxnSpPr>
          <p:spPr>
            <a:xfrm>
              <a:off x="430266" y="6569103"/>
              <a:ext cx="11219291" cy="0"/>
            </a:xfrm>
            <a:prstGeom prst="line">
              <a:avLst/>
            </a:prstGeom>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590DD52B-F852-454A-81E4-88C81D31B4DC}"/>
              </a:ext>
            </a:extLst>
          </p:cNvPr>
          <p:cNvSpPr/>
          <p:nvPr/>
        </p:nvSpPr>
        <p:spPr>
          <a:xfrm>
            <a:off x="9803958" y="3416769"/>
            <a:ext cx="2282025" cy="344123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60BCCC3-B2CF-4D44-8345-A3D653147407}"/>
              </a:ext>
            </a:extLst>
          </p:cNvPr>
          <p:cNvSpPr txBox="1"/>
          <p:nvPr/>
        </p:nvSpPr>
        <p:spPr>
          <a:xfrm>
            <a:off x="9915277" y="3465685"/>
            <a:ext cx="2003728" cy="3693319"/>
          </a:xfrm>
          <a:prstGeom prst="rect">
            <a:avLst/>
          </a:prstGeom>
          <a:noFill/>
        </p:spPr>
        <p:txBody>
          <a:bodyPr wrap="square" rtlCol="0">
            <a:spAutoFit/>
          </a:bodyPr>
          <a:lstStyle/>
          <a:p>
            <a:r>
              <a:rPr lang="en-GB" dirty="0"/>
              <a:t>Below</a:t>
            </a:r>
          </a:p>
          <a:p>
            <a:endParaRPr lang="en-GB" dirty="0"/>
          </a:p>
          <a:p>
            <a:r>
              <a:rPr lang="en-GB" dirty="0"/>
              <a:t>High above</a:t>
            </a:r>
          </a:p>
          <a:p>
            <a:endParaRPr lang="en-GB" dirty="0"/>
          </a:p>
          <a:p>
            <a:r>
              <a:rPr lang="en-GB" dirty="0"/>
              <a:t>Surrounding</a:t>
            </a:r>
          </a:p>
          <a:p>
            <a:endParaRPr lang="en-GB" dirty="0"/>
          </a:p>
          <a:p>
            <a:r>
              <a:rPr lang="en-GB" dirty="0"/>
              <a:t>Next to</a:t>
            </a:r>
          </a:p>
          <a:p>
            <a:endParaRPr lang="en-GB" dirty="0"/>
          </a:p>
          <a:p>
            <a:r>
              <a:rPr lang="en-GB" dirty="0"/>
              <a:t>Underneath </a:t>
            </a:r>
          </a:p>
          <a:p>
            <a:endParaRPr lang="en-GB" dirty="0"/>
          </a:p>
          <a:p>
            <a:r>
              <a:rPr lang="en-GB" dirty="0"/>
              <a:t>In the distance</a:t>
            </a:r>
          </a:p>
          <a:p>
            <a:endParaRPr lang="en-GB" dirty="0"/>
          </a:p>
          <a:p>
            <a:endParaRPr lang="en-GB" dirty="0"/>
          </a:p>
        </p:txBody>
      </p:sp>
      <p:sp>
        <p:nvSpPr>
          <p:cNvPr id="14" name="TextBox 13">
            <a:extLst>
              <a:ext uri="{FF2B5EF4-FFF2-40B4-BE49-F238E27FC236}">
                <a16:creationId xmlns:a16="http://schemas.microsoft.com/office/drawing/2014/main" id="{970B21C0-601C-4ECA-A93D-E7F92F46DDD5}"/>
              </a:ext>
            </a:extLst>
          </p:cNvPr>
          <p:cNvSpPr txBox="1"/>
          <p:nvPr/>
        </p:nvSpPr>
        <p:spPr>
          <a:xfrm>
            <a:off x="186188" y="2658064"/>
            <a:ext cx="2735249" cy="369332"/>
          </a:xfrm>
          <a:prstGeom prst="rect">
            <a:avLst/>
          </a:prstGeom>
          <a:noFill/>
        </p:spPr>
        <p:txBody>
          <a:bodyPr wrap="square" rtlCol="0">
            <a:spAutoFit/>
          </a:bodyPr>
          <a:lstStyle/>
          <a:p>
            <a:r>
              <a:rPr lang="en-GB" dirty="0"/>
              <a:t>s</a:t>
            </a:r>
            <a:r>
              <a:rPr lang="en-GB" dirty="0" smtClean="0"/>
              <a:t>limy  ,  green seaweed</a:t>
            </a:r>
            <a:endParaRPr lang="en-GB" dirty="0"/>
          </a:p>
        </p:txBody>
      </p:sp>
      <p:sp>
        <p:nvSpPr>
          <p:cNvPr id="15" name="TextBox 14">
            <a:extLst>
              <a:ext uri="{FF2B5EF4-FFF2-40B4-BE49-F238E27FC236}">
                <a16:creationId xmlns:a16="http://schemas.microsoft.com/office/drawing/2014/main" id="{9BEA045A-98A9-4FEA-BB7A-7D744721E05F}"/>
              </a:ext>
            </a:extLst>
          </p:cNvPr>
          <p:cNvSpPr txBox="1"/>
          <p:nvPr/>
        </p:nvSpPr>
        <p:spPr>
          <a:xfrm>
            <a:off x="292681" y="1878766"/>
            <a:ext cx="2735249" cy="369332"/>
          </a:xfrm>
          <a:prstGeom prst="rect">
            <a:avLst/>
          </a:prstGeom>
          <a:noFill/>
        </p:spPr>
        <p:txBody>
          <a:bodyPr wrap="square" rtlCol="0">
            <a:spAutoFit/>
          </a:bodyPr>
          <a:lstStyle/>
          <a:p>
            <a:r>
              <a:rPr lang="en-GB" dirty="0" smtClean="0"/>
              <a:t>deep  ,  clear  water</a:t>
            </a:r>
            <a:endParaRPr lang="en-GB" dirty="0"/>
          </a:p>
        </p:txBody>
      </p:sp>
      <p:sp>
        <p:nvSpPr>
          <p:cNvPr id="16" name="TextBox 15">
            <a:extLst>
              <a:ext uri="{FF2B5EF4-FFF2-40B4-BE49-F238E27FC236}">
                <a16:creationId xmlns:a16="http://schemas.microsoft.com/office/drawing/2014/main" id="{B2FEA376-A05C-473C-8E5C-F4EDDE5141E0}"/>
              </a:ext>
            </a:extLst>
          </p:cNvPr>
          <p:cNvSpPr txBox="1"/>
          <p:nvPr/>
        </p:nvSpPr>
        <p:spPr>
          <a:xfrm>
            <a:off x="4500439" y="44718"/>
            <a:ext cx="3514476" cy="369326"/>
          </a:xfrm>
          <a:prstGeom prst="rect">
            <a:avLst/>
          </a:prstGeom>
          <a:noFill/>
        </p:spPr>
        <p:txBody>
          <a:bodyPr wrap="square" rtlCol="0">
            <a:spAutoFit/>
          </a:bodyPr>
          <a:lstStyle/>
          <a:p>
            <a:r>
              <a:rPr lang="en-GB" dirty="0"/>
              <a:t>l</a:t>
            </a:r>
            <a:r>
              <a:rPr lang="en-GB" dirty="0" smtClean="0"/>
              <a:t>arge  ,  grey  clouds </a:t>
            </a:r>
            <a:endParaRPr lang="en-GB" dirty="0"/>
          </a:p>
        </p:txBody>
      </p:sp>
      <p:sp>
        <p:nvSpPr>
          <p:cNvPr id="17" name="TextBox 16">
            <a:extLst>
              <a:ext uri="{FF2B5EF4-FFF2-40B4-BE49-F238E27FC236}">
                <a16:creationId xmlns:a16="http://schemas.microsoft.com/office/drawing/2014/main" id="{0829E8F9-AFC2-4782-B9B1-0E340E4E04E6}"/>
              </a:ext>
            </a:extLst>
          </p:cNvPr>
          <p:cNvSpPr txBox="1"/>
          <p:nvPr/>
        </p:nvSpPr>
        <p:spPr>
          <a:xfrm>
            <a:off x="9368109" y="2209608"/>
            <a:ext cx="3061252" cy="369332"/>
          </a:xfrm>
          <a:prstGeom prst="rect">
            <a:avLst/>
          </a:prstGeom>
          <a:noFill/>
        </p:spPr>
        <p:txBody>
          <a:bodyPr wrap="square" rtlCol="0">
            <a:spAutoFit/>
          </a:bodyPr>
          <a:lstStyle/>
          <a:p>
            <a:r>
              <a:rPr lang="en-GB" dirty="0"/>
              <a:t>c</a:t>
            </a:r>
            <a:r>
              <a:rPr lang="en-GB" dirty="0" smtClean="0"/>
              <a:t>olourful  , scaly  fish  </a:t>
            </a:r>
            <a:endParaRPr lang="en-GB" dirty="0"/>
          </a:p>
        </p:txBody>
      </p:sp>
      <p:sp>
        <p:nvSpPr>
          <p:cNvPr id="18" name="TextBox 17">
            <a:extLst>
              <a:ext uri="{FF2B5EF4-FFF2-40B4-BE49-F238E27FC236}">
                <a16:creationId xmlns:a16="http://schemas.microsoft.com/office/drawing/2014/main" id="{93D779A9-740B-4DD0-8E06-E672868C244C}"/>
              </a:ext>
            </a:extLst>
          </p:cNvPr>
          <p:cNvSpPr txBox="1"/>
          <p:nvPr/>
        </p:nvSpPr>
        <p:spPr>
          <a:xfrm>
            <a:off x="9199660" y="1168759"/>
            <a:ext cx="2886323" cy="369332"/>
          </a:xfrm>
          <a:prstGeom prst="rect">
            <a:avLst/>
          </a:prstGeom>
          <a:noFill/>
        </p:spPr>
        <p:txBody>
          <a:bodyPr wrap="square" rtlCol="0">
            <a:spAutoFit/>
          </a:bodyPr>
          <a:lstStyle/>
          <a:p>
            <a:r>
              <a:rPr lang="en-GB" dirty="0" smtClean="0"/>
              <a:t>broken  ,  brown  jetty </a:t>
            </a:r>
            <a:endParaRPr lang="en-GB" dirty="0"/>
          </a:p>
        </p:txBody>
      </p:sp>
      <p:cxnSp>
        <p:nvCxnSpPr>
          <p:cNvPr id="21" name="Straight Arrow Connector 20">
            <a:extLst>
              <a:ext uri="{FF2B5EF4-FFF2-40B4-BE49-F238E27FC236}">
                <a16:creationId xmlns:a16="http://schemas.microsoft.com/office/drawing/2014/main" id="{7D062DAE-CF81-4440-9D6B-A683BF801CC3}"/>
              </a:ext>
            </a:extLst>
          </p:cNvPr>
          <p:cNvCxnSpPr>
            <a:cxnSpLocks/>
          </p:cNvCxnSpPr>
          <p:nvPr/>
        </p:nvCxnSpPr>
        <p:spPr>
          <a:xfrm>
            <a:off x="5485075" y="350775"/>
            <a:ext cx="27451" cy="7558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ECC8D0C-02D6-44A5-8217-784296F71CFB}"/>
              </a:ext>
            </a:extLst>
          </p:cNvPr>
          <p:cNvCxnSpPr>
            <a:cxnSpLocks/>
          </p:cNvCxnSpPr>
          <p:nvPr/>
        </p:nvCxnSpPr>
        <p:spPr>
          <a:xfrm flipH="1">
            <a:off x="8162330" y="2413433"/>
            <a:ext cx="1058227" cy="4756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44F102C6-FB12-479D-8D7A-D1E465320F9A}"/>
              </a:ext>
            </a:extLst>
          </p:cNvPr>
          <p:cNvCxnSpPr>
            <a:cxnSpLocks/>
          </p:cNvCxnSpPr>
          <p:nvPr/>
        </p:nvCxnSpPr>
        <p:spPr>
          <a:xfrm>
            <a:off x="2512612" y="2889065"/>
            <a:ext cx="1182797" cy="2468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E250D5C-ED91-4F22-92F3-82F1CAE00711}"/>
              </a:ext>
            </a:extLst>
          </p:cNvPr>
          <p:cNvCxnSpPr>
            <a:cxnSpLocks/>
          </p:cNvCxnSpPr>
          <p:nvPr/>
        </p:nvCxnSpPr>
        <p:spPr>
          <a:xfrm flipH="1">
            <a:off x="8281851" y="1363778"/>
            <a:ext cx="920138" cy="5288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F3EF5863-F3AD-4012-86B2-4321C43DE551}"/>
              </a:ext>
            </a:extLst>
          </p:cNvPr>
          <p:cNvCxnSpPr>
            <a:cxnSpLocks/>
          </p:cNvCxnSpPr>
          <p:nvPr/>
        </p:nvCxnSpPr>
        <p:spPr>
          <a:xfrm flipV="1">
            <a:off x="2516553" y="1977287"/>
            <a:ext cx="1242954" cy="1442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8BA7E8D5-6C8F-43DF-B621-D16B57BA51EF}"/>
              </a:ext>
            </a:extLst>
          </p:cNvPr>
          <p:cNvSpPr/>
          <p:nvPr/>
        </p:nvSpPr>
        <p:spPr>
          <a:xfrm>
            <a:off x="6861976" y="142359"/>
            <a:ext cx="5330016" cy="96421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95EEDBA5-782E-4547-BFC4-C7E4BD7AF5A2}"/>
              </a:ext>
            </a:extLst>
          </p:cNvPr>
          <p:cNvSpPr txBox="1"/>
          <p:nvPr/>
        </p:nvSpPr>
        <p:spPr>
          <a:xfrm>
            <a:off x="6932879" y="213960"/>
            <a:ext cx="5153091" cy="461665"/>
          </a:xfrm>
          <a:prstGeom prst="rect">
            <a:avLst/>
          </a:prstGeom>
          <a:noFill/>
        </p:spPr>
        <p:txBody>
          <a:bodyPr wrap="square" rtlCol="0">
            <a:spAutoFit/>
          </a:bodyPr>
          <a:lstStyle/>
          <a:p>
            <a:r>
              <a:rPr lang="en-GB" sz="2400" dirty="0"/>
              <a:t>Write your own description of the </a:t>
            </a:r>
            <a:r>
              <a:rPr lang="en-GB" sz="2400" dirty="0" smtClean="0"/>
              <a:t>sea …</a:t>
            </a:r>
            <a:endParaRPr lang="en-GB" sz="2400" dirty="0"/>
          </a:p>
        </p:txBody>
      </p:sp>
      <p:sp>
        <p:nvSpPr>
          <p:cNvPr id="38" name="TextBox 37">
            <a:extLst>
              <a:ext uri="{FF2B5EF4-FFF2-40B4-BE49-F238E27FC236}">
                <a16:creationId xmlns:a16="http://schemas.microsoft.com/office/drawing/2014/main" id="{55912477-2D77-4C95-8D3E-09E902826626}"/>
              </a:ext>
            </a:extLst>
          </p:cNvPr>
          <p:cNvSpPr txBox="1"/>
          <p:nvPr/>
        </p:nvSpPr>
        <p:spPr>
          <a:xfrm>
            <a:off x="8527777" y="729019"/>
            <a:ext cx="3717226" cy="307777"/>
          </a:xfrm>
          <a:prstGeom prst="rect">
            <a:avLst/>
          </a:prstGeom>
          <a:noFill/>
        </p:spPr>
        <p:txBody>
          <a:bodyPr wrap="square" rtlCol="0">
            <a:spAutoFit/>
          </a:bodyPr>
          <a:lstStyle/>
          <a:p>
            <a:pPr algn="r"/>
            <a:r>
              <a:rPr lang="en-GB" sz="1400" dirty="0">
                <a:solidFill>
                  <a:schemeClr val="bg1"/>
                </a:solidFill>
              </a:rPr>
              <a:t>Use the expanded noun phrases </a:t>
            </a:r>
            <a:r>
              <a:rPr lang="en-GB" sz="1400" dirty="0" smtClean="0">
                <a:solidFill>
                  <a:schemeClr val="bg1"/>
                </a:solidFill>
              </a:rPr>
              <a:t>to </a:t>
            </a:r>
            <a:r>
              <a:rPr lang="en-GB" sz="1400" dirty="0">
                <a:solidFill>
                  <a:schemeClr val="bg1"/>
                </a:solidFill>
              </a:rPr>
              <a:t>help you! </a:t>
            </a:r>
          </a:p>
        </p:txBody>
      </p:sp>
      <p:pic>
        <p:nvPicPr>
          <p:cNvPr id="32" name="Picture 31"/>
          <p:cNvPicPr>
            <a:picLocks noChangeAspect="1"/>
          </p:cNvPicPr>
          <p:nvPr/>
        </p:nvPicPr>
        <p:blipFill>
          <a:blip r:embed="rId2"/>
          <a:stretch>
            <a:fillRect/>
          </a:stretch>
        </p:blipFill>
        <p:spPr>
          <a:xfrm>
            <a:off x="3804427" y="1231016"/>
            <a:ext cx="4357903" cy="2147770"/>
          </a:xfrm>
          <a:prstGeom prst="rect">
            <a:avLst/>
          </a:prstGeom>
        </p:spPr>
      </p:pic>
      <p:sp>
        <p:nvSpPr>
          <p:cNvPr id="43" name="Rectangle 42">
            <a:extLst>
              <a:ext uri="{FF2B5EF4-FFF2-40B4-BE49-F238E27FC236}">
                <a16:creationId xmlns:a16="http://schemas.microsoft.com/office/drawing/2014/main" id="{64F0BA1B-F56B-41F6-82F0-E54EA3976564}"/>
              </a:ext>
            </a:extLst>
          </p:cNvPr>
          <p:cNvSpPr/>
          <p:nvPr/>
        </p:nvSpPr>
        <p:spPr>
          <a:xfrm>
            <a:off x="0" y="3054974"/>
            <a:ext cx="2735249" cy="59018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790C7F48-6E76-499C-B062-8F612618878B}"/>
              </a:ext>
            </a:extLst>
          </p:cNvPr>
          <p:cNvSpPr txBox="1"/>
          <p:nvPr/>
        </p:nvSpPr>
        <p:spPr>
          <a:xfrm>
            <a:off x="396665" y="3163521"/>
            <a:ext cx="2631265" cy="369332"/>
          </a:xfrm>
          <a:prstGeom prst="rect">
            <a:avLst/>
          </a:prstGeom>
          <a:noFill/>
        </p:spPr>
        <p:txBody>
          <a:bodyPr wrap="square" rtlCol="0">
            <a:spAutoFit/>
          </a:bodyPr>
          <a:lstStyle/>
          <a:p>
            <a:r>
              <a:rPr lang="en-GB" dirty="0">
                <a:solidFill>
                  <a:schemeClr val="bg1"/>
                </a:solidFill>
              </a:rPr>
              <a:t>I have started for you…</a:t>
            </a:r>
          </a:p>
        </p:txBody>
      </p:sp>
      <p:sp>
        <p:nvSpPr>
          <p:cNvPr id="46" name="Cloud 45">
            <a:extLst>
              <a:ext uri="{FF2B5EF4-FFF2-40B4-BE49-F238E27FC236}">
                <a16:creationId xmlns:a16="http://schemas.microsoft.com/office/drawing/2014/main" id="{1BEDFBF8-B039-46A1-BDE9-1C9F78B45990}"/>
              </a:ext>
            </a:extLst>
          </p:cNvPr>
          <p:cNvSpPr/>
          <p:nvPr/>
        </p:nvSpPr>
        <p:spPr>
          <a:xfrm>
            <a:off x="48480" y="78057"/>
            <a:ext cx="3777234" cy="1739428"/>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865017" y="156181"/>
            <a:ext cx="2524772" cy="1384995"/>
          </a:xfrm>
          <a:prstGeom prst="rect">
            <a:avLst/>
          </a:prstGeom>
          <a:noFill/>
        </p:spPr>
        <p:txBody>
          <a:bodyPr wrap="square" rtlCol="0">
            <a:spAutoFit/>
          </a:bodyPr>
          <a:lstStyle/>
          <a:p>
            <a:pPr algn="ctr"/>
            <a:r>
              <a:rPr lang="en-GB" sz="2400" b="1" dirty="0" smtClean="0">
                <a:solidFill>
                  <a:srgbClr val="FF0000"/>
                </a:solidFill>
              </a:rPr>
              <a:t>and </a:t>
            </a:r>
          </a:p>
          <a:p>
            <a:r>
              <a:rPr lang="en-GB" sz="2000" dirty="0" smtClean="0"/>
              <a:t>Remember to use ‘and’ to extend some of your sentences!</a:t>
            </a:r>
            <a:endParaRPr lang="en-GB" sz="2000" dirty="0"/>
          </a:p>
        </p:txBody>
      </p:sp>
      <p:sp>
        <p:nvSpPr>
          <p:cNvPr id="47" name="Rectangle 46"/>
          <p:cNvSpPr/>
          <p:nvPr/>
        </p:nvSpPr>
        <p:spPr>
          <a:xfrm>
            <a:off x="396665" y="3662806"/>
            <a:ext cx="4601644" cy="369332"/>
          </a:xfrm>
          <a:prstGeom prst="rect">
            <a:avLst/>
          </a:prstGeom>
        </p:spPr>
        <p:txBody>
          <a:bodyPr wrap="none">
            <a:spAutoFit/>
          </a:bodyPr>
          <a:lstStyle/>
          <a:p>
            <a:r>
              <a:rPr lang="en-GB" dirty="0"/>
              <a:t>Winnie swam down into the deep, clear water. </a:t>
            </a:r>
          </a:p>
        </p:txBody>
      </p:sp>
      <p:sp>
        <p:nvSpPr>
          <p:cNvPr id="48" name="Rectangle 47"/>
          <p:cNvSpPr/>
          <p:nvPr/>
        </p:nvSpPr>
        <p:spPr>
          <a:xfrm>
            <a:off x="4810149" y="3645158"/>
            <a:ext cx="5141407" cy="369332"/>
          </a:xfrm>
          <a:prstGeom prst="rect">
            <a:avLst/>
          </a:prstGeom>
        </p:spPr>
        <p:txBody>
          <a:bodyPr wrap="none">
            <a:spAutoFit/>
          </a:bodyPr>
          <a:lstStyle/>
          <a:p>
            <a:r>
              <a:rPr lang="en-GB" dirty="0"/>
              <a:t>It was filled with colourful, scaly fish and slimy, </a:t>
            </a:r>
            <a:r>
              <a:rPr lang="en-GB" dirty="0" smtClean="0"/>
              <a:t>green</a:t>
            </a:r>
            <a:endParaRPr lang="en-GB" dirty="0"/>
          </a:p>
        </p:txBody>
      </p:sp>
      <p:sp>
        <p:nvSpPr>
          <p:cNvPr id="49" name="Rectangle 48"/>
          <p:cNvSpPr/>
          <p:nvPr/>
        </p:nvSpPr>
        <p:spPr>
          <a:xfrm>
            <a:off x="358045" y="4172021"/>
            <a:ext cx="1125180" cy="369332"/>
          </a:xfrm>
          <a:prstGeom prst="rect">
            <a:avLst/>
          </a:prstGeom>
        </p:spPr>
        <p:txBody>
          <a:bodyPr wrap="none">
            <a:spAutoFit/>
          </a:bodyPr>
          <a:lstStyle/>
          <a:p>
            <a:r>
              <a:rPr lang="en-GB" dirty="0"/>
              <a:t>seaweed. </a:t>
            </a:r>
          </a:p>
        </p:txBody>
      </p:sp>
    </p:spTree>
    <p:extLst>
      <p:ext uri="{BB962C8B-B14F-4D97-AF65-F5344CB8AC3E}">
        <p14:creationId xmlns:p14="http://schemas.microsoft.com/office/powerpoint/2010/main" val="4260149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8193-94EA-4CEE-9CFF-6276F5FDC8A0}"/>
              </a:ext>
            </a:extLst>
          </p:cNvPr>
          <p:cNvSpPr>
            <a:spLocks noGrp="1"/>
          </p:cNvSpPr>
          <p:nvPr>
            <p:ph type="title"/>
          </p:nvPr>
        </p:nvSpPr>
        <p:spPr>
          <a:xfrm>
            <a:off x="9430246" y="584646"/>
            <a:ext cx="2786365" cy="1955905"/>
          </a:xfrm>
        </p:spPr>
        <p:txBody>
          <a:bodyPr>
            <a:normAutofit/>
          </a:bodyPr>
          <a:lstStyle/>
          <a:p>
            <a:r>
              <a:rPr lang="en-GB" sz="2800" b="1" dirty="0" smtClean="0"/>
              <a:t>This is our story book for the next two weeks.</a:t>
            </a:r>
            <a:endParaRPr lang="en-GB" sz="2800" b="1" dirty="0"/>
          </a:p>
        </p:txBody>
      </p:sp>
      <p:sp>
        <p:nvSpPr>
          <p:cNvPr id="3" name="Content Placeholder 2">
            <a:extLst>
              <a:ext uri="{FF2B5EF4-FFF2-40B4-BE49-F238E27FC236}">
                <a16:creationId xmlns:a16="http://schemas.microsoft.com/office/drawing/2014/main" id="{F5820670-5653-4F25-B0E5-EC323EC42108}"/>
              </a:ext>
            </a:extLst>
          </p:cNvPr>
          <p:cNvSpPr>
            <a:spLocks noGrp="1"/>
          </p:cNvSpPr>
          <p:nvPr>
            <p:ph idx="1"/>
          </p:nvPr>
        </p:nvSpPr>
        <p:spPr/>
        <p:txBody>
          <a:bodyPr/>
          <a:lstStyle/>
          <a:p>
            <a:endParaRPr lang="en-GB" dirty="0"/>
          </a:p>
          <a:p>
            <a:endParaRPr lang="en-GB" dirty="0" smtClean="0"/>
          </a:p>
          <a:p>
            <a:endParaRPr lang="en-GB" dirty="0"/>
          </a:p>
        </p:txBody>
      </p:sp>
      <p:cxnSp>
        <p:nvCxnSpPr>
          <p:cNvPr id="6" name="Straight Arrow Connector 5">
            <a:extLst>
              <a:ext uri="{FF2B5EF4-FFF2-40B4-BE49-F238E27FC236}">
                <a16:creationId xmlns:a16="http://schemas.microsoft.com/office/drawing/2014/main" id="{29073977-15BF-4A81-AF99-F4D2016D63F4}"/>
              </a:ext>
            </a:extLst>
          </p:cNvPr>
          <p:cNvCxnSpPr>
            <a:cxnSpLocks/>
          </p:cNvCxnSpPr>
          <p:nvPr/>
        </p:nvCxnSpPr>
        <p:spPr>
          <a:xfrm flipH="1" flipV="1">
            <a:off x="4483417" y="1376056"/>
            <a:ext cx="4701493" cy="31360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31" y="52350"/>
            <a:ext cx="4095750" cy="6387639"/>
          </a:xfrm>
          <a:prstGeom prst="rect">
            <a:avLst/>
          </a:prstGeom>
        </p:spPr>
      </p:pic>
      <p:sp>
        <p:nvSpPr>
          <p:cNvPr id="8" name="Title 1">
            <a:extLst>
              <a:ext uri="{FF2B5EF4-FFF2-40B4-BE49-F238E27FC236}">
                <a16:creationId xmlns:a16="http://schemas.microsoft.com/office/drawing/2014/main" id="{0EA08193-94EA-4CEE-9CFF-6276F5FDC8A0}"/>
              </a:ext>
            </a:extLst>
          </p:cNvPr>
          <p:cNvSpPr txBox="1">
            <a:spLocks/>
          </p:cNvSpPr>
          <p:nvPr/>
        </p:nvSpPr>
        <p:spPr>
          <a:xfrm>
            <a:off x="7605658" y="2268216"/>
            <a:ext cx="2786365" cy="1955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t>Hope you enjoy it!</a:t>
            </a:r>
            <a:endParaRPr lang="en-GB" sz="2800" b="1" dirty="0"/>
          </a:p>
        </p:txBody>
      </p:sp>
      <p:sp>
        <p:nvSpPr>
          <p:cNvPr id="7" name="Rectangle 6"/>
          <p:cNvSpPr/>
          <p:nvPr/>
        </p:nvSpPr>
        <p:spPr>
          <a:xfrm>
            <a:off x="4297419" y="3962511"/>
            <a:ext cx="7752250" cy="954107"/>
          </a:xfrm>
          <a:prstGeom prst="rect">
            <a:avLst/>
          </a:prstGeom>
        </p:spPr>
        <p:txBody>
          <a:bodyPr wrap="none">
            <a:spAutoFit/>
          </a:bodyPr>
          <a:lstStyle/>
          <a:p>
            <a:r>
              <a:rPr lang="en-GB" sz="2800" b="1" dirty="0">
                <a:solidFill>
                  <a:srgbClr val="0070C0"/>
                </a:solidFill>
                <a:hlinkClick r:id="rId3"/>
              </a:rPr>
              <a:t>https://</a:t>
            </a:r>
            <a:r>
              <a:rPr lang="en-GB" sz="2800" b="1" dirty="0" smtClean="0">
                <a:solidFill>
                  <a:srgbClr val="0070C0"/>
                </a:solidFill>
                <a:hlinkClick r:id="rId3"/>
              </a:rPr>
              <a:t>www.youtube.com/watch?v=D5YE4rxQJhg</a:t>
            </a:r>
            <a:endParaRPr lang="en-GB" sz="2800" b="1" dirty="0" smtClean="0">
              <a:solidFill>
                <a:srgbClr val="0070C0"/>
              </a:solidFill>
            </a:endParaRPr>
          </a:p>
          <a:p>
            <a:endParaRPr lang="en-GB" sz="2800" b="1" dirty="0">
              <a:solidFill>
                <a:srgbClr val="0070C0"/>
              </a:solidFill>
            </a:endParaRPr>
          </a:p>
        </p:txBody>
      </p:sp>
      <p:sp>
        <p:nvSpPr>
          <p:cNvPr id="10" name="Title 1">
            <a:extLst>
              <a:ext uri="{FF2B5EF4-FFF2-40B4-BE49-F238E27FC236}">
                <a16:creationId xmlns:a16="http://schemas.microsoft.com/office/drawing/2014/main" id="{0EA08193-94EA-4CEE-9CFF-6276F5FDC8A0}"/>
              </a:ext>
            </a:extLst>
          </p:cNvPr>
          <p:cNvSpPr txBox="1">
            <a:spLocks/>
          </p:cNvSpPr>
          <p:nvPr/>
        </p:nvSpPr>
        <p:spPr>
          <a:xfrm>
            <a:off x="6954724" y="4677437"/>
            <a:ext cx="4951043" cy="1955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800" b="1" dirty="0" smtClean="0"/>
              <a:t>Click on the link or copy and paste into the internet to listen to the story being read.</a:t>
            </a:r>
            <a:endParaRPr lang="en-GB" sz="2800" b="1" dirty="0"/>
          </a:p>
        </p:txBody>
      </p:sp>
      <p:cxnSp>
        <p:nvCxnSpPr>
          <p:cNvPr id="11" name="Straight Arrow Connector 10">
            <a:extLst>
              <a:ext uri="{FF2B5EF4-FFF2-40B4-BE49-F238E27FC236}">
                <a16:creationId xmlns:a16="http://schemas.microsoft.com/office/drawing/2014/main" id="{29073977-15BF-4A81-AF99-F4D2016D63F4}"/>
              </a:ext>
            </a:extLst>
          </p:cNvPr>
          <p:cNvCxnSpPr>
            <a:cxnSpLocks/>
          </p:cNvCxnSpPr>
          <p:nvPr/>
        </p:nvCxnSpPr>
        <p:spPr>
          <a:xfrm flipH="1" flipV="1">
            <a:off x="6091913" y="4677437"/>
            <a:ext cx="718909" cy="131996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9892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B432D73-5C38-474F-AF96-A3228731B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1037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79FA12-E9B7-43BE-851D-028871020937}"/>
              </a:ext>
            </a:extLst>
          </p:cNvPr>
          <p:cNvSpPr/>
          <p:nvPr/>
        </p:nvSpPr>
        <p:spPr>
          <a:xfrm>
            <a:off x="0" y="294198"/>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A03ADA-16EB-4BE8-8F0D-13D6E6092602}"/>
              </a:ext>
            </a:extLst>
          </p:cNvPr>
          <p:cNvSpPr txBox="1"/>
          <p:nvPr/>
        </p:nvSpPr>
        <p:spPr>
          <a:xfrm>
            <a:off x="133572" y="485053"/>
            <a:ext cx="4674741" cy="954107"/>
          </a:xfrm>
          <a:prstGeom prst="rect">
            <a:avLst/>
          </a:prstGeom>
          <a:noFill/>
        </p:spPr>
        <p:txBody>
          <a:bodyPr wrap="square" rtlCol="0">
            <a:spAutoFit/>
          </a:bodyPr>
          <a:lstStyle/>
          <a:p>
            <a:r>
              <a:rPr lang="en-GB" sz="2800" dirty="0"/>
              <a:t>Example </a:t>
            </a:r>
          </a:p>
          <a:p>
            <a:r>
              <a:rPr lang="en-GB" sz="2800" dirty="0" smtClean="0"/>
              <a:t>Setting description </a:t>
            </a:r>
            <a:endParaRPr lang="en-GB" sz="2800" dirty="0"/>
          </a:p>
        </p:txBody>
      </p:sp>
      <p:sp>
        <p:nvSpPr>
          <p:cNvPr id="8" name="TextBox 7">
            <a:extLst>
              <a:ext uri="{FF2B5EF4-FFF2-40B4-BE49-F238E27FC236}">
                <a16:creationId xmlns:a16="http://schemas.microsoft.com/office/drawing/2014/main" id="{98FE3237-2F93-48D7-8447-EF32C614A975}"/>
              </a:ext>
            </a:extLst>
          </p:cNvPr>
          <p:cNvSpPr txBox="1"/>
          <p:nvPr/>
        </p:nvSpPr>
        <p:spPr>
          <a:xfrm>
            <a:off x="348802" y="3590659"/>
            <a:ext cx="11435599" cy="2677656"/>
          </a:xfrm>
          <a:prstGeom prst="rect">
            <a:avLst/>
          </a:prstGeom>
          <a:noFill/>
        </p:spPr>
        <p:txBody>
          <a:bodyPr wrap="square" rtlCol="0">
            <a:spAutoFit/>
          </a:bodyPr>
          <a:lstStyle/>
          <a:p>
            <a:pPr algn="just"/>
            <a:r>
              <a:rPr lang="en-GB" sz="2400" dirty="0" smtClean="0"/>
              <a:t>Winnie swam down into the deep, clear water. It was filled with colourful, scaly fish and slimy, green seaweed. On top of the water stood a broken, brown jetty. Wilbur the mischievous, black cat tried to grab a big, delicious fish for his dinner. The sky was filled with large, grey clouds and the strong, powerful waves crashed against the wooden poles. Winnie explored the water through her red and yellow snorkel as the creatures floated around her. The small, baby turtles darted after their large, green mother swimming elegantly above Winnie’s head.</a:t>
            </a:r>
            <a:endParaRPr lang="en-GB" sz="2400" dirty="0"/>
          </a:p>
        </p:txBody>
      </p:sp>
      <p:sp>
        <p:nvSpPr>
          <p:cNvPr id="9" name="Cloud 8">
            <a:extLst>
              <a:ext uri="{FF2B5EF4-FFF2-40B4-BE49-F238E27FC236}">
                <a16:creationId xmlns:a16="http://schemas.microsoft.com/office/drawing/2014/main" id="{B7BE1743-208B-4585-85D7-7BE6AB8437D1}"/>
              </a:ext>
            </a:extLst>
          </p:cNvPr>
          <p:cNvSpPr/>
          <p:nvPr/>
        </p:nvSpPr>
        <p:spPr>
          <a:xfrm>
            <a:off x="9549517" y="1717831"/>
            <a:ext cx="2456953" cy="1502797"/>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99AA9C2-414F-4651-AAD3-A6E9D472F2D1}"/>
              </a:ext>
            </a:extLst>
          </p:cNvPr>
          <p:cNvSpPr txBox="1"/>
          <p:nvPr/>
        </p:nvSpPr>
        <p:spPr>
          <a:xfrm>
            <a:off x="9947082" y="2087862"/>
            <a:ext cx="1733384" cy="646331"/>
          </a:xfrm>
          <a:prstGeom prst="rect">
            <a:avLst/>
          </a:prstGeom>
          <a:noFill/>
        </p:spPr>
        <p:txBody>
          <a:bodyPr wrap="square" rtlCol="0">
            <a:spAutoFit/>
          </a:bodyPr>
          <a:lstStyle/>
          <a:p>
            <a:pPr algn="ctr"/>
            <a:r>
              <a:rPr lang="en-GB" dirty="0"/>
              <a:t>Read my description …</a:t>
            </a:r>
          </a:p>
        </p:txBody>
      </p:sp>
      <p:pic>
        <p:nvPicPr>
          <p:cNvPr id="2" name="Picture 1"/>
          <p:cNvPicPr>
            <a:picLocks noChangeAspect="1"/>
          </p:cNvPicPr>
          <p:nvPr/>
        </p:nvPicPr>
        <p:blipFill>
          <a:blip r:embed="rId2"/>
          <a:stretch>
            <a:fillRect/>
          </a:stretch>
        </p:blipFill>
        <p:spPr>
          <a:xfrm>
            <a:off x="5127357" y="32722"/>
            <a:ext cx="4422160" cy="3370217"/>
          </a:xfrm>
          <a:prstGeom prst="rect">
            <a:avLst/>
          </a:prstGeom>
        </p:spPr>
      </p:pic>
    </p:spTree>
    <p:extLst>
      <p:ext uri="{BB962C8B-B14F-4D97-AF65-F5344CB8AC3E}">
        <p14:creationId xmlns:p14="http://schemas.microsoft.com/office/powerpoint/2010/main" val="50849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A02559-C552-4B4B-9F2C-3C934E5FBB7B}"/>
              </a:ext>
            </a:extLst>
          </p:cNvPr>
          <p:cNvSpPr/>
          <p:nvPr/>
        </p:nvSpPr>
        <p:spPr>
          <a:xfrm>
            <a:off x="0" y="5338355"/>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80799C8-DD6F-4BE2-A940-29D74CC609A3}"/>
              </a:ext>
            </a:extLst>
          </p:cNvPr>
          <p:cNvSpPr txBox="1"/>
          <p:nvPr/>
        </p:nvSpPr>
        <p:spPr>
          <a:xfrm>
            <a:off x="419794" y="5393636"/>
            <a:ext cx="4486160" cy="1200329"/>
          </a:xfrm>
          <a:prstGeom prst="rect">
            <a:avLst/>
          </a:prstGeom>
          <a:noFill/>
        </p:spPr>
        <p:txBody>
          <a:bodyPr wrap="square" rtlCol="0">
            <a:spAutoFit/>
          </a:bodyPr>
          <a:lstStyle/>
          <a:p>
            <a:pPr algn="r"/>
            <a:r>
              <a:rPr lang="en-GB" sz="2400" b="1" dirty="0"/>
              <a:t>Read through the description again and highlight/colour in the expanded noun phrases.</a:t>
            </a:r>
          </a:p>
        </p:txBody>
      </p:sp>
      <p:sp>
        <p:nvSpPr>
          <p:cNvPr id="8" name="Cloud 7">
            <a:extLst>
              <a:ext uri="{FF2B5EF4-FFF2-40B4-BE49-F238E27FC236}">
                <a16:creationId xmlns:a16="http://schemas.microsoft.com/office/drawing/2014/main" id="{A438A3ED-B82E-481C-B4A3-1BBE118F03AA}"/>
              </a:ext>
            </a:extLst>
          </p:cNvPr>
          <p:cNvSpPr/>
          <p:nvPr/>
        </p:nvSpPr>
        <p:spPr>
          <a:xfrm>
            <a:off x="9203932" y="2997991"/>
            <a:ext cx="2806811" cy="3426663"/>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30CE3A9-A115-4B87-B175-FA2E92E56358}"/>
              </a:ext>
            </a:extLst>
          </p:cNvPr>
          <p:cNvSpPr txBox="1"/>
          <p:nvPr/>
        </p:nvSpPr>
        <p:spPr>
          <a:xfrm>
            <a:off x="9601497" y="3681076"/>
            <a:ext cx="2011680" cy="923330"/>
          </a:xfrm>
          <a:prstGeom prst="rect">
            <a:avLst/>
          </a:prstGeom>
          <a:noFill/>
        </p:spPr>
        <p:txBody>
          <a:bodyPr wrap="square" rtlCol="0">
            <a:spAutoFit/>
          </a:bodyPr>
          <a:lstStyle/>
          <a:p>
            <a:pPr algn="ctr"/>
            <a:r>
              <a:rPr lang="en-GB" dirty="0"/>
              <a:t>What is an expanded noun phrase?</a:t>
            </a:r>
          </a:p>
        </p:txBody>
      </p:sp>
      <p:sp>
        <p:nvSpPr>
          <p:cNvPr id="10" name="TextBox 9">
            <a:extLst>
              <a:ext uri="{FF2B5EF4-FFF2-40B4-BE49-F238E27FC236}">
                <a16:creationId xmlns:a16="http://schemas.microsoft.com/office/drawing/2014/main" id="{AC351E1C-71E6-4BF7-BA39-EB7E95B82184}"/>
              </a:ext>
            </a:extLst>
          </p:cNvPr>
          <p:cNvSpPr txBox="1"/>
          <p:nvPr/>
        </p:nvSpPr>
        <p:spPr>
          <a:xfrm>
            <a:off x="9331153" y="4773676"/>
            <a:ext cx="2679590" cy="369332"/>
          </a:xfrm>
          <a:prstGeom prst="rect">
            <a:avLst/>
          </a:prstGeom>
          <a:noFill/>
        </p:spPr>
        <p:txBody>
          <a:bodyPr wrap="square" rtlCol="0">
            <a:spAutoFit/>
          </a:bodyPr>
          <a:lstStyle/>
          <a:p>
            <a:r>
              <a:rPr lang="en-GB" dirty="0">
                <a:solidFill>
                  <a:schemeClr val="bg1"/>
                </a:solidFill>
              </a:rPr>
              <a:t>adjective , adjective noun</a:t>
            </a:r>
          </a:p>
        </p:txBody>
      </p:sp>
      <p:sp>
        <p:nvSpPr>
          <p:cNvPr id="11" name="TextBox 10">
            <a:extLst>
              <a:ext uri="{FF2B5EF4-FFF2-40B4-BE49-F238E27FC236}">
                <a16:creationId xmlns:a16="http://schemas.microsoft.com/office/drawing/2014/main" id="{98FE3237-2F93-48D7-8447-EF32C614A975}"/>
              </a:ext>
            </a:extLst>
          </p:cNvPr>
          <p:cNvSpPr txBox="1"/>
          <p:nvPr/>
        </p:nvSpPr>
        <p:spPr>
          <a:xfrm>
            <a:off x="177578" y="115578"/>
            <a:ext cx="11435599" cy="2677656"/>
          </a:xfrm>
          <a:prstGeom prst="rect">
            <a:avLst/>
          </a:prstGeom>
          <a:noFill/>
        </p:spPr>
        <p:txBody>
          <a:bodyPr wrap="square" rtlCol="0">
            <a:spAutoFit/>
          </a:bodyPr>
          <a:lstStyle/>
          <a:p>
            <a:pPr algn="just"/>
            <a:r>
              <a:rPr lang="en-GB" sz="2400" dirty="0" smtClean="0"/>
              <a:t>Winnie swam down into the deep, clear water. It was filled with colourful, scaly fish and slimy, green seaweed. On top of the water stood a broken, brown jetty. Wilbur the mischievous, black cat tried to grab a big, delicious fish for his dinner. The sky was filled with large, grey clouds and the strong, powerful waves crashed against the wooden poles. Winnie explored the water through her red and yellow snorkel as the creatures floated around her. The small, baby turtles darted after their large, green mother swimming elegantly above Winnie’s head.</a:t>
            </a:r>
            <a:endParaRPr lang="en-GB" sz="2400" dirty="0"/>
          </a:p>
        </p:txBody>
      </p:sp>
      <p:pic>
        <p:nvPicPr>
          <p:cNvPr id="12" name="Picture 11"/>
          <p:cNvPicPr>
            <a:picLocks noChangeAspect="1"/>
          </p:cNvPicPr>
          <p:nvPr/>
        </p:nvPicPr>
        <p:blipFill>
          <a:blip r:embed="rId2"/>
          <a:stretch>
            <a:fillRect/>
          </a:stretch>
        </p:blipFill>
        <p:spPr>
          <a:xfrm>
            <a:off x="4582990" y="2455686"/>
            <a:ext cx="4422160" cy="2828966"/>
          </a:xfrm>
          <a:prstGeom prst="rect">
            <a:avLst/>
          </a:prstGeom>
        </p:spPr>
      </p:pic>
    </p:spTree>
    <p:extLst>
      <p:ext uri="{BB962C8B-B14F-4D97-AF65-F5344CB8AC3E}">
        <p14:creationId xmlns:p14="http://schemas.microsoft.com/office/powerpoint/2010/main" val="1603611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00F2-E4EC-4D3A-8F4F-2A0A878B5ADA}"/>
              </a:ext>
            </a:extLst>
          </p:cNvPr>
          <p:cNvSpPr>
            <a:spLocks noGrp="1"/>
          </p:cNvSpPr>
          <p:nvPr>
            <p:ph type="title"/>
          </p:nvPr>
        </p:nvSpPr>
        <p:spPr>
          <a:xfrm>
            <a:off x="581346" y="0"/>
            <a:ext cx="3682429" cy="1325563"/>
          </a:xfrm>
        </p:spPr>
        <p:txBody>
          <a:bodyPr>
            <a:normAutofit/>
          </a:bodyPr>
          <a:lstStyle/>
          <a:p>
            <a:r>
              <a:rPr lang="en-GB" sz="3600" b="1" dirty="0"/>
              <a:t>Nouns are </a:t>
            </a:r>
            <a:r>
              <a:rPr lang="en-GB" sz="3600" b="1" dirty="0" smtClean="0"/>
              <a:t>things.</a:t>
            </a:r>
            <a:endParaRPr lang="en-GB" sz="3600" b="1" dirty="0"/>
          </a:p>
        </p:txBody>
      </p:sp>
      <p:sp>
        <p:nvSpPr>
          <p:cNvPr id="5" name="TextBox 4">
            <a:extLst>
              <a:ext uri="{FF2B5EF4-FFF2-40B4-BE49-F238E27FC236}">
                <a16:creationId xmlns:a16="http://schemas.microsoft.com/office/drawing/2014/main" id="{A1553EA5-008F-412F-9FEC-E102D87F64BC}"/>
              </a:ext>
            </a:extLst>
          </p:cNvPr>
          <p:cNvSpPr txBox="1"/>
          <p:nvPr/>
        </p:nvSpPr>
        <p:spPr>
          <a:xfrm>
            <a:off x="10287499" y="995423"/>
            <a:ext cx="1248355" cy="461665"/>
          </a:xfrm>
          <a:prstGeom prst="rect">
            <a:avLst/>
          </a:prstGeom>
          <a:noFill/>
        </p:spPr>
        <p:txBody>
          <a:bodyPr wrap="square" rtlCol="0">
            <a:spAutoFit/>
          </a:bodyPr>
          <a:lstStyle/>
          <a:p>
            <a:r>
              <a:rPr lang="en-GB" sz="2400" b="1" dirty="0" smtClean="0"/>
              <a:t>Wilbur</a:t>
            </a:r>
            <a:endParaRPr lang="en-GB" sz="2400" b="1" dirty="0"/>
          </a:p>
        </p:txBody>
      </p:sp>
      <p:sp>
        <p:nvSpPr>
          <p:cNvPr id="6" name="TextBox 5">
            <a:extLst>
              <a:ext uri="{FF2B5EF4-FFF2-40B4-BE49-F238E27FC236}">
                <a16:creationId xmlns:a16="http://schemas.microsoft.com/office/drawing/2014/main" id="{E47F3F63-D137-4FB5-8710-722A0CF4E669}"/>
              </a:ext>
            </a:extLst>
          </p:cNvPr>
          <p:cNvSpPr txBox="1"/>
          <p:nvPr/>
        </p:nvSpPr>
        <p:spPr>
          <a:xfrm>
            <a:off x="10378799" y="3026749"/>
            <a:ext cx="1467751" cy="461665"/>
          </a:xfrm>
          <a:prstGeom prst="rect">
            <a:avLst/>
          </a:prstGeom>
          <a:noFill/>
        </p:spPr>
        <p:txBody>
          <a:bodyPr wrap="square" rtlCol="0">
            <a:spAutoFit/>
          </a:bodyPr>
          <a:lstStyle/>
          <a:p>
            <a:r>
              <a:rPr lang="en-GB" sz="2400" b="1" dirty="0" smtClean="0"/>
              <a:t>waves</a:t>
            </a:r>
            <a:endParaRPr lang="en-GB" sz="2400" b="1" dirty="0"/>
          </a:p>
        </p:txBody>
      </p:sp>
      <p:sp>
        <p:nvSpPr>
          <p:cNvPr id="7" name="TextBox 6">
            <a:extLst>
              <a:ext uri="{FF2B5EF4-FFF2-40B4-BE49-F238E27FC236}">
                <a16:creationId xmlns:a16="http://schemas.microsoft.com/office/drawing/2014/main" id="{7E166EE0-BDDD-4A48-A77D-2282EA2D219A}"/>
              </a:ext>
            </a:extLst>
          </p:cNvPr>
          <p:cNvSpPr txBox="1"/>
          <p:nvPr/>
        </p:nvSpPr>
        <p:spPr>
          <a:xfrm>
            <a:off x="494306" y="2505986"/>
            <a:ext cx="1248355" cy="461665"/>
          </a:xfrm>
          <a:prstGeom prst="rect">
            <a:avLst/>
          </a:prstGeom>
          <a:noFill/>
        </p:spPr>
        <p:txBody>
          <a:bodyPr wrap="square" rtlCol="0">
            <a:spAutoFit/>
          </a:bodyPr>
          <a:lstStyle/>
          <a:p>
            <a:r>
              <a:rPr lang="en-GB" sz="2400" b="1" dirty="0" smtClean="0"/>
              <a:t>jetty</a:t>
            </a:r>
            <a:endParaRPr lang="en-GB" sz="2400" b="1" dirty="0"/>
          </a:p>
        </p:txBody>
      </p:sp>
      <p:sp>
        <p:nvSpPr>
          <p:cNvPr id="8" name="TextBox 7">
            <a:extLst>
              <a:ext uri="{FF2B5EF4-FFF2-40B4-BE49-F238E27FC236}">
                <a16:creationId xmlns:a16="http://schemas.microsoft.com/office/drawing/2014/main" id="{406A3C53-F732-4409-B4B8-0638A01AADC9}"/>
              </a:ext>
            </a:extLst>
          </p:cNvPr>
          <p:cNvSpPr txBox="1"/>
          <p:nvPr/>
        </p:nvSpPr>
        <p:spPr>
          <a:xfrm>
            <a:off x="278295" y="3363813"/>
            <a:ext cx="1248355" cy="461665"/>
          </a:xfrm>
          <a:prstGeom prst="rect">
            <a:avLst/>
          </a:prstGeom>
          <a:noFill/>
        </p:spPr>
        <p:txBody>
          <a:bodyPr wrap="square" rtlCol="0">
            <a:spAutoFit/>
          </a:bodyPr>
          <a:lstStyle/>
          <a:p>
            <a:r>
              <a:rPr lang="en-GB" sz="2400" b="1" dirty="0" smtClean="0"/>
              <a:t>turtles</a:t>
            </a:r>
            <a:endParaRPr lang="en-GB" sz="2400" b="1" dirty="0"/>
          </a:p>
        </p:txBody>
      </p:sp>
      <p:sp>
        <p:nvSpPr>
          <p:cNvPr id="9" name="TextBox 8">
            <a:extLst>
              <a:ext uri="{FF2B5EF4-FFF2-40B4-BE49-F238E27FC236}">
                <a16:creationId xmlns:a16="http://schemas.microsoft.com/office/drawing/2014/main" id="{8EDFD967-57DE-4BAE-B7DD-52BEBA17DD00}"/>
              </a:ext>
            </a:extLst>
          </p:cNvPr>
          <p:cNvSpPr txBox="1"/>
          <p:nvPr/>
        </p:nvSpPr>
        <p:spPr>
          <a:xfrm>
            <a:off x="4910210" y="6308034"/>
            <a:ext cx="1248355" cy="461665"/>
          </a:xfrm>
          <a:prstGeom prst="rect">
            <a:avLst/>
          </a:prstGeom>
          <a:noFill/>
        </p:spPr>
        <p:txBody>
          <a:bodyPr wrap="square" rtlCol="0">
            <a:spAutoFit/>
          </a:bodyPr>
          <a:lstStyle/>
          <a:p>
            <a:r>
              <a:rPr lang="en-GB" sz="2400" b="1" dirty="0" smtClean="0"/>
              <a:t>water</a:t>
            </a:r>
            <a:endParaRPr lang="en-GB" sz="2400" b="1" dirty="0"/>
          </a:p>
        </p:txBody>
      </p:sp>
      <p:sp>
        <p:nvSpPr>
          <p:cNvPr id="10" name="TextBox 9">
            <a:extLst>
              <a:ext uri="{FF2B5EF4-FFF2-40B4-BE49-F238E27FC236}">
                <a16:creationId xmlns:a16="http://schemas.microsoft.com/office/drawing/2014/main" id="{2C002E1B-8A47-4BC6-A8C5-8F00C85A257F}"/>
              </a:ext>
            </a:extLst>
          </p:cNvPr>
          <p:cNvSpPr txBox="1"/>
          <p:nvPr/>
        </p:nvSpPr>
        <p:spPr>
          <a:xfrm>
            <a:off x="10656072" y="4843164"/>
            <a:ext cx="1248355" cy="461665"/>
          </a:xfrm>
          <a:prstGeom prst="rect">
            <a:avLst/>
          </a:prstGeom>
          <a:noFill/>
        </p:spPr>
        <p:txBody>
          <a:bodyPr wrap="square" rtlCol="0">
            <a:spAutoFit/>
          </a:bodyPr>
          <a:lstStyle/>
          <a:p>
            <a:r>
              <a:rPr lang="en-GB" sz="2400" b="1" dirty="0" smtClean="0"/>
              <a:t>fish</a:t>
            </a:r>
            <a:endParaRPr lang="en-GB" sz="2400" b="1" dirty="0"/>
          </a:p>
        </p:txBody>
      </p:sp>
      <p:sp>
        <p:nvSpPr>
          <p:cNvPr id="11" name="TextBox 10">
            <a:extLst>
              <a:ext uri="{FF2B5EF4-FFF2-40B4-BE49-F238E27FC236}">
                <a16:creationId xmlns:a16="http://schemas.microsoft.com/office/drawing/2014/main" id="{EABBC5AF-DE06-4821-9D6A-0DC18E15BB23}"/>
              </a:ext>
            </a:extLst>
          </p:cNvPr>
          <p:cNvSpPr txBox="1"/>
          <p:nvPr/>
        </p:nvSpPr>
        <p:spPr>
          <a:xfrm>
            <a:off x="4708663" y="22141"/>
            <a:ext cx="1248355" cy="461665"/>
          </a:xfrm>
          <a:prstGeom prst="rect">
            <a:avLst/>
          </a:prstGeom>
          <a:noFill/>
        </p:spPr>
        <p:txBody>
          <a:bodyPr wrap="square" rtlCol="0">
            <a:spAutoFit/>
          </a:bodyPr>
          <a:lstStyle/>
          <a:p>
            <a:r>
              <a:rPr lang="en-GB" sz="2400" b="1" dirty="0"/>
              <a:t>c</a:t>
            </a:r>
            <a:r>
              <a:rPr lang="en-GB" sz="2400" b="1" dirty="0" smtClean="0"/>
              <a:t>louds </a:t>
            </a:r>
            <a:endParaRPr lang="en-GB" sz="2400" b="1" dirty="0"/>
          </a:p>
        </p:txBody>
      </p:sp>
      <p:sp>
        <p:nvSpPr>
          <p:cNvPr id="12" name="TextBox 11">
            <a:extLst>
              <a:ext uri="{FF2B5EF4-FFF2-40B4-BE49-F238E27FC236}">
                <a16:creationId xmlns:a16="http://schemas.microsoft.com/office/drawing/2014/main" id="{FCBA6E4E-6D92-40A1-A4BF-D0440566A905}"/>
              </a:ext>
            </a:extLst>
          </p:cNvPr>
          <p:cNvSpPr txBox="1"/>
          <p:nvPr/>
        </p:nvSpPr>
        <p:spPr>
          <a:xfrm>
            <a:off x="7003638" y="146608"/>
            <a:ext cx="1248355" cy="461665"/>
          </a:xfrm>
          <a:prstGeom prst="rect">
            <a:avLst/>
          </a:prstGeom>
          <a:noFill/>
        </p:spPr>
        <p:txBody>
          <a:bodyPr wrap="square" rtlCol="0">
            <a:spAutoFit/>
          </a:bodyPr>
          <a:lstStyle/>
          <a:p>
            <a:r>
              <a:rPr lang="en-GB" sz="2400" b="1" dirty="0"/>
              <a:t>sky</a:t>
            </a:r>
          </a:p>
        </p:txBody>
      </p:sp>
      <p:sp>
        <p:nvSpPr>
          <p:cNvPr id="13" name="TextBox 12">
            <a:extLst>
              <a:ext uri="{FF2B5EF4-FFF2-40B4-BE49-F238E27FC236}">
                <a16:creationId xmlns:a16="http://schemas.microsoft.com/office/drawing/2014/main" id="{EA87C457-2E35-43B5-8636-80DA17B7E274}"/>
              </a:ext>
            </a:extLst>
          </p:cNvPr>
          <p:cNvSpPr txBox="1"/>
          <p:nvPr/>
        </p:nvSpPr>
        <p:spPr>
          <a:xfrm>
            <a:off x="1851360" y="5765490"/>
            <a:ext cx="1636423" cy="461665"/>
          </a:xfrm>
          <a:prstGeom prst="rect">
            <a:avLst/>
          </a:prstGeom>
          <a:noFill/>
        </p:spPr>
        <p:txBody>
          <a:bodyPr wrap="square" rtlCol="0">
            <a:spAutoFit/>
          </a:bodyPr>
          <a:lstStyle/>
          <a:p>
            <a:r>
              <a:rPr lang="en-GB" sz="2400" b="1" dirty="0"/>
              <a:t>s</a:t>
            </a:r>
            <a:r>
              <a:rPr lang="en-GB" sz="2400" b="1" dirty="0" smtClean="0"/>
              <a:t>eaweed</a:t>
            </a:r>
            <a:endParaRPr lang="en-GB" sz="2400" b="1" dirty="0"/>
          </a:p>
        </p:txBody>
      </p:sp>
      <p:sp>
        <p:nvSpPr>
          <p:cNvPr id="15" name="TextBox 14">
            <a:extLst>
              <a:ext uri="{FF2B5EF4-FFF2-40B4-BE49-F238E27FC236}">
                <a16:creationId xmlns:a16="http://schemas.microsoft.com/office/drawing/2014/main" id="{2D702EA6-94D0-485A-A988-F259C4589E4B}"/>
              </a:ext>
            </a:extLst>
          </p:cNvPr>
          <p:cNvSpPr txBox="1"/>
          <p:nvPr/>
        </p:nvSpPr>
        <p:spPr>
          <a:xfrm>
            <a:off x="7628176" y="6308035"/>
            <a:ext cx="5318646" cy="461665"/>
          </a:xfrm>
          <a:prstGeom prst="rect">
            <a:avLst/>
          </a:prstGeom>
          <a:noFill/>
        </p:spPr>
        <p:txBody>
          <a:bodyPr wrap="square" rtlCol="0">
            <a:spAutoFit/>
          </a:bodyPr>
          <a:lstStyle/>
          <a:p>
            <a:r>
              <a:rPr lang="en-GB" sz="2400" b="1" dirty="0">
                <a:solidFill>
                  <a:schemeClr val="bg1"/>
                </a:solidFill>
              </a:rPr>
              <a:t>Can you think of any others?</a:t>
            </a:r>
          </a:p>
        </p:txBody>
      </p:sp>
      <p:cxnSp>
        <p:nvCxnSpPr>
          <p:cNvPr id="17" name="Straight Arrow Connector 16">
            <a:extLst>
              <a:ext uri="{FF2B5EF4-FFF2-40B4-BE49-F238E27FC236}">
                <a16:creationId xmlns:a16="http://schemas.microsoft.com/office/drawing/2014/main" id="{7F7D2700-FBCB-4E4B-8A49-A0ADC3821BC2}"/>
              </a:ext>
            </a:extLst>
          </p:cNvPr>
          <p:cNvCxnSpPr>
            <a:cxnSpLocks/>
          </p:cNvCxnSpPr>
          <p:nvPr/>
        </p:nvCxnSpPr>
        <p:spPr>
          <a:xfrm flipV="1">
            <a:off x="1280160" y="2599509"/>
            <a:ext cx="1251846" cy="1834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3A47AF6-6009-43DE-8133-7D84EFE041D6}"/>
              </a:ext>
            </a:extLst>
          </p:cNvPr>
          <p:cNvCxnSpPr>
            <a:cxnSpLocks/>
          </p:cNvCxnSpPr>
          <p:nvPr/>
        </p:nvCxnSpPr>
        <p:spPr>
          <a:xfrm flipH="1">
            <a:off x="5170777" y="417196"/>
            <a:ext cx="6465" cy="5299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4AADCD9-5F12-49DA-866C-2E87B3433D70}"/>
              </a:ext>
            </a:extLst>
          </p:cNvPr>
          <p:cNvCxnSpPr>
            <a:cxnSpLocks/>
          </p:cNvCxnSpPr>
          <p:nvPr/>
        </p:nvCxnSpPr>
        <p:spPr>
          <a:xfrm flipH="1">
            <a:off x="5642666" y="570876"/>
            <a:ext cx="1659227" cy="5676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50468A0-791A-4D4C-9062-233F32AD622A}"/>
              </a:ext>
            </a:extLst>
          </p:cNvPr>
          <p:cNvCxnSpPr>
            <a:cxnSpLocks/>
            <a:endCxn id="24" idx="1"/>
          </p:cNvCxnSpPr>
          <p:nvPr/>
        </p:nvCxnSpPr>
        <p:spPr>
          <a:xfrm flipV="1">
            <a:off x="1329864" y="3237304"/>
            <a:ext cx="1202143" cy="3895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443D174-F0BB-4625-A3B5-63CB2DCA5692}"/>
              </a:ext>
            </a:extLst>
          </p:cNvPr>
          <p:cNvCxnSpPr>
            <a:cxnSpLocks/>
          </p:cNvCxnSpPr>
          <p:nvPr/>
        </p:nvCxnSpPr>
        <p:spPr>
          <a:xfrm flipV="1">
            <a:off x="2704333" y="5073996"/>
            <a:ext cx="942513" cy="8777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0EC3165C-893E-422B-A44F-4B5630EA5876}"/>
              </a:ext>
            </a:extLst>
          </p:cNvPr>
          <p:cNvCxnSpPr>
            <a:cxnSpLocks/>
          </p:cNvCxnSpPr>
          <p:nvPr/>
        </p:nvCxnSpPr>
        <p:spPr>
          <a:xfrm flipV="1">
            <a:off x="5273155" y="5052461"/>
            <a:ext cx="885410" cy="12340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F27FD93-641E-4E5C-8914-2EF73A228980}"/>
              </a:ext>
            </a:extLst>
          </p:cNvPr>
          <p:cNvCxnSpPr>
            <a:cxnSpLocks/>
            <a:stCxn id="10" idx="1"/>
          </p:cNvCxnSpPr>
          <p:nvPr/>
        </p:nvCxnSpPr>
        <p:spPr>
          <a:xfrm flipH="1" flipV="1">
            <a:off x="9176657" y="3774529"/>
            <a:ext cx="1479415" cy="12994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a:blip r:embed="rId2"/>
          <a:stretch>
            <a:fillRect/>
          </a:stretch>
        </p:blipFill>
        <p:spPr>
          <a:xfrm>
            <a:off x="2532007" y="1422146"/>
            <a:ext cx="6644649" cy="3630315"/>
          </a:xfrm>
          <a:prstGeom prst="rect">
            <a:avLst/>
          </a:prstGeom>
        </p:spPr>
      </p:pic>
      <p:cxnSp>
        <p:nvCxnSpPr>
          <p:cNvPr id="25" name="Straight Arrow Connector 24">
            <a:extLst>
              <a:ext uri="{FF2B5EF4-FFF2-40B4-BE49-F238E27FC236}">
                <a16:creationId xmlns:a16="http://schemas.microsoft.com/office/drawing/2014/main" id="{A2EDBEAE-86D5-4897-BD10-794353EBAB56}"/>
              </a:ext>
            </a:extLst>
          </p:cNvPr>
          <p:cNvCxnSpPr>
            <a:cxnSpLocks/>
          </p:cNvCxnSpPr>
          <p:nvPr/>
        </p:nvCxnSpPr>
        <p:spPr>
          <a:xfrm flipH="1">
            <a:off x="7766385" y="1226255"/>
            <a:ext cx="2434766" cy="12797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AB193972-B18E-41A8-982B-F02B774618B2}"/>
              </a:ext>
            </a:extLst>
          </p:cNvPr>
          <p:cNvCxnSpPr>
            <a:cxnSpLocks/>
          </p:cNvCxnSpPr>
          <p:nvPr/>
        </p:nvCxnSpPr>
        <p:spPr>
          <a:xfrm flipH="1">
            <a:off x="5642666" y="3290224"/>
            <a:ext cx="4639058" cy="735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406A3C53-F732-4409-B4B8-0638A01AADC9}"/>
              </a:ext>
            </a:extLst>
          </p:cNvPr>
          <p:cNvSpPr txBox="1"/>
          <p:nvPr/>
        </p:nvSpPr>
        <p:spPr>
          <a:xfrm>
            <a:off x="81509" y="4381499"/>
            <a:ext cx="1248355" cy="461665"/>
          </a:xfrm>
          <a:prstGeom prst="rect">
            <a:avLst/>
          </a:prstGeom>
          <a:noFill/>
        </p:spPr>
        <p:txBody>
          <a:bodyPr wrap="square" rtlCol="0">
            <a:spAutoFit/>
          </a:bodyPr>
          <a:lstStyle/>
          <a:p>
            <a:r>
              <a:rPr lang="en-GB" sz="2400" b="1" dirty="0" smtClean="0"/>
              <a:t>Winnie</a:t>
            </a:r>
            <a:endParaRPr lang="en-GB" sz="2400" b="1" dirty="0"/>
          </a:p>
        </p:txBody>
      </p:sp>
      <p:cxnSp>
        <p:nvCxnSpPr>
          <p:cNvPr id="35" name="Straight Arrow Connector 34">
            <a:extLst>
              <a:ext uri="{FF2B5EF4-FFF2-40B4-BE49-F238E27FC236}">
                <a16:creationId xmlns:a16="http://schemas.microsoft.com/office/drawing/2014/main" id="{950468A0-791A-4D4C-9062-233F32AD622A}"/>
              </a:ext>
            </a:extLst>
          </p:cNvPr>
          <p:cNvCxnSpPr>
            <a:cxnSpLocks/>
          </p:cNvCxnSpPr>
          <p:nvPr/>
        </p:nvCxnSpPr>
        <p:spPr>
          <a:xfrm flipV="1">
            <a:off x="1280160" y="4501397"/>
            <a:ext cx="2366686" cy="1109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EA87C457-2E35-43B5-8636-80DA17B7E274}"/>
              </a:ext>
            </a:extLst>
          </p:cNvPr>
          <p:cNvSpPr txBox="1"/>
          <p:nvPr/>
        </p:nvSpPr>
        <p:spPr>
          <a:xfrm>
            <a:off x="3833559" y="5635501"/>
            <a:ext cx="1636423" cy="461665"/>
          </a:xfrm>
          <a:prstGeom prst="rect">
            <a:avLst/>
          </a:prstGeom>
          <a:noFill/>
        </p:spPr>
        <p:txBody>
          <a:bodyPr wrap="square" rtlCol="0">
            <a:spAutoFit/>
          </a:bodyPr>
          <a:lstStyle/>
          <a:p>
            <a:r>
              <a:rPr lang="en-GB" sz="2400" b="1" dirty="0" smtClean="0"/>
              <a:t>snorkel</a:t>
            </a:r>
            <a:endParaRPr lang="en-GB" sz="2400" b="1" dirty="0"/>
          </a:p>
        </p:txBody>
      </p:sp>
      <p:cxnSp>
        <p:nvCxnSpPr>
          <p:cNvPr id="38" name="Straight Arrow Connector 37">
            <a:extLst>
              <a:ext uri="{FF2B5EF4-FFF2-40B4-BE49-F238E27FC236}">
                <a16:creationId xmlns:a16="http://schemas.microsoft.com/office/drawing/2014/main" id="{7F7D2700-FBCB-4E4B-8A49-A0ADC3821BC2}"/>
              </a:ext>
            </a:extLst>
          </p:cNvPr>
          <p:cNvCxnSpPr>
            <a:cxnSpLocks/>
          </p:cNvCxnSpPr>
          <p:nvPr/>
        </p:nvCxnSpPr>
        <p:spPr>
          <a:xfrm flipV="1">
            <a:off x="4314907" y="5116775"/>
            <a:ext cx="167728" cy="6587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326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smtClean="0"/>
              <a:t>Wednesday 6</a:t>
            </a:r>
            <a:r>
              <a:rPr lang="en-GB" sz="3200" baseline="30000" dirty="0" smtClean="0"/>
              <a:t>th</a:t>
            </a:r>
            <a:r>
              <a:rPr lang="en-GB" sz="3200" dirty="0" smtClean="0"/>
              <a: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write sentences using expanded noun phrases to describe </a:t>
            </a:r>
            <a:r>
              <a:rPr lang="en-GB" sz="4000" dirty="0" smtClean="0"/>
              <a:t>the sea.</a:t>
            </a:r>
            <a:endParaRPr lang="en-GB" sz="4000" dirty="0"/>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405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617597-8BE6-4946-91AC-6159935E510D}"/>
              </a:ext>
            </a:extLst>
          </p:cNvPr>
          <p:cNvSpPr/>
          <p:nvPr/>
        </p:nvSpPr>
        <p:spPr>
          <a:xfrm>
            <a:off x="8698727" y="1482698"/>
            <a:ext cx="3493273" cy="942450"/>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Setting</a:t>
            </a:r>
            <a:r>
              <a:rPr lang="en-GB" dirty="0" smtClean="0"/>
              <a:t> </a:t>
            </a:r>
            <a:endParaRPr lang="en-GB" dirty="0"/>
          </a:p>
        </p:txBody>
      </p:sp>
      <p:pic>
        <p:nvPicPr>
          <p:cNvPr id="8" name="Picture 7"/>
          <p:cNvPicPr>
            <a:picLocks noChangeAspect="1"/>
          </p:cNvPicPr>
          <p:nvPr/>
        </p:nvPicPr>
        <p:blipFill>
          <a:blip r:embed="rId2"/>
          <a:stretch>
            <a:fillRect/>
          </a:stretch>
        </p:blipFill>
        <p:spPr>
          <a:xfrm>
            <a:off x="259183" y="326439"/>
            <a:ext cx="8296987" cy="4141057"/>
          </a:xfrm>
          <a:prstGeom prst="rect">
            <a:avLst/>
          </a:prstGeom>
        </p:spPr>
      </p:pic>
    </p:spTree>
    <p:extLst>
      <p:ext uri="{BB962C8B-B14F-4D97-AF65-F5344CB8AC3E}">
        <p14:creationId xmlns:p14="http://schemas.microsoft.com/office/powerpoint/2010/main" val="345857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00F2-E4EC-4D3A-8F4F-2A0A878B5ADA}"/>
              </a:ext>
            </a:extLst>
          </p:cNvPr>
          <p:cNvSpPr>
            <a:spLocks noGrp="1"/>
          </p:cNvSpPr>
          <p:nvPr>
            <p:ph type="title"/>
          </p:nvPr>
        </p:nvSpPr>
        <p:spPr>
          <a:xfrm>
            <a:off x="581346" y="0"/>
            <a:ext cx="3682429" cy="1325563"/>
          </a:xfrm>
        </p:spPr>
        <p:txBody>
          <a:bodyPr>
            <a:normAutofit/>
          </a:bodyPr>
          <a:lstStyle/>
          <a:p>
            <a:r>
              <a:rPr lang="en-GB" sz="3600" b="1" dirty="0"/>
              <a:t>Nouns are </a:t>
            </a:r>
            <a:r>
              <a:rPr lang="en-GB" sz="3600" b="1" dirty="0" smtClean="0"/>
              <a:t>things.</a:t>
            </a:r>
            <a:endParaRPr lang="en-GB" sz="3600" b="1" dirty="0"/>
          </a:p>
        </p:txBody>
      </p:sp>
      <p:sp>
        <p:nvSpPr>
          <p:cNvPr id="5" name="TextBox 4">
            <a:extLst>
              <a:ext uri="{FF2B5EF4-FFF2-40B4-BE49-F238E27FC236}">
                <a16:creationId xmlns:a16="http://schemas.microsoft.com/office/drawing/2014/main" id="{A1553EA5-008F-412F-9FEC-E102D87F64BC}"/>
              </a:ext>
            </a:extLst>
          </p:cNvPr>
          <p:cNvSpPr txBox="1"/>
          <p:nvPr/>
        </p:nvSpPr>
        <p:spPr>
          <a:xfrm>
            <a:off x="10287499" y="995423"/>
            <a:ext cx="1248355" cy="461665"/>
          </a:xfrm>
          <a:prstGeom prst="rect">
            <a:avLst/>
          </a:prstGeom>
          <a:noFill/>
        </p:spPr>
        <p:txBody>
          <a:bodyPr wrap="square" rtlCol="0">
            <a:spAutoFit/>
          </a:bodyPr>
          <a:lstStyle/>
          <a:p>
            <a:r>
              <a:rPr lang="en-GB" sz="2400" b="1" dirty="0" smtClean="0"/>
              <a:t>Wilbur</a:t>
            </a:r>
            <a:endParaRPr lang="en-GB" sz="2400" b="1" dirty="0"/>
          </a:p>
        </p:txBody>
      </p:sp>
      <p:sp>
        <p:nvSpPr>
          <p:cNvPr id="6" name="TextBox 5">
            <a:extLst>
              <a:ext uri="{FF2B5EF4-FFF2-40B4-BE49-F238E27FC236}">
                <a16:creationId xmlns:a16="http://schemas.microsoft.com/office/drawing/2014/main" id="{E47F3F63-D137-4FB5-8710-722A0CF4E669}"/>
              </a:ext>
            </a:extLst>
          </p:cNvPr>
          <p:cNvSpPr txBox="1"/>
          <p:nvPr/>
        </p:nvSpPr>
        <p:spPr>
          <a:xfrm>
            <a:off x="10378799" y="3026749"/>
            <a:ext cx="1467751" cy="461665"/>
          </a:xfrm>
          <a:prstGeom prst="rect">
            <a:avLst/>
          </a:prstGeom>
          <a:noFill/>
        </p:spPr>
        <p:txBody>
          <a:bodyPr wrap="square" rtlCol="0">
            <a:spAutoFit/>
          </a:bodyPr>
          <a:lstStyle/>
          <a:p>
            <a:r>
              <a:rPr lang="en-GB" sz="2400" b="1" dirty="0" smtClean="0"/>
              <a:t>waves</a:t>
            </a:r>
            <a:endParaRPr lang="en-GB" sz="2400" b="1" dirty="0"/>
          </a:p>
        </p:txBody>
      </p:sp>
      <p:sp>
        <p:nvSpPr>
          <p:cNvPr id="7" name="TextBox 6">
            <a:extLst>
              <a:ext uri="{FF2B5EF4-FFF2-40B4-BE49-F238E27FC236}">
                <a16:creationId xmlns:a16="http://schemas.microsoft.com/office/drawing/2014/main" id="{7E166EE0-BDDD-4A48-A77D-2282EA2D219A}"/>
              </a:ext>
            </a:extLst>
          </p:cNvPr>
          <p:cNvSpPr txBox="1"/>
          <p:nvPr/>
        </p:nvSpPr>
        <p:spPr>
          <a:xfrm>
            <a:off x="494306" y="2505986"/>
            <a:ext cx="1248355" cy="461665"/>
          </a:xfrm>
          <a:prstGeom prst="rect">
            <a:avLst/>
          </a:prstGeom>
          <a:noFill/>
        </p:spPr>
        <p:txBody>
          <a:bodyPr wrap="square" rtlCol="0">
            <a:spAutoFit/>
          </a:bodyPr>
          <a:lstStyle/>
          <a:p>
            <a:r>
              <a:rPr lang="en-GB" sz="2400" b="1" dirty="0" smtClean="0"/>
              <a:t>jetty</a:t>
            </a:r>
            <a:endParaRPr lang="en-GB" sz="2400" b="1" dirty="0"/>
          </a:p>
        </p:txBody>
      </p:sp>
      <p:sp>
        <p:nvSpPr>
          <p:cNvPr id="8" name="TextBox 7">
            <a:extLst>
              <a:ext uri="{FF2B5EF4-FFF2-40B4-BE49-F238E27FC236}">
                <a16:creationId xmlns:a16="http://schemas.microsoft.com/office/drawing/2014/main" id="{406A3C53-F732-4409-B4B8-0638A01AADC9}"/>
              </a:ext>
            </a:extLst>
          </p:cNvPr>
          <p:cNvSpPr txBox="1"/>
          <p:nvPr/>
        </p:nvSpPr>
        <p:spPr>
          <a:xfrm>
            <a:off x="278295" y="3363813"/>
            <a:ext cx="1248355" cy="461665"/>
          </a:xfrm>
          <a:prstGeom prst="rect">
            <a:avLst/>
          </a:prstGeom>
          <a:noFill/>
        </p:spPr>
        <p:txBody>
          <a:bodyPr wrap="square" rtlCol="0">
            <a:spAutoFit/>
          </a:bodyPr>
          <a:lstStyle/>
          <a:p>
            <a:r>
              <a:rPr lang="en-GB" sz="2400" b="1" dirty="0" smtClean="0"/>
              <a:t>turtles</a:t>
            </a:r>
            <a:endParaRPr lang="en-GB" sz="2400" b="1" dirty="0"/>
          </a:p>
        </p:txBody>
      </p:sp>
      <p:sp>
        <p:nvSpPr>
          <p:cNvPr id="9" name="TextBox 8">
            <a:extLst>
              <a:ext uri="{FF2B5EF4-FFF2-40B4-BE49-F238E27FC236}">
                <a16:creationId xmlns:a16="http://schemas.microsoft.com/office/drawing/2014/main" id="{8EDFD967-57DE-4BAE-B7DD-52BEBA17DD00}"/>
              </a:ext>
            </a:extLst>
          </p:cNvPr>
          <p:cNvSpPr txBox="1"/>
          <p:nvPr/>
        </p:nvSpPr>
        <p:spPr>
          <a:xfrm>
            <a:off x="4910210" y="6308034"/>
            <a:ext cx="1248355" cy="461665"/>
          </a:xfrm>
          <a:prstGeom prst="rect">
            <a:avLst/>
          </a:prstGeom>
          <a:noFill/>
        </p:spPr>
        <p:txBody>
          <a:bodyPr wrap="square" rtlCol="0">
            <a:spAutoFit/>
          </a:bodyPr>
          <a:lstStyle/>
          <a:p>
            <a:r>
              <a:rPr lang="en-GB" sz="2400" b="1" dirty="0" smtClean="0"/>
              <a:t>water</a:t>
            </a:r>
            <a:endParaRPr lang="en-GB" sz="2400" b="1" dirty="0"/>
          </a:p>
        </p:txBody>
      </p:sp>
      <p:sp>
        <p:nvSpPr>
          <p:cNvPr id="10" name="TextBox 9">
            <a:extLst>
              <a:ext uri="{FF2B5EF4-FFF2-40B4-BE49-F238E27FC236}">
                <a16:creationId xmlns:a16="http://schemas.microsoft.com/office/drawing/2014/main" id="{2C002E1B-8A47-4BC6-A8C5-8F00C85A257F}"/>
              </a:ext>
            </a:extLst>
          </p:cNvPr>
          <p:cNvSpPr txBox="1"/>
          <p:nvPr/>
        </p:nvSpPr>
        <p:spPr>
          <a:xfrm>
            <a:off x="10656072" y="4843164"/>
            <a:ext cx="1248355" cy="461665"/>
          </a:xfrm>
          <a:prstGeom prst="rect">
            <a:avLst/>
          </a:prstGeom>
          <a:noFill/>
        </p:spPr>
        <p:txBody>
          <a:bodyPr wrap="square" rtlCol="0">
            <a:spAutoFit/>
          </a:bodyPr>
          <a:lstStyle/>
          <a:p>
            <a:r>
              <a:rPr lang="en-GB" sz="2400" b="1" dirty="0" smtClean="0"/>
              <a:t>fish</a:t>
            </a:r>
            <a:endParaRPr lang="en-GB" sz="2400" b="1" dirty="0"/>
          </a:p>
        </p:txBody>
      </p:sp>
      <p:sp>
        <p:nvSpPr>
          <p:cNvPr id="11" name="TextBox 10">
            <a:extLst>
              <a:ext uri="{FF2B5EF4-FFF2-40B4-BE49-F238E27FC236}">
                <a16:creationId xmlns:a16="http://schemas.microsoft.com/office/drawing/2014/main" id="{EABBC5AF-DE06-4821-9D6A-0DC18E15BB23}"/>
              </a:ext>
            </a:extLst>
          </p:cNvPr>
          <p:cNvSpPr txBox="1"/>
          <p:nvPr/>
        </p:nvSpPr>
        <p:spPr>
          <a:xfrm>
            <a:off x="4708663" y="22141"/>
            <a:ext cx="1248355" cy="461665"/>
          </a:xfrm>
          <a:prstGeom prst="rect">
            <a:avLst/>
          </a:prstGeom>
          <a:noFill/>
        </p:spPr>
        <p:txBody>
          <a:bodyPr wrap="square" rtlCol="0">
            <a:spAutoFit/>
          </a:bodyPr>
          <a:lstStyle/>
          <a:p>
            <a:r>
              <a:rPr lang="en-GB" sz="2400" b="1" dirty="0"/>
              <a:t>c</a:t>
            </a:r>
            <a:r>
              <a:rPr lang="en-GB" sz="2400" b="1" dirty="0" smtClean="0"/>
              <a:t>louds </a:t>
            </a:r>
            <a:endParaRPr lang="en-GB" sz="2400" b="1" dirty="0"/>
          </a:p>
        </p:txBody>
      </p:sp>
      <p:sp>
        <p:nvSpPr>
          <p:cNvPr id="12" name="TextBox 11">
            <a:extLst>
              <a:ext uri="{FF2B5EF4-FFF2-40B4-BE49-F238E27FC236}">
                <a16:creationId xmlns:a16="http://schemas.microsoft.com/office/drawing/2014/main" id="{FCBA6E4E-6D92-40A1-A4BF-D0440566A905}"/>
              </a:ext>
            </a:extLst>
          </p:cNvPr>
          <p:cNvSpPr txBox="1"/>
          <p:nvPr/>
        </p:nvSpPr>
        <p:spPr>
          <a:xfrm>
            <a:off x="7003638" y="146608"/>
            <a:ext cx="1248355" cy="461665"/>
          </a:xfrm>
          <a:prstGeom prst="rect">
            <a:avLst/>
          </a:prstGeom>
          <a:noFill/>
        </p:spPr>
        <p:txBody>
          <a:bodyPr wrap="square" rtlCol="0">
            <a:spAutoFit/>
          </a:bodyPr>
          <a:lstStyle/>
          <a:p>
            <a:r>
              <a:rPr lang="en-GB" sz="2400" b="1" dirty="0"/>
              <a:t>sky</a:t>
            </a:r>
          </a:p>
        </p:txBody>
      </p:sp>
      <p:sp>
        <p:nvSpPr>
          <p:cNvPr id="13" name="TextBox 12">
            <a:extLst>
              <a:ext uri="{FF2B5EF4-FFF2-40B4-BE49-F238E27FC236}">
                <a16:creationId xmlns:a16="http://schemas.microsoft.com/office/drawing/2014/main" id="{EA87C457-2E35-43B5-8636-80DA17B7E274}"/>
              </a:ext>
            </a:extLst>
          </p:cNvPr>
          <p:cNvSpPr txBox="1"/>
          <p:nvPr/>
        </p:nvSpPr>
        <p:spPr>
          <a:xfrm>
            <a:off x="1851360" y="5765490"/>
            <a:ext cx="1636423" cy="461665"/>
          </a:xfrm>
          <a:prstGeom prst="rect">
            <a:avLst/>
          </a:prstGeom>
          <a:noFill/>
        </p:spPr>
        <p:txBody>
          <a:bodyPr wrap="square" rtlCol="0">
            <a:spAutoFit/>
          </a:bodyPr>
          <a:lstStyle/>
          <a:p>
            <a:r>
              <a:rPr lang="en-GB" sz="2400" b="1" dirty="0"/>
              <a:t>s</a:t>
            </a:r>
            <a:r>
              <a:rPr lang="en-GB" sz="2400" b="1" dirty="0" smtClean="0"/>
              <a:t>eaweed</a:t>
            </a:r>
            <a:endParaRPr lang="en-GB" sz="2400" b="1" dirty="0"/>
          </a:p>
        </p:txBody>
      </p:sp>
      <p:sp>
        <p:nvSpPr>
          <p:cNvPr id="15" name="TextBox 14">
            <a:extLst>
              <a:ext uri="{FF2B5EF4-FFF2-40B4-BE49-F238E27FC236}">
                <a16:creationId xmlns:a16="http://schemas.microsoft.com/office/drawing/2014/main" id="{2D702EA6-94D0-485A-A988-F259C4589E4B}"/>
              </a:ext>
            </a:extLst>
          </p:cNvPr>
          <p:cNvSpPr txBox="1"/>
          <p:nvPr/>
        </p:nvSpPr>
        <p:spPr>
          <a:xfrm>
            <a:off x="7628176" y="6308035"/>
            <a:ext cx="5318646" cy="461665"/>
          </a:xfrm>
          <a:prstGeom prst="rect">
            <a:avLst/>
          </a:prstGeom>
          <a:noFill/>
        </p:spPr>
        <p:txBody>
          <a:bodyPr wrap="square" rtlCol="0">
            <a:spAutoFit/>
          </a:bodyPr>
          <a:lstStyle/>
          <a:p>
            <a:r>
              <a:rPr lang="en-GB" sz="2400" b="1" dirty="0">
                <a:solidFill>
                  <a:schemeClr val="bg1"/>
                </a:solidFill>
              </a:rPr>
              <a:t>Can you think of any others?</a:t>
            </a:r>
          </a:p>
        </p:txBody>
      </p:sp>
      <p:cxnSp>
        <p:nvCxnSpPr>
          <p:cNvPr id="17" name="Straight Arrow Connector 16">
            <a:extLst>
              <a:ext uri="{FF2B5EF4-FFF2-40B4-BE49-F238E27FC236}">
                <a16:creationId xmlns:a16="http://schemas.microsoft.com/office/drawing/2014/main" id="{7F7D2700-FBCB-4E4B-8A49-A0ADC3821BC2}"/>
              </a:ext>
            </a:extLst>
          </p:cNvPr>
          <p:cNvCxnSpPr>
            <a:cxnSpLocks/>
          </p:cNvCxnSpPr>
          <p:nvPr/>
        </p:nvCxnSpPr>
        <p:spPr>
          <a:xfrm flipV="1">
            <a:off x="1280160" y="2599509"/>
            <a:ext cx="1251846" cy="1834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3A47AF6-6009-43DE-8133-7D84EFE041D6}"/>
              </a:ext>
            </a:extLst>
          </p:cNvPr>
          <p:cNvCxnSpPr>
            <a:cxnSpLocks/>
          </p:cNvCxnSpPr>
          <p:nvPr/>
        </p:nvCxnSpPr>
        <p:spPr>
          <a:xfrm flipH="1">
            <a:off x="5170777" y="417196"/>
            <a:ext cx="6465" cy="5299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4AADCD9-5F12-49DA-866C-2E87B3433D70}"/>
              </a:ext>
            </a:extLst>
          </p:cNvPr>
          <p:cNvCxnSpPr>
            <a:cxnSpLocks/>
          </p:cNvCxnSpPr>
          <p:nvPr/>
        </p:nvCxnSpPr>
        <p:spPr>
          <a:xfrm flipH="1">
            <a:off x="5642666" y="570876"/>
            <a:ext cx="1659227" cy="5676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50468A0-791A-4D4C-9062-233F32AD622A}"/>
              </a:ext>
            </a:extLst>
          </p:cNvPr>
          <p:cNvCxnSpPr>
            <a:cxnSpLocks/>
            <a:endCxn id="24" idx="1"/>
          </p:cNvCxnSpPr>
          <p:nvPr/>
        </p:nvCxnSpPr>
        <p:spPr>
          <a:xfrm flipV="1">
            <a:off x="1329864" y="3237304"/>
            <a:ext cx="1202143" cy="3895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A443D174-F0BB-4625-A3B5-63CB2DCA5692}"/>
              </a:ext>
            </a:extLst>
          </p:cNvPr>
          <p:cNvCxnSpPr>
            <a:cxnSpLocks/>
          </p:cNvCxnSpPr>
          <p:nvPr/>
        </p:nvCxnSpPr>
        <p:spPr>
          <a:xfrm flipV="1">
            <a:off x="2704333" y="5073996"/>
            <a:ext cx="942513" cy="8777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0EC3165C-893E-422B-A44F-4B5630EA5876}"/>
              </a:ext>
            </a:extLst>
          </p:cNvPr>
          <p:cNvCxnSpPr>
            <a:cxnSpLocks/>
          </p:cNvCxnSpPr>
          <p:nvPr/>
        </p:nvCxnSpPr>
        <p:spPr>
          <a:xfrm flipV="1">
            <a:off x="5273155" y="5052461"/>
            <a:ext cx="885410" cy="12340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F27FD93-641E-4E5C-8914-2EF73A228980}"/>
              </a:ext>
            </a:extLst>
          </p:cNvPr>
          <p:cNvCxnSpPr>
            <a:cxnSpLocks/>
            <a:stCxn id="10" idx="1"/>
          </p:cNvCxnSpPr>
          <p:nvPr/>
        </p:nvCxnSpPr>
        <p:spPr>
          <a:xfrm flipH="1" flipV="1">
            <a:off x="9176657" y="3774529"/>
            <a:ext cx="1479415" cy="12994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a:blip r:embed="rId2"/>
          <a:stretch>
            <a:fillRect/>
          </a:stretch>
        </p:blipFill>
        <p:spPr>
          <a:xfrm>
            <a:off x="2532007" y="1422146"/>
            <a:ext cx="6644649" cy="3630315"/>
          </a:xfrm>
          <a:prstGeom prst="rect">
            <a:avLst/>
          </a:prstGeom>
        </p:spPr>
      </p:pic>
      <p:cxnSp>
        <p:nvCxnSpPr>
          <p:cNvPr id="25" name="Straight Arrow Connector 24">
            <a:extLst>
              <a:ext uri="{FF2B5EF4-FFF2-40B4-BE49-F238E27FC236}">
                <a16:creationId xmlns:a16="http://schemas.microsoft.com/office/drawing/2014/main" id="{A2EDBEAE-86D5-4897-BD10-794353EBAB56}"/>
              </a:ext>
            </a:extLst>
          </p:cNvPr>
          <p:cNvCxnSpPr>
            <a:cxnSpLocks/>
          </p:cNvCxnSpPr>
          <p:nvPr/>
        </p:nvCxnSpPr>
        <p:spPr>
          <a:xfrm flipH="1">
            <a:off x="7766385" y="1226255"/>
            <a:ext cx="2434766" cy="12797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AB193972-B18E-41A8-982B-F02B774618B2}"/>
              </a:ext>
            </a:extLst>
          </p:cNvPr>
          <p:cNvCxnSpPr>
            <a:cxnSpLocks/>
          </p:cNvCxnSpPr>
          <p:nvPr/>
        </p:nvCxnSpPr>
        <p:spPr>
          <a:xfrm flipH="1">
            <a:off x="5642666" y="3290224"/>
            <a:ext cx="4639058" cy="735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406A3C53-F732-4409-B4B8-0638A01AADC9}"/>
              </a:ext>
            </a:extLst>
          </p:cNvPr>
          <p:cNvSpPr txBox="1"/>
          <p:nvPr/>
        </p:nvSpPr>
        <p:spPr>
          <a:xfrm>
            <a:off x="81509" y="4381499"/>
            <a:ext cx="1248355" cy="461665"/>
          </a:xfrm>
          <a:prstGeom prst="rect">
            <a:avLst/>
          </a:prstGeom>
          <a:noFill/>
        </p:spPr>
        <p:txBody>
          <a:bodyPr wrap="square" rtlCol="0">
            <a:spAutoFit/>
          </a:bodyPr>
          <a:lstStyle/>
          <a:p>
            <a:r>
              <a:rPr lang="en-GB" sz="2400" b="1" dirty="0" smtClean="0"/>
              <a:t>Winnie</a:t>
            </a:r>
            <a:endParaRPr lang="en-GB" sz="2400" b="1" dirty="0"/>
          </a:p>
        </p:txBody>
      </p:sp>
      <p:cxnSp>
        <p:nvCxnSpPr>
          <p:cNvPr id="35" name="Straight Arrow Connector 34">
            <a:extLst>
              <a:ext uri="{FF2B5EF4-FFF2-40B4-BE49-F238E27FC236}">
                <a16:creationId xmlns:a16="http://schemas.microsoft.com/office/drawing/2014/main" id="{950468A0-791A-4D4C-9062-233F32AD622A}"/>
              </a:ext>
            </a:extLst>
          </p:cNvPr>
          <p:cNvCxnSpPr>
            <a:cxnSpLocks/>
          </p:cNvCxnSpPr>
          <p:nvPr/>
        </p:nvCxnSpPr>
        <p:spPr>
          <a:xfrm flipV="1">
            <a:off x="1280160" y="4501397"/>
            <a:ext cx="2366686" cy="1109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EA87C457-2E35-43B5-8636-80DA17B7E274}"/>
              </a:ext>
            </a:extLst>
          </p:cNvPr>
          <p:cNvSpPr txBox="1"/>
          <p:nvPr/>
        </p:nvSpPr>
        <p:spPr>
          <a:xfrm>
            <a:off x="3833559" y="5635501"/>
            <a:ext cx="1636423" cy="461665"/>
          </a:xfrm>
          <a:prstGeom prst="rect">
            <a:avLst/>
          </a:prstGeom>
          <a:noFill/>
        </p:spPr>
        <p:txBody>
          <a:bodyPr wrap="square" rtlCol="0">
            <a:spAutoFit/>
          </a:bodyPr>
          <a:lstStyle/>
          <a:p>
            <a:r>
              <a:rPr lang="en-GB" sz="2400" b="1" dirty="0" smtClean="0"/>
              <a:t>snorkel</a:t>
            </a:r>
            <a:endParaRPr lang="en-GB" sz="2400" b="1" dirty="0"/>
          </a:p>
        </p:txBody>
      </p:sp>
      <p:cxnSp>
        <p:nvCxnSpPr>
          <p:cNvPr id="38" name="Straight Arrow Connector 37">
            <a:extLst>
              <a:ext uri="{FF2B5EF4-FFF2-40B4-BE49-F238E27FC236}">
                <a16:creationId xmlns:a16="http://schemas.microsoft.com/office/drawing/2014/main" id="{7F7D2700-FBCB-4E4B-8A49-A0ADC3821BC2}"/>
              </a:ext>
            </a:extLst>
          </p:cNvPr>
          <p:cNvCxnSpPr>
            <a:cxnSpLocks/>
          </p:cNvCxnSpPr>
          <p:nvPr/>
        </p:nvCxnSpPr>
        <p:spPr>
          <a:xfrm flipV="1">
            <a:off x="4314907" y="5116775"/>
            <a:ext cx="167728" cy="65878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110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952</Words>
  <Application>Microsoft Office PowerPoint</Application>
  <PresentationFormat>Widescreen</PresentationFormat>
  <Paragraphs>131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This is our story book for the next two weeks.</vt:lpstr>
      <vt:lpstr>PowerPoint Presentation</vt:lpstr>
      <vt:lpstr>PowerPoint Presentation</vt:lpstr>
      <vt:lpstr>PowerPoint Presentation</vt:lpstr>
      <vt:lpstr>Nouns are things.</vt:lpstr>
      <vt:lpstr>PowerPoint Presentation</vt:lpstr>
      <vt:lpstr>PowerPoint Presentation</vt:lpstr>
      <vt:lpstr>Nouns are things.</vt:lpstr>
      <vt:lpstr>Adjectives are    describing words.</vt:lpstr>
      <vt:lpstr>Sentences using expanded noun phrases.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M. Simpson [ Wheatley Hill Primary School ]</cp:lastModifiedBy>
  <cp:revision>18</cp:revision>
  <dcterms:created xsi:type="dcterms:W3CDTF">2020-11-14T11:42:01Z</dcterms:created>
  <dcterms:modified xsi:type="dcterms:W3CDTF">2021-01-04T14:24:35Z</dcterms:modified>
</cp:coreProperties>
</file>