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0" r:id="rId3"/>
    <p:sldId id="257" r:id="rId4"/>
  </p:sldIdLst>
  <p:sldSz cx="12801600" cy="9601200" type="A3"/>
  <p:notesSz cx="6797675" cy="9926638"/>
  <p:defaultTextStyle>
    <a:defPPr>
      <a:defRPr lang="en-US"/>
    </a:defPPr>
    <a:lvl1pPr marL="0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2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87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22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99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43" autoAdjust="0"/>
    <p:restoredTop sz="93447" autoAdjust="0"/>
  </p:normalViewPr>
  <p:slideViewPr>
    <p:cSldViewPr snapToGrid="0">
      <p:cViewPr varScale="1">
        <p:scale>
          <a:sx n="80" d="100"/>
          <a:sy n="80" d="100"/>
        </p:scale>
        <p:origin x="20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48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48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8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3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82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62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4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4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46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1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1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5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2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2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48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37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83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9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8" y="1382399"/>
            <a:ext cx="6480811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9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749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9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8" y="1382399"/>
            <a:ext cx="6480811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9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51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1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1" y="8898894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3A539-2724-410B-835E-2965EF8C08D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1" y="8898894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1" y="8898894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3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9016" y="296221"/>
            <a:ext cx="4684103" cy="3111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22" u="sng" dirty="0"/>
              <a:t>Wheatley Hill Primary School – Long Term Overview – Year 4</a:t>
            </a:r>
            <a:r>
              <a:rPr lang="en-GB" sz="1422" u="sng" dirty="0" smtClean="0"/>
              <a:t> </a:t>
            </a:r>
            <a:endParaRPr lang="en-GB" sz="1422" u="sng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81171"/>
              </p:ext>
            </p:extLst>
          </p:nvPr>
        </p:nvGraphicFramePr>
        <p:xfrm>
          <a:off x="344403" y="648757"/>
          <a:ext cx="12100921" cy="86817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5979">
                  <a:extLst>
                    <a:ext uri="{9D8B030D-6E8A-4147-A177-3AD203B41FA5}">
                      <a16:colId xmlns:a16="http://schemas.microsoft.com/office/drawing/2014/main" val="1515145842"/>
                    </a:ext>
                  </a:extLst>
                </a:gridCol>
                <a:gridCol w="735979">
                  <a:extLst>
                    <a:ext uri="{9D8B030D-6E8A-4147-A177-3AD203B41FA5}">
                      <a16:colId xmlns:a16="http://schemas.microsoft.com/office/drawing/2014/main" val="2801019361"/>
                    </a:ext>
                  </a:extLst>
                </a:gridCol>
                <a:gridCol w="737673">
                  <a:extLst>
                    <a:ext uri="{9D8B030D-6E8A-4147-A177-3AD203B41FA5}">
                      <a16:colId xmlns:a16="http://schemas.microsoft.com/office/drawing/2014/main" val="3886250757"/>
                    </a:ext>
                  </a:extLst>
                </a:gridCol>
                <a:gridCol w="1033878">
                  <a:extLst>
                    <a:ext uri="{9D8B030D-6E8A-4147-A177-3AD203B41FA5}">
                      <a16:colId xmlns:a16="http://schemas.microsoft.com/office/drawing/2014/main" val="564546485"/>
                    </a:ext>
                  </a:extLst>
                </a:gridCol>
                <a:gridCol w="732532">
                  <a:extLst>
                    <a:ext uri="{9D8B030D-6E8A-4147-A177-3AD203B41FA5}">
                      <a16:colId xmlns:a16="http://schemas.microsoft.com/office/drawing/2014/main" val="211162964"/>
                    </a:ext>
                  </a:extLst>
                </a:gridCol>
                <a:gridCol w="765088">
                  <a:extLst>
                    <a:ext uri="{9D8B030D-6E8A-4147-A177-3AD203B41FA5}">
                      <a16:colId xmlns:a16="http://schemas.microsoft.com/office/drawing/2014/main" val="31436958"/>
                    </a:ext>
                  </a:extLst>
                </a:gridCol>
                <a:gridCol w="735979">
                  <a:extLst>
                    <a:ext uri="{9D8B030D-6E8A-4147-A177-3AD203B41FA5}">
                      <a16:colId xmlns:a16="http://schemas.microsoft.com/office/drawing/2014/main" val="2396593462"/>
                    </a:ext>
                  </a:extLst>
                </a:gridCol>
                <a:gridCol w="735979">
                  <a:extLst>
                    <a:ext uri="{9D8B030D-6E8A-4147-A177-3AD203B41FA5}">
                      <a16:colId xmlns:a16="http://schemas.microsoft.com/office/drawing/2014/main" val="2260121395"/>
                    </a:ext>
                  </a:extLst>
                </a:gridCol>
                <a:gridCol w="735979">
                  <a:extLst>
                    <a:ext uri="{9D8B030D-6E8A-4147-A177-3AD203B41FA5}">
                      <a16:colId xmlns:a16="http://schemas.microsoft.com/office/drawing/2014/main" val="1133684306"/>
                    </a:ext>
                  </a:extLst>
                </a:gridCol>
                <a:gridCol w="735980">
                  <a:extLst>
                    <a:ext uri="{9D8B030D-6E8A-4147-A177-3AD203B41FA5}">
                      <a16:colId xmlns:a16="http://schemas.microsoft.com/office/drawing/2014/main" val="2280477883"/>
                    </a:ext>
                  </a:extLst>
                </a:gridCol>
                <a:gridCol w="735979">
                  <a:extLst>
                    <a:ext uri="{9D8B030D-6E8A-4147-A177-3AD203B41FA5}">
                      <a16:colId xmlns:a16="http://schemas.microsoft.com/office/drawing/2014/main" val="3146685755"/>
                    </a:ext>
                  </a:extLst>
                </a:gridCol>
                <a:gridCol w="735979">
                  <a:extLst>
                    <a:ext uri="{9D8B030D-6E8A-4147-A177-3AD203B41FA5}">
                      <a16:colId xmlns:a16="http://schemas.microsoft.com/office/drawing/2014/main" val="969576128"/>
                    </a:ext>
                  </a:extLst>
                </a:gridCol>
                <a:gridCol w="735979">
                  <a:extLst>
                    <a:ext uri="{9D8B030D-6E8A-4147-A177-3AD203B41FA5}">
                      <a16:colId xmlns:a16="http://schemas.microsoft.com/office/drawing/2014/main" val="65668484"/>
                    </a:ext>
                  </a:extLst>
                </a:gridCol>
                <a:gridCol w="367990">
                  <a:extLst>
                    <a:ext uri="{9D8B030D-6E8A-4147-A177-3AD203B41FA5}">
                      <a16:colId xmlns:a16="http://schemas.microsoft.com/office/drawing/2014/main" val="1672269246"/>
                    </a:ext>
                  </a:extLst>
                </a:gridCol>
                <a:gridCol w="367990">
                  <a:extLst>
                    <a:ext uri="{9D8B030D-6E8A-4147-A177-3AD203B41FA5}">
                      <a16:colId xmlns:a16="http://schemas.microsoft.com/office/drawing/2014/main" val="4235538432"/>
                    </a:ext>
                  </a:extLst>
                </a:gridCol>
                <a:gridCol w="735979">
                  <a:extLst>
                    <a:ext uri="{9D8B030D-6E8A-4147-A177-3AD203B41FA5}">
                      <a16:colId xmlns:a16="http://schemas.microsoft.com/office/drawing/2014/main" val="1845190943"/>
                    </a:ext>
                  </a:extLst>
                </a:gridCol>
                <a:gridCol w="735979">
                  <a:extLst>
                    <a:ext uri="{9D8B030D-6E8A-4147-A177-3AD203B41FA5}">
                      <a16:colId xmlns:a16="http://schemas.microsoft.com/office/drawing/2014/main" val="3231118915"/>
                    </a:ext>
                  </a:extLst>
                </a:gridCol>
              </a:tblGrid>
              <a:tr h="288024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6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Autumn Term 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738436"/>
                  </a:ext>
                </a:extLst>
              </a:tr>
              <a:tr h="433829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Week 2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3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/>
                        <a:t>Week 4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5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6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7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</a:t>
                      </a:r>
                      <a:r>
                        <a:rPr lang="en-GB" sz="1100" b="1" baseline="0" dirty="0"/>
                        <a:t> 8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9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10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11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12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13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14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/>
                        <a:t>Week 15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307935"/>
                  </a:ext>
                </a:extLst>
              </a:tr>
              <a:tr h="1010516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Expert Focus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 i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become an expert in: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Climate Zones around the World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Expert Focus trip: Centre for Life – Harsh environments workshop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End point: Presentation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become an expert in:</a:t>
                      </a:r>
                    </a:p>
                    <a:p>
                      <a:pPr algn="ctr"/>
                      <a:r>
                        <a:rPr lang="en-GB" sz="1100" b="0" dirty="0" smtClean="0"/>
                        <a:t>The</a:t>
                      </a:r>
                      <a:r>
                        <a:rPr lang="en-GB" sz="1100" b="0" baseline="0" dirty="0" smtClean="0"/>
                        <a:t> conflict between Athens and Sparta 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Expert Focus trip: The Great North Museum 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End point: </a:t>
                      </a: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Debate</a:t>
                      </a:r>
                      <a:endParaRPr kumimoji="0" lang="en-GB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Half term after week </a:t>
                      </a:r>
                      <a:r>
                        <a:rPr lang="en-GB" sz="1000" b="1" dirty="0" smtClean="0"/>
                        <a:t>8</a:t>
                      </a:r>
                      <a:endParaRPr lang="en-GB" sz="10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513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Class Text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GB" sz="1100" b="0" dirty="0" smtClean="0"/>
                        <a:t>Race</a:t>
                      </a:r>
                      <a:r>
                        <a:rPr lang="en-GB" sz="1100" b="0" baseline="0" dirty="0" smtClean="0"/>
                        <a:t> to the Frozen North – Catherine Johnson </a:t>
                      </a:r>
                      <a:endParaRPr lang="en-GB" sz="11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GB" sz="1100" b="0" dirty="0" smtClean="0"/>
                        <a:t>The Trojan Horse  - Emily</a:t>
                      </a:r>
                      <a:r>
                        <a:rPr lang="en-GB" sz="1100" b="0" baseline="0" dirty="0" smtClean="0"/>
                        <a:t> Little </a:t>
                      </a:r>
                      <a:endParaRPr lang="en-GB" sz="1100" b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5757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Writing Focus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Non-Chronological</a:t>
                      </a:r>
                      <a:r>
                        <a:rPr lang="en-GB" sz="1100" b="1" baseline="0" dirty="0" smtClean="0"/>
                        <a:t> Report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baseline="0" dirty="0" smtClean="0"/>
                        <a:t>Climate zones around the world</a:t>
                      </a:r>
                      <a:endParaRPr lang="en-GB" sz="11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Newspaper</a:t>
                      </a:r>
                      <a:r>
                        <a:rPr lang="en-GB" sz="1100" b="1" baseline="0" dirty="0" smtClean="0"/>
                        <a:t> Report </a:t>
                      </a:r>
                    </a:p>
                    <a:p>
                      <a:pPr marL="171450" marR="0" lvl="0" indent="-17145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baseline="0" dirty="0" smtClean="0"/>
                        <a:t>Expedition to Antarctica</a:t>
                      </a:r>
                      <a:endParaRPr lang="en-GB" sz="1100" b="0" dirty="0" smtClean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Poetry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 smtClean="0"/>
                        <a:t>Haiku and Tanka</a:t>
                      </a:r>
                      <a:endParaRPr lang="en-GB" sz="11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Historical Story </a:t>
                      </a:r>
                      <a:endParaRPr lang="en-GB" sz="1100" b="0" dirty="0" smtClean="0">
                        <a:latin typeface="+mn-lt"/>
                      </a:endParaRPr>
                    </a:p>
                    <a:p>
                      <a:pPr marL="171450" marR="0" indent="-17145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latin typeface="+mn-lt"/>
                        </a:rPr>
                        <a:t>Two weeks of descriptive writing about</a:t>
                      </a:r>
                      <a:r>
                        <a:rPr lang="en-GB" sz="1100" b="0" baseline="0" dirty="0" smtClean="0">
                          <a:latin typeface="+mn-lt"/>
                        </a:rPr>
                        <a:t> Athens and Sparta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baseline="0" dirty="0" smtClean="0">
                          <a:latin typeface="+mn-lt"/>
                        </a:rPr>
                        <a:t>Three weeks historical story about the </a:t>
                      </a: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Peloponnesian War</a:t>
                      </a:r>
                      <a:endParaRPr lang="en-GB" sz="1100" b="0" baseline="0" dirty="0" smtClean="0">
                        <a:latin typeface="+mn-lt"/>
                      </a:endParaRP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 smtClean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Poetry </a:t>
                      </a:r>
                    </a:p>
                    <a:p>
                      <a:pPr marL="171450" marR="0" lvl="0" indent="-17145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 smtClean="0"/>
                        <a:t>Free verse</a:t>
                      </a:r>
                      <a:endParaRPr lang="en-GB" sz="1100" b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140578"/>
                  </a:ext>
                </a:extLst>
              </a:tr>
              <a:tr h="2023998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 Subjects – Expert Focus Link</a:t>
                      </a: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Geography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Climate Zones of the World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Our Place in the World </a:t>
                      </a:r>
                    </a:p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</a:p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Xbox to </a:t>
                      </a:r>
                      <a:r>
                        <a:rPr lang="en-US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Antikythera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endParaRPr lang="en-GB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impact did the Greeks have on the Western world?</a:t>
                      </a:r>
                      <a:endParaRPr lang="en-GB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(Ancient Civilisation – Greece)</a:t>
                      </a:r>
                      <a:endParaRPr lang="en-GB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Art: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 smtClean="0"/>
                        <a:t>Sculpture</a:t>
                      </a:r>
                      <a:r>
                        <a:rPr lang="en-GB" sz="1100" b="0" baseline="0" dirty="0" smtClean="0"/>
                        <a:t> - </a:t>
                      </a:r>
                      <a:r>
                        <a:rPr lang="en-GB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reate a clay pot using coil technique which includes carvings – Greek style </a:t>
                      </a:r>
                      <a:endParaRPr lang="en-GB" sz="1100" b="0" dirty="0" smtClean="0"/>
                    </a:p>
                    <a:p>
                      <a:pPr algn="ctr"/>
                      <a:endParaRPr lang="en-GB" sz="11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366456"/>
                  </a:ext>
                </a:extLst>
              </a:tr>
              <a:tr h="1075371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</a:t>
                      </a: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lvl="0" algn="ctr"/>
                      <a:endParaRPr lang="en-GB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States of matter</a:t>
                      </a: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Evolution and Inheritance</a:t>
                      </a:r>
                    </a:p>
                    <a:p>
                      <a:pPr algn="ctr"/>
                      <a:endParaRPr lang="en-GB" sz="110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aseline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GB" sz="11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 smtClean="0">
                          <a:latin typeface="+mn-lt"/>
                        </a:rPr>
                        <a:t>Animals Including Humans: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dirty="0" smtClean="0"/>
                        <a:t>Digestive system</a:t>
                      </a:r>
                    </a:p>
                    <a:p>
                      <a:pPr algn="ctr"/>
                      <a:endParaRPr lang="en-GB" sz="11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460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</a:rPr>
                        <a:t>Place Value</a:t>
                      </a:r>
                      <a:endParaRPr lang="en-GB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Addition and subtraction</a:t>
                      </a:r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Length and perimeter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aseline="0" dirty="0" smtClean="0"/>
                        <a:t>Length and perimeter</a:t>
                      </a:r>
                      <a:endParaRPr lang="en-GB" sz="11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 smtClean="0"/>
                        <a:t>Multiplication and Division</a:t>
                      </a:r>
                      <a:endParaRPr lang="en-GB" sz="11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Statistics</a:t>
                      </a:r>
                      <a:endParaRPr lang="en-GB" sz="11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Consolidation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35757">
                <a:tc>
                  <a:txBody>
                    <a:bodyPr/>
                    <a:lstStyle/>
                    <a:p>
                      <a:pPr lvl="0" algn="ctr"/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Discrete</a:t>
                      </a:r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900" b="1" dirty="0"/>
                        <a:t> </a:t>
                      </a: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</a:rPr>
                        <a:t>Art: 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</a:rPr>
                        <a:t>Printing</a:t>
                      </a:r>
                    </a:p>
                    <a:p>
                      <a:pPr algn="ctr"/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</a:rPr>
                        <a:t> DT Food</a:t>
                      </a:r>
                      <a:r>
                        <a:rPr lang="en-GB" sz="800" baseline="0" dirty="0" smtClean="0">
                          <a:solidFill>
                            <a:schemeClr val="tx1"/>
                          </a:solidFill>
                        </a:rPr>
                        <a:t>: Create a range of bread and biscuits</a:t>
                      </a:r>
                      <a:endParaRPr lang="en-GB" sz="8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/>
                        <a:t>PSHE</a:t>
                      </a:r>
                      <a:r>
                        <a:rPr lang="en-GB" sz="800" b="0" baseline="0" dirty="0" smtClean="0"/>
                        <a:t>: Healthy Eating and a Balanced Diet, Physical Activity, Relaxing and Drugs, Alcohol and Nicotine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/>
                        <a:t>RE:</a:t>
                      </a:r>
                      <a:r>
                        <a:rPr lang="en-GB" sz="800" b="0" baseline="0" dirty="0" smtClean="0"/>
                        <a:t> </a:t>
                      </a:r>
                      <a:r>
                        <a:rPr lang="en-GB" sz="800" baseline="0" dirty="0" smtClean="0"/>
                        <a:t>The Bible and why it important to Christians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/>
                        <a:t>Computing: </a:t>
                      </a:r>
                      <a:r>
                        <a:rPr lang="en-GB" sz="800" b="0" baseline="0" dirty="0" smtClean="0"/>
                        <a:t>Coding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/>
                        <a:t>French: </a:t>
                      </a:r>
                      <a:r>
                        <a:rPr lang="en-GB" sz="800" b="0" baseline="0" dirty="0" smtClean="0"/>
                        <a:t>All aboard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/>
                        <a:t>PE:</a:t>
                      </a:r>
                      <a:r>
                        <a:rPr lang="en-GB" sz="800" b="0" baseline="0" dirty="0" smtClean="0"/>
                        <a:t> Gymnastics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smtClean="0"/>
                        <a:t>Music: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dirty="0" smtClean="0"/>
                        <a:t>Active Listening (Classical era), Composing &amp; Improvising and Performing (with music teacher)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</a:rPr>
                        <a:t>DT: </a:t>
                      </a:r>
                      <a:r>
                        <a:rPr lang="en-GB" sz="800" baseline="0" dirty="0" smtClean="0">
                          <a:solidFill>
                            <a:schemeClr val="tx1"/>
                          </a:solidFill>
                        </a:rPr>
                        <a:t> Create a device that incorporates a pneumatic system (mechanisms)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/>
                        <a:t>RE: </a:t>
                      </a:r>
                      <a:r>
                        <a:rPr lang="en-GB" sz="800" baseline="0" dirty="0" smtClean="0"/>
                        <a:t>Why do Christians call Jesus the light of the world?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/>
                        <a:t>PSHE</a:t>
                      </a:r>
                      <a:r>
                        <a:rPr lang="en-GB" sz="800" b="0" baseline="0" dirty="0" smtClean="0"/>
                        <a:t>: My Body Your Body, Sleep, </a:t>
                      </a:r>
                      <a:r>
                        <a:rPr lang="en-GB" sz="800" b="0" baseline="0" dirty="0" err="1" smtClean="0"/>
                        <a:t>Screentime</a:t>
                      </a:r>
                      <a:r>
                        <a:rPr lang="en-GB" sz="800" b="0" baseline="0" dirty="0" smtClean="0"/>
                        <a:t>, Autism: </a:t>
                      </a:r>
                      <a:r>
                        <a:rPr lang="en-GB" sz="800" b="0" baseline="0" dirty="0" err="1" smtClean="0"/>
                        <a:t>Aspergers</a:t>
                      </a:r>
                      <a:r>
                        <a:rPr lang="en-GB" sz="800" b="0" baseline="0" dirty="0" smtClean="0"/>
                        <a:t>, What’s Love?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/>
                        <a:t>Computing: </a:t>
                      </a:r>
                      <a:r>
                        <a:rPr lang="en-GB" sz="800" b="0" baseline="0" dirty="0" smtClean="0"/>
                        <a:t>Coding 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/>
                        <a:t>French: </a:t>
                      </a:r>
                      <a:r>
                        <a:rPr lang="en-GB" sz="800" b="0" baseline="0" dirty="0" smtClean="0"/>
                        <a:t>Pocket money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PE:</a:t>
                      </a:r>
                      <a:r>
                        <a:rPr lang="en-GB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Invasion games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Music:</a:t>
                      </a:r>
                      <a:r>
                        <a:rPr lang="en-GB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800" dirty="0" smtClean="0"/>
                        <a:t>Active Listening (Classical era), Composing &amp; Improvising and Performing (with music teacher), Singing (building up to a Christmas performance)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baseline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baseline="0" dirty="0"/>
                        <a:t>R.E:</a:t>
                      </a:r>
                      <a:r>
                        <a:rPr lang="en-GB" sz="1000" i="0" baseline="0" dirty="0"/>
                        <a:t> Light at Christmas</a:t>
                      </a:r>
                      <a:endParaRPr lang="en-GB" sz="1000" i="0" dirty="0"/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248950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7571" y="296221"/>
            <a:ext cx="919576" cy="91957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0025" y="227306"/>
            <a:ext cx="12401550" cy="9146588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335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265" y="326549"/>
            <a:ext cx="4684103" cy="3111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22" u="sng" dirty="0"/>
              <a:t>Wheatley Hill Primary School – Long Term Overview – Year </a:t>
            </a:r>
            <a:r>
              <a:rPr lang="en-GB" sz="1422" u="sng" dirty="0" smtClean="0"/>
              <a:t>4 </a:t>
            </a:r>
            <a:endParaRPr lang="en-GB" sz="1422" u="sng" dirty="0"/>
          </a:p>
        </p:txBody>
      </p:sp>
      <p:sp>
        <p:nvSpPr>
          <p:cNvPr id="7" name="Rectangle 6"/>
          <p:cNvSpPr/>
          <p:nvPr/>
        </p:nvSpPr>
        <p:spPr>
          <a:xfrm>
            <a:off x="200025" y="227306"/>
            <a:ext cx="12401550" cy="9146588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900516"/>
              </p:ext>
            </p:extLst>
          </p:nvPr>
        </p:nvGraphicFramePr>
        <p:xfrm>
          <a:off x="344403" y="902417"/>
          <a:ext cx="12092067" cy="85337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172">
                  <a:extLst>
                    <a:ext uri="{9D8B030D-6E8A-4147-A177-3AD203B41FA5}">
                      <a16:colId xmlns:a16="http://schemas.microsoft.com/office/drawing/2014/main" val="1515145842"/>
                    </a:ext>
                  </a:extLst>
                </a:gridCol>
                <a:gridCol w="714172">
                  <a:extLst>
                    <a:ext uri="{9D8B030D-6E8A-4147-A177-3AD203B41FA5}">
                      <a16:colId xmlns:a16="http://schemas.microsoft.com/office/drawing/2014/main" val="2801019361"/>
                    </a:ext>
                  </a:extLst>
                </a:gridCol>
                <a:gridCol w="714172">
                  <a:extLst>
                    <a:ext uri="{9D8B030D-6E8A-4147-A177-3AD203B41FA5}">
                      <a16:colId xmlns:a16="http://schemas.microsoft.com/office/drawing/2014/main" val="3886250757"/>
                    </a:ext>
                  </a:extLst>
                </a:gridCol>
                <a:gridCol w="714172">
                  <a:extLst>
                    <a:ext uri="{9D8B030D-6E8A-4147-A177-3AD203B41FA5}">
                      <a16:colId xmlns:a16="http://schemas.microsoft.com/office/drawing/2014/main" val="564546485"/>
                    </a:ext>
                  </a:extLst>
                </a:gridCol>
                <a:gridCol w="714172">
                  <a:extLst>
                    <a:ext uri="{9D8B030D-6E8A-4147-A177-3AD203B41FA5}">
                      <a16:colId xmlns:a16="http://schemas.microsoft.com/office/drawing/2014/main" val="3318043987"/>
                    </a:ext>
                  </a:extLst>
                </a:gridCol>
                <a:gridCol w="714172">
                  <a:extLst>
                    <a:ext uri="{9D8B030D-6E8A-4147-A177-3AD203B41FA5}">
                      <a16:colId xmlns:a16="http://schemas.microsoft.com/office/drawing/2014/main" val="31436958"/>
                    </a:ext>
                  </a:extLst>
                </a:gridCol>
                <a:gridCol w="714172">
                  <a:extLst>
                    <a:ext uri="{9D8B030D-6E8A-4147-A177-3AD203B41FA5}">
                      <a16:colId xmlns:a16="http://schemas.microsoft.com/office/drawing/2014/main" val="2396593462"/>
                    </a:ext>
                  </a:extLst>
                </a:gridCol>
                <a:gridCol w="714172">
                  <a:extLst>
                    <a:ext uri="{9D8B030D-6E8A-4147-A177-3AD203B41FA5}">
                      <a16:colId xmlns:a16="http://schemas.microsoft.com/office/drawing/2014/main" val="2260121395"/>
                    </a:ext>
                  </a:extLst>
                </a:gridCol>
                <a:gridCol w="714172">
                  <a:extLst>
                    <a:ext uri="{9D8B030D-6E8A-4147-A177-3AD203B41FA5}">
                      <a16:colId xmlns:a16="http://schemas.microsoft.com/office/drawing/2014/main" val="1133684306"/>
                    </a:ext>
                  </a:extLst>
                </a:gridCol>
                <a:gridCol w="714172">
                  <a:extLst>
                    <a:ext uri="{9D8B030D-6E8A-4147-A177-3AD203B41FA5}">
                      <a16:colId xmlns:a16="http://schemas.microsoft.com/office/drawing/2014/main" val="2280477883"/>
                    </a:ext>
                  </a:extLst>
                </a:gridCol>
                <a:gridCol w="952763">
                  <a:extLst>
                    <a:ext uri="{9D8B030D-6E8A-4147-A177-3AD203B41FA5}">
                      <a16:colId xmlns:a16="http://schemas.microsoft.com/office/drawing/2014/main" val="3146685755"/>
                    </a:ext>
                  </a:extLst>
                </a:gridCol>
                <a:gridCol w="1154118">
                  <a:extLst>
                    <a:ext uri="{9D8B030D-6E8A-4147-A177-3AD203B41FA5}">
                      <a16:colId xmlns:a16="http://schemas.microsoft.com/office/drawing/2014/main" val="969576128"/>
                    </a:ext>
                  </a:extLst>
                </a:gridCol>
                <a:gridCol w="1623724">
                  <a:extLst>
                    <a:ext uri="{9D8B030D-6E8A-4147-A177-3AD203B41FA5}">
                      <a16:colId xmlns:a16="http://schemas.microsoft.com/office/drawing/2014/main" val="65668484"/>
                    </a:ext>
                  </a:extLst>
                </a:gridCol>
                <a:gridCol w="1219742">
                  <a:extLst>
                    <a:ext uri="{9D8B030D-6E8A-4147-A177-3AD203B41FA5}">
                      <a16:colId xmlns:a16="http://schemas.microsoft.com/office/drawing/2014/main" val="1672269246"/>
                    </a:ext>
                  </a:extLst>
                </a:gridCol>
              </a:tblGrid>
              <a:tr h="293713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Spring Term 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738436"/>
                  </a:ext>
                </a:extLst>
              </a:tr>
              <a:tr h="293713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Week 2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3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4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5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6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7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</a:t>
                      </a:r>
                      <a:r>
                        <a:rPr lang="en-GB" sz="1100" b="1" baseline="0" dirty="0"/>
                        <a:t> 8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9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10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11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12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307935"/>
                  </a:ext>
                </a:extLst>
              </a:tr>
              <a:tr h="1288922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Expert Focus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latin typeface="+mn-lt"/>
                        </a:rPr>
                        <a:t>To become an expert in:</a:t>
                      </a:r>
                    </a:p>
                    <a:p>
                      <a:pPr algn="ctr"/>
                      <a:r>
                        <a:rPr lang="en-GB" sz="1100" b="0" dirty="0" smtClean="0">
                          <a:latin typeface="+mn-lt"/>
                        </a:rPr>
                        <a:t>The Amazon Rainforest 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Expert Focus trip: Potters World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End point: Rainforest themed parent event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 smtClean="0">
                          <a:latin typeface="+mn-lt"/>
                        </a:rPr>
                        <a:t>To</a:t>
                      </a:r>
                      <a:r>
                        <a:rPr lang="en-GB" sz="1100" b="0" baseline="0" dirty="0" smtClean="0">
                          <a:latin typeface="+mn-lt"/>
                        </a:rPr>
                        <a:t> become an expert in: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baseline="0" dirty="0" smtClean="0">
                          <a:latin typeface="+mn-lt"/>
                        </a:rPr>
                        <a:t>Roman Rebellions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Expert </a:t>
                      </a: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Focus </a:t>
                      </a: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trip: </a:t>
                      </a:r>
                      <a:r>
                        <a:rPr kumimoji="0" lang="en-GB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Vindolanda</a:t>
                      </a: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+ Roman Army museum 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End point: </a:t>
                      </a: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Roman themed banquet</a:t>
                      </a:r>
                      <a:endParaRPr kumimoji="0" lang="en-GB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Half term after week 7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262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Class Text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GB" sz="1100" b="0" baseline="0" dirty="0" smtClean="0"/>
                        <a:t>Running Wild – Michael </a:t>
                      </a:r>
                      <a:r>
                        <a:rPr lang="en-GB" sz="1100" b="0" baseline="0" dirty="0" err="1" smtClean="0"/>
                        <a:t>Morpurgo</a:t>
                      </a:r>
                      <a:r>
                        <a:rPr lang="en-GB" sz="1100" b="0" baseline="0" dirty="0" smtClean="0"/>
                        <a:t> </a:t>
                      </a:r>
                      <a:endParaRPr lang="en-GB" sz="1100" b="0" dirty="0" smtClean="0"/>
                    </a:p>
                    <a:p>
                      <a:pPr algn="ctr"/>
                      <a:endParaRPr lang="en-GB" sz="1100" b="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100" b="0" dirty="0" smtClean="0"/>
                        <a:t>Romulus and Remus</a:t>
                      </a:r>
                      <a:r>
                        <a:rPr lang="en-GB" sz="1100" b="0" baseline="0" dirty="0" smtClean="0"/>
                        <a:t> – The twins who made Rome 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3057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Writing Focus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+mn-lt"/>
                        </a:rPr>
                        <a:t>Non-Chronological Report</a:t>
                      </a:r>
                    </a:p>
                    <a:p>
                      <a:pPr marL="171450" marR="0" lvl="0" indent="-17145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baseline="0" dirty="0" smtClean="0">
                          <a:latin typeface="+mn-lt"/>
                        </a:rPr>
                        <a:t>Tribes that live in the rainforest</a:t>
                      </a:r>
                      <a:endParaRPr lang="en-GB" sz="1100" b="0" dirty="0" smtClean="0">
                        <a:latin typeface="+mn-lt"/>
                      </a:endParaRPr>
                    </a:p>
                    <a:p>
                      <a:pPr algn="ctr"/>
                      <a:endParaRPr lang="en-GB" sz="1100" b="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7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latin typeface="+mn-lt"/>
                        </a:rPr>
                        <a:t>Explanation Text</a:t>
                      </a:r>
                    </a:p>
                    <a:p>
                      <a:pPr marL="171450" marR="0" lvl="0" indent="-17145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baseline="0" dirty="0" smtClean="0">
                          <a:latin typeface="+mn-lt"/>
                        </a:rPr>
                        <a:t>Lifecycle of a dart frog </a:t>
                      </a:r>
                      <a:endParaRPr lang="en-GB" sz="1100" b="0" dirty="0" smtClean="0">
                        <a:latin typeface="+mn-lt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latin typeface="+mn-lt"/>
                        </a:rPr>
                        <a:t>Newspaper Report</a:t>
                      </a:r>
                      <a:r>
                        <a:rPr lang="en-GB" sz="1100" b="1" baseline="0" dirty="0" smtClean="0">
                          <a:latin typeface="+mn-lt"/>
                        </a:rPr>
                        <a:t>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 smtClean="0">
                          <a:latin typeface="+mn-lt"/>
                        </a:rPr>
                        <a:t>Deforestation in the rainforest </a:t>
                      </a:r>
                      <a:endParaRPr lang="en-GB" sz="1100" b="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latin typeface="+mn-lt"/>
                        </a:rPr>
                        <a:t>Adventure Narrative</a:t>
                      </a:r>
                    </a:p>
                    <a:p>
                      <a:pPr marL="171450" marR="0" indent="-17145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baseline="0" dirty="0" smtClean="0">
                          <a:latin typeface="+mn-lt"/>
                        </a:rPr>
                        <a:t>One week of descriptive writing </a:t>
                      </a:r>
                    </a:p>
                    <a:p>
                      <a:pPr marL="171450" marR="0" indent="-17145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baseline="0" dirty="0" smtClean="0">
                          <a:latin typeface="+mn-lt"/>
                        </a:rPr>
                        <a:t>Two weeks of story writing based on Boudicca’s revolt</a:t>
                      </a:r>
                      <a:endParaRPr lang="en-GB" sz="1100" b="0" dirty="0" smtClean="0">
                        <a:latin typeface="+mn-lt"/>
                      </a:endParaRPr>
                    </a:p>
                    <a:p>
                      <a:pPr algn="ctr"/>
                      <a:endParaRPr lang="en-GB" sz="1100" b="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+mn-lt"/>
                        </a:rPr>
                        <a:t>Advert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 smtClean="0">
                          <a:latin typeface="+mn-lt"/>
                        </a:rPr>
                        <a:t>Join</a:t>
                      </a:r>
                      <a:r>
                        <a:rPr lang="en-GB" sz="1100" b="0" baseline="0" dirty="0" smtClean="0">
                          <a:latin typeface="+mn-lt"/>
                        </a:rPr>
                        <a:t> Boudicca’s Iceni Tribe</a:t>
                      </a:r>
                      <a:endParaRPr lang="en-GB" sz="1100" b="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latin typeface="+mn-lt"/>
                        </a:rPr>
                        <a:t>Traditional</a:t>
                      </a:r>
                      <a:r>
                        <a:rPr lang="en-GB" sz="1100" b="1" baseline="0" dirty="0" smtClean="0">
                          <a:latin typeface="+mn-lt"/>
                        </a:rPr>
                        <a:t> Tales: Myth </a:t>
                      </a:r>
                    </a:p>
                    <a:p>
                      <a:pPr marL="171450" marR="0" indent="-17145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baseline="0" dirty="0" smtClean="0">
                          <a:latin typeface="+mn-lt"/>
                        </a:rPr>
                        <a:t>Romulus and Remus</a:t>
                      </a:r>
                      <a:endParaRPr lang="en-GB" sz="1100" b="0" dirty="0" smtClean="0">
                        <a:latin typeface="+mn-lt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7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140578"/>
                  </a:ext>
                </a:extLst>
              </a:tr>
              <a:tr h="933057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 Subjects – Expert Focus Link</a:t>
                      </a: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+mn-lt"/>
                        </a:rPr>
                        <a:t>Geography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+mn-lt"/>
                        </a:rPr>
                        <a:t>A Comparison between the Amazon Rainforest, Antarctic and the Lake District (UK)</a:t>
                      </a:r>
                    </a:p>
                    <a:p>
                      <a:pPr algn="ctr"/>
                      <a:endParaRPr lang="en-GB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Biomes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ctr"/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Art</a:t>
                      </a:r>
                      <a:endParaRPr lang="en-GB" sz="1100" b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Painting: paint with increasing control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 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Rainforest themed</a:t>
                      </a:r>
                      <a:endParaRPr lang="en-GB" sz="11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lvl="0"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History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Romans – Whatley Hill The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Edge of the Empire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aseline="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100" b="1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366456"/>
                  </a:ext>
                </a:extLst>
              </a:tr>
              <a:tr h="1672918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</a:t>
                      </a: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Living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Things and Their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Habitats: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Recognise that living things can be grouped in a variety of ways. Explore and use classification keys</a:t>
                      </a:r>
                      <a:endParaRPr lang="en-GB" sz="11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1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aseline="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Electricity: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Construct a simple series electrical circuit, identifying and naming its basic parts.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Recognise some common conductors and insulators</a:t>
                      </a:r>
                      <a:r>
                        <a:rPr lang="en-GB" sz="11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.</a:t>
                      </a:r>
                      <a:endParaRPr lang="en-GB" sz="1100" dirty="0" smtClean="0">
                        <a:solidFill>
                          <a:schemeClr val="accent6"/>
                        </a:solidFill>
                        <a:latin typeface="+mn-lt"/>
                      </a:endParaRPr>
                    </a:p>
                    <a:p>
                      <a:endParaRPr lang="en-GB" sz="110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595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+mn-lt"/>
                        </a:rPr>
                        <a:t>Multiplication</a:t>
                      </a:r>
                      <a:r>
                        <a:rPr lang="en-GB" sz="1100" baseline="0" dirty="0" smtClean="0">
                          <a:latin typeface="+mn-lt"/>
                        </a:rPr>
                        <a:t> and division</a:t>
                      </a:r>
                      <a:endParaRPr lang="en-GB" sz="110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+mn-lt"/>
                        </a:rPr>
                        <a:t>Fractions 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800" dirty="0" smtClean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+mn-lt"/>
                        </a:rPr>
                        <a:t>Decimals</a:t>
                      </a:r>
                      <a:endParaRPr lang="en-GB" sz="1100" baseline="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aseline="0" dirty="0" smtClean="0">
                          <a:latin typeface="+mn-lt"/>
                        </a:rPr>
                        <a:t>Area </a:t>
                      </a:r>
                      <a:endParaRPr lang="en-GB" sz="1100" b="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latin typeface="+mn-lt"/>
                        </a:rPr>
                        <a:t>Consolidation </a:t>
                      </a:r>
                      <a:endParaRPr lang="en-GB" sz="1100" b="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0117">
                <a:tc>
                  <a:txBody>
                    <a:bodyPr/>
                    <a:lstStyle/>
                    <a:p>
                      <a:pPr lvl="0" algn="ctr"/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Discrete</a:t>
                      </a:r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900" b="1" dirty="0"/>
                        <a:t> </a:t>
                      </a: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>
                          <a:latin typeface="+mn-lt"/>
                        </a:rPr>
                        <a:t>RE: </a:t>
                      </a:r>
                      <a:r>
                        <a:rPr lang="en-GB" sz="800" baseline="0" dirty="0" smtClean="0">
                          <a:latin typeface="+mn-lt"/>
                        </a:rPr>
                        <a:t>What do Christians believe about Jesus? 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>
                          <a:latin typeface="+mn-lt"/>
                        </a:rPr>
                        <a:t>PSHE:</a:t>
                      </a:r>
                      <a:r>
                        <a:rPr lang="en-GB" sz="800" baseline="0" dirty="0" smtClean="0">
                          <a:latin typeface="+mn-lt"/>
                        </a:rPr>
                        <a:t> Bullying, Everything Will be Alright, All about </a:t>
                      </a:r>
                      <a:r>
                        <a:rPr lang="en-GB" sz="800" baseline="0" dirty="0" err="1" smtClean="0">
                          <a:latin typeface="+mn-lt"/>
                        </a:rPr>
                        <a:t>Tik-Tok</a:t>
                      </a:r>
                      <a:r>
                        <a:rPr lang="en-GB" sz="800" baseline="0" dirty="0" smtClean="0">
                          <a:latin typeface="+mn-lt"/>
                        </a:rPr>
                        <a:t>, Identity and Gender, Fairtrade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smtClean="0">
                          <a:latin typeface="+mn-lt"/>
                        </a:rPr>
                        <a:t>Computing: </a:t>
                      </a:r>
                      <a:r>
                        <a:rPr lang="en-GB" sz="800" b="0" dirty="0" smtClean="0">
                          <a:latin typeface="+mn-lt"/>
                        </a:rPr>
                        <a:t>Information and communication-</a:t>
                      </a:r>
                      <a:r>
                        <a:rPr lang="en-GB" sz="800" b="0" baseline="0" dirty="0" smtClean="0">
                          <a:latin typeface="+mn-lt"/>
                        </a:rPr>
                        <a:t> u</a:t>
                      </a:r>
                      <a:r>
                        <a:rPr lang="en-GB" sz="800" b="0" dirty="0" smtClean="0">
                          <a:latin typeface="+mn-lt"/>
                        </a:rPr>
                        <a:t>sing</a:t>
                      </a:r>
                      <a:r>
                        <a:rPr lang="en-GB" sz="800" b="0" baseline="0" dirty="0" smtClean="0">
                          <a:latin typeface="+mn-lt"/>
                        </a:rPr>
                        <a:t> Microsoft Word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>
                          <a:latin typeface="+mn-lt"/>
                        </a:rPr>
                        <a:t>French: </a:t>
                      </a:r>
                      <a:r>
                        <a:rPr lang="en-GB" sz="800" b="0" baseline="0" dirty="0" smtClean="0">
                          <a:latin typeface="+mn-lt"/>
                        </a:rPr>
                        <a:t>Tell me a story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PE: 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Dance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/>
                        <a:t>R.E:</a:t>
                      </a:r>
                      <a:r>
                        <a:rPr lang="en-GB" sz="800" baseline="0" dirty="0"/>
                        <a:t> Belonging to Christianity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/>
                        <a:t>Music: </a:t>
                      </a:r>
                      <a:r>
                        <a:rPr lang="en-GB" sz="800" dirty="0" smtClean="0"/>
                        <a:t>Active Listening (Daily: song of the day), Composing &amp; Improvising and Performing (with music teacher), Singing (building up to an Easter performance)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DT: </a:t>
                      </a:r>
                      <a:r>
                        <a:rPr lang="en-GB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Create </a:t>
                      </a: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model that incorporates electrical control elements (structure</a:t>
                      </a: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stability)</a:t>
                      </a:r>
                      <a:endParaRPr lang="en-GB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smtClean="0">
                          <a:latin typeface="+mn-lt"/>
                        </a:rPr>
                        <a:t>RE:</a:t>
                      </a:r>
                      <a:r>
                        <a:rPr lang="en-GB" sz="800" b="1" baseline="0" dirty="0" smtClean="0">
                          <a:latin typeface="+mn-lt"/>
                        </a:rPr>
                        <a:t> </a:t>
                      </a:r>
                      <a:r>
                        <a:rPr lang="en-GB" sz="800" baseline="0" dirty="0" smtClean="0">
                          <a:latin typeface="+mn-lt"/>
                        </a:rPr>
                        <a:t>Why is Lent such an important period for Christians? </a:t>
                      </a:r>
                      <a:endParaRPr lang="en-GB" sz="800" b="1" dirty="0" smtClean="0">
                        <a:latin typeface="+mn-lt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>
                          <a:latin typeface="+mn-lt"/>
                        </a:rPr>
                        <a:t>PSHE: </a:t>
                      </a:r>
                      <a:r>
                        <a:rPr lang="en-GB" sz="800" baseline="0" dirty="0" smtClean="0">
                          <a:latin typeface="+mn-lt"/>
                        </a:rPr>
                        <a:t>BV Government and Rules, BV Freedom in Beliefs, Family Relationships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smtClean="0">
                          <a:latin typeface="+mn-lt"/>
                        </a:rPr>
                        <a:t>Computing: </a:t>
                      </a:r>
                      <a:r>
                        <a:rPr lang="en-GB" sz="800" b="0" dirty="0" smtClean="0">
                          <a:latin typeface="+mn-lt"/>
                        </a:rPr>
                        <a:t>Information and communication</a:t>
                      </a:r>
                      <a:r>
                        <a:rPr lang="en-GB" sz="800" b="0" baseline="0" dirty="0" smtClean="0">
                          <a:latin typeface="+mn-lt"/>
                        </a:rPr>
                        <a:t> - u</a:t>
                      </a:r>
                      <a:r>
                        <a:rPr lang="en-GB" sz="800" b="0" dirty="0" smtClean="0">
                          <a:latin typeface="+mn-lt"/>
                        </a:rPr>
                        <a:t>sing</a:t>
                      </a:r>
                      <a:r>
                        <a:rPr lang="en-GB" sz="800" b="0" baseline="0" dirty="0" smtClean="0">
                          <a:latin typeface="+mn-lt"/>
                        </a:rPr>
                        <a:t> Microsoft Word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>
                          <a:latin typeface="+mn-lt"/>
                        </a:rPr>
                        <a:t>French: </a:t>
                      </a:r>
                      <a:r>
                        <a:rPr lang="en-GB" sz="800" b="0" baseline="0" dirty="0" smtClean="0">
                          <a:latin typeface="+mn-lt"/>
                        </a:rPr>
                        <a:t>Our Sporting Lives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smtClean="0">
                          <a:latin typeface="+mn-lt"/>
                        </a:rPr>
                        <a:t>Geography:</a:t>
                      </a:r>
                      <a:r>
                        <a:rPr lang="en-GB" sz="800" b="0" dirty="0" smtClean="0">
                          <a:latin typeface="+mn-lt"/>
                        </a:rPr>
                        <a:t> History</a:t>
                      </a:r>
                      <a:r>
                        <a:rPr lang="en-GB" sz="800" b="0" baseline="0" dirty="0" smtClean="0">
                          <a:latin typeface="+mn-lt"/>
                        </a:rPr>
                        <a:t> of Settlements</a:t>
                      </a:r>
                    </a:p>
                    <a:p>
                      <a:pPr algn="ctr"/>
                      <a:r>
                        <a:rPr lang="en-GB" sz="800" b="1" dirty="0" smtClean="0">
                          <a:latin typeface="+mn-lt"/>
                        </a:rPr>
                        <a:t>Art: </a:t>
                      </a:r>
                      <a:r>
                        <a:rPr lang="en-GB" sz="800" dirty="0" smtClean="0">
                          <a:latin typeface="+mn-lt"/>
                        </a:rPr>
                        <a:t>Create </a:t>
                      </a: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batik using a flour paste resist (textiles)</a:t>
                      </a:r>
                    </a:p>
                    <a:p>
                      <a:pPr algn="ctr"/>
                      <a:r>
                        <a:rPr lang="en-GB" sz="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PE: </a:t>
                      </a: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 and Wall</a:t>
                      </a:r>
                      <a:endParaRPr lang="en-GB" sz="800" dirty="0" smtClean="0">
                        <a:latin typeface="+mn-lt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>
                          <a:latin typeface="+mn-lt"/>
                        </a:rPr>
                        <a:t>Music: </a:t>
                      </a:r>
                      <a:r>
                        <a:rPr lang="en-GB" sz="800" dirty="0" smtClean="0"/>
                        <a:t>Active Listening (Daily: song of the day), Composing &amp; Improvising and Performing (with music teacher), Singing (building up to an Easter performance)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baseline="0" dirty="0">
                        <a:latin typeface="+mn-lt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248950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7571" y="296221"/>
            <a:ext cx="919576" cy="91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57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265" y="302499"/>
            <a:ext cx="4684103" cy="3111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22" u="sng" dirty="0"/>
              <a:t>Wheatley Hill Primary School – Long Term Overview – </a:t>
            </a:r>
            <a:r>
              <a:rPr lang="en-GB" sz="1422" u="sng" dirty="0" smtClean="0"/>
              <a:t>Year 4 </a:t>
            </a:r>
            <a:endParaRPr lang="en-GB" sz="1422" u="sng" dirty="0"/>
          </a:p>
        </p:txBody>
      </p:sp>
      <p:sp>
        <p:nvSpPr>
          <p:cNvPr id="7" name="Rectangle 6"/>
          <p:cNvSpPr/>
          <p:nvPr/>
        </p:nvSpPr>
        <p:spPr>
          <a:xfrm>
            <a:off x="200025" y="227306"/>
            <a:ext cx="12401550" cy="9146588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162184"/>
              </p:ext>
            </p:extLst>
          </p:nvPr>
        </p:nvGraphicFramePr>
        <p:xfrm>
          <a:off x="228084" y="706169"/>
          <a:ext cx="12345432" cy="85947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8679">
                  <a:extLst>
                    <a:ext uri="{9D8B030D-6E8A-4147-A177-3AD203B41FA5}">
                      <a16:colId xmlns:a16="http://schemas.microsoft.com/office/drawing/2014/main" val="1515145842"/>
                    </a:ext>
                  </a:extLst>
                </a:gridCol>
                <a:gridCol w="748679">
                  <a:extLst>
                    <a:ext uri="{9D8B030D-6E8A-4147-A177-3AD203B41FA5}">
                      <a16:colId xmlns:a16="http://schemas.microsoft.com/office/drawing/2014/main" val="2801019361"/>
                    </a:ext>
                  </a:extLst>
                </a:gridCol>
                <a:gridCol w="748679">
                  <a:extLst>
                    <a:ext uri="{9D8B030D-6E8A-4147-A177-3AD203B41FA5}">
                      <a16:colId xmlns:a16="http://schemas.microsoft.com/office/drawing/2014/main" val="3886250757"/>
                    </a:ext>
                  </a:extLst>
                </a:gridCol>
                <a:gridCol w="748679">
                  <a:extLst>
                    <a:ext uri="{9D8B030D-6E8A-4147-A177-3AD203B41FA5}">
                      <a16:colId xmlns:a16="http://schemas.microsoft.com/office/drawing/2014/main" val="564546485"/>
                    </a:ext>
                  </a:extLst>
                </a:gridCol>
                <a:gridCol w="748679">
                  <a:extLst>
                    <a:ext uri="{9D8B030D-6E8A-4147-A177-3AD203B41FA5}">
                      <a16:colId xmlns:a16="http://schemas.microsoft.com/office/drawing/2014/main" val="3318043987"/>
                    </a:ext>
                  </a:extLst>
                </a:gridCol>
                <a:gridCol w="794498">
                  <a:extLst>
                    <a:ext uri="{9D8B030D-6E8A-4147-A177-3AD203B41FA5}">
                      <a16:colId xmlns:a16="http://schemas.microsoft.com/office/drawing/2014/main" val="31436958"/>
                    </a:ext>
                  </a:extLst>
                </a:gridCol>
                <a:gridCol w="748679">
                  <a:extLst>
                    <a:ext uri="{9D8B030D-6E8A-4147-A177-3AD203B41FA5}">
                      <a16:colId xmlns:a16="http://schemas.microsoft.com/office/drawing/2014/main" val="2396593462"/>
                    </a:ext>
                  </a:extLst>
                </a:gridCol>
                <a:gridCol w="748679">
                  <a:extLst>
                    <a:ext uri="{9D8B030D-6E8A-4147-A177-3AD203B41FA5}">
                      <a16:colId xmlns:a16="http://schemas.microsoft.com/office/drawing/2014/main" val="2260121395"/>
                    </a:ext>
                  </a:extLst>
                </a:gridCol>
                <a:gridCol w="748680">
                  <a:extLst>
                    <a:ext uri="{9D8B030D-6E8A-4147-A177-3AD203B41FA5}">
                      <a16:colId xmlns:a16="http://schemas.microsoft.com/office/drawing/2014/main" val="1133684306"/>
                    </a:ext>
                  </a:extLst>
                </a:gridCol>
                <a:gridCol w="748679">
                  <a:extLst>
                    <a:ext uri="{9D8B030D-6E8A-4147-A177-3AD203B41FA5}">
                      <a16:colId xmlns:a16="http://schemas.microsoft.com/office/drawing/2014/main" val="2280477883"/>
                    </a:ext>
                  </a:extLst>
                </a:gridCol>
                <a:gridCol w="748679">
                  <a:extLst>
                    <a:ext uri="{9D8B030D-6E8A-4147-A177-3AD203B41FA5}">
                      <a16:colId xmlns:a16="http://schemas.microsoft.com/office/drawing/2014/main" val="3146685755"/>
                    </a:ext>
                  </a:extLst>
                </a:gridCol>
                <a:gridCol w="748680">
                  <a:extLst>
                    <a:ext uri="{9D8B030D-6E8A-4147-A177-3AD203B41FA5}">
                      <a16:colId xmlns:a16="http://schemas.microsoft.com/office/drawing/2014/main" val="969576128"/>
                    </a:ext>
                  </a:extLst>
                </a:gridCol>
                <a:gridCol w="735756">
                  <a:extLst>
                    <a:ext uri="{9D8B030D-6E8A-4147-A177-3AD203B41FA5}">
                      <a16:colId xmlns:a16="http://schemas.microsoft.com/office/drawing/2014/main" val="65668484"/>
                    </a:ext>
                  </a:extLst>
                </a:gridCol>
                <a:gridCol w="143569">
                  <a:extLst>
                    <a:ext uri="{9D8B030D-6E8A-4147-A177-3AD203B41FA5}">
                      <a16:colId xmlns:a16="http://schemas.microsoft.com/office/drawing/2014/main" val="3901852753"/>
                    </a:ext>
                  </a:extLst>
                </a:gridCol>
                <a:gridCol w="1184373">
                  <a:extLst>
                    <a:ext uri="{9D8B030D-6E8A-4147-A177-3AD203B41FA5}">
                      <a16:colId xmlns:a16="http://schemas.microsoft.com/office/drawing/2014/main" val="1672269246"/>
                    </a:ext>
                  </a:extLst>
                </a:gridCol>
                <a:gridCol w="1251765">
                  <a:extLst>
                    <a:ext uri="{9D8B030D-6E8A-4147-A177-3AD203B41FA5}">
                      <a16:colId xmlns:a16="http://schemas.microsoft.com/office/drawing/2014/main" val="3231118915"/>
                    </a:ext>
                  </a:extLst>
                </a:gridCol>
              </a:tblGrid>
              <a:tr h="296004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Summer Term 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738436"/>
                  </a:ext>
                </a:extLst>
              </a:tr>
              <a:tr h="296004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Week 2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3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4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5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6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7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</a:t>
                      </a:r>
                      <a:r>
                        <a:rPr lang="en-GB" sz="1100" b="1" baseline="0" dirty="0"/>
                        <a:t> 8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9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10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11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12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13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307935"/>
                  </a:ext>
                </a:extLst>
              </a:tr>
              <a:tr h="1432779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Expert Focus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 smtClean="0">
                          <a:latin typeface="+mn-lt"/>
                        </a:rPr>
                        <a:t>To become the expert in:</a:t>
                      </a:r>
                    </a:p>
                    <a:p>
                      <a:pPr algn="ctr"/>
                      <a:r>
                        <a:rPr lang="en-GB" sz="1100" b="0" dirty="0" smtClean="0"/>
                        <a:t>Carnival Culture</a:t>
                      </a:r>
                    </a:p>
                    <a:p>
                      <a:pPr algn="ctr"/>
                      <a:r>
                        <a:rPr lang="en-GB" sz="1100" b="0" dirty="0" smtClean="0"/>
                        <a:t>Starting point: Carnival Salsa</a:t>
                      </a:r>
                      <a:r>
                        <a:rPr lang="en-GB" sz="1100" b="0" baseline="0" dirty="0" smtClean="0"/>
                        <a:t> Dance Workshop</a:t>
                      </a:r>
                      <a:endParaRPr lang="en-GB" sz="1100" b="0" dirty="0" smtClean="0"/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</a:t>
                      </a:r>
                      <a:r>
                        <a:rPr lang="en-GB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point: Carnival performance </a:t>
                      </a:r>
                      <a:endParaRPr lang="en-GB" sz="1100" b="0" dirty="0" smtClean="0"/>
                    </a:p>
                    <a:p>
                      <a:pPr algn="ctr"/>
                      <a:endParaRPr lang="en-GB" sz="1100" b="0" dirty="0" smtClean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 smtClean="0">
                          <a:latin typeface="+mn-lt"/>
                        </a:rPr>
                        <a:t>To become the expert in:</a:t>
                      </a:r>
                    </a:p>
                    <a:p>
                      <a:pPr algn="ctr"/>
                      <a:r>
                        <a:rPr lang="en-GB" sz="1100" dirty="0" smtClean="0"/>
                        <a:t>Anglo Saxon</a:t>
                      </a:r>
                      <a:r>
                        <a:rPr lang="en-GB" sz="1100" baseline="0" dirty="0" smtClean="0"/>
                        <a:t> Struggles and Culture </a:t>
                      </a:r>
                    </a:p>
                    <a:p>
                      <a:pPr algn="ctr"/>
                      <a:r>
                        <a:rPr lang="en-GB" sz="1100" dirty="0" smtClean="0"/>
                        <a:t>Starting point:</a:t>
                      </a:r>
                      <a:r>
                        <a:rPr lang="en-GB" sz="1100" baseline="0" dirty="0" smtClean="0"/>
                        <a:t> </a:t>
                      </a:r>
                      <a:r>
                        <a:rPr lang="en-GB" sz="1100" baseline="0" dirty="0" err="1" smtClean="0"/>
                        <a:t>Jorvik</a:t>
                      </a:r>
                      <a:r>
                        <a:rPr lang="en-GB" sz="1100" baseline="0" dirty="0" smtClean="0"/>
                        <a:t> Centre/ York</a:t>
                      </a:r>
                    </a:p>
                    <a:p>
                      <a:pPr algn="ctr"/>
                      <a:r>
                        <a:rPr lang="en-GB" sz="1100" b="0" i="0" baseline="0" dirty="0" smtClean="0"/>
                        <a:t>End point: </a:t>
                      </a:r>
                      <a:r>
                        <a:rPr lang="en-GB" sz="1100" b="0" i="0" baseline="0" dirty="0" smtClean="0"/>
                        <a:t>Showcase work</a:t>
                      </a:r>
                      <a:endParaRPr lang="en-GB" sz="1100" b="0" i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The extremes ?? (why can’t a polar bear live in Wheatley Hill?)</a:t>
                      </a:r>
                    </a:p>
                    <a:p>
                      <a:pPr marL="0" algn="ctr" defTabSz="1280160" rtl="0" eaLnBrk="1" latinLnBrk="0" hangingPunct="1"/>
                      <a:endParaRPr lang="en-GB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Tales with a twist??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Half term after week 6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317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Class Text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Ada's Violin: The Story of the Recycled Orchestra of Paraguay – Susan Hood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Anglo-Saxon Boy</a:t>
                      </a:r>
                      <a:r>
                        <a:rPr lang="en-GB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Tony Bradman</a:t>
                      </a:r>
                      <a:endParaRPr lang="en-GB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5506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Writing Focus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100" b="1" dirty="0" smtClean="0"/>
                        <a:t>Newspaper Report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 smtClean="0"/>
                        <a:t>Carnival crash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Non-chronological</a:t>
                      </a:r>
                      <a:r>
                        <a:rPr lang="en-GB" sz="1100" b="1" baseline="0" dirty="0" smtClean="0"/>
                        <a:t> report </a:t>
                      </a:r>
                    </a:p>
                    <a:p>
                      <a:pPr marL="171450" marR="0" indent="-17145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baseline="0" dirty="0" smtClean="0"/>
                        <a:t>Carnivals around the world</a:t>
                      </a:r>
                      <a:endParaRPr lang="en-GB" sz="11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chemeClr val="tx1"/>
                          </a:solidFill>
                        </a:rPr>
                        <a:t>Poetry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 err="1" smtClean="0"/>
                        <a:t>Renga</a:t>
                      </a:r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solidFill>
                            <a:schemeClr val="tx1"/>
                          </a:solidFill>
                        </a:rPr>
                        <a:t>Advert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</a:rPr>
                        <a:t>Move to Saxon settlement instead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</a:rPr>
                        <a:t> of Viking territory</a:t>
                      </a:r>
                      <a:endParaRPr lang="en-GB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1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solidFill>
                            <a:schemeClr val="tx1"/>
                          </a:solidFill>
                        </a:rPr>
                        <a:t>Adventure Narrative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</a:rPr>
                        <a:t>Viking invasion of Anglo-Saxon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</a:rPr>
                        <a:t> settlements </a:t>
                      </a:r>
                      <a:endParaRPr lang="en-GB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100" b="1" dirty="0" smtClean="0"/>
                        <a:t>Consolidation</a:t>
                      </a:r>
                      <a:r>
                        <a:rPr lang="en-GB" sz="1100" b="1" baseline="0" dirty="0" smtClean="0"/>
                        <a:t> 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7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140578"/>
                  </a:ext>
                </a:extLst>
              </a:tr>
              <a:tr h="1764479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 Subjects – Expert Focus Link</a:t>
                      </a: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Geography</a:t>
                      </a:r>
                      <a:endParaRPr lang="en-GB" sz="1100" dirty="0" smtClean="0"/>
                    </a:p>
                    <a:p>
                      <a:pPr algn="ctr"/>
                      <a:r>
                        <a:rPr lang="en-GB" sz="1100" dirty="0" smtClean="0"/>
                        <a:t>A</a:t>
                      </a:r>
                      <a:r>
                        <a:rPr lang="en-GB" sz="1100" baseline="0" dirty="0" smtClean="0"/>
                        <a:t> study of South America</a:t>
                      </a:r>
                      <a:endParaRPr lang="en-GB" sz="1100" dirty="0" smtClean="0"/>
                    </a:p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latin typeface="+mn-lt"/>
                        </a:rPr>
                        <a:t>DT </a:t>
                      </a:r>
                      <a:r>
                        <a:rPr lang="en-GB" sz="1100" dirty="0" smtClean="0">
                          <a:latin typeface="+mn-lt"/>
                        </a:rPr>
                        <a:t>Textiles - </a:t>
                      </a:r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textile fabric contain – purse/pencil case</a:t>
                      </a:r>
                      <a:endParaRPr lang="en-GB" sz="11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solidFill>
                            <a:schemeClr val="tx1"/>
                          </a:solidFill>
                        </a:rPr>
                        <a:t>History</a:t>
                      </a:r>
                    </a:p>
                    <a:p>
                      <a:pPr algn="ctr"/>
                      <a:r>
                        <a:rPr lang="en-GB" sz="11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Anglo-Saxons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 and Scots – Welcome to Angle Land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endParaRPr lang="en-GB" sz="11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Geography: </a:t>
                      </a:r>
                      <a:r>
                        <a:rPr lang="en-GB" sz="1000" baseline="0" dirty="0"/>
                        <a:t>The Poles and the Equator – Poles, Kenya, Brazil, Indonesia 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/>
                        <a:t>Geography: </a:t>
                      </a:r>
                      <a:r>
                        <a:rPr lang="en-GB" sz="1000" baseline="0" dirty="0"/>
                        <a:t>Map Work – Identify Poles, Equator Kenya, Brazil, Indonesia 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11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baseline="0" dirty="0" smtClean="0">
                          <a:solidFill>
                            <a:schemeClr val="tx1"/>
                          </a:solidFill>
                        </a:rPr>
                        <a:t>Geography </a:t>
                      </a:r>
                    </a:p>
                    <a:p>
                      <a:pPr algn="ctr"/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</a:rPr>
                        <a:t>Fieldwork :  </a:t>
                      </a:r>
                      <a:r>
                        <a:rPr lang="en-US" sz="11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Map Work &amp; Local Area Classification</a:t>
                      </a:r>
                      <a:endParaRPr lang="en-GB" sz="11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366456"/>
                  </a:ext>
                </a:extLst>
              </a:tr>
              <a:tr h="1273185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</a:t>
                      </a: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0" dirty="0" smtClean="0"/>
                        <a:t>Sound</a:t>
                      </a:r>
                      <a:endParaRPr lang="en-GB" sz="11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/>
                        <a:t>Science: </a:t>
                      </a:r>
                      <a:r>
                        <a:rPr lang="en-GB" sz="1000" baseline="0" dirty="0"/>
                        <a:t>Living Things + Habitats linked to Poles and Equator 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aseline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 smtClean="0">
                          <a:latin typeface="+mn-lt"/>
                        </a:rPr>
                        <a:t>Animals Including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 smtClean="0">
                          <a:latin typeface="+mn-lt"/>
                        </a:rPr>
                        <a:t> Humans: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dirty="0" smtClean="0"/>
                        <a:t>Human teeth and hygiene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1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sz="110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5506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Decimals </a:t>
                      </a:r>
                      <a:endParaRPr lang="en-GB" sz="11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Money </a:t>
                      </a:r>
                      <a:endParaRPr lang="en-GB" sz="11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 smtClean="0"/>
                        <a:t>Time</a:t>
                      </a:r>
                      <a:endParaRPr lang="en-GB" sz="11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Shape 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aseline="0" dirty="0" smtClean="0"/>
                        <a:t>Position and Direction</a:t>
                      </a:r>
                      <a:endParaRPr lang="en-GB" sz="105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Length, weight and capacity</a:t>
                      </a:r>
                      <a:endParaRPr lang="en-GB" sz="11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0" dirty="0" smtClean="0"/>
                        <a:t>Consolidation</a:t>
                      </a:r>
                      <a:endParaRPr lang="en-GB" sz="11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78578">
                <a:tc>
                  <a:txBody>
                    <a:bodyPr/>
                    <a:lstStyle/>
                    <a:p>
                      <a:pPr lvl="0" algn="ctr"/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Discrete</a:t>
                      </a:r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900" b="1" dirty="0"/>
                        <a:t> </a:t>
                      </a: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Art: </a:t>
                      </a:r>
                      <a:r>
                        <a:rPr lang="en-GB" sz="800" dirty="0" smtClean="0"/>
                        <a:t>Drawing </a:t>
                      </a: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portraits</a:t>
                      </a: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proportion and shading techniques </a:t>
                      </a:r>
                    </a:p>
                    <a:p>
                      <a:pPr algn="ctr"/>
                      <a:r>
                        <a:rPr lang="en-GB" sz="800" b="1" baseline="0" dirty="0" smtClean="0"/>
                        <a:t>RE: </a:t>
                      </a:r>
                      <a:r>
                        <a:rPr lang="en-GB" sz="800" b="0" baseline="0" dirty="0" smtClean="0"/>
                        <a:t>How and why do people show care for others?  </a:t>
                      </a:r>
                    </a:p>
                    <a:p>
                      <a:pPr algn="ctr"/>
                      <a:r>
                        <a:rPr lang="en-GB" sz="800" b="1" baseline="0" dirty="0" smtClean="0"/>
                        <a:t>PSHE</a:t>
                      </a:r>
                      <a:r>
                        <a:rPr lang="en-GB" sz="800" b="0" baseline="0" dirty="0" smtClean="0"/>
                        <a:t>: Consent, Where does my Food come from? Respect, Being Responsible, Earning Money</a:t>
                      </a:r>
                    </a:p>
                    <a:p>
                      <a:pPr algn="ctr"/>
                      <a:r>
                        <a:rPr lang="en-GB" sz="800" b="1" dirty="0" smtClean="0"/>
                        <a:t>Computing: </a:t>
                      </a:r>
                      <a:r>
                        <a:rPr lang="en-GB" sz="800" dirty="0" smtClean="0"/>
                        <a:t>Online Safety and Digital citizenship</a:t>
                      </a:r>
                    </a:p>
                    <a:p>
                      <a:pPr algn="ctr"/>
                      <a:r>
                        <a:rPr lang="en-GB" sz="800" b="1" dirty="0" smtClean="0"/>
                        <a:t>French: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0" baseline="0" dirty="0" smtClean="0"/>
                        <a:t>Brown bear</a:t>
                      </a:r>
                    </a:p>
                    <a:p>
                      <a:pPr algn="ctr"/>
                      <a:r>
                        <a:rPr lang="en-GB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PE:</a:t>
                      </a:r>
                      <a:r>
                        <a:rPr lang="en-GB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Striking and Fielding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Music:</a:t>
                      </a:r>
                      <a:r>
                        <a:rPr lang="en-GB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800" dirty="0" smtClean="0"/>
                        <a:t>Active Listening (Latin/South America), Composing &amp; Improvising and Performing (with music teacher), Singing (building up to a summer performance)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</a:rPr>
                        <a:t>Geography: </a:t>
                      </a:r>
                      <a:r>
                        <a:rPr lang="en-GB" sz="800" baseline="0" dirty="0" smtClean="0">
                          <a:solidFill>
                            <a:schemeClr val="tx1"/>
                          </a:solidFill>
                        </a:rPr>
                        <a:t>Local Area Classification and Fieldwork in The Local Area 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/>
                        <a:t>PSHE</a:t>
                      </a:r>
                      <a:r>
                        <a:rPr lang="en-GB" sz="800" b="0" baseline="0" dirty="0" smtClean="0"/>
                        <a:t>: Problem Solving and Resourcefulness, Try and Try Again, Leadership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smtClean="0"/>
                        <a:t>RE: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0" baseline="0" dirty="0" smtClean="0"/>
                        <a:t>Why do people visit Durham Cathedral today?</a:t>
                      </a:r>
                      <a:endParaRPr lang="en-GB" sz="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smtClean="0"/>
                        <a:t>Computing: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dirty="0" smtClean="0"/>
                        <a:t>Online Safety and Digital citizenship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</a:rPr>
                        <a:t>French: 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</a:rPr>
                        <a:t>What’s the weather like?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</a:rPr>
                        <a:t>PE: 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</a:rPr>
                        <a:t>Music: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800" dirty="0" smtClean="0"/>
                        <a:t>Active Listening (Latin/South America), Composing &amp; Improvising and Performing (with music teacher), Singing (building up to a summer performance)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248950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7571" y="296221"/>
            <a:ext cx="919576" cy="91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561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6146</TotalTime>
  <Words>1199</Words>
  <Application>Microsoft Office PowerPoint</Application>
  <PresentationFormat>A3 Paper (297x420 mm)</PresentationFormat>
  <Paragraphs>246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kdobson</dc:creator>
  <cp:lastModifiedBy>Jabbs</cp:lastModifiedBy>
  <cp:revision>148</cp:revision>
  <cp:lastPrinted>2023-08-16T12:02:49Z</cp:lastPrinted>
  <dcterms:created xsi:type="dcterms:W3CDTF">2020-06-30T14:01:22Z</dcterms:created>
  <dcterms:modified xsi:type="dcterms:W3CDTF">2023-09-18T08:12:42Z</dcterms:modified>
</cp:coreProperties>
</file>