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257" r:id="rId3"/>
    <p:sldId id="342" r:id="rId4"/>
    <p:sldId id="266" r:id="rId5"/>
    <p:sldId id="268" r:id="rId6"/>
    <p:sldId id="267" r:id="rId7"/>
    <p:sldId id="337" r:id="rId8"/>
    <p:sldId id="338" r:id="rId9"/>
    <p:sldId id="295" r:id="rId10"/>
    <p:sldId id="296" r:id="rId11"/>
    <p:sldId id="297" r:id="rId12"/>
    <p:sldId id="298" r:id="rId13"/>
    <p:sldId id="339" r:id="rId14"/>
    <p:sldId id="273" r:id="rId15"/>
    <p:sldId id="299" r:id="rId16"/>
    <p:sldId id="274" r:id="rId17"/>
    <p:sldId id="340" r:id="rId18"/>
    <p:sldId id="336" r:id="rId19"/>
    <p:sldId id="294" r:id="rId20"/>
    <p:sldId id="341" r:id="rId21"/>
    <p:sldId id="300" r:id="rId22"/>
    <p:sldId id="301" r:id="rId23"/>
    <p:sldId id="302" r:id="rId24"/>
    <p:sldId id="305" r:id="rId25"/>
    <p:sldId id="306" r:id="rId26"/>
    <p:sldId id="346" r:id="rId27"/>
    <p:sldId id="347" r:id="rId28"/>
    <p:sldId id="303" r:id="rId29"/>
    <p:sldId id="348" r:id="rId30"/>
    <p:sldId id="269" r:id="rId31"/>
    <p:sldId id="304" r:id="rId32"/>
    <p:sldId id="350" r:id="rId33"/>
    <p:sldId id="307" r:id="rId34"/>
    <p:sldId id="349" r:id="rId35"/>
    <p:sldId id="335" r:id="rId36"/>
    <p:sldId id="261" r:id="rId37"/>
    <p:sldId id="343" r:id="rId38"/>
    <p:sldId id="351" r:id="rId39"/>
    <p:sldId id="352" r:id="rId40"/>
    <p:sldId id="354" r:id="rId41"/>
    <p:sldId id="359" r:id="rId42"/>
    <p:sldId id="360" r:id="rId43"/>
    <p:sldId id="361" r:id="rId44"/>
    <p:sldId id="362" r:id="rId45"/>
    <p:sldId id="355" r:id="rId46"/>
    <p:sldId id="363" r:id="rId47"/>
    <p:sldId id="271" r:id="rId48"/>
    <p:sldId id="356" r:id="rId49"/>
    <p:sldId id="357" r:id="rId50"/>
    <p:sldId id="358" r:id="rId51"/>
    <p:sldId id="334" r:id="rId52"/>
    <p:sldId id="275" r:id="rId53"/>
    <p:sldId id="344" r:id="rId54"/>
    <p:sldId id="364" r:id="rId55"/>
    <p:sldId id="365" r:id="rId56"/>
    <p:sldId id="369" r:id="rId57"/>
    <p:sldId id="370" r:id="rId58"/>
    <p:sldId id="366" r:id="rId59"/>
    <p:sldId id="367" r:id="rId60"/>
    <p:sldId id="368" r:id="rId61"/>
    <p:sldId id="280" r:id="rId62"/>
    <p:sldId id="313" r:id="rId63"/>
    <p:sldId id="371" r:id="rId64"/>
    <p:sldId id="314" r:id="rId65"/>
    <p:sldId id="372" r:id="rId66"/>
    <p:sldId id="333" r:id="rId67"/>
    <p:sldId id="315" r:id="rId68"/>
    <p:sldId id="34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2"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727A-AC5A-4337-A144-CC643A89E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726EF0-A477-42C4-AFF5-E9A57E7C1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522D24-609E-4DE8-9D87-B430996BBB69}"/>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5" name="Footer Placeholder 4">
            <a:extLst>
              <a:ext uri="{FF2B5EF4-FFF2-40B4-BE49-F238E27FC236}">
                <a16:creationId xmlns:a16="http://schemas.microsoft.com/office/drawing/2014/main" id="{38DF1F07-5932-456E-8C24-FE5E5A43F0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859B4-3008-4CC5-9450-536D4C1CFE30}"/>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86957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79DC-4BCD-42FF-BA4F-9491DF5585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385186-84F9-4099-8C84-F46D6A900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91FD3-950D-4313-BC13-966EAF2B7D53}"/>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5" name="Footer Placeholder 4">
            <a:extLst>
              <a:ext uri="{FF2B5EF4-FFF2-40B4-BE49-F238E27FC236}">
                <a16:creationId xmlns:a16="http://schemas.microsoft.com/office/drawing/2014/main" id="{4C5BE33A-D07B-4FD7-A666-5B1AF7E7A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24AA6-C74F-4CCA-9CC0-25122ADCEC8D}"/>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76178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8199B8-5C8A-4577-BBD1-40A66ED743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57724D-20B6-4E1A-B7B6-D7203EEB81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C7087-7DE4-4BBD-B5FE-9AC2EA0D52FA}"/>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5" name="Footer Placeholder 4">
            <a:extLst>
              <a:ext uri="{FF2B5EF4-FFF2-40B4-BE49-F238E27FC236}">
                <a16:creationId xmlns:a16="http://schemas.microsoft.com/office/drawing/2014/main" id="{90EC1DA2-6E5E-485D-8E68-4069B2BB60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507B73-078B-4247-B7EF-E8D37795B5A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89661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0E65-328A-47B9-8FC1-CDDF392C92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B37A0-9658-4506-93A4-1B321EB61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521CA6-CE3E-4F55-AE92-49C2DF2492EF}"/>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5" name="Footer Placeholder 4">
            <a:extLst>
              <a:ext uri="{FF2B5EF4-FFF2-40B4-BE49-F238E27FC236}">
                <a16:creationId xmlns:a16="http://schemas.microsoft.com/office/drawing/2014/main" id="{CAC4EE0B-8E7A-4915-96D9-D6D792D308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C3238-DDF4-48A6-8A0D-9C3B3F67395A}"/>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85174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5CE7-26A0-4089-96AD-098D850B80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2C9C76-531D-48B1-8F8B-13D9440630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306ED-5D61-4F23-B1D4-F3CA13F16597}"/>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5" name="Footer Placeholder 4">
            <a:extLst>
              <a:ext uri="{FF2B5EF4-FFF2-40B4-BE49-F238E27FC236}">
                <a16:creationId xmlns:a16="http://schemas.microsoft.com/office/drawing/2014/main" id="{6AF74D7C-7BAF-46B1-865D-ED45BDEE4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742DA-7D3C-45CF-B459-FAC43E12D724}"/>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56727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0789-77BA-44E5-9646-D09A1E972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32956-ECAC-4DDD-A789-68AD35663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9C45EF-D86F-4BAF-B171-6EE50699B9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D5BE65-1BEF-465B-A8A3-FE4670055F5B}"/>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6" name="Footer Placeholder 5">
            <a:extLst>
              <a:ext uri="{FF2B5EF4-FFF2-40B4-BE49-F238E27FC236}">
                <a16:creationId xmlns:a16="http://schemas.microsoft.com/office/drawing/2014/main" id="{BA79A087-FC7B-492E-9383-AB76A53042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F4CFD-5D3E-441F-BF46-3120B575516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99642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C067-FA36-4587-9951-9E9C41ED25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8AADD8-ABB2-4672-A7B9-A145AA2D6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BBFD2B-E9CF-4932-88DC-5D11616CC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3BD8D5-1893-4903-81D5-28F26CC15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E5D84A-5233-44C0-9082-6EEB8E446B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ED6B76-F538-48C7-8268-5BBCC8AF24FA}"/>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8" name="Footer Placeholder 7">
            <a:extLst>
              <a:ext uri="{FF2B5EF4-FFF2-40B4-BE49-F238E27FC236}">
                <a16:creationId xmlns:a16="http://schemas.microsoft.com/office/drawing/2014/main" id="{8488C1BB-79FC-465C-B6CB-84EDC79B26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870F9F-E399-4FEF-8ADB-B924E24284F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9907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8AFB-B792-4CAE-89C6-CF88706C3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773AEB-430B-43C2-8CDA-FEA095F6C679}"/>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4" name="Footer Placeholder 3">
            <a:extLst>
              <a:ext uri="{FF2B5EF4-FFF2-40B4-BE49-F238E27FC236}">
                <a16:creationId xmlns:a16="http://schemas.microsoft.com/office/drawing/2014/main" id="{257FF9A1-09F2-41C6-9F80-01ED2EB2E7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BFFF6B-7ABA-4E56-A6EA-091F4D62EBD0}"/>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143337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CA4242-2B2F-4109-B918-913F8DE5DECC}"/>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3" name="Footer Placeholder 2">
            <a:extLst>
              <a:ext uri="{FF2B5EF4-FFF2-40B4-BE49-F238E27FC236}">
                <a16:creationId xmlns:a16="http://schemas.microsoft.com/office/drawing/2014/main" id="{8A86AA75-9A2E-407A-968A-F629BFCE30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1ABB01-B743-468F-822E-4BE16B1886D4}"/>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210719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F3B3-E7F3-4405-845E-2FC3558FC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565FD3-E700-4387-8A18-1E6512A75D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477DDE-006B-4946-88E7-5DEB9B653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9443D-2F45-4438-A616-0E4EAD1E7971}"/>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6" name="Footer Placeholder 5">
            <a:extLst>
              <a:ext uri="{FF2B5EF4-FFF2-40B4-BE49-F238E27FC236}">
                <a16:creationId xmlns:a16="http://schemas.microsoft.com/office/drawing/2014/main" id="{F1643C37-67A3-4C06-8D2E-1C97DC6161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FD211-7805-4C4A-8F99-FA6082DD4092}"/>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28197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CF8B-7314-41B4-82E2-7516C632E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D28645-0261-4476-ACEF-8FFC7D451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F13399-A961-4356-9003-873E99C52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182AA-1B90-4525-BE34-0E1521B8852C}"/>
              </a:ext>
            </a:extLst>
          </p:cNvPr>
          <p:cNvSpPr>
            <a:spLocks noGrp="1"/>
          </p:cNvSpPr>
          <p:nvPr>
            <p:ph type="dt" sz="half" idx="10"/>
          </p:nvPr>
        </p:nvSpPr>
        <p:spPr/>
        <p:txBody>
          <a:bodyPr/>
          <a:lstStyle/>
          <a:p>
            <a:fld id="{AF26B88B-5340-4AE3-A0DB-C3E372B3DDC9}" type="datetimeFigureOut">
              <a:rPr lang="en-GB" smtClean="0"/>
              <a:t>26/06/2021</a:t>
            </a:fld>
            <a:endParaRPr lang="en-GB"/>
          </a:p>
        </p:txBody>
      </p:sp>
      <p:sp>
        <p:nvSpPr>
          <p:cNvPr id="6" name="Footer Placeholder 5">
            <a:extLst>
              <a:ext uri="{FF2B5EF4-FFF2-40B4-BE49-F238E27FC236}">
                <a16:creationId xmlns:a16="http://schemas.microsoft.com/office/drawing/2014/main" id="{7F596368-D3AA-4019-A0EC-F3BD62376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5A4136-F43D-4DD6-8743-61BEF59AC76F}"/>
              </a:ext>
            </a:extLst>
          </p:cNvPr>
          <p:cNvSpPr>
            <a:spLocks noGrp="1"/>
          </p:cNvSpPr>
          <p:nvPr>
            <p:ph type="sldNum" sz="quarter" idx="12"/>
          </p:nvPr>
        </p:nvSpPr>
        <p:spPr/>
        <p:txBody>
          <a:bodyPr/>
          <a:lstStyle/>
          <a:p>
            <a:fld id="{738B5C83-DD3F-4F3D-85A4-1F4D4545DBDF}" type="slidenum">
              <a:rPr lang="en-GB" smtClean="0"/>
              <a:t>‹#›</a:t>
            </a:fld>
            <a:endParaRPr lang="en-GB"/>
          </a:p>
        </p:txBody>
      </p:sp>
    </p:spTree>
    <p:extLst>
      <p:ext uri="{BB962C8B-B14F-4D97-AF65-F5344CB8AC3E}">
        <p14:creationId xmlns:p14="http://schemas.microsoft.com/office/powerpoint/2010/main" val="326315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C3E0C-B04B-4823-9694-790B67BE9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0925F6-B705-4B10-9D64-49BB31B7D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7930EC-E575-44FE-B8B2-4C0941FE3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6B88B-5340-4AE3-A0DB-C3E372B3DDC9}" type="datetimeFigureOut">
              <a:rPr lang="en-GB" smtClean="0"/>
              <a:t>26/06/2021</a:t>
            </a:fld>
            <a:endParaRPr lang="en-GB"/>
          </a:p>
        </p:txBody>
      </p:sp>
      <p:sp>
        <p:nvSpPr>
          <p:cNvPr id="5" name="Footer Placeholder 4">
            <a:extLst>
              <a:ext uri="{FF2B5EF4-FFF2-40B4-BE49-F238E27FC236}">
                <a16:creationId xmlns:a16="http://schemas.microsoft.com/office/drawing/2014/main" id="{4339BC33-23DF-4C4B-B576-E41920159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B5CB1A-890F-4688-AB63-F7DD4855B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B5C83-DD3F-4F3D-85A4-1F4D4545DBDF}" type="slidenum">
              <a:rPr lang="en-GB" smtClean="0"/>
              <a:t>‹#›</a:t>
            </a:fld>
            <a:endParaRPr lang="en-GB"/>
          </a:p>
        </p:txBody>
      </p:sp>
    </p:spTree>
    <p:extLst>
      <p:ext uri="{BB962C8B-B14F-4D97-AF65-F5344CB8AC3E}">
        <p14:creationId xmlns:p14="http://schemas.microsoft.com/office/powerpoint/2010/main" val="505552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6.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5.png"/></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2.png"/><Relationship Id="rId4" Type="http://schemas.openxmlformats.org/officeDocument/2006/relationships/image" Target="../media/image55.png"/></Relationships>
</file>

<file path=ppt/slides/_rels/slide7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8.pn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8.png"/><Relationship Id="rId4" Type="http://schemas.openxmlformats.org/officeDocument/2006/relationships/image" Target="../media/image57.png"/></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61.png"/></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4.png"/><Relationship Id="rId4" Type="http://schemas.openxmlformats.org/officeDocument/2006/relationships/image" Target="../media/image59.png"/><Relationship Id="rId9" Type="http://schemas.openxmlformats.org/officeDocument/2006/relationships/image" Target="../media/image65.png"/></Relationships>
</file>

<file path=ppt/slides/_rels/slide84.xml.rels><?xml version="1.0" encoding="UTF-8" standalone="yes"?>
<Relationships xmlns="http://schemas.openxmlformats.org/package/2006/relationships"><Relationship Id="rId3" Type="http://schemas.openxmlformats.org/officeDocument/2006/relationships/hyperlink" Target="mailto:pioneerspupils@gmail.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3F8D53-C7E1-4A1C-B569-40E0E3D72D8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6" descr="A picture containing logo&#10;&#10;Description automatically generated">
            <a:extLst>
              <a:ext uri="{FF2B5EF4-FFF2-40B4-BE49-F238E27FC236}">
                <a16:creationId xmlns:a16="http://schemas.microsoft.com/office/drawing/2014/main" id="{4BAA8246-C39B-48C9-B4DA-CF6D37470B3B}"/>
              </a:ext>
            </a:extLst>
          </p:cNvPr>
          <p:cNvPicPr>
            <a:picLocks noChangeAspect="1"/>
          </p:cNvPicPr>
          <p:nvPr/>
        </p:nvPicPr>
        <p:blipFill>
          <a:blip r:embed="rId2"/>
          <a:stretch>
            <a:fillRect/>
          </a:stretch>
        </p:blipFill>
        <p:spPr>
          <a:xfrm>
            <a:off x="2610929" y="-4300"/>
            <a:ext cx="6984520" cy="7053508"/>
          </a:xfrm>
          <a:prstGeom prst="rect">
            <a:avLst/>
          </a:prstGeom>
        </p:spPr>
      </p:pic>
      <p:sp>
        <p:nvSpPr>
          <p:cNvPr id="7" name="TextBox 1">
            <a:extLst>
              <a:ext uri="{FF2B5EF4-FFF2-40B4-BE49-F238E27FC236}">
                <a16:creationId xmlns:a16="http://schemas.microsoft.com/office/drawing/2014/main" id="{07AF3E8B-5F33-426C-9234-5D59F200CEA3}"/>
              </a:ext>
            </a:extLst>
          </p:cNvPr>
          <p:cNvSpPr txBox="1"/>
          <p:nvPr/>
        </p:nvSpPr>
        <p:spPr>
          <a:xfrm>
            <a:off x="359625" y="279984"/>
            <a:ext cx="7426334"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dirty="0"/>
              <a:t>Subject: Maths</a:t>
            </a:r>
          </a:p>
        </p:txBody>
      </p:sp>
      <p:pic>
        <p:nvPicPr>
          <p:cNvPr id="8" name="Picture 8">
            <a:extLst>
              <a:ext uri="{FF2B5EF4-FFF2-40B4-BE49-F238E27FC236}">
                <a16:creationId xmlns:a16="http://schemas.microsoft.com/office/drawing/2014/main" id="{9385CDBE-A39A-4434-A3A7-F5C310FD623D}"/>
              </a:ext>
            </a:extLst>
          </p:cNvPr>
          <p:cNvPicPr>
            <a:picLocks noChangeAspect="1"/>
          </p:cNvPicPr>
          <p:nvPr/>
        </p:nvPicPr>
        <p:blipFill>
          <a:blip r:embed="rId3"/>
          <a:stretch>
            <a:fillRect/>
          </a:stretch>
        </p:blipFill>
        <p:spPr>
          <a:xfrm>
            <a:off x="279819" y="5994819"/>
            <a:ext cx="590550" cy="590550"/>
          </a:xfrm>
          <a:prstGeom prst="rect">
            <a:avLst/>
          </a:prstGeom>
        </p:spPr>
      </p:pic>
      <p:sp>
        <p:nvSpPr>
          <p:cNvPr id="12" name="TextBox 1">
            <a:extLst>
              <a:ext uri="{FF2B5EF4-FFF2-40B4-BE49-F238E27FC236}">
                <a16:creationId xmlns:a16="http://schemas.microsoft.com/office/drawing/2014/main" id="{41045539-C75F-4807-A652-DE16C916F923}"/>
              </a:ext>
            </a:extLst>
          </p:cNvPr>
          <p:cNvSpPr txBox="1"/>
          <p:nvPr/>
        </p:nvSpPr>
        <p:spPr>
          <a:xfrm>
            <a:off x="963474" y="6145945"/>
            <a:ext cx="7426334"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Pack: A</a:t>
            </a:r>
          </a:p>
        </p:txBody>
      </p:sp>
    </p:spTree>
    <p:extLst>
      <p:ext uri="{BB962C8B-B14F-4D97-AF65-F5344CB8AC3E}">
        <p14:creationId xmlns:p14="http://schemas.microsoft.com/office/powerpoint/2010/main" val="210789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5669518" y="433118"/>
            <a:ext cx="4532428"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Times </a:t>
            </a:r>
            <a:r>
              <a:rPr lang="en-US" sz="5400" dirty="0" smtClean="0">
                <a:ln w="0"/>
                <a:effectLst>
                  <a:outerShdw blurRad="38100" dist="19050" dir="2700000" algn="tl" rotWithShape="0">
                    <a:schemeClr val="dk1">
                      <a:alpha val="40000"/>
                    </a:schemeClr>
                  </a:outerShdw>
                </a:effectLst>
              </a:rPr>
              <a:t>Tables</a:t>
            </a:r>
            <a:endParaRPr lang="en-US" sz="54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274317" y="160019"/>
            <a:ext cx="5303521" cy="169490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761478" y="611873"/>
            <a:ext cx="4329198" cy="646331"/>
          </a:xfrm>
          <a:prstGeom prst="rect">
            <a:avLst/>
          </a:prstGeom>
          <a:noFill/>
        </p:spPr>
        <p:txBody>
          <a:bodyPr wrap="square" rtlCol="0">
            <a:spAutoFit/>
          </a:bodyPr>
          <a:lstStyle/>
          <a:p>
            <a:pPr algn="ctr"/>
            <a:r>
              <a:rPr lang="en-GB" dirty="0" smtClean="0">
                <a:latin typeface="+mj-lt"/>
              </a:rPr>
              <a:t>Fill in the missing answers </a:t>
            </a:r>
            <a:r>
              <a:rPr lang="en-GB" dirty="0" smtClean="0">
                <a:latin typeface="+mj-lt"/>
              </a:rPr>
              <a:t>by counting in your 2’s, 5’s or 10’s…</a:t>
            </a:r>
            <a:endParaRPr lang="en-GB" dirty="0">
              <a:latin typeface="+mj-lt"/>
            </a:endParaRPr>
          </a:p>
        </p:txBody>
      </p:sp>
      <p:sp>
        <p:nvSpPr>
          <p:cNvPr id="7" name="TextBox 6"/>
          <p:cNvSpPr txBox="1"/>
          <p:nvPr/>
        </p:nvSpPr>
        <p:spPr>
          <a:xfrm>
            <a:off x="979714" y="2769326"/>
            <a:ext cx="4193453" cy="3416320"/>
          </a:xfrm>
          <a:prstGeom prst="rect">
            <a:avLst/>
          </a:prstGeom>
          <a:noFill/>
        </p:spPr>
        <p:txBody>
          <a:bodyPr wrap="square" rtlCol="0">
            <a:spAutoFit/>
          </a:bodyPr>
          <a:lstStyle/>
          <a:p>
            <a:r>
              <a:rPr lang="en-GB" sz="5400" dirty="0"/>
              <a:t>3</a:t>
            </a:r>
            <a:r>
              <a:rPr lang="en-GB" sz="5400" dirty="0" smtClean="0"/>
              <a:t> </a:t>
            </a:r>
            <a:r>
              <a:rPr lang="en-GB" sz="5400" dirty="0" smtClean="0"/>
              <a:t>x 5 = </a:t>
            </a:r>
          </a:p>
          <a:p>
            <a:endParaRPr lang="en-GB" sz="5400" dirty="0" smtClean="0"/>
          </a:p>
          <a:p>
            <a:endParaRPr lang="en-GB" sz="5400" dirty="0"/>
          </a:p>
          <a:p>
            <a:r>
              <a:rPr lang="en-GB" sz="5400" dirty="0" smtClean="0"/>
              <a:t>2 x </a:t>
            </a:r>
            <a:r>
              <a:rPr lang="en-GB" sz="5400" dirty="0" smtClean="0"/>
              <a:t>10 </a:t>
            </a:r>
            <a:r>
              <a:rPr lang="en-GB" sz="5400" dirty="0" smtClean="0"/>
              <a:t>=</a:t>
            </a:r>
            <a:endParaRPr lang="en-GB" sz="5400" dirty="0"/>
          </a:p>
        </p:txBody>
      </p:sp>
      <p:sp>
        <p:nvSpPr>
          <p:cNvPr id="8" name="TextBox 7"/>
          <p:cNvSpPr txBox="1"/>
          <p:nvPr/>
        </p:nvSpPr>
        <p:spPr>
          <a:xfrm>
            <a:off x="6399743" y="2769325"/>
            <a:ext cx="4193453" cy="3416320"/>
          </a:xfrm>
          <a:prstGeom prst="rect">
            <a:avLst/>
          </a:prstGeom>
          <a:noFill/>
        </p:spPr>
        <p:txBody>
          <a:bodyPr wrap="square" rtlCol="0">
            <a:spAutoFit/>
          </a:bodyPr>
          <a:lstStyle/>
          <a:p>
            <a:r>
              <a:rPr lang="en-GB" sz="5400" dirty="0"/>
              <a:t>7</a:t>
            </a:r>
            <a:r>
              <a:rPr lang="en-GB" sz="5400" dirty="0" smtClean="0"/>
              <a:t> </a:t>
            </a:r>
            <a:r>
              <a:rPr lang="en-GB" sz="5400" dirty="0" smtClean="0"/>
              <a:t>x </a:t>
            </a:r>
            <a:r>
              <a:rPr lang="en-GB" sz="5400" dirty="0" smtClean="0"/>
              <a:t>2 </a:t>
            </a:r>
            <a:r>
              <a:rPr lang="en-GB" sz="5400" dirty="0" smtClean="0"/>
              <a:t>= </a:t>
            </a:r>
          </a:p>
          <a:p>
            <a:endParaRPr lang="en-GB" sz="5400" dirty="0"/>
          </a:p>
          <a:p>
            <a:endParaRPr lang="en-GB" sz="5400" dirty="0" smtClean="0"/>
          </a:p>
          <a:p>
            <a:r>
              <a:rPr lang="en-GB" sz="5400" dirty="0" smtClean="0"/>
              <a:t>2</a:t>
            </a:r>
            <a:r>
              <a:rPr lang="en-GB" sz="5400" dirty="0" smtClean="0"/>
              <a:t> </a:t>
            </a:r>
            <a:r>
              <a:rPr lang="en-GB" sz="5400" dirty="0" smtClean="0"/>
              <a:t>x </a:t>
            </a:r>
            <a:r>
              <a:rPr lang="en-GB" sz="5400" dirty="0" smtClean="0"/>
              <a:t>9 </a:t>
            </a:r>
            <a:r>
              <a:rPr lang="en-GB" sz="5400" dirty="0" smtClean="0"/>
              <a:t>=</a:t>
            </a:r>
            <a:endParaRPr lang="en-GB" sz="5400" dirty="0"/>
          </a:p>
        </p:txBody>
      </p:sp>
      <p:sp>
        <p:nvSpPr>
          <p:cNvPr id="9" name="Oval 8"/>
          <p:cNvSpPr/>
          <p:nvPr/>
        </p:nvSpPr>
        <p:spPr>
          <a:xfrm>
            <a:off x="1972491" y="2769325"/>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2521269" y="2149639"/>
            <a:ext cx="1371600" cy="307777"/>
          </a:xfrm>
          <a:prstGeom prst="rect">
            <a:avLst/>
          </a:prstGeom>
          <a:noFill/>
        </p:spPr>
        <p:txBody>
          <a:bodyPr wrap="square" rtlCol="0">
            <a:spAutoFit/>
          </a:bodyPr>
          <a:lstStyle/>
          <a:p>
            <a:r>
              <a:rPr lang="en-GB" sz="1400" dirty="0" smtClean="0"/>
              <a:t>Count in 5’s…</a:t>
            </a:r>
            <a:endParaRPr lang="en-GB" sz="1400" dirty="0"/>
          </a:p>
        </p:txBody>
      </p:sp>
      <p:cxnSp>
        <p:nvCxnSpPr>
          <p:cNvPr id="12" name="Straight Arrow Connector 11"/>
          <p:cNvCxnSpPr/>
          <p:nvPr/>
        </p:nvCxnSpPr>
        <p:spPr>
          <a:xfrm flipH="1">
            <a:off x="2429691" y="2455817"/>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195942" y="1854926"/>
            <a:ext cx="1882436" cy="307777"/>
          </a:xfrm>
          <a:prstGeom prst="rect">
            <a:avLst/>
          </a:prstGeom>
          <a:noFill/>
        </p:spPr>
        <p:txBody>
          <a:bodyPr wrap="square" rtlCol="0">
            <a:spAutoFit/>
          </a:bodyPr>
          <a:lstStyle/>
          <a:p>
            <a:r>
              <a:rPr lang="en-GB" sz="1400" dirty="0" smtClean="0"/>
              <a:t>Count in 5’s … </a:t>
            </a:r>
            <a:r>
              <a:rPr lang="en-GB" sz="1400" dirty="0" smtClean="0"/>
              <a:t>3 times!</a:t>
            </a:r>
            <a:endParaRPr lang="en-GB" sz="1400" dirty="0"/>
          </a:p>
        </p:txBody>
      </p:sp>
      <p:sp>
        <p:nvSpPr>
          <p:cNvPr id="14" name="Oval 13"/>
          <p:cNvSpPr/>
          <p:nvPr/>
        </p:nvSpPr>
        <p:spPr>
          <a:xfrm>
            <a:off x="940525" y="2769325"/>
            <a:ext cx="587829"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5" name="Straight Arrow Connector 14"/>
          <p:cNvCxnSpPr>
            <a:endCxn id="14" idx="0"/>
          </p:cNvCxnSpPr>
          <p:nvPr/>
        </p:nvCxnSpPr>
        <p:spPr>
          <a:xfrm>
            <a:off x="1152797" y="2116536"/>
            <a:ext cx="81643" cy="652789"/>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109649" y="4264222"/>
            <a:ext cx="2128454" cy="307777"/>
          </a:xfrm>
          <a:prstGeom prst="rect">
            <a:avLst/>
          </a:prstGeom>
          <a:noFill/>
        </p:spPr>
        <p:txBody>
          <a:bodyPr wrap="square" rtlCol="0">
            <a:spAutoFit/>
          </a:bodyPr>
          <a:lstStyle/>
          <a:p>
            <a:r>
              <a:rPr lang="en-GB" sz="1400" dirty="0" smtClean="0"/>
              <a:t>Count in </a:t>
            </a:r>
            <a:r>
              <a:rPr lang="en-GB" sz="1400" dirty="0" smtClean="0"/>
              <a:t>10’s </a:t>
            </a:r>
            <a:r>
              <a:rPr lang="en-GB" sz="1400" dirty="0" smtClean="0"/>
              <a:t>… 2 times!</a:t>
            </a:r>
            <a:endParaRPr lang="en-GB" sz="1400" dirty="0"/>
          </a:p>
        </p:txBody>
      </p:sp>
      <p:sp>
        <p:nvSpPr>
          <p:cNvPr id="19" name="TextBox 18"/>
          <p:cNvSpPr txBox="1"/>
          <p:nvPr/>
        </p:nvSpPr>
        <p:spPr>
          <a:xfrm>
            <a:off x="2429691" y="4552195"/>
            <a:ext cx="1371600" cy="307777"/>
          </a:xfrm>
          <a:prstGeom prst="rect">
            <a:avLst/>
          </a:prstGeom>
          <a:noFill/>
        </p:spPr>
        <p:txBody>
          <a:bodyPr wrap="square" rtlCol="0">
            <a:spAutoFit/>
          </a:bodyPr>
          <a:lstStyle/>
          <a:p>
            <a:r>
              <a:rPr lang="en-GB" sz="1400" dirty="0" smtClean="0"/>
              <a:t>Count in </a:t>
            </a:r>
            <a:r>
              <a:rPr lang="en-GB" sz="1400" dirty="0" smtClean="0"/>
              <a:t>10’s</a:t>
            </a:r>
            <a:r>
              <a:rPr lang="en-GB" sz="1400" dirty="0" smtClean="0"/>
              <a:t>…</a:t>
            </a:r>
            <a:endParaRPr lang="en-GB" sz="1400" dirty="0"/>
          </a:p>
        </p:txBody>
      </p:sp>
      <p:cxnSp>
        <p:nvCxnSpPr>
          <p:cNvPr id="20" name="Straight Arrow Connector 19"/>
          <p:cNvCxnSpPr/>
          <p:nvPr/>
        </p:nvCxnSpPr>
        <p:spPr>
          <a:xfrm flipH="1">
            <a:off x="2161904" y="4863133"/>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1137160" y="4531388"/>
            <a:ext cx="97279" cy="788946"/>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3" name="Oval 22"/>
          <p:cNvSpPr/>
          <p:nvPr/>
        </p:nvSpPr>
        <p:spPr>
          <a:xfrm>
            <a:off x="935327" y="5321916"/>
            <a:ext cx="587829"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4" name="Oval 23"/>
          <p:cNvSpPr/>
          <p:nvPr/>
        </p:nvSpPr>
        <p:spPr>
          <a:xfrm>
            <a:off x="1972491" y="5320922"/>
            <a:ext cx="849086"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Oval 24"/>
          <p:cNvSpPr/>
          <p:nvPr/>
        </p:nvSpPr>
        <p:spPr>
          <a:xfrm>
            <a:off x="6322170" y="2793104"/>
            <a:ext cx="587829"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6" name="Oval 25"/>
          <p:cNvSpPr/>
          <p:nvPr/>
        </p:nvSpPr>
        <p:spPr>
          <a:xfrm>
            <a:off x="7382690" y="2793104"/>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7" name="Straight Arrow Connector 26"/>
          <p:cNvCxnSpPr/>
          <p:nvPr/>
        </p:nvCxnSpPr>
        <p:spPr>
          <a:xfrm>
            <a:off x="6399743" y="2140315"/>
            <a:ext cx="81643" cy="652789"/>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p:nvCxnSpPr>
        <p:spPr>
          <a:xfrm flipH="1">
            <a:off x="7707962" y="2303527"/>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5728854" y="1865640"/>
            <a:ext cx="1882436" cy="307777"/>
          </a:xfrm>
          <a:prstGeom prst="rect">
            <a:avLst/>
          </a:prstGeom>
          <a:noFill/>
        </p:spPr>
        <p:txBody>
          <a:bodyPr wrap="square" rtlCol="0">
            <a:spAutoFit/>
          </a:bodyPr>
          <a:lstStyle/>
          <a:p>
            <a:r>
              <a:rPr lang="en-GB" sz="1400" dirty="0" smtClean="0"/>
              <a:t>Count in </a:t>
            </a:r>
            <a:r>
              <a:rPr lang="en-GB" sz="1400" dirty="0" smtClean="0"/>
              <a:t>2’s </a:t>
            </a:r>
            <a:r>
              <a:rPr lang="en-GB" sz="1400" dirty="0" smtClean="0"/>
              <a:t>… </a:t>
            </a:r>
            <a:r>
              <a:rPr lang="en-GB" sz="1400" dirty="0" smtClean="0"/>
              <a:t>7 </a:t>
            </a:r>
            <a:r>
              <a:rPr lang="en-GB" sz="1400" dirty="0" smtClean="0"/>
              <a:t>times!</a:t>
            </a:r>
            <a:endParaRPr lang="en-GB" sz="1400" dirty="0"/>
          </a:p>
        </p:txBody>
      </p:sp>
      <p:sp>
        <p:nvSpPr>
          <p:cNvPr id="30" name="TextBox 29"/>
          <p:cNvSpPr txBox="1"/>
          <p:nvPr/>
        </p:nvSpPr>
        <p:spPr>
          <a:xfrm>
            <a:off x="7956155" y="2032591"/>
            <a:ext cx="1371600" cy="307777"/>
          </a:xfrm>
          <a:prstGeom prst="rect">
            <a:avLst/>
          </a:prstGeom>
          <a:noFill/>
        </p:spPr>
        <p:txBody>
          <a:bodyPr wrap="square" rtlCol="0">
            <a:spAutoFit/>
          </a:bodyPr>
          <a:lstStyle/>
          <a:p>
            <a:r>
              <a:rPr lang="en-GB" sz="1400" dirty="0" smtClean="0"/>
              <a:t>Count in </a:t>
            </a:r>
            <a:r>
              <a:rPr lang="en-GB" sz="1400" dirty="0" smtClean="0"/>
              <a:t>2’s</a:t>
            </a:r>
            <a:r>
              <a:rPr lang="en-GB" sz="1400" dirty="0" smtClean="0"/>
              <a:t>…</a:t>
            </a:r>
            <a:endParaRPr lang="en-GB" sz="1400" dirty="0"/>
          </a:p>
        </p:txBody>
      </p:sp>
      <p:sp>
        <p:nvSpPr>
          <p:cNvPr id="31" name="TextBox 30"/>
          <p:cNvSpPr txBox="1"/>
          <p:nvPr/>
        </p:nvSpPr>
        <p:spPr>
          <a:xfrm>
            <a:off x="5898293" y="4205981"/>
            <a:ext cx="1371600" cy="307777"/>
          </a:xfrm>
          <a:prstGeom prst="rect">
            <a:avLst/>
          </a:prstGeom>
          <a:noFill/>
        </p:spPr>
        <p:txBody>
          <a:bodyPr wrap="square" rtlCol="0">
            <a:spAutoFit/>
          </a:bodyPr>
          <a:lstStyle/>
          <a:p>
            <a:r>
              <a:rPr lang="en-GB" sz="1400" dirty="0" smtClean="0"/>
              <a:t>Count in </a:t>
            </a:r>
            <a:r>
              <a:rPr lang="en-GB" sz="1400" dirty="0" smtClean="0"/>
              <a:t>2’s</a:t>
            </a:r>
            <a:r>
              <a:rPr lang="en-GB" sz="1400" dirty="0" smtClean="0"/>
              <a:t>…</a:t>
            </a:r>
            <a:endParaRPr lang="en-GB" sz="1400" dirty="0"/>
          </a:p>
        </p:txBody>
      </p:sp>
      <p:sp>
        <p:nvSpPr>
          <p:cNvPr id="32" name="TextBox 31"/>
          <p:cNvSpPr txBox="1"/>
          <p:nvPr/>
        </p:nvSpPr>
        <p:spPr>
          <a:xfrm>
            <a:off x="7700737" y="4558567"/>
            <a:ext cx="1882436" cy="307777"/>
          </a:xfrm>
          <a:prstGeom prst="rect">
            <a:avLst/>
          </a:prstGeom>
          <a:noFill/>
        </p:spPr>
        <p:txBody>
          <a:bodyPr wrap="square" rtlCol="0">
            <a:spAutoFit/>
          </a:bodyPr>
          <a:lstStyle/>
          <a:p>
            <a:r>
              <a:rPr lang="en-GB" sz="1400" dirty="0" smtClean="0"/>
              <a:t>… </a:t>
            </a:r>
            <a:r>
              <a:rPr lang="en-GB" sz="1400" dirty="0"/>
              <a:t>9</a:t>
            </a:r>
            <a:r>
              <a:rPr lang="en-GB" sz="1400" dirty="0" smtClean="0"/>
              <a:t> </a:t>
            </a:r>
            <a:r>
              <a:rPr lang="en-GB" sz="1400" dirty="0" smtClean="0"/>
              <a:t>times!</a:t>
            </a:r>
            <a:endParaRPr lang="en-GB" sz="1400" dirty="0"/>
          </a:p>
        </p:txBody>
      </p:sp>
      <p:sp>
        <p:nvSpPr>
          <p:cNvPr id="33" name="Oval 32"/>
          <p:cNvSpPr/>
          <p:nvPr/>
        </p:nvSpPr>
        <p:spPr>
          <a:xfrm>
            <a:off x="7382690" y="5265126"/>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4" name="Oval 33"/>
          <p:cNvSpPr/>
          <p:nvPr/>
        </p:nvSpPr>
        <p:spPr>
          <a:xfrm>
            <a:off x="6376157" y="5297102"/>
            <a:ext cx="587829"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35" name="Straight Arrow Connector 34"/>
          <p:cNvCxnSpPr/>
          <p:nvPr/>
        </p:nvCxnSpPr>
        <p:spPr>
          <a:xfrm flipH="1">
            <a:off x="7762208" y="4901055"/>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a:xfrm>
            <a:off x="6447204" y="4474507"/>
            <a:ext cx="163532" cy="783674"/>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 name="Left Arrow 1"/>
          <p:cNvSpPr/>
          <p:nvPr/>
        </p:nvSpPr>
        <p:spPr>
          <a:xfrm flipH="1">
            <a:off x="9583173" y="5416025"/>
            <a:ext cx="1087596" cy="576636"/>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10584061" y="5011845"/>
            <a:ext cx="1371600" cy="1384995"/>
          </a:xfrm>
          <a:prstGeom prst="rect">
            <a:avLst/>
          </a:prstGeom>
          <a:noFill/>
        </p:spPr>
        <p:txBody>
          <a:bodyPr wrap="square" rtlCol="0">
            <a:spAutoFit/>
          </a:bodyPr>
          <a:lstStyle/>
          <a:p>
            <a:pPr algn="ctr"/>
            <a:r>
              <a:rPr lang="en-GB" sz="1400" dirty="0" smtClean="0"/>
              <a:t>Even though this one is the other way round, do exactly the same.</a:t>
            </a:r>
            <a:endParaRPr lang="en-GB" sz="1400" dirty="0"/>
          </a:p>
        </p:txBody>
      </p:sp>
      <p:cxnSp>
        <p:nvCxnSpPr>
          <p:cNvPr id="11" name="Straight Connector 10"/>
          <p:cNvCxnSpPr/>
          <p:nvPr/>
        </p:nvCxnSpPr>
        <p:spPr>
          <a:xfrm>
            <a:off x="3076440" y="3474720"/>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498806" y="5992661"/>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8547011" y="3470366"/>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8420024" y="5997015"/>
            <a:ext cx="1036162" cy="0"/>
          </a:xfrm>
          <a:prstGeom prst="line">
            <a:avLst/>
          </a:prstGeom>
          <a:ln w="28575"/>
        </p:spPr>
        <p:style>
          <a:lnRef idx="1">
            <a:schemeClr val="dk1"/>
          </a:lnRef>
          <a:fillRef idx="0">
            <a:schemeClr val="dk1"/>
          </a:fillRef>
          <a:effectRef idx="0">
            <a:schemeClr val="dk1"/>
          </a:effectRef>
          <a:fontRef idx="minor">
            <a:schemeClr val="tx1"/>
          </a:fontRef>
        </p:style>
      </p:cxnSp>
      <p:pic>
        <p:nvPicPr>
          <p:cNvPr id="41"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spTree>
    <p:extLst>
      <p:ext uri="{BB962C8B-B14F-4D97-AF65-F5344CB8AC3E}">
        <p14:creationId xmlns:p14="http://schemas.microsoft.com/office/powerpoint/2010/main" val="148987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5299696" y="160019"/>
            <a:ext cx="529350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Times Table Recall</a:t>
            </a:r>
            <a:endParaRPr lang="en-US" sz="54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661851" y="160019"/>
            <a:ext cx="5835016" cy="1363981"/>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94754" y="449214"/>
            <a:ext cx="4773611" cy="646331"/>
          </a:xfrm>
          <a:prstGeom prst="rect">
            <a:avLst/>
          </a:prstGeom>
          <a:noFill/>
        </p:spPr>
        <p:txBody>
          <a:bodyPr wrap="square" rtlCol="0">
            <a:spAutoFit/>
          </a:bodyPr>
          <a:lstStyle/>
          <a:p>
            <a:pPr algn="ctr"/>
            <a:r>
              <a:rPr lang="en-GB" dirty="0" smtClean="0">
                <a:latin typeface="+mj-lt"/>
              </a:rPr>
              <a:t>Fill in the missing answers to your </a:t>
            </a:r>
            <a:r>
              <a:rPr lang="en-GB" dirty="0" smtClean="0">
                <a:latin typeface="+mj-lt"/>
              </a:rPr>
              <a:t>2x and 5x </a:t>
            </a:r>
            <a:r>
              <a:rPr lang="en-GB" dirty="0" smtClean="0">
                <a:latin typeface="+mj-lt"/>
              </a:rPr>
              <a:t>tables – count in </a:t>
            </a:r>
            <a:r>
              <a:rPr lang="en-GB" dirty="0" smtClean="0">
                <a:latin typeface="+mj-lt"/>
              </a:rPr>
              <a:t>2’s or 5’s </a:t>
            </a:r>
            <a:r>
              <a:rPr lang="en-GB" dirty="0" smtClean="0">
                <a:latin typeface="+mj-lt"/>
              </a:rPr>
              <a:t>to help you.</a:t>
            </a:r>
            <a:endParaRPr lang="en-GB" dirty="0">
              <a:latin typeface="+mj-lt"/>
            </a:endParaRPr>
          </a:p>
        </p:txBody>
      </p:sp>
      <p:sp>
        <p:nvSpPr>
          <p:cNvPr id="7" name="TextBox 6"/>
          <p:cNvSpPr txBox="1"/>
          <p:nvPr/>
        </p:nvSpPr>
        <p:spPr>
          <a:xfrm>
            <a:off x="689632" y="1654629"/>
            <a:ext cx="2036151" cy="5078313"/>
          </a:xfrm>
          <a:prstGeom prst="rect">
            <a:avLst/>
          </a:prstGeom>
          <a:noFill/>
        </p:spPr>
        <p:txBody>
          <a:bodyPr wrap="square" rtlCol="0">
            <a:spAutoFit/>
          </a:bodyPr>
          <a:lstStyle/>
          <a:p>
            <a:r>
              <a:rPr lang="en-GB" sz="3600" dirty="0"/>
              <a:t>1</a:t>
            </a:r>
            <a:r>
              <a:rPr lang="en-GB" sz="3600" dirty="0" smtClean="0"/>
              <a:t> </a:t>
            </a:r>
            <a:r>
              <a:rPr lang="en-GB" sz="3600" dirty="0" smtClean="0"/>
              <a:t>x 5 = </a:t>
            </a:r>
            <a:endParaRPr lang="en-GB" sz="3600" dirty="0"/>
          </a:p>
          <a:p>
            <a:r>
              <a:rPr lang="en-GB" sz="3600" dirty="0"/>
              <a:t>2</a:t>
            </a:r>
            <a:r>
              <a:rPr lang="en-GB" sz="3600" dirty="0" smtClean="0"/>
              <a:t> </a:t>
            </a:r>
            <a:r>
              <a:rPr lang="en-GB" sz="3600" dirty="0" smtClean="0"/>
              <a:t>x 5 =</a:t>
            </a:r>
          </a:p>
          <a:p>
            <a:r>
              <a:rPr lang="en-GB" sz="3600" dirty="0"/>
              <a:t>3</a:t>
            </a:r>
            <a:r>
              <a:rPr lang="en-GB" sz="3600" dirty="0" smtClean="0"/>
              <a:t> </a:t>
            </a:r>
            <a:r>
              <a:rPr lang="en-GB" sz="3600" dirty="0" smtClean="0"/>
              <a:t>x 5 =</a:t>
            </a:r>
          </a:p>
          <a:p>
            <a:r>
              <a:rPr lang="en-GB" sz="3600" dirty="0"/>
              <a:t>4</a:t>
            </a:r>
            <a:r>
              <a:rPr lang="en-GB" sz="3600" dirty="0" smtClean="0"/>
              <a:t> </a:t>
            </a:r>
            <a:r>
              <a:rPr lang="en-GB" sz="3600" dirty="0" smtClean="0"/>
              <a:t>x 5 </a:t>
            </a:r>
            <a:r>
              <a:rPr lang="en-GB" sz="3600" dirty="0" smtClean="0"/>
              <a:t>=</a:t>
            </a:r>
          </a:p>
          <a:p>
            <a:r>
              <a:rPr lang="en-US" sz="3600" dirty="0" smtClean="0"/>
              <a:t>5 x 5 =</a:t>
            </a:r>
          </a:p>
          <a:p>
            <a:r>
              <a:rPr lang="en-US" sz="3600" dirty="0" smtClean="0"/>
              <a:t>6 x 5 =</a:t>
            </a:r>
          </a:p>
          <a:p>
            <a:r>
              <a:rPr lang="en-US" sz="3600" dirty="0" smtClean="0"/>
              <a:t>7 x 5 =</a:t>
            </a:r>
          </a:p>
          <a:p>
            <a:r>
              <a:rPr lang="en-US" sz="3600" dirty="0" smtClean="0"/>
              <a:t>8 x 5 =</a:t>
            </a:r>
          </a:p>
          <a:p>
            <a:r>
              <a:rPr lang="en-US" sz="3600" dirty="0" smtClean="0"/>
              <a:t>9 x 5 =</a:t>
            </a:r>
            <a:endParaRPr lang="en-GB" sz="3600" dirty="0"/>
          </a:p>
        </p:txBody>
      </p:sp>
      <p:sp>
        <p:nvSpPr>
          <p:cNvPr id="9" name="TextBox 8"/>
          <p:cNvSpPr txBox="1"/>
          <p:nvPr/>
        </p:nvSpPr>
        <p:spPr>
          <a:xfrm>
            <a:off x="3457601" y="1654629"/>
            <a:ext cx="2036151" cy="1754326"/>
          </a:xfrm>
          <a:prstGeom prst="rect">
            <a:avLst/>
          </a:prstGeom>
          <a:noFill/>
        </p:spPr>
        <p:txBody>
          <a:bodyPr wrap="square" rtlCol="0">
            <a:spAutoFit/>
          </a:bodyPr>
          <a:lstStyle/>
          <a:p>
            <a:r>
              <a:rPr lang="en-GB" sz="3600" dirty="0" smtClean="0"/>
              <a:t>10</a:t>
            </a:r>
            <a:r>
              <a:rPr lang="en-GB" sz="3600" dirty="0" smtClean="0"/>
              <a:t> </a:t>
            </a:r>
            <a:r>
              <a:rPr lang="en-GB" sz="3600" dirty="0" smtClean="0"/>
              <a:t>x 5 = </a:t>
            </a:r>
            <a:endParaRPr lang="en-GB" sz="3600" dirty="0"/>
          </a:p>
          <a:p>
            <a:r>
              <a:rPr lang="en-GB" sz="3600" dirty="0" smtClean="0"/>
              <a:t>11 </a:t>
            </a:r>
            <a:r>
              <a:rPr lang="en-GB" sz="3600" dirty="0" smtClean="0"/>
              <a:t>x 5 =</a:t>
            </a:r>
          </a:p>
          <a:p>
            <a:r>
              <a:rPr lang="en-GB" sz="3600" dirty="0" smtClean="0"/>
              <a:t>12</a:t>
            </a:r>
            <a:r>
              <a:rPr lang="en-GB" sz="3600" dirty="0" smtClean="0"/>
              <a:t> </a:t>
            </a:r>
            <a:r>
              <a:rPr lang="en-GB" sz="3600" dirty="0" smtClean="0"/>
              <a:t>x 5 </a:t>
            </a:r>
            <a:r>
              <a:rPr lang="en-GB" sz="3600" dirty="0" smtClean="0"/>
              <a:t>=</a:t>
            </a:r>
            <a:endParaRPr lang="en-GB" sz="3600" dirty="0" smtClean="0"/>
          </a:p>
        </p:txBody>
      </p:sp>
      <p:sp>
        <p:nvSpPr>
          <p:cNvPr id="10" name="TextBox 9"/>
          <p:cNvSpPr txBox="1"/>
          <p:nvPr/>
        </p:nvSpPr>
        <p:spPr>
          <a:xfrm>
            <a:off x="6368441" y="1639023"/>
            <a:ext cx="2036151" cy="5078313"/>
          </a:xfrm>
          <a:prstGeom prst="rect">
            <a:avLst/>
          </a:prstGeom>
          <a:noFill/>
        </p:spPr>
        <p:txBody>
          <a:bodyPr wrap="square" rtlCol="0">
            <a:spAutoFit/>
          </a:bodyPr>
          <a:lstStyle/>
          <a:p>
            <a:r>
              <a:rPr lang="en-GB" sz="3600" dirty="0"/>
              <a:t>1</a:t>
            </a:r>
            <a:r>
              <a:rPr lang="en-GB" sz="3600" dirty="0" smtClean="0"/>
              <a:t> </a:t>
            </a:r>
            <a:r>
              <a:rPr lang="en-GB" sz="3600" dirty="0" smtClean="0"/>
              <a:t>x </a:t>
            </a:r>
            <a:r>
              <a:rPr lang="en-GB" sz="3600" dirty="0" smtClean="0"/>
              <a:t>2 </a:t>
            </a:r>
            <a:r>
              <a:rPr lang="en-GB" sz="3600" dirty="0" smtClean="0"/>
              <a:t>= </a:t>
            </a:r>
            <a:endParaRPr lang="en-GB" sz="3600" dirty="0"/>
          </a:p>
          <a:p>
            <a:r>
              <a:rPr lang="en-GB" sz="3600" dirty="0"/>
              <a:t>2</a:t>
            </a:r>
            <a:r>
              <a:rPr lang="en-GB" sz="3600" dirty="0" smtClean="0"/>
              <a:t> </a:t>
            </a:r>
            <a:r>
              <a:rPr lang="en-GB" sz="3600" dirty="0" smtClean="0"/>
              <a:t>x </a:t>
            </a:r>
            <a:r>
              <a:rPr lang="en-GB" sz="3600" dirty="0" smtClean="0"/>
              <a:t>2 </a:t>
            </a:r>
            <a:r>
              <a:rPr lang="en-GB" sz="3600" dirty="0" smtClean="0"/>
              <a:t>=</a:t>
            </a:r>
          </a:p>
          <a:p>
            <a:r>
              <a:rPr lang="en-GB" sz="3600" dirty="0"/>
              <a:t>3</a:t>
            </a:r>
            <a:r>
              <a:rPr lang="en-GB" sz="3600" dirty="0" smtClean="0"/>
              <a:t> </a:t>
            </a:r>
            <a:r>
              <a:rPr lang="en-GB" sz="3600" dirty="0" smtClean="0"/>
              <a:t>x </a:t>
            </a:r>
            <a:r>
              <a:rPr lang="en-GB" sz="3600" dirty="0" smtClean="0"/>
              <a:t>2 </a:t>
            </a:r>
            <a:r>
              <a:rPr lang="en-GB" sz="3600" dirty="0" smtClean="0"/>
              <a:t>=</a:t>
            </a:r>
          </a:p>
          <a:p>
            <a:r>
              <a:rPr lang="en-GB" sz="3600" dirty="0"/>
              <a:t>4</a:t>
            </a:r>
            <a:r>
              <a:rPr lang="en-GB" sz="3600" dirty="0" smtClean="0"/>
              <a:t> </a:t>
            </a:r>
            <a:r>
              <a:rPr lang="en-GB" sz="3600" dirty="0" smtClean="0"/>
              <a:t>x </a:t>
            </a:r>
            <a:r>
              <a:rPr lang="en-GB" sz="3600" dirty="0" smtClean="0"/>
              <a:t>2 =</a:t>
            </a:r>
          </a:p>
          <a:p>
            <a:r>
              <a:rPr lang="en-US" sz="3600" dirty="0" smtClean="0"/>
              <a:t>5 x 2 =</a:t>
            </a:r>
          </a:p>
          <a:p>
            <a:r>
              <a:rPr lang="en-US" sz="3600" dirty="0" smtClean="0"/>
              <a:t>6 x 2 =</a:t>
            </a:r>
          </a:p>
          <a:p>
            <a:r>
              <a:rPr lang="en-US" sz="3600" dirty="0" smtClean="0"/>
              <a:t>7 x 2 =</a:t>
            </a:r>
          </a:p>
          <a:p>
            <a:r>
              <a:rPr lang="en-US" sz="3600" dirty="0" smtClean="0"/>
              <a:t>8 x 2 =</a:t>
            </a:r>
          </a:p>
          <a:p>
            <a:r>
              <a:rPr lang="en-US" sz="3600" dirty="0" smtClean="0"/>
              <a:t>9 x 2 =</a:t>
            </a:r>
            <a:endParaRPr lang="en-GB" sz="3600" dirty="0"/>
          </a:p>
        </p:txBody>
      </p:sp>
      <p:sp>
        <p:nvSpPr>
          <p:cNvPr id="11" name="TextBox 10"/>
          <p:cNvSpPr txBox="1"/>
          <p:nvPr/>
        </p:nvSpPr>
        <p:spPr>
          <a:xfrm>
            <a:off x="9136410" y="1639023"/>
            <a:ext cx="2036151" cy="1754326"/>
          </a:xfrm>
          <a:prstGeom prst="rect">
            <a:avLst/>
          </a:prstGeom>
          <a:noFill/>
        </p:spPr>
        <p:txBody>
          <a:bodyPr wrap="square" rtlCol="0">
            <a:spAutoFit/>
          </a:bodyPr>
          <a:lstStyle/>
          <a:p>
            <a:r>
              <a:rPr lang="en-GB" sz="3600" dirty="0" smtClean="0"/>
              <a:t>10</a:t>
            </a:r>
            <a:r>
              <a:rPr lang="en-GB" sz="3600" dirty="0" smtClean="0"/>
              <a:t> </a:t>
            </a:r>
            <a:r>
              <a:rPr lang="en-GB" sz="3600" dirty="0" smtClean="0"/>
              <a:t>x </a:t>
            </a:r>
            <a:r>
              <a:rPr lang="en-GB" sz="3600" dirty="0" smtClean="0"/>
              <a:t>2 </a:t>
            </a:r>
            <a:r>
              <a:rPr lang="en-GB" sz="3600" dirty="0" smtClean="0"/>
              <a:t>= </a:t>
            </a:r>
            <a:endParaRPr lang="en-GB" sz="3600" dirty="0"/>
          </a:p>
          <a:p>
            <a:r>
              <a:rPr lang="en-GB" sz="3600" dirty="0" smtClean="0"/>
              <a:t>11 </a:t>
            </a:r>
            <a:r>
              <a:rPr lang="en-GB" sz="3600" dirty="0" smtClean="0"/>
              <a:t>x </a:t>
            </a:r>
            <a:r>
              <a:rPr lang="en-GB" sz="3600" dirty="0" smtClean="0"/>
              <a:t>2 </a:t>
            </a:r>
            <a:r>
              <a:rPr lang="en-GB" sz="3600" dirty="0" smtClean="0"/>
              <a:t>=</a:t>
            </a:r>
          </a:p>
          <a:p>
            <a:r>
              <a:rPr lang="en-GB" sz="3600" dirty="0" smtClean="0"/>
              <a:t>12</a:t>
            </a:r>
            <a:r>
              <a:rPr lang="en-GB" sz="3600" dirty="0" smtClean="0"/>
              <a:t> </a:t>
            </a:r>
            <a:r>
              <a:rPr lang="en-GB" sz="3600" dirty="0" smtClean="0"/>
              <a:t>x </a:t>
            </a:r>
            <a:r>
              <a:rPr lang="en-GB" sz="3600" dirty="0" smtClean="0"/>
              <a:t>2 =</a:t>
            </a:r>
            <a:endParaRPr lang="en-GB" sz="3600" dirty="0" smtClean="0"/>
          </a:p>
        </p:txBody>
      </p:sp>
      <p:pic>
        <p:nvPicPr>
          <p:cNvPr id="12" name="Picture 11"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121324"/>
            <a:ext cx="1276350" cy="962025"/>
          </a:xfrm>
          <a:prstGeom prst="rect">
            <a:avLst/>
          </a:prstGeom>
        </p:spPr>
      </p:pic>
    </p:spTree>
    <p:extLst>
      <p:ext uri="{BB962C8B-B14F-4D97-AF65-F5344CB8AC3E}">
        <p14:creationId xmlns:p14="http://schemas.microsoft.com/office/powerpoint/2010/main" val="2735782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2760233" y="313908"/>
            <a:ext cx="7480509"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Jumbled Up Times Table Recall..</a:t>
            </a:r>
            <a:endParaRPr lang="en-US" sz="44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693266" y="950417"/>
            <a:ext cx="4446109" cy="2288839"/>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191588" y="1633171"/>
            <a:ext cx="2927121" cy="923330"/>
          </a:xfrm>
          <a:prstGeom prst="rect">
            <a:avLst/>
          </a:prstGeom>
          <a:noFill/>
        </p:spPr>
        <p:txBody>
          <a:bodyPr wrap="square" rtlCol="0">
            <a:spAutoFit/>
          </a:bodyPr>
          <a:lstStyle/>
          <a:p>
            <a:pPr algn="ctr"/>
            <a:r>
              <a:rPr lang="en-GB" b="1" dirty="0" smtClean="0">
                <a:latin typeface="+mj-lt"/>
              </a:rPr>
              <a:t>Remember</a:t>
            </a:r>
            <a:r>
              <a:rPr lang="en-GB" dirty="0" smtClean="0">
                <a:latin typeface="+mj-lt"/>
              </a:rPr>
              <a:t> – count in whichever of the two numbers is </a:t>
            </a:r>
            <a:r>
              <a:rPr lang="en-GB" b="1" u="sng" dirty="0" smtClean="0">
                <a:latin typeface="+mj-lt"/>
              </a:rPr>
              <a:t>easiest</a:t>
            </a:r>
            <a:r>
              <a:rPr lang="en-GB" dirty="0" smtClean="0">
                <a:latin typeface="+mj-lt"/>
              </a:rPr>
              <a:t>!</a:t>
            </a:r>
            <a:endParaRPr lang="en-GB" dirty="0">
              <a:latin typeface="+mj-lt"/>
            </a:endParaRPr>
          </a:p>
        </p:txBody>
      </p:sp>
      <p:sp>
        <p:nvSpPr>
          <p:cNvPr id="9" name="TextBox 8"/>
          <p:cNvSpPr txBox="1"/>
          <p:nvPr/>
        </p:nvSpPr>
        <p:spPr>
          <a:xfrm>
            <a:off x="4395686" y="1449109"/>
            <a:ext cx="2036151" cy="5078313"/>
          </a:xfrm>
          <a:prstGeom prst="rect">
            <a:avLst/>
          </a:prstGeom>
          <a:noFill/>
        </p:spPr>
        <p:txBody>
          <a:bodyPr wrap="square" rtlCol="0">
            <a:spAutoFit/>
          </a:bodyPr>
          <a:lstStyle/>
          <a:p>
            <a:r>
              <a:rPr lang="en-US" sz="3600" dirty="0" smtClean="0"/>
              <a:t>4 x 10 =</a:t>
            </a:r>
          </a:p>
          <a:p>
            <a:r>
              <a:rPr lang="en-US" sz="3600" dirty="0" smtClean="0"/>
              <a:t>5 x 5 =</a:t>
            </a:r>
          </a:p>
          <a:p>
            <a:r>
              <a:rPr lang="en-US" sz="3600" dirty="0" smtClean="0"/>
              <a:t>2 x 1 =</a:t>
            </a:r>
          </a:p>
          <a:p>
            <a:r>
              <a:rPr lang="en-US" sz="3600" dirty="0" smtClean="0"/>
              <a:t>10 x 0 =</a:t>
            </a:r>
          </a:p>
          <a:p>
            <a:r>
              <a:rPr lang="en-US" sz="3600" dirty="0" smtClean="0"/>
              <a:t>9 x 5 =</a:t>
            </a:r>
          </a:p>
          <a:p>
            <a:r>
              <a:rPr lang="en-US" sz="3600" dirty="0" smtClean="0"/>
              <a:t>11 x 2 =</a:t>
            </a:r>
          </a:p>
          <a:p>
            <a:r>
              <a:rPr lang="en-US" sz="3600" dirty="0" smtClean="0"/>
              <a:t>10 x 8 =</a:t>
            </a:r>
          </a:p>
          <a:p>
            <a:r>
              <a:rPr lang="en-US" sz="3600" dirty="0" smtClean="0"/>
              <a:t>5 x 12 =</a:t>
            </a:r>
          </a:p>
          <a:p>
            <a:r>
              <a:rPr lang="en-US" sz="3600" dirty="0" smtClean="0"/>
              <a:t>7 x 2 =</a:t>
            </a:r>
            <a:endParaRPr lang="en-GB" sz="3600" dirty="0"/>
          </a:p>
        </p:txBody>
      </p:sp>
      <p:pic>
        <p:nvPicPr>
          <p:cNvPr id="10" name="Picture 9"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121324"/>
            <a:ext cx="1276350" cy="962025"/>
          </a:xfrm>
          <a:prstGeom prst="rect">
            <a:avLst/>
          </a:prstGeom>
        </p:spPr>
      </p:pic>
      <p:sp>
        <p:nvSpPr>
          <p:cNvPr id="11" name="TextBox 10"/>
          <p:cNvSpPr txBox="1"/>
          <p:nvPr/>
        </p:nvSpPr>
        <p:spPr>
          <a:xfrm>
            <a:off x="7517709" y="1449108"/>
            <a:ext cx="2036151" cy="5078313"/>
          </a:xfrm>
          <a:prstGeom prst="rect">
            <a:avLst/>
          </a:prstGeom>
          <a:noFill/>
        </p:spPr>
        <p:txBody>
          <a:bodyPr wrap="square" rtlCol="0">
            <a:spAutoFit/>
          </a:bodyPr>
          <a:lstStyle/>
          <a:p>
            <a:r>
              <a:rPr lang="en-US" sz="3600" dirty="0" smtClean="0"/>
              <a:t>10 x 12 =</a:t>
            </a:r>
          </a:p>
          <a:p>
            <a:r>
              <a:rPr lang="en-US" sz="3600" dirty="0" smtClean="0"/>
              <a:t>4 x 5 =</a:t>
            </a:r>
          </a:p>
          <a:p>
            <a:r>
              <a:rPr lang="en-US" sz="3600" dirty="0" smtClean="0"/>
              <a:t>4 x 2 =</a:t>
            </a:r>
          </a:p>
          <a:p>
            <a:r>
              <a:rPr lang="en-US" sz="3600" dirty="0" smtClean="0"/>
              <a:t>3 x 10 =</a:t>
            </a:r>
          </a:p>
          <a:p>
            <a:r>
              <a:rPr lang="en-US" sz="3600" dirty="0" smtClean="0"/>
              <a:t>11 x 5 =</a:t>
            </a:r>
          </a:p>
          <a:p>
            <a:r>
              <a:rPr lang="en-US" sz="3600" dirty="0" smtClean="0"/>
              <a:t>2 x 9 =</a:t>
            </a:r>
          </a:p>
          <a:p>
            <a:r>
              <a:rPr lang="en-US" sz="3600" dirty="0" smtClean="0"/>
              <a:t>9 x 10 =</a:t>
            </a:r>
          </a:p>
          <a:p>
            <a:r>
              <a:rPr lang="en-US" sz="3600" dirty="0" smtClean="0"/>
              <a:t>6 x 5 =</a:t>
            </a:r>
          </a:p>
          <a:p>
            <a:r>
              <a:rPr lang="en-US" sz="3600" dirty="0" smtClean="0"/>
              <a:t>2 x 2 =</a:t>
            </a:r>
            <a:endParaRPr lang="en-GB" sz="3600" dirty="0"/>
          </a:p>
        </p:txBody>
      </p:sp>
    </p:spTree>
    <p:extLst>
      <p:ext uri="{BB962C8B-B14F-4D97-AF65-F5344CB8AC3E}">
        <p14:creationId xmlns:p14="http://schemas.microsoft.com/office/powerpoint/2010/main" val="153606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4206850" y="313908"/>
            <a:ext cx="4587282"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Times Table Games</a:t>
            </a:r>
            <a:endParaRPr lang="en-US" sz="44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693266" y="950417"/>
            <a:ext cx="4446109" cy="2288839"/>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191588" y="1633171"/>
            <a:ext cx="2927121" cy="646331"/>
          </a:xfrm>
          <a:prstGeom prst="rect">
            <a:avLst/>
          </a:prstGeom>
          <a:noFill/>
        </p:spPr>
        <p:txBody>
          <a:bodyPr wrap="square" rtlCol="0">
            <a:spAutoFit/>
          </a:bodyPr>
          <a:lstStyle/>
          <a:p>
            <a:pPr algn="ctr"/>
            <a:r>
              <a:rPr lang="en-GB" b="1" dirty="0" smtClean="0">
                <a:latin typeface="+mj-lt"/>
              </a:rPr>
              <a:t>Copy and paste the links into ‘Google’.</a:t>
            </a:r>
            <a:endParaRPr lang="en-GB" dirty="0">
              <a:latin typeface="+mj-lt"/>
            </a:endParaRPr>
          </a:p>
        </p:txBody>
      </p:sp>
      <p:pic>
        <p:nvPicPr>
          <p:cNvPr id="10" name="Picture 9"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121324"/>
            <a:ext cx="1276350" cy="962025"/>
          </a:xfrm>
          <a:prstGeom prst="rect">
            <a:avLst/>
          </a:prstGeom>
        </p:spPr>
      </p:pic>
      <p:sp>
        <p:nvSpPr>
          <p:cNvPr id="2" name="Rectangle 1"/>
          <p:cNvSpPr/>
          <p:nvPr/>
        </p:nvSpPr>
        <p:spPr>
          <a:xfrm>
            <a:off x="4324188" y="2456114"/>
            <a:ext cx="5582810" cy="400110"/>
          </a:xfrm>
          <a:prstGeom prst="rect">
            <a:avLst/>
          </a:prstGeom>
        </p:spPr>
        <p:txBody>
          <a:bodyPr wrap="none">
            <a:spAutoFit/>
          </a:bodyPr>
          <a:lstStyle/>
          <a:p>
            <a:r>
              <a:rPr lang="en-GB" sz="2000" dirty="0">
                <a:solidFill>
                  <a:schemeClr val="accent1"/>
                </a:solidFill>
              </a:rPr>
              <a:t>https://www.timestables.co.uk/10-times-table.html</a:t>
            </a:r>
          </a:p>
        </p:txBody>
      </p:sp>
      <p:sp>
        <p:nvSpPr>
          <p:cNvPr id="12" name="TextBox 11">
            <a:extLst>
              <a:ext uri="{FF2B5EF4-FFF2-40B4-BE49-F238E27FC236}">
                <a16:creationId xmlns:a16="http://schemas.microsoft.com/office/drawing/2014/main" id="{8FE9DDB1-AB4B-4334-9157-26C9BA6F2635}"/>
              </a:ext>
            </a:extLst>
          </p:cNvPr>
          <p:cNvSpPr txBox="1"/>
          <p:nvPr/>
        </p:nvSpPr>
        <p:spPr>
          <a:xfrm>
            <a:off x="3933894" y="1956336"/>
            <a:ext cx="3973488" cy="400110"/>
          </a:xfrm>
          <a:prstGeom prst="rect">
            <a:avLst/>
          </a:prstGeom>
          <a:noFill/>
        </p:spPr>
        <p:txBody>
          <a:bodyPr wrap="square" rtlCol="0">
            <a:spAutoFit/>
          </a:bodyPr>
          <a:lstStyle/>
          <a:p>
            <a:pPr algn="ctr"/>
            <a:r>
              <a:rPr lang="en-GB" sz="2000" b="1" u="sng" dirty="0" smtClean="0">
                <a:latin typeface="+mj-lt"/>
              </a:rPr>
              <a:t>10x Table Games and Activities</a:t>
            </a:r>
            <a:endParaRPr lang="en-GB" sz="2000" u="sng" dirty="0">
              <a:latin typeface="+mj-lt"/>
            </a:endParaRPr>
          </a:p>
        </p:txBody>
      </p:sp>
      <p:sp>
        <p:nvSpPr>
          <p:cNvPr id="13" name="TextBox 12">
            <a:extLst>
              <a:ext uri="{FF2B5EF4-FFF2-40B4-BE49-F238E27FC236}">
                <a16:creationId xmlns:a16="http://schemas.microsoft.com/office/drawing/2014/main" id="{8FE9DDB1-AB4B-4334-9157-26C9BA6F2635}"/>
              </a:ext>
            </a:extLst>
          </p:cNvPr>
          <p:cNvSpPr txBox="1"/>
          <p:nvPr/>
        </p:nvSpPr>
        <p:spPr>
          <a:xfrm>
            <a:off x="3933894" y="3227401"/>
            <a:ext cx="3973488" cy="400110"/>
          </a:xfrm>
          <a:prstGeom prst="rect">
            <a:avLst/>
          </a:prstGeom>
          <a:noFill/>
        </p:spPr>
        <p:txBody>
          <a:bodyPr wrap="square" rtlCol="0">
            <a:spAutoFit/>
          </a:bodyPr>
          <a:lstStyle/>
          <a:p>
            <a:pPr algn="ctr"/>
            <a:r>
              <a:rPr lang="en-GB" sz="2000" b="1" u="sng" dirty="0">
                <a:latin typeface="+mj-lt"/>
              </a:rPr>
              <a:t>5</a:t>
            </a:r>
            <a:r>
              <a:rPr lang="en-GB" sz="2000" b="1" u="sng" dirty="0" smtClean="0">
                <a:latin typeface="+mj-lt"/>
              </a:rPr>
              <a:t>x Table Games and Activities</a:t>
            </a:r>
            <a:endParaRPr lang="en-GB" sz="2000" u="sng" dirty="0">
              <a:latin typeface="+mj-lt"/>
            </a:endParaRPr>
          </a:p>
        </p:txBody>
      </p:sp>
      <p:sp>
        <p:nvSpPr>
          <p:cNvPr id="14" name="TextBox 13">
            <a:extLst>
              <a:ext uri="{FF2B5EF4-FFF2-40B4-BE49-F238E27FC236}">
                <a16:creationId xmlns:a16="http://schemas.microsoft.com/office/drawing/2014/main" id="{8FE9DDB1-AB4B-4334-9157-26C9BA6F2635}"/>
              </a:ext>
            </a:extLst>
          </p:cNvPr>
          <p:cNvSpPr txBox="1"/>
          <p:nvPr/>
        </p:nvSpPr>
        <p:spPr>
          <a:xfrm>
            <a:off x="3933894" y="4498466"/>
            <a:ext cx="3973488" cy="400110"/>
          </a:xfrm>
          <a:prstGeom prst="rect">
            <a:avLst/>
          </a:prstGeom>
          <a:noFill/>
        </p:spPr>
        <p:txBody>
          <a:bodyPr wrap="square" rtlCol="0">
            <a:spAutoFit/>
          </a:bodyPr>
          <a:lstStyle/>
          <a:p>
            <a:pPr algn="ctr"/>
            <a:r>
              <a:rPr lang="en-GB" sz="2000" b="1" u="sng" dirty="0">
                <a:latin typeface="+mj-lt"/>
              </a:rPr>
              <a:t>2</a:t>
            </a:r>
            <a:r>
              <a:rPr lang="en-GB" sz="2000" b="1" u="sng" dirty="0" smtClean="0">
                <a:latin typeface="+mj-lt"/>
              </a:rPr>
              <a:t>x Table Games and Activities</a:t>
            </a:r>
            <a:endParaRPr lang="en-GB" sz="2000" u="sng" dirty="0">
              <a:latin typeface="+mj-lt"/>
            </a:endParaRPr>
          </a:p>
        </p:txBody>
      </p:sp>
      <p:pic>
        <p:nvPicPr>
          <p:cNvPr id="7" name="Picture 6"/>
          <p:cNvPicPr>
            <a:picLocks noChangeAspect="1"/>
          </p:cNvPicPr>
          <p:nvPr/>
        </p:nvPicPr>
        <p:blipFill>
          <a:blip r:embed="rId3"/>
          <a:stretch>
            <a:fillRect/>
          </a:stretch>
        </p:blipFill>
        <p:spPr>
          <a:xfrm>
            <a:off x="7819499" y="5480604"/>
            <a:ext cx="4174998" cy="1227941"/>
          </a:xfrm>
          <a:prstGeom prst="rect">
            <a:avLst/>
          </a:prstGeom>
        </p:spPr>
      </p:pic>
      <p:pic>
        <p:nvPicPr>
          <p:cNvPr id="8" name="Picture 7"/>
          <p:cNvPicPr>
            <a:picLocks noChangeAspect="1"/>
          </p:cNvPicPr>
          <p:nvPr/>
        </p:nvPicPr>
        <p:blipFill rotWithShape="1">
          <a:blip r:embed="rId4"/>
          <a:srcRect l="8129" t="13919" r="42547" b="9334"/>
          <a:stretch/>
        </p:blipFill>
        <p:spPr>
          <a:xfrm>
            <a:off x="400595" y="3675030"/>
            <a:ext cx="3161211" cy="2766796"/>
          </a:xfrm>
          <a:prstGeom prst="rect">
            <a:avLst/>
          </a:prstGeom>
        </p:spPr>
      </p:pic>
      <p:sp>
        <p:nvSpPr>
          <p:cNvPr id="15" name="Rectangle 14"/>
          <p:cNvSpPr/>
          <p:nvPr/>
        </p:nvSpPr>
        <p:spPr>
          <a:xfrm>
            <a:off x="4324188" y="3727179"/>
            <a:ext cx="5452968" cy="400110"/>
          </a:xfrm>
          <a:prstGeom prst="rect">
            <a:avLst/>
          </a:prstGeom>
        </p:spPr>
        <p:txBody>
          <a:bodyPr wrap="none">
            <a:spAutoFit/>
          </a:bodyPr>
          <a:lstStyle/>
          <a:p>
            <a:r>
              <a:rPr lang="en-GB" sz="2000" dirty="0">
                <a:solidFill>
                  <a:schemeClr val="accent1"/>
                </a:solidFill>
              </a:rPr>
              <a:t>https://www.timestables.co.uk/5-times-table.html</a:t>
            </a:r>
          </a:p>
        </p:txBody>
      </p:sp>
      <p:sp>
        <p:nvSpPr>
          <p:cNvPr id="16" name="Rectangle 15"/>
          <p:cNvSpPr/>
          <p:nvPr/>
        </p:nvSpPr>
        <p:spPr>
          <a:xfrm>
            <a:off x="4324188" y="4998244"/>
            <a:ext cx="5452968" cy="400110"/>
          </a:xfrm>
          <a:prstGeom prst="rect">
            <a:avLst/>
          </a:prstGeom>
        </p:spPr>
        <p:txBody>
          <a:bodyPr wrap="none">
            <a:spAutoFit/>
          </a:bodyPr>
          <a:lstStyle/>
          <a:p>
            <a:r>
              <a:rPr lang="en-GB" sz="2000" dirty="0">
                <a:solidFill>
                  <a:schemeClr val="accent1"/>
                </a:solidFill>
              </a:rPr>
              <a:t>https://www.timestables.co.uk/2-times-table.html</a:t>
            </a:r>
          </a:p>
        </p:txBody>
      </p:sp>
    </p:spTree>
    <p:extLst>
      <p:ext uri="{BB962C8B-B14F-4D97-AF65-F5344CB8AC3E}">
        <p14:creationId xmlns:p14="http://schemas.microsoft.com/office/powerpoint/2010/main" val="596777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28897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18A0D6-75DF-49AA-BB21-DFB8246D480F}"/>
              </a:ext>
            </a:extLst>
          </p:cNvPr>
          <p:cNvSpPr txBox="1"/>
          <p:nvPr/>
        </p:nvSpPr>
        <p:spPr>
          <a:xfrm>
            <a:off x="800149" y="325882"/>
            <a:ext cx="8038794"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b="1" dirty="0" smtClean="0">
                <a:solidFill>
                  <a:srgbClr val="000000"/>
                </a:solidFill>
                <a:latin typeface="+mj-lt"/>
                <a:ea typeface="+mj-ea"/>
                <a:cs typeface="+mj-cs"/>
              </a:rPr>
              <a:t>Challenge</a:t>
            </a:r>
            <a:r>
              <a:rPr lang="en-US" sz="5400" b="1" dirty="0">
                <a:solidFill>
                  <a:srgbClr val="000000"/>
                </a:solidFill>
                <a:latin typeface="+mj-lt"/>
                <a:ea typeface="+mj-ea"/>
                <a:cs typeface="+mj-cs"/>
              </a:rPr>
              <a:t> </a:t>
            </a:r>
            <a:r>
              <a:rPr lang="en-US" sz="5400" b="1" dirty="0" smtClean="0">
                <a:solidFill>
                  <a:srgbClr val="000000"/>
                </a:solidFill>
                <a:latin typeface="+mj-lt"/>
                <a:ea typeface="+mj-ea"/>
                <a:cs typeface="+mj-cs"/>
              </a:rPr>
              <a:t>Game</a:t>
            </a:r>
            <a:endParaRPr lang="en-US" sz="5400" b="1" dirty="0">
              <a:solidFill>
                <a:srgbClr val="000000"/>
              </a:solidFill>
              <a:latin typeface="+mj-lt"/>
              <a:ea typeface="+mj-ea"/>
              <a:cs typeface="+mj-cs"/>
            </a:endParaRPr>
          </a:p>
        </p:txBody>
      </p:sp>
      <p:sp>
        <p:nvSpPr>
          <p:cNvPr id="6" name="TextBox 5">
            <a:extLst>
              <a:ext uri="{FF2B5EF4-FFF2-40B4-BE49-F238E27FC236}">
                <a16:creationId xmlns:a16="http://schemas.microsoft.com/office/drawing/2014/main" id="{8FE9DDB1-AB4B-4334-9157-26C9BA6F2635}"/>
              </a:ext>
            </a:extLst>
          </p:cNvPr>
          <p:cNvSpPr txBox="1"/>
          <p:nvPr/>
        </p:nvSpPr>
        <p:spPr>
          <a:xfrm>
            <a:off x="5859067" y="325882"/>
            <a:ext cx="3231922" cy="1077218"/>
          </a:xfrm>
          <a:prstGeom prst="rect">
            <a:avLst/>
          </a:prstGeom>
          <a:noFill/>
        </p:spPr>
        <p:txBody>
          <a:bodyPr wrap="square" rtlCol="0">
            <a:spAutoFit/>
          </a:bodyPr>
          <a:lstStyle/>
          <a:p>
            <a:pPr algn="ctr"/>
            <a:r>
              <a:rPr lang="en-GB" sz="1600" b="1" dirty="0" smtClean="0">
                <a:latin typeface="+mj-lt"/>
              </a:rPr>
              <a:t>If you can’t print the slide to cut out the cards, don’t worry! You could use some little pieces of paper and write the numbers/sums on them.</a:t>
            </a:r>
            <a:endParaRPr lang="en-GB" sz="1600" b="1" dirty="0">
              <a:latin typeface="+mj-lt"/>
            </a:endParaRPr>
          </a:p>
        </p:txBody>
      </p:sp>
      <p:sp>
        <p:nvSpPr>
          <p:cNvPr id="7" name="Thought Bubble: Cloud 5">
            <a:extLst>
              <a:ext uri="{FF2B5EF4-FFF2-40B4-BE49-F238E27FC236}">
                <a16:creationId xmlns:a16="http://schemas.microsoft.com/office/drawing/2014/main" id="{2852CB47-4826-4E2D-ACCC-C2AA5F35A528}"/>
              </a:ext>
            </a:extLst>
          </p:cNvPr>
          <p:cNvSpPr/>
          <p:nvPr/>
        </p:nvSpPr>
        <p:spPr>
          <a:xfrm>
            <a:off x="5540189" y="-341548"/>
            <a:ext cx="4138621" cy="2251030"/>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FE9DDB1-AB4B-4334-9157-26C9BA6F2635}"/>
              </a:ext>
            </a:extLst>
          </p:cNvPr>
          <p:cNvSpPr txBox="1"/>
          <p:nvPr/>
        </p:nvSpPr>
        <p:spPr>
          <a:xfrm>
            <a:off x="265091" y="1072585"/>
            <a:ext cx="5341930" cy="1077218"/>
          </a:xfrm>
          <a:prstGeom prst="rect">
            <a:avLst/>
          </a:prstGeom>
          <a:noFill/>
        </p:spPr>
        <p:txBody>
          <a:bodyPr wrap="square" rtlCol="0">
            <a:spAutoFit/>
          </a:bodyPr>
          <a:lstStyle/>
          <a:p>
            <a:pPr algn="ctr"/>
            <a:r>
              <a:rPr lang="en-US" sz="1600" b="1" dirty="0" smtClean="0">
                <a:solidFill>
                  <a:schemeClr val="accent5">
                    <a:lumMod val="75000"/>
                  </a:schemeClr>
                </a:solidFill>
                <a:latin typeface="+mj-lt"/>
              </a:rPr>
              <a:t>Cut the cards below with a partner and place them face down. Take it in turns to choose two cards, matching the multiplication with its answer. If they match, you keep the pair. The person with the most pairs, wins!</a:t>
            </a:r>
            <a:endParaRPr lang="en-GB" sz="1600" b="1" dirty="0">
              <a:solidFill>
                <a:schemeClr val="accent5">
                  <a:lumMod val="75000"/>
                </a:schemeClr>
              </a:solidFill>
              <a:latin typeface="+mj-lt"/>
            </a:endParaRPr>
          </a:p>
        </p:txBody>
      </p:sp>
      <p:pic>
        <p:nvPicPr>
          <p:cNvPr id="3" name="Picture 2"/>
          <p:cNvPicPr>
            <a:picLocks noChangeAspect="1"/>
          </p:cNvPicPr>
          <p:nvPr/>
        </p:nvPicPr>
        <p:blipFill>
          <a:blip r:embed="rId2"/>
          <a:stretch>
            <a:fillRect/>
          </a:stretch>
        </p:blipFill>
        <p:spPr>
          <a:xfrm>
            <a:off x="1323766" y="2215145"/>
            <a:ext cx="9442846" cy="4556339"/>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3"/>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2198062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461554" y="192825"/>
            <a:ext cx="4263869" cy="1618558"/>
          </a:xfrm>
          <a:prstGeom prst="rect">
            <a:avLst/>
          </a:prstGeom>
        </p:spPr>
        <p:txBody>
          <a:bodyPr vert="horz" lIns="91440" tIns="45720" rIns="91440" bIns="45720" rtlCol="0" anchor="t">
            <a:normAutofit lnSpcReduction="10000"/>
          </a:bodyPr>
          <a:lstStyle/>
          <a:p>
            <a:pPr algn="ctr">
              <a:lnSpc>
                <a:spcPct val="90000"/>
              </a:lnSpc>
              <a:spcBef>
                <a:spcPct val="0"/>
              </a:spcBef>
              <a:spcAft>
                <a:spcPts val="600"/>
              </a:spcAft>
            </a:pPr>
            <a:r>
              <a:rPr lang="en-US" sz="5400" b="1" dirty="0" smtClean="0">
                <a:solidFill>
                  <a:srgbClr val="000000"/>
                </a:solidFill>
                <a:latin typeface="+mj-lt"/>
                <a:ea typeface="+mj-ea"/>
                <a:cs typeface="+mj-cs"/>
              </a:rPr>
              <a:t>Tricky</a:t>
            </a:r>
          </a:p>
          <a:p>
            <a:pPr algn="ctr">
              <a:lnSpc>
                <a:spcPct val="90000"/>
              </a:lnSpc>
              <a:spcBef>
                <a:spcPct val="0"/>
              </a:spcBef>
              <a:spcAft>
                <a:spcPts val="600"/>
              </a:spcAft>
            </a:pPr>
            <a:r>
              <a:rPr lang="en-US" sz="5400" b="1" dirty="0" smtClean="0">
                <a:solidFill>
                  <a:srgbClr val="000000"/>
                </a:solidFill>
                <a:latin typeface="+mj-lt"/>
                <a:ea typeface="+mj-ea"/>
                <a:cs typeface="+mj-cs"/>
              </a:rPr>
              <a:t>Challenge</a:t>
            </a:r>
            <a:r>
              <a:rPr lang="en-US" sz="5400" b="1" dirty="0">
                <a:solidFill>
                  <a:srgbClr val="000000"/>
                </a:solidFill>
                <a:latin typeface="+mj-lt"/>
                <a:ea typeface="+mj-ea"/>
                <a:cs typeface="+mj-cs"/>
              </a:rPr>
              <a:t>!</a:t>
            </a:r>
          </a:p>
        </p:txBody>
      </p:sp>
      <p:pic>
        <p:nvPicPr>
          <p:cNvPr id="2" name="Picture 1"/>
          <p:cNvPicPr>
            <a:picLocks noChangeAspect="1"/>
          </p:cNvPicPr>
          <p:nvPr/>
        </p:nvPicPr>
        <p:blipFill>
          <a:blip r:embed="rId2"/>
          <a:stretch>
            <a:fillRect/>
          </a:stretch>
        </p:blipFill>
        <p:spPr>
          <a:xfrm>
            <a:off x="3493347" y="60963"/>
            <a:ext cx="5798700" cy="3747691"/>
          </a:xfrm>
          <a:prstGeom prst="rect">
            <a:avLst/>
          </a:prstGeom>
        </p:spPr>
      </p:pic>
      <p:pic>
        <p:nvPicPr>
          <p:cNvPr id="6" name="Picture 5"/>
          <p:cNvPicPr>
            <a:picLocks noChangeAspect="1"/>
          </p:cNvPicPr>
          <p:nvPr/>
        </p:nvPicPr>
        <p:blipFill>
          <a:blip r:embed="rId3"/>
          <a:stretch>
            <a:fillRect/>
          </a:stretch>
        </p:blipFill>
        <p:spPr>
          <a:xfrm>
            <a:off x="3493347" y="3808654"/>
            <a:ext cx="5798700" cy="992808"/>
          </a:xfrm>
          <a:prstGeom prst="rect">
            <a:avLst/>
          </a:prstGeom>
        </p:spPr>
      </p:pic>
      <p:pic>
        <p:nvPicPr>
          <p:cNvPr id="17" name="Picture 16"/>
          <p:cNvPicPr>
            <a:picLocks noChangeAspect="1"/>
          </p:cNvPicPr>
          <p:nvPr/>
        </p:nvPicPr>
        <p:blipFill>
          <a:blip r:embed="rId3"/>
          <a:stretch>
            <a:fillRect/>
          </a:stretch>
        </p:blipFill>
        <p:spPr>
          <a:xfrm>
            <a:off x="3493347" y="4801462"/>
            <a:ext cx="5798700" cy="992808"/>
          </a:xfrm>
          <a:prstGeom prst="rect">
            <a:avLst/>
          </a:prstGeom>
        </p:spPr>
      </p:pic>
      <p:pic>
        <p:nvPicPr>
          <p:cNvPr id="18" name="Picture 17"/>
          <p:cNvPicPr>
            <a:picLocks noChangeAspect="1"/>
          </p:cNvPicPr>
          <p:nvPr/>
        </p:nvPicPr>
        <p:blipFill>
          <a:blip r:embed="rId3"/>
          <a:stretch>
            <a:fillRect/>
          </a:stretch>
        </p:blipFill>
        <p:spPr>
          <a:xfrm>
            <a:off x="3493347" y="5794892"/>
            <a:ext cx="5798700" cy="992808"/>
          </a:xfrm>
          <a:prstGeom prst="rect">
            <a:avLst/>
          </a:prstGeom>
        </p:spPr>
      </p:pic>
      <p:sp>
        <p:nvSpPr>
          <p:cNvPr id="19" name="TextBox 18">
            <a:extLst>
              <a:ext uri="{FF2B5EF4-FFF2-40B4-BE49-F238E27FC236}">
                <a16:creationId xmlns:a16="http://schemas.microsoft.com/office/drawing/2014/main" id="{8FE9DDB1-AB4B-4334-9157-26C9BA6F2635}"/>
              </a:ext>
            </a:extLst>
          </p:cNvPr>
          <p:cNvSpPr txBox="1"/>
          <p:nvPr/>
        </p:nvSpPr>
        <p:spPr>
          <a:xfrm>
            <a:off x="9405809" y="1611642"/>
            <a:ext cx="2769326" cy="646331"/>
          </a:xfrm>
          <a:prstGeom prst="rect">
            <a:avLst/>
          </a:prstGeom>
          <a:noFill/>
        </p:spPr>
        <p:txBody>
          <a:bodyPr wrap="square" rtlCol="0">
            <a:spAutoFit/>
          </a:bodyPr>
          <a:lstStyle/>
          <a:p>
            <a:pPr algn="ctr"/>
            <a:r>
              <a:rPr lang="en-GB" dirty="0" smtClean="0">
                <a:latin typeface="+mj-lt"/>
              </a:rPr>
              <a:t>Find at least 4 different combinations of birds.</a:t>
            </a:r>
            <a:endParaRPr lang="en-GB" dirty="0">
              <a:latin typeface="+mj-lt"/>
            </a:endParaRPr>
          </a:p>
        </p:txBody>
      </p:sp>
      <p:sp>
        <p:nvSpPr>
          <p:cNvPr id="20" name="Thought Bubble: Cloud 5">
            <a:extLst>
              <a:ext uri="{FF2B5EF4-FFF2-40B4-BE49-F238E27FC236}">
                <a16:creationId xmlns:a16="http://schemas.microsoft.com/office/drawing/2014/main" id="{2852CB47-4826-4E2D-ACCC-C2AA5F35A528}"/>
              </a:ext>
            </a:extLst>
          </p:cNvPr>
          <p:cNvSpPr/>
          <p:nvPr/>
        </p:nvSpPr>
        <p:spPr>
          <a:xfrm>
            <a:off x="9292047" y="1002104"/>
            <a:ext cx="2883088" cy="2288839"/>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FE9DDB1-AB4B-4334-9157-26C9BA6F2635}"/>
              </a:ext>
            </a:extLst>
          </p:cNvPr>
          <p:cNvSpPr txBox="1"/>
          <p:nvPr/>
        </p:nvSpPr>
        <p:spPr>
          <a:xfrm>
            <a:off x="435756" y="2618485"/>
            <a:ext cx="2769326" cy="646331"/>
          </a:xfrm>
          <a:prstGeom prst="rect">
            <a:avLst/>
          </a:prstGeom>
          <a:noFill/>
        </p:spPr>
        <p:txBody>
          <a:bodyPr wrap="square" rtlCol="0">
            <a:spAutoFit/>
          </a:bodyPr>
          <a:lstStyle/>
          <a:p>
            <a:pPr algn="ctr"/>
            <a:r>
              <a:rPr lang="en-GB" dirty="0" smtClean="0">
                <a:latin typeface="+mj-lt"/>
              </a:rPr>
              <a:t>Write your multiplication sentences in the boxes!</a:t>
            </a:r>
            <a:endParaRPr lang="en-GB" dirty="0">
              <a:latin typeface="+mj-lt"/>
            </a:endParaRPr>
          </a:p>
        </p:txBody>
      </p:sp>
      <p:sp>
        <p:nvSpPr>
          <p:cNvPr id="22" name="Thought Bubble: Cloud 5">
            <a:extLst>
              <a:ext uri="{FF2B5EF4-FFF2-40B4-BE49-F238E27FC236}">
                <a16:creationId xmlns:a16="http://schemas.microsoft.com/office/drawing/2014/main" id="{2852CB47-4826-4E2D-ACCC-C2AA5F35A528}"/>
              </a:ext>
            </a:extLst>
          </p:cNvPr>
          <p:cNvSpPr/>
          <p:nvPr/>
        </p:nvSpPr>
        <p:spPr>
          <a:xfrm flipH="1">
            <a:off x="330926" y="2016219"/>
            <a:ext cx="3048659" cy="2288839"/>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1021" y="6354065"/>
            <a:ext cx="2748701" cy="369332"/>
          </a:xfrm>
          <a:prstGeom prst="rect">
            <a:avLst/>
          </a:prstGeom>
        </p:spPr>
        <p:txBody>
          <a:bodyPr wrap="none">
            <a:spAutoFit/>
          </a:bodyPr>
          <a:lstStyle/>
          <a:p>
            <a:pPr algn="ctr"/>
            <a:r>
              <a:rPr lang="en-US" b="1" dirty="0">
                <a:latin typeface="+mj-lt"/>
              </a:rPr>
              <a:t>Possible Answers: Next Slide</a:t>
            </a:r>
            <a:endParaRPr lang="en-GB" b="1" dirty="0">
              <a:latin typeface="+mj-lt"/>
            </a:endParaRPr>
          </a:p>
        </p:txBody>
      </p:sp>
      <p:pic>
        <p:nvPicPr>
          <p:cNvPr id="25" name="Picture 24"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4"/>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114298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461554" y="192825"/>
            <a:ext cx="4263869" cy="1618558"/>
          </a:xfrm>
          <a:prstGeom prst="rect">
            <a:avLst/>
          </a:prstGeom>
        </p:spPr>
        <p:txBody>
          <a:bodyPr vert="horz" lIns="91440" tIns="45720" rIns="91440" bIns="45720" rtlCol="0" anchor="t">
            <a:normAutofit fontScale="77500" lnSpcReduction="20000"/>
          </a:bodyPr>
          <a:lstStyle/>
          <a:p>
            <a:pPr algn="ctr">
              <a:lnSpc>
                <a:spcPct val="90000"/>
              </a:lnSpc>
              <a:spcBef>
                <a:spcPct val="0"/>
              </a:spcBef>
              <a:spcAft>
                <a:spcPts val="600"/>
              </a:spcAft>
            </a:pPr>
            <a:r>
              <a:rPr lang="en-US" sz="5400" b="1" dirty="0" smtClean="0">
                <a:solidFill>
                  <a:srgbClr val="000000"/>
                </a:solidFill>
                <a:latin typeface="+mj-lt"/>
                <a:ea typeface="+mj-ea"/>
                <a:cs typeface="+mj-cs"/>
              </a:rPr>
              <a:t>Tricky</a:t>
            </a:r>
          </a:p>
          <a:p>
            <a:pPr algn="ctr">
              <a:lnSpc>
                <a:spcPct val="90000"/>
              </a:lnSpc>
              <a:spcBef>
                <a:spcPct val="0"/>
              </a:spcBef>
              <a:spcAft>
                <a:spcPts val="600"/>
              </a:spcAft>
            </a:pPr>
            <a:r>
              <a:rPr lang="en-US" sz="5400" b="1" dirty="0" smtClean="0">
                <a:solidFill>
                  <a:srgbClr val="000000"/>
                </a:solidFill>
                <a:latin typeface="+mj-lt"/>
                <a:ea typeface="+mj-ea"/>
                <a:cs typeface="+mj-cs"/>
              </a:rPr>
              <a:t>Challenge!</a:t>
            </a:r>
          </a:p>
          <a:p>
            <a:pPr algn="ctr">
              <a:lnSpc>
                <a:spcPct val="90000"/>
              </a:lnSpc>
              <a:spcBef>
                <a:spcPct val="0"/>
              </a:spcBef>
              <a:spcAft>
                <a:spcPts val="600"/>
              </a:spcAft>
            </a:pPr>
            <a:r>
              <a:rPr lang="en-US" sz="5400" b="1" dirty="0" smtClean="0">
                <a:solidFill>
                  <a:srgbClr val="FF0000"/>
                </a:solidFill>
                <a:latin typeface="+mj-lt"/>
                <a:ea typeface="+mj-ea"/>
                <a:cs typeface="+mj-cs"/>
              </a:rPr>
              <a:t>Answers</a:t>
            </a:r>
            <a:endParaRPr lang="en-US" sz="5400" b="1" dirty="0">
              <a:solidFill>
                <a:srgbClr val="FF0000"/>
              </a:solidFill>
              <a:latin typeface="+mj-lt"/>
              <a:ea typeface="+mj-ea"/>
              <a:cs typeface="+mj-cs"/>
            </a:endParaRPr>
          </a:p>
        </p:txBody>
      </p:sp>
      <p:pic>
        <p:nvPicPr>
          <p:cNvPr id="2" name="Picture 1"/>
          <p:cNvPicPr>
            <a:picLocks noChangeAspect="1"/>
          </p:cNvPicPr>
          <p:nvPr/>
        </p:nvPicPr>
        <p:blipFill>
          <a:blip r:embed="rId2"/>
          <a:stretch>
            <a:fillRect/>
          </a:stretch>
        </p:blipFill>
        <p:spPr>
          <a:xfrm>
            <a:off x="3493347" y="60963"/>
            <a:ext cx="5798700" cy="3747691"/>
          </a:xfrm>
          <a:prstGeom prst="rect">
            <a:avLst/>
          </a:prstGeom>
        </p:spPr>
      </p:pic>
      <p:pic>
        <p:nvPicPr>
          <p:cNvPr id="6" name="Picture 5"/>
          <p:cNvPicPr>
            <a:picLocks noChangeAspect="1"/>
          </p:cNvPicPr>
          <p:nvPr/>
        </p:nvPicPr>
        <p:blipFill>
          <a:blip r:embed="rId3"/>
          <a:stretch>
            <a:fillRect/>
          </a:stretch>
        </p:blipFill>
        <p:spPr>
          <a:xfrm>
            <a:off x="3493347" y="3808654"/>
            <a:ext cx="5798700" cy="992808"/>
          </a:xfrm>
          <a:prstGeom prst="rect">
            <a:avLst/>
          </a:prstGeom>
        </p:spPr>
      </p:pic>
      <p:pic>
        <p:nvPicPr>
          <p:cNvPr id="17" name="Picture 16"/>
          <p:cNvPicPr>
            <a:picLocks noChangeAspect="1"/>
          </p:cNvPicPr>
          <p:nvPr/>
        </p:nvPicPr>
        <p:blipFill>
          <a:blip r:embed="rId3"/>
          <a:stretch>
            <a:fillRect/>
          </a:stretch>
        </p:blipFill>
        <p:spPr>
          <a:xfrm>
            <a:off x="3493347" y="4801462"/>
            <a:ext cx="5798700" cy="992808"/>
          </a:xfrm>
          <a:prstGeom prst="rect">
            <a:avLst/>
          </a:prstGeom>
        </p:spPr>
      </p:pic>
      <p:pic>
        <p:nvPicPr>
          <p:cNvPr id="18" name="Picture 17"/>
          <p:cNvPicPr>
            <a:picLocks noChangeAspect="1"/>
          </p:cNvPicPr>
          <p:nvPr/>
        </p:nvPicPr>
        <p:blipFill>
          <a:blip r:embed="rId3"/>
          <a:stretch>
            <a:fillRect/>
          </a:stretch>
        </p:blipFill>
        <p:spPr>
          <a:xfrm>
            <a:off x="3493347" y="5794892"/>
            <a:ext cx="5798700" cy="992808"/>
          </a:xfrm>
          <a:prstGeom prst="rect">
            <a:avLst/>
          </a:prstGeom>
        </p:spPr>
      </p:pic>
      <p:sp>
        <p:nvSpPr>
          <p:cNvPr id="21" name="TextBox 20">
            <a:extLst>
              <a:ext uri="{FF2B5EF4-FFF2-40B4-BE49-F238E27FC236}">
                <a16:creationId xmlns:a16="http://schemas.microsoft.com/office/drawing/2014/main" id="{8FE9DDB1-AB4B-4334-9157-26C9BA6F2635}"/>
              </a:ext>
            </a:extLst>
          </p:cNvPr>
          <p:cNvSpPr txBox="1"/>
          <p:nvPr/>
        </p:nvSpPr>
        <p:spPr>
          <a:xfrm>
            <a:off x="926656" y="2446220"/>
            <a:ext cx="2201035" cy="1077218"/>
          </a:xfrm>
          <a:prstGeom prst="rect">
            <a:avLst/>
          </a:prstGeom>
          <a:noFill/>
        </p:spPr>
        <p:txBody>
          <a:bodyPr wrap="square" rtlCol="0">
            <a:spAutoFit/>
          </a:bodyPr>
          <a:lstStyle/>
          <a:p>
            <a:pPr algn="ctr"/>
            <a:r>
              <a:rPr lang="en-GB" sz="1600" b="1" dirty="0" smtClean="0">
                <a:latin typeface="+mj-lt"/>
              </a:rPr>
              <a:t>Here are some of the different combinations you could have had – but there are others too!</a:t>
            </a:r>
            <a:endParaRPr lang="en-GB" sz="1600" b="1" dirty="0">
              <a:latin typeface="+mj-lt"/>
            </a:endParaRPr>
          </a:p>
        </p:txBody>
      </p:sp>
      <p:sp>
        <p:nvSpPr>
          <p:cNvPr id="22" name="Thought Bubble: Cloud 5">
            <a:extLst>
              <a:ext uri="{FF2B5EF4-FFF2-40B4-BE49-F238E27FC236}">
                <a16:creationId xmlns:a16="http://schemas.microsoft.com/office/drawing/2014/main" id="{2852CB47-4826-4E2D-ACCC-C2AA5F35A528}"/>
              </a:ext>
            </a:extLst>
          </p:cNvPr>
          <p:cNvSpPr/>
          <p:nvPr/>
        </p:nvSpPr>
        <p:spPr>
          <a:xfrm flipH="1">
            <a:off x="330925" y="2016220"/>
            <a:ext cx="3048659" cy="1883428"/>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9611787" y="1015059"/>
            <a:ext cx="1883723" cy="3139321"/>
          </a:xfrm>
          <a:prstGeom prst="rect">
            <a:avLst/>
          </a:prstGeom>
        </p:spPr>
        <p:txBody>
          <a:bodyPr wrap="square">
            <a:spAutoFit/>
          </a:bodyPr>
          <a:lstStyle/>
          <a:p>
            <a:pPr algn="ctr"/>
            <a:r>
              <a:rPr lang="en-US" b="1" dirty="0" smtClean="0">
                <a:solidFill>
                  <a:srgbClr val="FF0000"/>
                </a:solidFill>
                <a:latin typeface="+mj-lt"/>
              </a:rPr>
              <a:t>1. If there are 36 wings and each bird has 2 wings each, we need to count in 2’s until we get to 36.</a:t>
            </a:r>
          </a:p>
          <a:p>
            <a:pPr algn="ctr"/>
            <a:r>
              <a:rPr lang="en-US" b="1" dirty="0" smtClean="0">
                <a:solidFill>
                  <a:srgbClr val="FF0000"/>
                </a:solidFill>
                <a:latin typeface="+mj-lt"/>
              </a:rPr>
              <a:t>This is the same as finding ½. </a:t>
            </a:r>
          </a:p>
          <a:p>
            <a:pPr algn="ctr"/>
            <a:endParaRPr lang="en-US" b="1" dirty="0" smtClean="0">
              <a:solidFill>
                <a:srgbClr val="FF0000"/>
              </a:solidFill>
              <a:latin typeface="+mj-lt"/>
            </a:endParaRPr>
          </a:p>
          <a:p>
            <a:pPr algn="ctr"/>
            <a:endParaRPr lang="en-US" b="1" dirty="0">
              <a:solidFill>
                <a:srgbClr val="FF0000"/>
              </a:solidFill>
              <a:latin typeface="+mj-lt"/>
            </a:endParaRPr>
          </a:p>
          <a:p>
            <a:pPr algn="ctr"/>
            <a:r>
              <a:rPr lang="en-US" b="1" dirty="0" smtClean="0">
                <a:solidFill>
                  <a:srgbClr val="FF0000"/>
                </a:solidFill>
                <a:latin typeface="+mj-lt"/>
              </a:rPr>
              <a:t>This is 18.</a:t>
            </a:r>
            <a:endParaRPr lang="en-GB" b="1" dirty="0">
              <a:solidFill>
                <a:srgbClr val="FF0000"/>
              </a:solidFill>
              <a:latin typeface="+mj-lt"/>
            </a:endParaRPr>
          </a:p>
        </p:txBody>
      </p:sp>
      <p:sp>
        <p:nvSpPr>
          <p:cNvPr id="3" name="Oval 2"/>
          <p:cNvSpPr/>
          <p:nvPr/>
        </p:nvSpPr>
        <p:spPr>
          <a:xfrm>
            <a:off x="8677835" y="0"/>
            <a:ext cx="304800" cy="3765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a:off x="9197788" y="3729318"/>
            <a:ext cx="1026075" cy="11866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878114" y="4863456"/>
            <a:ext cx="1883723" cy="1477328"/>
          </a:xfrm>
          <a:prstGeom prst="rect">
            <a:avLst/>
          </a:prstGeom>
        </p:spPr>
        <p:txBody>
          <a:bodyPr wrap="square">
            <a:spAutoFit/>
          </a:bodyPr>
          <a:lstStyle/>
          <a:p>
            <a:pPr algn="ctr"/>
            <a:r>
              <a:rPr lang="en-US" b="1" dirty="0" smtClean="0">
                <a:solidFill>
                  <a:srgbClr val="FF0000"/>
                </a:solidFill>
                <a:latin typeface="+mj-lt"/>
              </a:rPr>
              <a:t>2. All of the 4 types of birds need to add together to make the 18 birds.</a:t>
            </a:r>
            <a:endParaRPr lang="en-GB" b="1" dirty="0">
              <a:solidFill>
                <a:srgbClr val="FF0000"/>
              </a:solidFill>
              <a:latin typeface="+mj-lt"/>
            </a:endParaRPr>
          </a:p>
        </p:txBody>
      </p:sp>
      <p:cxnSp>
        <p:nvCxnSpPr>
          <p:cNvPr id="16" name="Straight Arrow Connector 15"/>
          <p:cNvCxnSpPr/>
          <p:nvPr/>
        </p:nvCxnSpPr>
        <p:spPr>
          <a:xfrm>
            <a:off x="10553648" y="3275586"/>
            <a:ext cx="0" cy="3316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02315" y="3729318"/>
            <a:ext cx="7876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99421" y="3729318"/>
            <a:ext cx="7876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24809" y="3729318"/>
            <a:ext cx="7876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195021" y="3729318"/>
            <a:ext cx="7876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72752" y="3304562"/>
            <a:ext cx="851647" cy="307777"/>
          </a:xfrm>
          <a:prstGeom prst="rect">
            <a:avLst/>
          </a:prstGeom>
          <a:noFill/>
        </p:spPr>
        <p:txBody>
          <a:bodyPr wrap="square" rtlCol="0">
            <a:spAutoFit/>
          </a:bodyPr>
          <a:lstStyle/>
          <a:p>
            <a:r>
              <a:rPr lang="en-US" sz="1400" dirty="0" smtClean="0"/>
              <a:t>3 birds</a:t>
            </a:r>
            <a:endParaRPr lang="en-GB" sz="1400" dirty="0"/>
          </a:p>
        </p:txBody>
      </p:sp>
      <p:sp>
        <p:nvSpPr>
          <p:cNvPr id="27" name="TextBox 26"/>
          <p:cNvSpPr txBox="1"/>
          <p:nvPr/>
        </p:nvSpPr>
        <p:spPr>
          <a:xfrm>
            <a:off x="5369858" y="3320565"/>
            <a:ext cx="851647" cy="307777"/>
          </a:xfrm>
          <a:prstGeom prst="rect">
            <a:avLst/>
          </a:prstGeom>
          <a:noFill/>
        </p:spPr>
        <p:txBody>
          <a:bodyPr wrap="square" rtlCol="0">
            <a:spAutoFit/>
          </a:bodyPr>
          <a:lstStyle/>
          <a:p>
            <a:r>
              <a:rPr lang="en-US" sz="1400" dirty="0"/>
              <a:t>5</a:t>
            </a:r>
            <a:r>
              <a:rPr lang="en-US" sz="1400" dirty="0" smtClean="0"/>
              <a:t> birds</a:t>
            </a:r>
            <a:endParaRPr lang="en-GB" sz="1400" dirty="0"/>
          </a:p>
        </p:txBody>
      </p:sp>
      <p:sp>
        <p:nvSpPr>
          <p:cNvPr id="28" name="TextBox 27"/>
          <p:cNvSpPr txBox="1"/>
          <p:nvPr/>
        </p:nvSpPr>
        <p:spPr>
          <a:xfrm>
            <a:off x="6729931" y="3308312"/>
            <a:ext cx="851647" cy="307777"/>
          </a:xfrm>
          <a:prstGeom prst="rect">
            <a:avLst/>
          </a:prstGeom>
          <a:noFill/>
        </p:spPr>
        <p:txBody>
          <a:bodyPr wrap="square" rtlCol="0">
            <a:spAutoFit/>
          </a:bodyPr>
          <a:lstStyle/>
          <a:p>
            <a:r>
              <a:rPr lang="en-US" sz="1400" dirty="0"/>
              <a:t>5</a:t>
            </a:r>
            <a:r>
              <a:rPr lang="en-US" sz="1400" dirty="0" smtClean="0"/>
              <a:t> birds</a:t>
            </a:r>
            <a:endParaRPr lang="en-GB" sz="1400" dirty="0"/>
          </a:p>
        </p:txBody>
      </p:sp>
      <p:sp>
        <p:nvSpPr>
          <p:cNvPr id="29" name="TextBox 28"/>
          <p:cNvSpPr txBox="1"/>
          <p:nvPr/>
        </p:nvSpPr>
        <p:spPr>
          <a:xfrm>
            <a:off x="8178658" y="3320565"/>
            <a:ext cx="851647" cy="307777"/>
          </a:xfrm>
          <a:prstGeom prst="rect">
            <a:avLst/>
          </a:prstGeom>
          <a:noFill/>
        </p:spPr>
        <p:txBody>
          <a:bodyPr wrap="square" rtlCol="0">
            <a:spAutoFit/>
          </a:bodyPr>
          <a:lstStyle/>
          <a:p>
            <a:r>
              <a:rPr lang="en-US" sz="1400" dirty="0"/>
              <a:t>5</a:t>
            </a:r>
            <a:r>
              <a:rPr lang="en-US" sz="1400" dirty="0" smtClean="0"/>
              <a:t> birds</a:t>
            </a:r>
            <a:endParaRPr lang="en-GB" sz="1400" dirty="0"/>
          </a:p>
        </p:txBody>
      </p:sp>
      <p:sp>
        <p:nvSpPr>
          <p:cNvPr id="30" name="TextBox 29"/>
          <p:cNvSpPr txBox="1"/>
          <p:nvPr/>
        </p:nvSpPr>
        <p:spPr>
          <a:xfrm>
            <a:off x="3683853" y="3458450"/>
            <a:ext cx="1274269" cy="307777"/>
          </a:xfrm>
          <a:prstGeom prst="rect">
            <a:avLst/>
          </a:prstGeom>
          <a:noFill/>
        </p:spPr>
        <p:txBody>
          <a:bodyPr wrap="square" rtlCol="0">
            <a:spAutoFit/>
          </a:bodyPr>
          <a:lstStyle/>
          <a:p>
            <a:r>
              <a:rPr lang="en-US" sz="1400" dirty="0" smtClean="0"/>
              <a:t>Wings 2x3=6</a:t>
            </a:r>
            <a:endParaRPr lang="en-GB" sz="1400" dirty="0"/>
          </a:p>
        </p:txBody>
      </p:sp>
      <p:sp>
        <p:nvSpPr>
          <p:cNvPr id="31" name="TextBox 30"/>
          <p:cNvSpPr txBox="1"/>
          <p:nvPr/>
        </p:nvSpPr>
        <p:spPr>
          <a:xfrm>
            <a:off x="5080425" y="3474015"/>
            <a:ext cx="1274269" cy="307777"/>
          </a:xfrm>
          <a:prstGeom prst="rect">
            <a:avLst/>
          </a:prstGeom>
          <a:noFill/>
        </p:spPr>
        <p:txBody>
          <a:bodyPr wrap="square" rtlCol="0">
            <a:spAutoFit/>
          </a:bodyPr>
          <a:lstStyle/>
          <a:p>
            <a:r>
              <a:rPr lang="en-US" sz="1400" dirty="0" smtClean="0"/>
              <a:t>Wings 2x5=10</a:t>
            </a:r>
            <a:endParaRPr lang="en-GB" sz="1400" dirty="0"/>
          </a:p>
        </p:txBody>
      </p:sp>
      <p:sp>
        <p:nvSpPr>
          <p:cNvPr id="32" name="TextBox 31"/>
          <p:cNvSpPr txBox="1"/>
          <p:nvPr/>
        </p:nvSpPr>
        <p:spPr>
          <a:xfrm>
            <a:off x="6517343" y="3458449"/>
            <a:ext cx="1274269" cy="307777"/>
          </a:xfrm>
          <a:prstGeom prst="rect">
            <a:avLst/>
          </a:prstGeom>
          <a:noFill/>
        </p:spPr>
        <p:txBody>
          <a:bodyPr wrap="square" rtlCol="0">
            <a:spAutoFit/>
          </a:bodyPr>
          <a:lstStyle/>
          <a:p>
            <a:r>
              <a:rPr lang="en-US" sz="1400" dirty="0" smtClean="0"/>
              <a:t>Wings 2x5=10</a:t>
            </a:r>
            <a:endParaRPr lang="en-GB" sz="1400" dirty="0"/>
          </a:p>
        </p:txBody>
      </p:sp>
      <p:sp>
        <p:nvSpPr>
          <p:cNvPr id="33" name="TextBox 32"/>
          <p:cNvSpPr txBox="1"/>
          <p:nvPr/>
        </p:nvSpPr>
        <p:spPr>
          <a:xfrm>
            <a:off x="7967346" y="3453392"/>
            <a:ext cx="1274269" cy="307777"/>
          </a:xfrm>
          <a:prstGeom prst="rect">
            <a:avLst/>
          </a:prstGeom>
          <a:noFill/>
        </p:spPr>
        <p:txBody>
          <a:bodyPr wrap="square" rtlCol="0">
            <a:spAutoFit/>
          </a:bodyPr>
          <a:lstStyle/>
          <a:p>
            <a:r>
              <a:rPr lang="en-US" sz="1400" dirty="0" smtClean="0"/>
              <a:t>Wings 2x5=10</a:t>
            </a:r>
            <a:endParaRPr lang="en-GB" sz="1400" dirty="0"/>
          </a:p>
        </p:txBody>
      </p:sp>
      <p:sp>
        <p:nvSpPr>
          <p:cNvPr id="34" name="TextBox 33"/>
          <p:cNvSpPr txBox="1"/>
          <p:nvPr/>
        </p:nvSpPr>
        <p:spPr>
          <a:xfrm>
            <a:off x="3866349" y="4318612"/>
            <a:ext cx="851647" cy="307777"/>
          </a:xfrm>
          <a:prstGeom prst="rect">
            <a:avLst/>
          </a:prstGeom>
          <a:noFill/>
        </p:spPr>
        <p:txBody>
          <a:bodyPr wrap="square" rtlCol="0">
            <a:spAutoFit/>
          </a:bodyPr>
          <a:lstStyle/>
          <a:p>
            <a:r>
              <a:rPr lang="en-US" sz="1400" dirty="0" smtClean="0"/>
              <a:t>10 birds</a:t>
            </a:r>
            <a:endParaRPr lang="en-GB" sz="1400" dirty="0"/>
          </a:p>
        </p:txBody>
      </p:sp>
      <p:sp>
        <p:nvSpPr>
          <p:cNvPr id="35" name="TextBox 34"/>
          <p:cNvSpPr txBox="1"/>
          <p:nvPr/>
        </p:nvSpPr>
        <p:spPr>
          <a:xfrm>
            <a:off x="5291735" y="4317393"/>
            <a:ext cx="851647" cy="307777"/>
          </a:xfrm>
          <a:prstGeom prst="rect">
            <a:avLst/>
          </a:prstGeom>
          <a:noFill/>
        </p:spPr>
        <p:txBody>
          <a:bodyPr wrap="square" rtlCol="0">
            <a:spAutoFit/>
          </a:bodyPr>
          <a:lstStyle/>
          <a:p>
            <a:r>
              <a:rPr lang="en-US" sz="1400" dirty="0"/>
              <a:t>4</a:t>
            </a:r>
            <a:r>
              <a:rPr lang="en-US" sz="1400" dirty="0" smtClean="0"/>
              <a:t> birds</a:t>
            </a:r>
            <a:endParaRPr lang="en-GB" sz="1400" dirty="0"/>
          </a:p>
        </p:txBody>
      </p:sp>
      <p:sp>
        <p:nvSpPr>
          <p:cNvPr id="36" name="TextBox 35"/>
          <p:cNvSpPr txBox="1"/>
          <p:nvPr/>
        </p:nvSpPr>
        <p:spPr>
          <a:xfrm>
            <a:off x="6729931" y="4317393"/>
            <a:ext cx="851647" cy="307777"/>
          </a:xfrm>
          <a:prstGeom prst="rect">
            <a:avLst/>
          </a:prstGeom>
          <a:noFill/>
        </p:spPr>
        <p:txBody>
          <a:bodyPr wrap="square" rtlCol="0">
            <a:spAutoFit/>
          </a:bodyPr>
          <a:lstStyle/>
          <a:p>
            <a:r>
              <a:rPr lang="en-US" sz="1400" dirty="0"/>
              <a:t>2</a:t>
            </a:r>
            <a:r>
              <a:rPr lang="en-US" sz="1400" dirty="0" smtClean="0"/>
              <a:t> birds</a:t>
            </a:r>
            <a:endParaRPr lang="en-GB" sz="1400" dirty="0"/>
          </a:p>
        </p:txBody>
      </p:sp>
      <p:sp>
        <p:nvSpPr>
          <p:cNvPr id="37" name="TextBox 36"/>
          <p:cNvSpPr txBox="1"/>
          <p:nvPr/>
        </p:nvSpPr>
        <p:spPr>
          <a:xfrm>
            <a:off x="8252011" y="4319775"/>
            <a:ext cx="851647" cy="307777"/>
          </a:xfrm>
          <a:prstGeom prst="rect">
            <a:avLst/>
          </a:prstGeom>
          <a:noFill/>
        </p:spPr>
        <p:txBody>
          <a:bodyPr wrap="square" rtlCol="0">
            <a:spAutoFit/>
          </a:bodyPr>
          <a:lstStyle/>
          <a:p>
            <a:r>
              <a:rPr lang="en-US" sz="1400" dirty="0"/>
              <a:t>2</a:t>
            </a:r>
            <a:r>
              <a:rPr lang="en-US" sz="1400" dirty="0" smtClean="0"/>
              <a:t> birds</a:t>
            </a:r>
            <a:endParaRPr lang="en-GB" sz="1400" dirty="0"/>
          </a:p>
        </p:txBody>
      </p:sp>
      <p:sp>
        <p:nvSpPr>
          <p:cNvPr id="38" name="TextBox 37"/>
          <p:cNvSpPr txBox="1"/>
          <p:nvPr/>
        </p:nvSpPr>
        <p:spPr>
          <a:xfrm>
            <a:off x="3568017" y="4471281"/>
            <a:ext cx="1448309" cy="307777"/>
          </a:xfrm>
          <a:prstGeom prst="rect">
            <a:avLst/>
          </a:prstGeom>
          <a:noFill/>
        </p:spPr>
        <p:txBody>
          <a:bodyPr wrap="square" rtlCol="0">
            <a:spAutoFit/>
          </a:bodyPr>
          <a:lstStyle/>
          <a:p>
            <a:r>
              <a:rPr lang="en-US" sz="1400" dirty="0" smtClean="0"/>
              <a:t>Wings 2x10=20</a:t>
            </a:r>
            <a:endParaRPr lang="en-GB" sz="1400" dirty="0"/>
          </a:p>
        </p:txBody>
      </p:sp>
      <p:sp>
        <p:nvSpPr>
          <p:cNvPr id="39" name="TextBox 38"/>
          <p:cNvSpPr txBox="1"/>
          <p:nvPr/>
        </p:nvSpPr>
        <p:spPr>
          <a:xfrm>
            <a:off x="5080425" y="4493374"/>
            <a:ext cx="1448309" cy="307777"/>
          </a:xfrm>
          <a:prstGeom prst="rect">
            <a:avLst/>
          </a:prstGeom>
          <a:noFill/>
        </p:spPr>
        <p:txBody>
          <a:bodyPr wrap="square" rtlCol="0">
            <a:spAutoFit/>
          </a:bodyPr>
          <a:lstStyle/>
          <a:p>
            <a:r>
              <a:rPr lang="en-US" sz="1400" dirty="0" smtClean="0"/>
              <a:t>Wings 2x4=8</a:t>
            </a:r>
            <a:endParaRPr lang="en-GB" sz="1400" dirty="0"/>
          </a:p>
        </p:txBody>
      </p:sp>
      <p:sp>
        <p:nvSpPr>
          <p:cNvPr id="40" name="TextBox 39"/>
          <p:cNvSpPr txBox="1"/>
          <p:nvPr/>
        </p:nvSpPr>
        <p:spPr>
          <a:xfrm>
            <a:off x="6528734" y="4471281"/>
            <a:ext cx="1448309" cy="307777"/>
          </a:xfrm>
          <a:prstGeom prst="rect">
            <a:avLst/>
          </a:prstGeom>
          <a:noFill/>
        </p:spPr>
        <p:txBody>
          <a:bodyPr wrap="square" rtlCol="0">
            <a:spAutoFit/>
          </a:bodyPr>
          <a:lstStyle/>
          <a:p>
            <a:r>
              <a:rPr lang="en-US" sz="1400" dirty="0" smtClean="0"/>
              <a:t>Wings 2x2=4</a:t>
            </a:r>
            <a:endParaRPr lang="en-GB" sz="1400" dirty="0"/>
          </a:p>
        </p:txBody>
      </p:sp>
      <p:sp>
        <p:nvSpPr>
          <p:cNvPr id="41" name="TextBox 40"/>
          <p:cNvSpPr txBox="1"/>
          <p:nvPr/>
        </p:nvSpPr>
        <p:spPr>
          <a:xfrm>
            <a:off x="7953679" y="4480130"/>
            <a:ext cx="1448309" cy="307777"/>
          </a:xfrm>
          <a:prstGeom prst="rect">
            <a:avLst/>
          </a:prstGeom>
          <a:noFill/>
        </p:spPr>
        <p:txBody>
          <a:bodyPr wrap="square" rtlCol="0">
            <a:spAutoFit/>
          </a:bodyPr>
          <a:lstStyle/>
          <a:p>
            <a:r>
              <a:rPr lang="en-US" sz="1400" dirty="0" smtClean="0"/>
              <a:t>Wings 2x2=4</a:t>
            </a:r>
            <a:endParaRPr lang="en-GB" sz="1400" dirty="0"/>
          </a:p>
        </p:txBody>
      </p:sp>
      <p:sp>
        <p:nvSpPr>
          <p:cNvPr id="42" name="TextBox 41"/>
          <p:cNvSpPr txBox="1"/>
          <p:nvPr/>
        </p:nvSpPr>
        <p:spPr>
          <a:xfrm>
            <a:off x="3799654" y="5311420"/>
            <a:ext cx="851647" cy="307777"/>
          </a:xfrm>
          <a:prstGeom prst="rect">
            <a:avLst/>
          </a:prstGeom>
          <a:noFill/>
        </p:spPr>
        <p:txBody>
          <a:bodyPr wrap="square" rtlCol="0">
            <a:spAutoFit/>
          </a:bodyPr>
          <a:lstStyle/>
          <a:p>
            <a:r>
              <a:rPr lang="en-US" sz="1400" dirty="0"/>
              <a:t>8</a:t>
            </a:r>
            <a:r>
              <a:rPr lang="en-US" sz="1400" dirty="0" smtClean="0"/>
              <a:t> birds</a:t>
            </a:r>
            <a:endParaRPr lang="en-GB" sz="1400" dirty="0"/>
          </a:p>
        </p:txBody>
      </p:sp>
      <p:sp>
        <p:nvSpPr>
          <p:cNvPr id="43" name="TextBox 42"/>
          <p:cNvSpPr txBox="1"/>
          <p:nvPr/>
        </p:nvSpPr>
        <p:spPr>
          <a:xfrm>
            <a:off x="8252011" y="5305494"/>
            <a:ext cx="851647" cy="307777"/>
          </a:xfrm>
          <a:prstGeom prst="rect">
            <a:avLst/>
          </a:prstGeom>
          <a:noFill/>
        </p:spPr>
        <p:txBody>
          <a:bodyPr wrap="square" rtlCol="0">
            <a:spAutoFit/>
          </a:bodyPr>
          <a:lstStyle/>
          <a:p>
            <a:r>
              <a:rPr lang="en-US" sz="1400" dirty="0"/>
              <a:t>8</a:t>
            </a:r>
            <a:r>
              <a:rPr lang="en-US" sz="1400" dirty="0" smtClean="0"/>
              <a:t> birds</a:t>
            </a:r>
            <a:endParaRPr lang="en-GB" sz="1400" dirty="0"/>
          </a:p>
        </p:txBody>
      </p:sp>
      <p:sp>
        <p:nvSpPr>
          <p:cNvPr id="44" name="TextBox 43"/>
          <p:cNvSpPr txBox="1"/>
          <p:nvPr/>
        </p:nvSpPr>
        <p:spPr>
          <a:xfrm>
            <a:off x="5308385" y="5297866"/>
            <a:ext cx="851647" cy="307777"/>
          </a:xfrm>
          <a:prstGeom prst="rect">
            <a:avLst/>
          </a:prstGeom>
          <a:noFill/>
        </p:spPr>
        <p:txBody>
          <a:bodyPr wrap="square" rtlCol="0">
            <a:spAutoFit/>
          </a:bodyPr>
          <a:lstStyle/>
          <a:p>
            <a:r>
              <a:rPr lang="en-US" sz="1400" dirty="0" smtClean="0"/>
              <a:t>1 bird</a:t>
            </a:r>
            <a:endParaRPr lang="en-GB" sz="1400" dirty="0"/>
          </a:p>
        </p:txBody>
      </p:sp>
      <p:sp>
        <p:nvSpPr>
          <p:cNvPr id="45" name="TextBox 44"/>
          <p:cNvSpPr txBox="1"/>
          <p:nvPr/>
        </p:nvSpPr>
        <p:spPr>
          <a:xfrm>
            <a:off x="6763768" y="5305494"/>
            <a:ext cx="851647" cy="307777"/>
          </a:xfrm>
          <a:prstGeom prst="rect">
            <a:avLst/>
          </a:prstGeom>
          <a:noFill/>
        </p:spPr>
        <p:txBody>
          <a:bodyPr wrap="square" rtlCol="0">
            <a:spAutoFit/>
          </a:bodyPr>
          <a:lstStyle/>
          <a:p>
            <a:r>
              <a:rPr lang="en-US" sz="1400" dirty="0" smtClean="0"/>
              <a:t>1 bird</a:t>
            </a:r>
            <a:endParaRPr lang="en-GB" sz="1400" dirty="0"/>
          </a:p>
        </p:txBody>
      </p:sp>
      <p:sp>
        <p:nvSpPr>
          <p:cNvPr id="46" name="TextBox 45"/>
          <p:cNvSpPr txBox="1"/>
          <p:nvPr/>
        </p:nvSpPr>
        <p:spPr>
          <a:xfrm>
            <a:off x="3531913" y="5465930"/>
            <a:ext cx="1448309" cy="307777"/>
          </a:xfrm>
          <a:prstGeom prst="rect">
            <a:avLst/>
          </a:prstGeom>
          <a:noFill/>
        </p:spPr>
        <p:txBody>
          <a:bodyPr wrap="square" rtlCol="0">
            <a:spAutoFit/>
          </a:bodyPr>
          <a:lstStyle/>
          <a:p>
            <a:r>
              <a:rPr lang="en-US" sz="1400" dirty="0" smtClean="0"/>
              <a:t>Wings 2x8=16</a:t>
            </a:r>
            <a:endParaRPr lang="en-GB" sz="1400" dirty="0"/>
          </a:p>
        </p:txBody>
      </p:sp>
      <p:sp>
        <p:nvSpPr>
          <p:cNvPr id="47" name="TextBox 46"/>
          <p:cNvSpPr txBox="1"/>
          <p:nvPr/>
        </p:nvSpPr>
        <p:spPr>
          <a:xfrm>
            <a:off x="7953679" y="5465930"/>
            <a:ext cx="1448309" cy="307777"/>
          </a:xfrm>
          <a:prstGeom prst="rect">
            <a:avLst/>
          </a:prstGeom>
          <a:noFill/>
        </p:spPr>
        <p:txBody>
          <a:bodyPr wrap="square" rtlCol="0">
            <a:spAutoFit/>
          </a:bodyPr>
          <a:lstStyle/>
          <a:p>
            <a:r>
              <a:rPr lang="en-US" sz="1400" dirty="0" smtClean="0"/>
              <a:t>Wings 2x8=16</a:t>
            </a:r>
            <a:endParaRPr lang="en-GB" sz="1400" dirty="0"/>
          </a:p>
        </p:txBody>
      </p:sp>
      <p:sp>
        <p:nvSpPr>
          <p:cNvPr id="48" name="TextBox 47"/>
          <p:cNvSpPr txBox="1"/>
          <p:nvPr/>
        </p:nvSpPr>
        <p:spPr>
          <a:xfrm>
            <a:off x="5071526" y="5448232"/>
            <a:ext cx="1448309" cy="307777"/>
          </a:xfrm>
          <a:prstGeom prst="rect">
            <a:avLst/>
          </a:prstGeom>
          <a:noFill/>
        </p:spPr>
        <p:txBody>
          <a:bodyPr wrap="square" rtlCol="0">
            <a:spAutoFit/>
          </a:bodyPr>
          <a:lstStyle/>
          <a:p>
            <a:r>
              <a:rPr lang="en-US" sz="1400" dirty="0" smtClean="0"/>
              <a:t>Wings 2x1=2</a:t>
            </a:r>
            <a:endParaRPr lang="en-GB" sz="1400" dirty="0"/>
          </a:p>
        </p:txBody>
      </p:sp>
      <p:sp>
        <p:nvSpPr>
          <p:cNvPr id="49" name="TextBox 48"/>
          <p:cNvSpPr txBox="1"/>
          <p:nvPr/>
        </p:nvSpPr>
        <p:spPr>
          <a:xfrm>
            <a:off x="6528734" y="5457081"/>
            <a:ext cx="1448309" cy="307777"/>
          </a:xfrm>
          <a:prstGeom prst="rect">
            <a:avLst/>
          </a:prstGeom>
          <a:noFill/>
        </p:spPr>
        <p:txBody>
          <a:bodyPr wrap="square" rtlCol="0">
            <a:spAutoFit/>
          </a:bodyPr>
          <a:lstStyle/>
          <a:p>
            <a:r>
              <a:rPr lang="en-US" sz="1400" dirty="0" smtClean="0"/>
              <a:t>Wings 2x1=2</a:t>
            </a:r>
            <a:endParaRPr lang="en-GB" sz="1400" dirty="0"/>
          </a:p>
        </p:txBody>
      </p:sp>
      <p:sp>
        <p:nvSpPr>
          <p:cNvPr id="50" name="TextBox 49"/>
          <p:cNvSpPr txBox="1"/>
          <p:nvPr/>
        </p:nvSpPr>
        <p:spPr>
          <a:xfrm>
            <a:off x="3830243" y="6291296"/>
            <a:ext cx="851647" cy="307777"/>
          </a:xfrm>
          <a:prstGeom prst="rect">
            <a:avLst/>
          </a:prstGeom>
          <a:noFill/>
        </p:spPr>
        <p:txBody>
          <a:bodyPr wrap="square" rtlCol="0">
            <a:spAutoFit/>
          </a:bodyPr>
          <a:lstStyle/>
          <a:p>
            <a:r>
              <a:rPr lang="en-US" sz="1400" dirty="0"/>
              <a:t>1</a:t>
            </a:r>
            <a:r>
              <a:rPr lang="en-US" sz="1400" dirty="0" smtClean="0"/>
              <a:t> bird</a:t>
            </a:r>
            <a:endParaRPr lang="en-GB" sz="1400" dirty="0"/>
          </a:p>
        </p:txBody>
      </p:sp>
      <p:sp>
        <p:nvSpPr>
          <p:cNvPr id="51" name="TextBox 50"/>
          <p:cNvSpPr txBox="1"/>
          <p:nvPr/>
        </p:nvSpPr>
        <p:spPr>
          <a:xfrm>
            <a:off x="5267404" y="6291296"/>
            <a:ext cx="851647" cy="307777"/>
          </a:xfrm>
          <a:prstGeom prst="rect">
            <a:avLst/>
          </a:prstGeom>
          <a:noFill/>
        </p:spPr>
        <p:txBody>
          <a:bodyPr wrap="square" rtlCol="0">
            <a:spAutoFit/>
          </a:bodyPr>
          <a:lstStyle/>
          <a:p>
            <a:r>
              <a:rPr lang="en-US" sz="1400" dirty="0"/>
              <a:t>6</a:t>
            </a:r>
            <a:r>
              <a:rPr lang="en-US" sz="1400" dirty="0" smtClean="0"/>
              <a:t> birds</a:t>
            </a:r>
            <a:endParaRPr lang="en-GB" sz="1400" dirty="0"/>
          </a:p>
        </p:txBody>
      </p:sp>
      <p:sp>
        <p:nvSpPr>
          <p:cNvPr id="52" name="TextBox 51"/>
          <p:cNvSpPr txBox="1"/>
          <p:nvPr/>
        </p:nvSpPr>
        <p:spPr>
          <a:xfrm>
            <a:off x="8269941" y="6291296"/>
            <a:ext cx="851647" cy="307777"/>
          </a:xfrm>
          <a:prstGeom prst="rect">
            <a:avLst/>
          </a:prstGeom>
          <a:noFill/>
        </p:spPr>
        <p:txBody>
          <a:bodyPr wrap="square" rtlCol="0">
            <a:spAutoFit/>
          </a:bodyPr>
          <a:lstStyle/>
          <a:p>
            <a:r>
              <a:rPr lang="en-US" sz="1400" dirty="0"/>
              <a:t>6</a:t>
            </a:r>
            <a:r>
              <a:rPr lang="en-US" sz="1400" dirty="0" smtClean="0"/>
              <a:t> birds</a:t>
            </a:r>
            <a:endParaRPr lang="en-GB" sz="1400" dirty="0"/>
          </a:p>
        </p:txBody>
      </p:sp>
      <p:sp>
        <p:nvSpPr>
          <p:cNvPr id="53" name="TextBox 52"/>
          <p:cNvSpPr txBox="1"/>
          <p:nvPr/>
        </p:nvSpPr>
        <p:spPr>
          <a:xfrm>
            <a:off x="6827064" y="6291296"/>
            <a:ext cx="851647" cy="307777"/>
          </a:xfrm>
          <a:prstGeom prst="rect">
            <a:avLst/>
          </a:prstGeom>
          <a:noFill/>
        </p:spPr>
        <p:txBody>
          <a:bodyPr wrap="square" rtlCol="0">
            <a:spAutoFit/>
          </a:bodyPr>
          <a:lstStyle/>
          <a:p>
            <a:r>
              <a:rPr lang="en-US" sz="1400" dirty="0"/>
              <a:t>5</a:t>
            </a:r>
            <a:r>
              <a:rPr lang="en-US" sz="1400" dirty="0" smtClean="0"/>
              <a:t> birds</a:t>
            </a:r>
            <a:endParaRPr lang="en-GB" sz="1400" dirty="0"/>
          </a:p>
        </p:txBody>
      </p:sp>
      <p:sp>
        <p:nvSpPr>
          <p:cNvPr id="54" name="TextBox 53"/>
          <p:cNvSpPr txBox="1"/>
          <p:nvPr/>
        </p:nvSpPr>
        <p:spPr>
          <a:xfrm>
            <a:off x="3596832" y="6458738"/>
            <a:ext cx="1448309" cy="307777"/>
          </a:xfrm>
          <a:prstGeom prst="rect">
            <a:avLst/>
          </a:prstGeom>
          <a:noFill/>
        </p:spPr>
        <p:txBody>
          <a:bodyPr wrap="square" rtlCol="0">
            <a:spAutoFit/>
          </a:bodyPr>
          <a:lstStyle/>
          <a:p>
            <a:r>
              <a:rPr lang="en-US" sz="1400" dirty="0" smtClean="0"/>
              <a:t>Wings 2x1=2</a:t>
            </a:r>
            <a:endParaRPr lang="en-GB" sz="1400" dirty="0"/>
          </a:p>
        </p:txBody>
      </p:sp>
      <p:sp>
        <p:nvSpPr>
          <p:cNvPr id="55" name="TextBox 54"/>
          <p:cNvSpPr txBox="1"/>
          <p:nvPr/>
        </p:nvSpPr>
        <p:spPr>
          <a:xfrm>
            <a:off x="5052823" y="6450582"/>
            <a:ext cx="1448309" cy="307777"/>
          </a:xfrm>
          <a:prstGeom prst="rect">
            <a:avLst/>
          </a:prstGeom>
          <a:noFill/>
        </p:spPr>
        <p:txBody>
          <a:bodyPr wrap="square" rtlCol="0">
            <a:spAutoFit/>
          </a:bodyPr>
          <a:lstStyle/>
          <a:p>
            <a:r>
              <a:rPr lang="en-US" sz="1400" dirty="0" smtClean="0"/>
              <a:t>Wings 2x6=12</a:t>
            </a:r>
            <a:endParaRPr lang="en-GB" sz="1400" dirty="0"/>
          </a:p>
        </p:txBody>
      </p:sp>
      <p:sp>
        <p:nvSpPr>
          <p:cNvPr id="56" name="TextBox 55"/>
          <p:cNvSpPr txBox="1"/>
          <p:nvPr/>
        </p:nvSpPr>
        <p:spPr>
          <a:xfrm>
            <a:off x="7947223" y="6472293"/>
            <a:ext cx="1448309" cy="307777"/>
          </a:xfrm>
          <a:prstGeom prst="rect">
            <a:avLst/>
          </a:prstGeom>
          <a:noFill/>
        </p:spPr>
        <p:txBody>
          <a:bodyPr wrap="square" rtlCol="0">
            <a:spAutoFit/>
          </a:bodyPr>
          <a:lstStyle/>
          <a:p>
            <a:r>
              <a:rPr lang="en-US" sz="1400" dirty="0" smtClean="0"/>
              <a:t>Wings 2x6=12</a:t>
            </a:r>
            <a:endParaRPr lang="en-GB" sz="1400" dirty="0"/>
          </a:p>
        </p:txBody>
      </p:sp>
      <p:sp>
        <p:nvSpPr>
          <p:cNvPr id="57" name="TextBox 56"/>
          <p:cNvSpPr txBox="1"/>
          <p:nvPr/>
        </p:nvSpPr>
        <p:spPr>
          <a:xfrm>
            <a:off x="6523300" y="6469561"/>
            <a:ext cx="1448309" cy="307777"/>
          </a:xfrm>
          <a:prstGeom prst="rect">
            <a:avLst/>
          </a:prstGeom>
          <a:noFill/>
        </p:spPr>
        <p:txBody>
          <a:bodyPr wrap="square" rtlCol="0">
            <a:spAutoFit/>
          </a:bodyPr>
          <a:lstStyle/>
          <a:p>
            <a:r>
              <a:rPr lang="en-US" sz="1400" dirty="0" smtClean="0"/>
              <a:t>Wings 2x5=10</a:t>
            </a:r>
            <a:endParaRPr lang="en-GB" sz="1400" dirty="0"/>
          </a:p>
        </p:txBody>
      </p:sp>
      <p:pic>
        <p:nvPicPr>
          <p:cNvPr id="58"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4"/>
          <a:stretch>
            <a:fillRect/>
          </a:stretch>
        </p:blipFill>
        <p:spPr>
          <a:xfrm>
            <a:off x="10917354" y="117095"/>
            <a:ext cx="1156312" cy="880178"/>
          </a:xfrm>
          <a:prstGeom prst="rect">
            <a:avLst/>
          </a:prstGeom>
        </p:spPr>
      </p:pic>
    </p:spTree>
    <p:extLst>
      <p:ext uri="{BB962C8B-B14F-4D97-AF65-F5344CB8AC3E}">
        <p14:creationId xmlns:p14="http://schemas.microsoft.com/office/powerpoint/2010/main" val="1546699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933773"/>
            <a:ext cx="11130455" cy="369332"/>
          </a:xfrm>
          <a:prstGeom prst="rect">
            <a:avLst/>
          </a:prstGeom>
          <a:noFill/>
        </p:spPr>
        <p:txBody>
          <a:bodyPr wrap="square" rtlCol="0">
            <a:spAutoFit/>
          </a:bodyPr>
          <a:lstStyle/>
          <a:p>
            <a:pPr algn="ctr"/>
            <a:r>
              <a:rPr lang="en-GB" dirty="0"/>
              <a:t>Please send </a:t>
            </a:r>
            <a:r>
              <a:rPr lang="en-GB" dirty="0" smtClean="0"/>
              <a:t>your completed wor</a:t>
            </a:r>
            <a:r>
              <a:rPr lang="en-GB" dirty="0" smtClean="0"/>
              <a:t>k for this session to: </a:t>
            </a:r>
            <a:r>
              <a:rPr lang="en-GB" dirty="0" smtClean="0">
                <a:hlinkClick r:id="rId3"/>
              </a:rPr>
              <a:t>pioneerspupils@gmail.com</a:t>
            </a:r>
            <a:endParaRPr lang="en-GB" dirty="0"/>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134438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29</a:t>
            </a:r>
            <a:r>
              <a:rPr lang="en-GB" sz="3200" dirty="0" smtClean="0"/>
              <a:t>.06.21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a:t>
            </a:r>
            <a:r>
              <a:rPr lang="en-GB" sz="4000" dirty="0" smtClean="0"/>
              <a:t>to </a:t>
            </a:r>
            <a:r>
              <a:rPr lang="en-GB" sz="4000" dirty="0" smtClean="0"/>
              <a:t>add 2 digit numbers.</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4096424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28</a:t>
            </a:r>
            <a:r>
              <a:rPr lang="en-GB" sz="3200" dirty="0" smtClean="0"/>
              <a:t>.06.21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547040" cy="1323439"/>
          </a:xfrm>
          <a:prstGeom prst="rect">
            <a:avLst/>
          </a:prstGeom>
          <a:noFill/>
        </p:spPr>
        <p:txBody>
          <a:bodyPr wrap="square" rtlCol="0">
            <a:spAutoFit/>
          </a:bodyPr>
          <a:lstStyle/>
          <a:p>
            <a:r>
              <a:rPr lang="en-GB" sz="4000" dirty="0"/>
              <a:t>LO To be able </a:t>
            </a:r>
            <a:r>
              <a:rPr lang="en-GB" sz="4000" dirty="0" smtClean="0"/>
              <a:t>to recall my </a:t>
            </a:r>
            <a:r>
              <a:rPr lang="en-GB" sz="4000" dirty="0" smtClean="0"/>
              <a:t>2, 5 and 10 times tables.</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508169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688BD-7719-4536-911E-6612E76031D6}"/>
              </a:ext>
            </a:extLst>
          </p:cNvPr>
          <p:cNvSpPr txBox="1"/>
          <p:nvPr/>
        </p:nvSpPr>
        <p:spPr>
          <a:xfrm>
            <a:off x="3791507" y="362197"/>
            <a:ext cx="3904180" cy="646331"/>
          </a:xfrm>
          <a:prstGeom prst="rect">
            <a:avLst/>
          </a:prstGeom>
          <a:noFill/>
        </p:spPr>
        <p:txBody>
          <a:bodyPr wrap="square" rtlCol="0">
            <a:spAutoFit/>
          </a:bodyPr>
          <a:lstStyle/>
          <a:p>
            <a:r>
              <a:rPr lang="en-GB" sz="3600" dirty="0" smtClean="0"/>
              <a:t>Timed Twenty!</a:t>
            </a:r>
            <a:endParaRPr lang="en-GB" sz="3600" dirty="0"/>
          </a:p>
        </p:txBody>
      </p:sp>
      <p:sp>
        <p:nvSpPr>
          <p:cNvPr id="5" name="TextBox 4">
            <a:extLst>
              <a:ext uri="{FF2B5EF4-FFF2-40B4-BE49-F238E27FC236}">
                <a16:creationId xmlns:a16="http://schemas.microsoft.com/office/drawing/2014/main" id="{CC8AB06A-5305-4AE4-9E04-9DE16CF5E254}"/>
              </a:ext>
            </a:extLst>
          </p:cNvPr>
          <p:cNvSpPr txBox="1"/>
          <p:nvPr/>
        </p:nvSpPr>
        <p:spPr>
          <a:xfrm>
            <a:off x="1731686" y="928373"/>
            <a:ext cx="7158445" cy="646331"/>
          </a:xfrm>
          <a:prstGeom prst="rect">
            <a:avLst/>
          </a:prstGeom>
          <a:noFill/>
        </p:spPr>
        <p:txBody>
          <a:bodyPr wrap="square" rtlCol="0">
            <a:spAutoFit/>
          </a:bodyPr>
          <a:lstStyle/>
          <a:p>
            <a:pPr algn="ctr"/>
            <a:r>
              <a:rPr lang="en-GB" dirty="0" smtClean="0"/>
              <a:t>Have a go at working out the answer to these 20 arithmetic sums as quickly as you can!</a:t>
            </a:r>
            <a:endParaRPr lang="en-GB" dirty="0"/>
          </a:p>
        </p:txBody>
      </p:sp>
      <p:sp>
        <p:nvSpPr>
          <p:cNvPr id="6" name="TextBox 5">
            <a:extLst>
              <a:ext uri="{FF2B5EF4-FFF2-40B4-BE49-F238E27FC236}">
                <a16:creationId xmlns:a16="http://schemas.microsoft.com/office/drawing/2014/main" id="{FCCFB872-1257-4B5A-8096-059009B99DCF}"/>
              </a:ext>
            </a:extLst>
          </p:cNvPr>
          <p:cNvSpPr txBox="1"/>
          <p:nvPr/>
        </p:nvSpPr>
        <p:spPr>
          <a:xfrm>
            <a:off x="1534080" y="2034919"/>
            <a:ext cx="2384778" cy="4401205"/>
          </a:xfrm>
          <a:prstGeom prst="rect">
            <a:avLst/>
          </a:prstGeom>
          <a:noFill/>
        </p:spPr>
        <p:txBody>
          <a:bodyPr wrap="square" rtlCol="0">
            <a:spAutoFit/>
          </a:bodyPr>
          <a:lstStyle/>
          <a:p>
            <a:pPr marL="742950" indent="-742950">
              <a:buAutoNum type="arabicPeriod"/>
            </a:pPr>
            <a:r>
              <a:rPr lang="en-GB" sz="2800" dirty="0" smtClean="0"/>
              <a:t>2 + 5 =</a:t>
            </a:r>
          </a:p>
          <a:p>
            <a:pPr marL="742950" indent="-742950">
              <a:buAutoNum type="arabicPeriod"/>
            </a:pPr>
            <a:r>
              <a:rPr lang="en-US" sz="2800" dirty="0" smtClean="0"/>
              <a:t>10 + 1 =</a:t>
            </a:r>
          </a:p>
          <a:p>
            <a:pPr marL="742950" indent="-742950">
              <a:buAutoNum type="arabicPeriod"/>
            </a:pPr>
            <a:r>
              <a:rPr lang="en-US" sz="2800" dirty="0" smtClean="0"/>
              <a:t>3 + 3 =</a:t>
            </a:r>
          </a:p>
          <a:p>
            <a:pPr marL="742950" indent="-742950">
              <a:buAutoNum type="arabicPeriod"/>
            </a:pPr>
            <a:r>
              <a:rPr lang="en-US" sz="2800" dirty="0" smtClean="0"/>
              <a:t>4 + 6 =</a:t>
            </a:r>
          </a:p>
          <a:p>
            <a:pPr marL="742950" indent="-742950">
              <a:buAutoNum type="arabicPeriod"/>
            </a:pPr>
            <a:r>
              <a:rPr lang="en-US" sz="2800" dirty="0" smtClean="0"/>
              <a:t>7 + 1 =</a:t>
            </a:r>
          </a:p>
          <a:p>
            <a:pPr marL="742950" indent="-742950">
              <a:buAutoNum type="arabicPeriod"/>
            </a:pPr>
            <a:r>
              <a:rPr lang="en-US" sz="2800" dirty="0" smtClean="0"/>
              <a:t>2 + 2 =</a:t>
            </a:r>
          </a:p>
          <a:p>
            <a:pPr marL="742950" indent="-742950">
              <a:buAutoNum type="arabicPeriod"/>
            </a:pPr>
            <a:r>
              <a:rPr lang="en-US" sz="2800" dirty="0" smtClean="0"/>
              <a:t>9 + 5 =</a:t>
            </a:r>
          </a:p>
          <a:p>
            <a:pPr marL="742950" indent="-742950">
              <a:buAutoNum type="arabicPeriod"/>
            </a:pPr>
            <a:r>
              <a:rPr lang="en-US" sz="2800" dirty="0" smtClean="0"/>
              <a:t>10 + 6 =</a:t>
            </a:r>
          </a:p>
          <a:p>
            <a:pPr marL="742950" indent="-742950">
              <a:buAutoNum type="arabicPeriod"/>
            </a:pPr>
            <a:r>
              <a:rPr lang="en-US" sz="2800" dirty="0" smtClean="0"/>
              <a:t>8 + 8 =</a:t>
            </a:r>
          </a:p>
          <a:p>
            <a:pPr marL="742950" indent="-742950">
              <a:buAutoNum type="arabicPeriod"/>
            </a:pPr>
            <a:r>
              <a:rPr lang="en-US" sz="2800" dirty="0" smtClean="0"/>
              <a:t>6 + 2 =</a:t>
            </a:r>
            <a:endParaRPr lang="en-GB" sz="2800" dirty="0"/>
          </a:p>
        </p:txBody>
      </p:sp>
      <p:sp>
        <p:nvSpPr>
          <p:cNvPr id="12" name="Rectangle 11"/>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
        <p:nvSpPr>
          <p:cNvPr id="2" name="Explosion 2 1"/>
          <p:cNvSpPr/>
          <p:nvPr/>
        </p:nvSpPr>
        <p:spPr>
          <a:xfrm>
            <a:off x="8456022" y="495445"/>
            <a:ext cx="3135086" cy="227388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Get someone to time you! </a:t>
            </a:r>
          </a:p>
        </p:txBody>
      </p:sp>
      <p:sp>
        <p:nvSpPr>
          <p:cNvPr id="13" name="TextBox 12">
            <a:extLst>
              <a:ext uri="{FF2B5EF4-FFF2-40B4-BE49-F238E27FC236}">
                <a16:creationId xmlns:a16="http://schemas.microsoft.com/office/drawing/2014/main" id="{FCCFB872-1257-4B5A-8096-059009B99DCF}"/>
              </a:ext>
            </a:extLst>
          </p:cNvPr>
          <p:cNvSpPr txBox="1"/>
          <p:nvPr/>
        </p:nvSpPr>
        <p:spPr>
          <a:xfrm>
            <a:off x="5310909" y="2034919"/>
            <a:ext cx="2384778" cy="4401205"/>
          </a:xfrm>
          <a:prstGeom prst="rect">
            <a:avLst/>
          </a:prstGeom>
          <a:noFill/>
        </p:spPr>
        <p:txBody>
          <a:bodyPr wrap="square" rtlCol="0">
            <a:spAutoFit/>
          </a:bodyPr>
          <a:lstStyle/>
          <a:p>
            <a:r>
              <a:rPr lang="en-US" sz="2800" dirty="0" smtClean="0"/>
              <a:t>11.    10 – 2 =</a:t>
            </a:r>
          </a:p>
          <a:p>
            <a:pPr marL="514350" indent="-514350">
              <a:buAutoNum type="arabicPeriod" startAt="12"/>
            </a:pPr>
            <a:r>
              <a:rPr lang="en-US" sz="2800" dirty="0" smtClean="0"/>
              <a:t>    8 – 1 =</a:t>
            </a:r>
            <a:r>
              <a:rPr lang="en-GB" sz="2800" dirty="0"/>
              <a:t> </a:t>
            </a:r>
            <a:endParaRPr lang="en-GB" sz="2800" dirty="0" smtClean="0"/>
          </a:p>
          <a:p>
            <a:pPr marL="514350" indent="-514350">
              <a:buAutoNum type="arabicPeriod" startAt="12"/>
            </a:pPr>
            <a:r>
              <a:rPr lang="en-US" sz="2800" dirty="0"/>
              <a:t> </a:t>
            </a:r>
            <a:r>
              <a:rPr lang="en-US" sz="2800" dirty="0" smtClean="0"/>
              <a:t>   7 – 4 =</a:t>
            </a:r>
          </a:p>
          <a:p>
            <a:pPr marL="514350" indent="-514350">
              <a:buAutoNum type="arabicPeriod" startAt="12"/>
            </a:pPr>
            <a:r>
              <a:rPr lang="en-US" sz="2800" dirty="0"/>
              <a:t> </a:t>
            </a:r>
            <a:r>
              <a:rPr lang="en-US" sz="2800" dirty="0" smtClean="0"/>
              <a:t>   2 – 0 =</a:t>
            </a:r>
          </a:p>
          <a:p>
            <a:pPr marL="514350" indent="-514350">
              <a:buAutoNum type="arabicPeriod" startAt="12"/>
            </a:pPr>
            <a:r>
              <a:rPr lang="en-US" sz="2800" dirty="0"/>
              <a:t> </a:t>
            </a:r>
            <a:r>
              <a:rPr lang="en-US" sz="2800" dirty="0" smtClean="0"/>
              <a:t>   5 – 5 =</a:t>
            </a:r>
          </a:p>
          <a:p>
            <a:pPr marL="514350" indent="-514350">
              <a:buAutoNum type="arabicPeriod" startAt="12"/>
            </a:pPr>
            <a:r>
              <a:rPr lang="en-US" sz="2800" dirty="0"/>
              <a:t> </a:t>
            </a:r>
            <a:r>
              <a:rPr lang="en-US" sz="2800" dirty="0" smtClean="0"/>
              <a:t>   6 – 3 =</a:t>
            </a:r>
          </a:p>
          <a:p>
            <a:pPr marL="514350" indent="-514350">
              <a:buAutoNum type="arabicPeriod" startAt="12"/>
            </a:pPr>
            <a:r>
              <a:rPr lang="en-US" sz="2800" dirty="0"/>
              <a:t> </a:t>
            </a:r>
            <a:r>
              <a:rPr lang="en-US" sz="2800" dirty="0" smtClean="0"/>
              <a:t>   10 – 7 =</a:t>
            </a:r>
          </a:p>
          <a:p>
            <a:pPr marL="514350" indent="-514350">
              <a:buAutoNum type="arabicPeriod" startAt="12"/>
            </a:pPr>
            <a:r>
              <a:rPr lang="en-US" sz="2800" dirty="0"/>
              <a:t> </a:t>
            </a:r>
            <a:r>
              <a:rPr lang="en-US" sz="2800" dirty="0" smtClean="0"/>
              <a:t>   9 – 4 =</a:t>
            </a:r>
          </a:p>
          <a:p>
            <a:pPr marL="514350" indent="-514350">
              <a:buAutoNum type="arabicPeriod" startAt="12"/>
            </a:pPr>
            <a:r>
              <a:rPr lang="en-US" sz="2800" dirty="0"/>
              <a:t> </a:t>
            </a:r>
            <a:r>
              <a:rPr lang="en-US" sz="2800" dirty="0" smtClean="0"/>
              <a:t>   8 – 6 =</a:t>
            </a:r>
          </a:p>
          <a:p>
            <a:pPr marL="514350" indent="-514350">
              <a:buAutoNum type="arabicPeriod" startAt="12"/>
            </a:pPr>
            <a:r>
              <a:rPr lang="en-US" sz="2800" dirty="0"/>
              <a:t> </a:t>
            </a:r>
            <a:r>
              <a:rPr lang="en-US" sz="2800" dirty="0" smtClean="0"/>
              <a:t>   14 – 4 =</a:t>
            </a:r>
          </a:p>
        </p:txBody>
      </p:sp>
      <p:pic>
        <p:nvPicPr>
          <p:cNvPr id="14" name="Picture 13"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3" name="5-Point Star 2"/>
          <p:cNvSpPr/>
          <p:nvPr/>
        </p:nvSpPr>
        <p:spPr>
          <a:xfrm>
            <a:off x="8961119" y="4415246"/>
            <a:ext cx="2987041" cy="21336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DID YOU BEAT YESTERDAY’S TIME?</a:t>
            </a:r>
            <a:endParaRPr lang="en-GB" sz="1400" dirty="0"/>
          </a:p>
        </p:txBody>
      </p:sp>
    </p:spTree>
    <p:extLst>
      <p:ext uri="{BB962C8B-B14F-4D97-AF65-F5344CB8AC3E}">
        <p14:creationId xmlns:p14="http://schemas.microsoft.com/office/powerpoint/2010/main" val="364689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73F1D6-F82F-48A9-B585-B90C20139D56}"/>
              </a:ext>
            </a:extLst>
          </p:cNvPr>
          <p:cNvSpPr txBox="1"/>
          <p:nvPr/>
        </p:nvSpPr>
        <p:spPr>
          <a:xfrm>
            <a:off x="2042047" y="249200"/>
            <a:ext cx="5691163" cy="646331"/>
          </a:xfrm>
          <a:prstGeom prst="rect">
            <a:avLst/>
          </a:prstGeom>
          <a:noFill/>
        </p:spPr>
        <p:txBody>
          <a:bodyPr wrap="square" rtlCol="0">
            <a:spAutoFit/>
          </a:bodyPr>
          <a:lstStyle/>
          <a:p>
            <a:r>
              <a:rPr lang="en-GB" sz="3600" dirty="0" smtClean="0"/>
              <a:t>Strategy 1 - Tens </a:t>
            </a:r>
            <a:r>
              <a:rPr lang="en-GB" sz="3600" dirty="0"/>
              <a:t>and Ones …</a:t>
            </a:r>
          </a:p>
        </p:txBody>
      </p:sp>
      <p:sp>
        <p:nvSpPr>
          <p:cNvPr id="5" name="TextBox 4">
            <a:extLst>
              <a:ext uri="{FF2B5EF4-FFF2-40B4-BE49-F238E27FC236}">
                <a16:creationId xmlns:a16="http://schemas.microsoft.com/office/drawing/2014/main" id="{A171FB7C-E6EB-4B7D-95BB-55277FA3A7A0}"/>
              </a:ext>
            </a:extLst>
          </p:cNvPr>
          <p:cNvSpPr txBox="1"/>
          <p:nvPr/>
        </p:nvSpPr>
        <p:spPr>
          <a:xfrm>
            <a:off x="2132286" y="1651589"/>
            <a:ext cx="4981904" cy="1569660"/>
          </a:xfrm>
          <a:prstGeom prst="rect">
            <a:avLst/>
          </a:prstGeom>
          <a:noFill/>
        </p:spPr>
        <p:txBody>
          <a:bodyPr wrap="square" rtlCol="0">
            <a:spAutoFit/>
          </a:bodyPr>
          <a:lstStyle/>
          <a:p>
            <a:r>
              <a:rPr lang="en-GB" sz="9600" dirty="0"/>
              <a:t>2</a:t>
            </a:r>
            <a:r>
              <a:rPr lang="en-GB" sz="9600" dirty="0" smtClean="0"/>
              <a:t>2 </a:t>
            </a:r>
            <a:r>
              <a:rPr lang="en-GB" sz="9600" dirty="0"/>
              <a:t>+ </a:t>
            </a:r>
            <a:r>
              <a:rPr lang="en-GB" sz="9600" dirty="0"/>
              <a:t>3</a:t>
            </a:r>
            <a:r>
              <a:rPr lang="en-GB" sz="9600" dirty="0" smtClean="0"/>
              <a:t>4 </a:t>
            </a:r>
            <a:r>
              <a:rPr lang="en-GB" sz="9600" dirty="0"/>
              <a:t>= </a:t>
            </a:r>
          </a:p>
        </p:txBody>
      </p:sp>
      <p:sp>
        <p:nvSpPr>
          <p:cNvPr id="6" name="TextBox 5">
            <a:extLst>
              <a:ext uri="{FF2B5EF4-FFF2-40B4-BE49-F238E27FC236}">
                <a16:creationId xmlns:a16="http://schemas.microsoft.com/office/drawing/2014/main" id="{9EBCDDBC-FD7F-4FE6-827D-3EF73C1141F8}"/>
              </a:ext>
            </a:extLst>
          </p:cNvPr>
          <p:cNvSpPr txBox="1"/>
          <p:nvPr/>
        </p:nvSpPr>
        <p:spPr>
          <a:xfrm>
            <a:off x="2272187" y="1277117"/>
            <a:ext cx="6566338" cy="584775"/>
          </a:xfrm>
          <a:prstGeom prst="rect">
            <a:avLst/>
          </a:prstGeom>
          <a:noFill/>
        </p:spPr>
        <p:txBody>
          <a:bodyPr wrap="square" rtlCol="0">
            <a:spAutoFit/>
          </a:bodyPr>
          <a:lstStyle/>
          <a:p>
            <a:r>
              <a:rPr lang="en-GB" sz="3200" dirty="0">
                <a:solidFill>
                  <a:schemeClr val="bg1"/>
                </a:solidFill>
              </a:rPr>
              <a:t>T     O                 T    O                    T    O                </a:t>
            </a:r>
          </a:p>
        </p:txBody>
      </p:sp>
      <p:sp>
        <p:nvSpPr>
          <p:cNvPr id="7" name="Oval 6">
            <a:extLst>
              <a:ext uri="{FF2B5EF4-FFF2-40B4-BE49-F238E27FC236}">
                <a16:creationId xmlns:a16="http://schemas.microsoft.com/office/drawing/2014/main" id="{4F78237C-5F2F-49E6-B5CE-099733F75FFC}"/>
              </a:ext>
            </a:extLst>
          </p:cNvPr>
          <p:cNvSpPr/>
          <p:nvPr/>
        </p:nvSpPr>
        <p:spPr>
          <a:xfrm>
            <a:off x="2134939" y="2995125"/>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9" name="TextBox 8">
            <a:extLst>
              <a:ext uri="{FF2B5EF4-FFF2-40B4-BE49-F238E27FC236}">
                <a16:creationId xmlns:a16="http://schemas.microsoft.com/office/drawing/2014/main" id="{EA4226E6-D6CE-4AAD-9A5E-3455D1EBC165}"/>
              </a:ext>
            </a:extLst>
          </p:cNvPr>
          <p:cNvSpPr txBox="1"/>
          <p:nvPr/>
        </p:nvSpPr>
        <p:spPr>
          <a:xfrm>
            <a:off x="9066383" y="1299820"/>
            <a:ext cx="2411118" cy="1200329"/>
          </a:xfrm>
          <a:prstGeom prst="rect">
            <a:avLst/>
          </a:prstGeom>
          <a:noFill/>
        </p:spPr>
        <p:txBody>
          <a:bodyPr wrap="square" rtlCol="0">
            <a:spAutoFit/>
          </a:bodyPr>
          <a:lstStyle/>
          <a:p>
            <a:r>
              <a:rPr lang="en-GB" dirty="0"/>
              <a:t>Count up the counters, start with your tens</a:t>
            </a:r>
          </a:p>
          <a:p>
            <a:r>
              <a:rPr lang="en-GB" dirty="0"/>
              <a:t>and then move to your ones…</a:t>
            </a:r>
          </a:p>
        </p:txBody>
      </p:sp>
      <p:sp>
        <p:nvSpPr>
          <p:cNvPr id="10" name="TextBox 9">
            <a:extLst>
              <a:ext uri="{FF2B5EF4-FFF2-40B4-BE49-F238E27FC236}">
                <a16:creationId xmlns:a16="http://schemas.microsoft.com/office/drawing/2014/main" id="{9C04E06F-B900-4CC0-B1BC-814BD6404F61}"/>
              </a:ext>
            </a:extLst>
          </p:cNvPr>
          <p:cNvSpPr txBox="1"/>
          <p:nvPr/>
        </p:nvSpPr>
        <p:spPr>
          <a:xfrm>
            <a:off x="6552527" y="5328771"/>
            <a:ext cx="4742490" cy="369332"/>
          </a:xfrm>
          <a:prstGeom prst="rect">
            <a:avLst/>
          </a:prstGeom>
          <a:noFill/>
        </p:spPr>
        <p:txBody>
          <a:bodyPr wrap="square" rtlCol="0">
            <a:spAutoFit/>
          </a:bodyPr>
          <a:lstStyle/>
          <a:p>
            <a:r>
              <a:rPr lang="en-GB" dirty="0"/>
              <a:t>Count… 10, 20</a:t>
            </a:r>
            <a:r>
              <a:rPr lang="en-GB" dirty="0" smtClean="0"/>
              <a:t>, 30, 40, 50, </a:t>
            </a:r>
            <a:r>
              <a:rPr lang="en-GB" dirty="0"/>
              <a:t>5</a:t>
            </a:r>
            <a:r>
              <a:rPr lang="en-GB" dirty="0" smtClean="0"/>
              <a:t>1</a:t>
            </a:r>
            <a:r>
              <a:rPr lang="en-GB" dirty="0"/>
              <a:t>, </a:t>
            </a:r>
            <a:r>
              <a:rPr lang="en-GB" dirty="0" smtClean="0"/>
              <a:t>52</a:t>
            </a:r>
            <a:r>
              <a:rPr lang="en-GB" dirty="0"/>
              <a:t>, </a:t>
            </a:r>
            <a:r>
              <a:rPr lang="en-GB" dirty="0" smtClean="0"/>
              <a:t>53</a:t>
            </a:r>
            <a:r>
              <a:rPr lang="en-GB" dirty="0"/>
              <a:t>, </a:t>
            </a:r>
            <a:r>
              <a:rPr lang="en-GB" dirty="0" smtClean="0"/>
              <a:t>54</a:t>
            </a:r>
            <a:r>
              <a:rPr lang="en-GB" dirty="0"/>
              <a:t>, </a:t>
            </a:r>
            <a:r>
              <a:rPr lang="en-GB" dirty="0" smtClean="0"/>
              <a:t>55</a:t>
            </a:r>
            <a:r>
              <a:rPr lang="en-GB" dirty="0"/>
              <a:t>, </a:t>
            </a:r>
            <a:r>
              <a:rPr lang="en-GB" dirty="0"/>
              <a:t>5</a:t>
            </a:r>
            <a:r>
              <a:rPr lang="en-GB" dirty="0" smtClean="0"/>
              <a:t>6</a:t>
            </a:r>
            <a:endParaRPr lang="en-GB" dirty="0"/>
          </a:p>
        </p:txBody>
      </p:sp>
      <p:sp>
        <p:nvSpPr>
          <p:cNvPr id="11" name="Oval 10">
            <a:extLst>
              <a:ext uri="{FF2B5EF4-FFF2-40B4-BE49-F238E27FC236}">
                <a16:creationId xmlns:a16="http://schemas.microsoft.com/office/drawing/2014/main" id="{86D40672-34E3-4B20-9ED6-985041802D1F}"/>
              </a:ext>
            </a:extLst>
          </p:cNvPr>
          <p:cNvSpPr/>
          <p:nvPr/>
        </p:nvSpPr>
        <p:spPr>
          <a:xfrm>
            <a:off x="10780766" y="5168551"/>
            <a:ext cx="396770" cy="6897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nector: Curved 11">
            <a:extLst>
              <a:ext uri="{FF2B5EF4-FFF2-40B4-BE49-F238E27FC236}">
                <a16:creationId xmlns:a16="http://schemas.microsoft.com/office/drawing/2014/main" id="{98AA4966-0CE9-4B5F-A2A8-5D953E549D76}"/>
              </a:ext>
            </a:extLst>
          </p:cNvPr>
          <p:cNvCxnSpPr>
            <a:cxnSpLocks/>
          </p:cNvCxnSpPr>
          <p:nvPr/>
        </p:nvCxnSpPr>
        <p:spPr>
          <a:xfrm rot="10800000">
            <a:off x="8459613" y="2628245"/>
            <a:ext cx="2502946" cy="243406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8F3D5F0-C870-450E-9DA5-46EB21CF8DEA}"/>
              </a:ext>
            </a:extLst>
          </p:cNvPr>
          <p:cNvSpPr txBox="1"/>
          <p:nvPr/>
        </p:nvSpPr>
        <p:spPr>
          <a:xfrm>
            <a:off x="6781800" y="2021841"/>
            <a:ext cx="1947041" cy="923330"/>
          </a:xfrm>
          <a:prstGeom prst="rect">
            <a:avLst/>
          </a:prstGeom>
          <a:noFill/>
        </p:spPr>
        <p:txBody>
          <a:bodyPr wrap="square" rtlCol="0">
            <a:spAutoFit/>
          </a:bodyPr>
          <a:lstStyle/>
          <a:p>
            <a:r>
              <a:rPr lang="en-GB" sz="5400" dirty="0">
                <a:solidFill>
                  <a:schemeClr val="accent1">
                    <a:lumMod val="75000"/>
                  </a:schemeClr>
                </a:solidFill>
              </a:rPr>
              <a:t>    </a:t>
            </a:r>
            <a:r>
              <a:rPr lang="en-GB" sz="5400" dirty="0" smtClean="0">
                <a:solidFill>
                  <a:schemeClr val="accent1">
                    <a:lumMod val="75000"/>
                  </a:schemeClr>
                </a:solidFill>
              </a:rPr>
              <a:t>5 </a:t>
            </a:r>
            <a:r>
              <a:rPr lang="en-GB" sz="5400" dirty="0" smtClean="0">
                <a:solidFill>
                  <a:schemeClr val="accent1">
                    <a:lumMod val="75000"/>
                  </a:schemeClr>
                </a:solidFill>
              </a:rPr>
              <a:t>6</a:t>
            </a:r>
            <a:endParaRPr lang="en-GB" sz="5400" dirty="0">
              <a:solidFill>
                <a:schemeClr val="accent1">
                  <a:lumMod val="75000"/>
                </a:schemeClr>
              </a:solidFill>
            </a:endParaRPr>
          </a:p>
        </p:txBody>
      </p:sp>
      <p:sp>
        <p:nvSpPr>
          <p:cNvPr id="16" name="Oval 15">
            <a:extLst>
              <a:ext uri="{FF2B5EF4-FFF2-40B4-BE49-F238E27FC236}">
                <a16:creationId xmlns:a16="http://schemas.microsoft.com/office/drawing/2014/main" id="{A20A4739-0331-4BF8-9D0C-8CA823B76C3D}"/>
              </a:ext>
            </a:extLst>
          </p:cNvPr>
          <p:cNvSpPr/>
          <p:nvPr/>
        </p:nvSpPr>
        <p:spPr>
          <a:xfrm>
            <a:off x="4542268" y="2995755"/>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17" name="Oval 16">
            <a:extLst>
              <a:ext uri="{FF2B5EF4-FFF2-40B4-BE49-F238E27FC236}">
                <a16:creationId xmlns:a16="http://schemas.microsoft.com/office/drawing/2014/main" id="{56F0BE64-E2BD-4026-A985-CBADA78C9661}"/>
              </a:ext>
            </a:extLst>
          </p:cNvPr>
          <p:cNvSpPr/>
          <p:nvPr/>
        </p:nvSpPr>
        <p:spPr>
          <a:xfrm>
            <a:off x="5354192" y="2995125"/>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8" name="Oval 17">
            <a:extLst>
              <a:ext uri="{FF2B5EF4-FFF2-40B4-BE49-F238E27FC236}">
                <a16:creationId xmlns:a16="http://schemas.microsoft.com/office/drawing/2014/main" id="{A192E5EF-C968-4942-88C7-4BD79E718636}"/>
              </a:ext>
            </a:extLst>
          </p:cNvPr>
          <p:cNvSpPr/>
          <p:nvPr/>
        </p:nvSpPr>
        <p:spPr>
          <a:xfrm>
            <a:off x="5354191" y="3765161"/>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9" name="Oval 18">
            <a:extLst>
              <a:ext uri="{FF2B5EF4-FFF2-40B4-BE49-F238E27FC236}">
                <a16:creationId xmlns:a16="http://schemas.microsoft.com/office/drawing/2014/main" id="{4803337E-8D2B-41F9-80EE-EFB8896B85DF}"/>
              </a:ext>
            </a:extLst>
          </p:cNvPr>
          <p:cNvSpPr/>
          <p:nvPr/>
        </p:nvSpPr>
        <p:spPr>
          <a:xfrm>
            <a:off x="5354191" y="4535197"/>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B6A2E627-A77C-4646-9CB3-07236003372F}"/>
              </a:ext>
            </a:extLst>
          </p:cNvPr>
          <p:cNvSpPr/>
          <p:nvPr/>
        </p:nvSpPr>
        <p:spPr>
          <a:xfrm>
            <a:off x="5354191" y="5307052"/>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21">
            <a:extLst>
              <a:ext uri="{FF2B5EF4-FFF2-40B4-BE49-F238E27FC236}">
                <a16:creationId xmlns:a16="http://schemas.microsoft.com/office/drawing/2014/main" id="{4F78237C-5F2F-49E6-B5CE-099733F75FFC}"/>
              </a:ext>
            </a:extLst>
          </p:cNvPr>
          <p:cNvSpPr/>
          <p:nvPr/>
        </p:nvSpPr>
        <p:spPr>
          <a:xfrm>
            <a:off x="4542267" y="3765160"/>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3" name="Oval 22">
            <a:extLst>
              <a:ext uri="{FF2B5EF4-FFF2-40B4-BE49-F238E27FC236}">
                <a16:creationId xmlns:a16="http://schemas.microsoft.com/office/drawing/2014/main" id="{4F78237C-5F2F-49E6-B5CE-099733F75FFC}"/>
              </a:ext>
            </a:extLst>
          </p:cNvPr>
          <p:cNvSpPr/>
          <p:nvPr/>
        </p:nvSpPr>
        <p:spPr>
          <a:xfrm>
            <a:off x="4542266" y="4534565"/>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4" name="Oval 23">
            <a:extLst>
              <a:ext uri="{FF2B5EF4-FFF2-40B4-BE49-F238E27FC236}">
                <a16:creationId xmlns:a16="http://schemas.microsoft.com/office/drawing/2014/main" id="{9490090E-6BEE-4AEB-96B0-221E0AD36A8A}"/>
              </a:ext>
            </a:extLst>
          </p:cNvPr>
          <p:cNvSpPr/>
          <p:nvPr/>
        </p:nvSpPr>
        <p:spPr>
          <a:xfrm>
            <a:off x="2936824" y="2995125"/>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5" name="Oval 24">
            <a:extLst>
              <a:ext uri="{FF2B5EF4-FFF2-40B4-BE49-F238E27FC236}">
                <a16:creationId xmlns:a16="http://schemas.microsoft.com/office/drawing/2014/main" id="{B6A2E627-A77C-4646-9CB3-07236003372F}"/>
              </a:ext>
            </a:extLst>
          </p:cNvPr>
          <p:cNvSpPr/>
          <p:nvPr/>
        </p:nvSpPr>
        <p:spPr>
          <a:xfrm>
            <a:off x="2933871" y="3766645"/>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6" name="Oval 25">
            <a:extLst>
              <a:ext uri="{FF2B5EF4-FFF2-40B4-BE49-F238E27FC236}">
                <a16:creationId xmlns:a16="http://schemas.microsoft.com/office/drawing/2014/main" id="{4F78237C-5F2F-49E6-B5CE-099733F75FFC}"/>
              </a:ext>
            </a:extLst>
          </p:cNvPr>
          <p:cNvSpPr/>
          <p:nvPr/>
        </p:nvSpPr>
        <p:spPr>
          <a:xfrm>
            <a:off x="2134938" y="3765159"/>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7" name="Rectangle 26"/>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pic>
        <p:nvPicPr>
          <p:cNvPr id="28"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2"/>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1085847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219788-CD86-4BDB-8A25-2575203895B8}"/>
              </a:ext>
            </a:extLst>
          </p:cNvPr>
          <p:cNvSpPr txBox="1"/>
          <p:nvPr/>
        </p:nvSpPr>
        <p:spPr>
          <a:xfrm>
            <a:off x="3239814" y="1091102"/>
            <a:ext cx="6566338" cy="584775"/>
          </a:xfrm>
          <a:prstGeom prst="rect">
            <a:avLst/>
          </a:prstGeom>
          <a:noFill/>
        </p:spPr>
        <p:txBody>
          <a:bodyPr wrap="square" rtlCol="0">
            <a:spAutoFit/>
          </a:bodyPr>
          <a:lstStyle/>
          <a:p>
            <a:r>
              <a:rPr lang="en-GB" sz="3200" dirty="0">
                <a:solidFill>
                  <a:schemeClr val="bg1"/>
                </a:solidFill>
              </a:rPr>
              <a:t>T     O                T     O                 T    O                </a:t>
            </a:r>
          </a:p>
        </p:txBody>
      </p:sp>
      <p:sp>
        <p:nvSpPr>
          <p:cNvPr id="6" name="TextBox 5">
            <a:extLst>
              <a:ext uri="{FF2B5EF4-FFF2-40B4-BE49-F238E27FC236}">
                <a16:creationId xmlns:a16="http://schemas.microsoft.com/office/drawing/2014/main" id="{EF1146F5-43D1-4E30-BBF3-F8C4B4C53C74}"/>
              </a:ext>
            </a:extLst>
          </p:cNvPr>
          <p:cNvSpPr txBox="1"/>
          <p:nvPr/>
        </p:nvSpPr>
        <p:spPr>
          <a:xfrm>
            <a:off x="3105805" y="1485239"/>
            <a:ext cx="4981904" cy="1569660"/>
          </a:xfrm>
          <a:prstGeom prst="rect">
            <a:avLst/>
          </a:prstGeom>
          <a:noFill/>
        </p:spPr>
        <p:txBody>
          <a:bodyPr wrap="square" rtlCol="0">
            <a:spAutoFit/>
          </a:bodyPr>
          <a:lstStyle/>
          <a:p>
            <a:r>
              <a:rPr lang="en-GB" sz="9600" dirty="0" smtClean="0"/>
              <a:t>6</a:t>
            </a:r>
            <a:r>
              <a:rPr lang="en-GB" sz="9600" dirty="0"/>
              <a:t>4</a:t>
            </a:r>
            <a:r>
              <a:rPr lang="en-GB" sz="9600" dirty="0" smtClean="0"/>
              <a:t> </a:t>
            </a:r>
            <a:r>
              <a:rPr lang="en-GB" sz="9600" dirty="0"/>
              <a:t>+ </a:t>
            </a:r>
            <a:r>
              <a:rPr lang="en-GB" sz="9600" dirty="0"/>
              <a:t>1</a:t>
            </a:r>
            <a:r>
              <a:rPr lang="en-GB" sz="9600" dirty="0" smtClean="0"/>
              <a:t>3 </a:t>
            </a:r>
            <a:r>
              <a:rPr lang="en-GB" sz="9600" dirty="0"/>
              <a:t>= </a:t>
            </a:r>
          </a:p>
        </p:txBody>
      </p:sp>
      <p:sp>
        <p:nvSpPr>
          <p:cNvPr id="7" name="Oval 6">
            <a:extLst>
              <a:ext uri="{FF2B5EF4-FFF2-40B4-BE49-F238E27FC236}">
                <a16:creationId xmlns:a16="http://schemas.microsoft.com/office/drawing/2014/main" id="{25FDB9D8-F18D-418E-AE9D-3893269A7D77}"/>
              </a:ext>
            </a:extLst>
          </p:cNvPr>
          <p:cNvSpPr/>
          <p:nvPr/>
        </p:nvSpPr>
        <p:spPr>
          <a:xfrm>
            <a:off x="3168868" y="2905715"/>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8" name="Oval 7">
            <a:extLst>
              <a:ext uri="{FF2B5EF4-FFF2-40B4-BE49-F238E27FC236}">
                <a16:creationId xmlns:a16="http://schemas.microsoft.com/office/drawing/2014/main" id="{023563DA-93B7-4A8E-96B1-360E64B57B6D}"/>
              </a:ext>
            </a:extLst>
          </p:cNvPr>
          <p:cNvSpPr/>
          <p:nvPr/>
        </p:nvSpPr>
        <p:spPr>
          <a:xfrm>
            <a:off x="3168868" y="3698596"/>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9" name="Oval 8">
            <a:extLst>
              <a:ext uri="{FF2B5EF4-FFF2-40B4-BE49-F238E27FC236}">
                <a16:creationId xmlns:a16="http://schemas.microsoft.com/office/drawing/2014/main" id="{5180801A-45B3-4D43-9B17-CAE1C94D3CFB}"/>
              </a:ext>
            </a:extLst>
          </p:cNvPr>
          <p:cNvSpPr/>
          <p:nvPr/>
        </p:nvSpPr>
        <p:spPr>
          <a:xfrm>
            <a:off x="3938748" y="2905715"/>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0" name="Oval 9">
            <a:extLst>
              <a:ext uri="{FF2B5EF4-FFF2-40B4-BE49-F238E27FC236}">
                <a16:creationId xmlns:a16="http://schemas.microsoft.com/office/drawing/2014/main" id="{EE126FA8-07E3-4066-8111-2A1726407520}"/>
              </a:ext>
            </a:extLst>
          </p:cNvPr>
          <p:cNvSpPr/>
          <p:nvPr/>
        </p:nvSpPr>
        <p:spPr>
          <a:xfrm>
            <a:off x="3940063" y="3698596"/>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1" name="Oval 10">
            <a:extLst>
              <a:ext uri="{FF2B5EF4-FFF2-40B4-BE49-F238E27FC236}">
                <a16:creationId xmlns:a16="http://schemas.microsoft.com/office/drawing/2014/main" id="{8CBD77F0-B3BE-44C6-8F1A-6D397C29C064}"/>
              </a:ext>
            </a:extLst>
          </p:cNvPr>
          <p:cNvSpPr/>
          <p:nvPr/>
        </p:nvSpPr>
        <p:spPr>
          <a:xfrm>
            <a:off x="3938747" y="4480438"/>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2" name="Oval 11">
            <a:extLst>
              <a:ext uri="{FF2B5EF4-FFF2-40B4-BE49-F238E27FC236}">
                <a16:creationId xmlns:a16="http://schemas.microsoft.com/office/drawing/2014/main" id="{59453453-74F8-4BE7-9E98-C83C56B186CB}"/>
              </a:ext>
            </a:extLst>
          </p:cNvPr>
          <p:cNvSpPr/>
          <p:nvPr/>
        </p:nvSpPr>
        <p:spPr>
          <a:xfrm>
            <a:off x="3919739" y="5253197"/>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5" name="TextBox 14">
            <a:extLst>
              <a:ext uri="{FF2B5EF4-FFF2-40B4-BE49-F238E27FC236}">
                <a16:creationId xmlns:a16="http://schemas.microsoft.com/office/drawing/2014/main" id="{93551229-DF7B-4A66-9B78-4F30896661D0}"/>
              </a:ext>
            </a:extLst>
          </p:cNvPr>
          <p:cNvSpPr txBox="1"/>
          <p:nvPr/>
        </p:nvSpPr>
        <p:spPr>
          <a:xfrm>
            <a:off x="8049605" y="4410890"/>
            <a:ext cx="3704897" cy="646331"/>
          </a:xfrm>
          <a:prstGeom prst="rect">
            <a:avLst/>
          </a:prstGeom>
          <a:noFill/>
        </p:spPr>
        <p:txBody>
          <a:bodyPr wrap="square" rtlCol="0">
            <a:spAutoFit/>
          </a:bodyPr>
          <a:lstStyle/>
          <a:p>
            <a:r>
              <a:rPr lang="en-GB" dirty="0"/>
              <a:t>Count up your tens and ones and </a:t>
            </a:r>
          </a:p>
          <a:p>
            <a:r>
              <a:rPr lang="en-GB" dirty="0"/>
              <a:t>write your answer here!</a:t>
            </a:r>
          </a:p>
        </p:txBody>
      </p:sp>
      <p:cxnSp>
        <p:nvCxnSpPr>
          <p:cNvPr id="16" name="Connector: Curved 15">
            <a:extLst>
              <a:ext uri="{FF2B5EF4-FFF2-40B4-BE49-F238E27FC236}">
                <a16:creationId xmlns:a16="http://schemas.microsoft.com/office/drawing/2014/main" id="{5D5B6F5B-9094-4681-A440-1CA1E919A80B}"/>
              </a:ext>
            </a:extLst>
          </p:cNvPr>
          <p:cNvCxnSpPr>
            <a:cxnSpLocks/>
          </p:cNvCxnSpPr>
          <p:nvPr/>
        </p:nvCxnSpPr>
        <p:spPr>
          <a:xfrm rot="16200000" flipV="1">
            <a:off x="8258363" y="3238419"/>
            <a:ext cx="1568570" cy="66032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BAFA37D-01F9-4715-81FA-701E9E53F271}"/>
              </a:ext>
            </a:extLst>
          </p:cNvPr>
          <p:cNvSpPr/>
          <p:nvPr/>
        </p:nvSpPr>
        <p:spPr>
          <a:xfrm>
            <a:off x="5618324" y="2905713"/>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18" name="Oval 17">
            <a:extLst>
              <a:ext uri="{FF2B5EF4-FFF2-40B4-BE49-F238E27FC236}">
                <a16:creationId xmlns:a16="http://schemas.microsoft.com/office/drawing/2014/main" id="{5F71F6B3-1A17-4D0B-AE97-6A841943F950}"/>
              </a:ext>
            </a:extLst>
          </p:cNvPr>
          <p:cNvSpPr/>
          <p:nvPr/>
        </p:nvSpPr>
        <p:spPr>
          <a:xfrm>
            <a:off x="3168868" y="4475375"/>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19" name="Oval 18">
            <a:extLst>
              <a:ext uri="{FF2B5EF4-FFF2-40B4-BE49-F238E27FC236}">
                <a16:creationId xmlns:a16="http://schemas.microsoft.com/office/drawing/2014/main" id="{154EAC8C-00BF-4B74-A320-2DB474333ABB}"/>
              </a:ext>
            </a:extLst>
          </p:cNvPr>
          <p:cNvSpPr/>
          <p:nvPr/>
        </p:nvSpPr>
        <p:spPr>
          <a:xfrm>
            <a:off x="6368833" y="2879107"/>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Oval 19">
            <a:extLst>
              <a:ext uri="{FF2B5EF4-FFF2-40B4-BE49-F238E27FC236}">
                <a16:creationId xmlns:a16="http://schemas.microsoft.com/office/drawing/2014/main" id="{50519088-EC0B-4EBF-944C-3ACE85FB9884}"/>
              </a:ext>
            </a:extLst>
          </p:cNvPr>
          <p:cNvSpPr/>
          <p:nvPr/>
        </p:nvSpPr>
        <p:spPr>
          <a:xfrm>
            <a:off x="6367656" y="3634138"/>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1" name="Oval 20">
            <a:extLst>
              <a:ext uri="{FF2B5EF4-FFF2-40B4-BE49-F238E27FC236}">
                <a16:creationId xmlns:a16="http://schemas.microsoft.com/office/drawing/2014/main" id="{7B649514-B222-4344-B492-3B714D1B5535}"/>
              </a:ext>
            </a:extLst>
          </p:cNvPr>
          <p:cNvSpPr/>
          <p:nvPr/>
        </p:nvSpPr>
        <p:spPr>
          <a:xfrm>
            <a:off x="6373586" y="4389169"/>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21">
            <a:extLst>
              <a:ext uri="{FF2B5EF4-FFF2-40B4-BE49-F238E27FC236}">
                <a16:creationId xmlns:a16="http://schemas.microsoft.com/office/drawing/2014/main" id="{5F71F6B3-1A17-4D0B-AE97-6A841943F950}"/>
              </a:ext>
            </a:extLst>
          </p:cNvPr>
          <p:cNvSpPr/>
          <p:nvPr/>
        </p:nvSpPr>
        <p:spPr>
          <a:xfrm>
            <a:off x="3146120" y="5252154"/>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3" name="Oval 22">
            <a:extLst>
              <a:ext uri="{FF2B5EF4-FFF2-40B4-BE49-F238E27FC236}">
                <a16:creationId xmlns:a16="http://schemas.microsoft.com/office/drawing/2014/main" id="{5BAFA37D-01F9-4715-81FA-701E9E53F271}"/>
              </a:ext>
            </a:extLst>
          </p:cNvPr>
          <p:cNvSpPr/>
          <p:nvPr/>
        </p:nvSpPr>
        <p:spPr>
          <a:xfrm>
            <a:off x="3146119" y="6028933"/>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4" name="Oval 23">
            <a:extLst>
              <a:ext uri="{FF2B5EF4-FFF2-40B4-BE49-F238E27FC236}">
                <a16:creationId xmlns:a16="http://schemas.microsoft.com/office/drawing/2014/main" id="{5BAFA37D-01F9-4715-81FA-701E9E53F271}"/>
              </a:ext>
            </a:extLst>
          </p:cNvPr>
          <p:cNvSpPr/>
          <p:nvPr/>
        </p:nvSpPr>
        <p:spPr>
          <a:xfrm>
            <a:off x="2420004" y="2878811"/>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cxnSp>
        <p:nvCxnSpPr>
          <p:cNvPr id="3" name="Straight Connector 2"/>
          <p:cNvCxnSpPr/>
          <p:nvPr/>
        </p:nvCxnSpPr>
        <p:spPr>
          <a:xfrm flipV="1">
            <a:off x="8087709" y="2586446"/>
            <a:ext cx="1285102" cy="8708"/>
          </a:xfrm>
          <a:prstGeom prst="line">
            <a:avLst/>
          </a:prstGeom>
        </p:spPr>
        <p:style>
          <a:lnRef idx="1">
            <a:schemeClr val="dk1"/>
          </a:lnRef>
          <a:fillRef idx="0">
            <a:schemeClr val="dk1"/>
          </a:fillRef>
          <a:effectRef idx="0">
            <a:schemeClr val="dk1"/>
          </a:effectRef>
          <a:fontRef idx="minor">
            <a:schemeClr val="tx1"/>
          </a:fontRef>
        </p:style>
      </p:cxnSp>
      <p:sp>
        <p:nvSpPr>
          <p:cNvPr id="25" name="Rectangle 24"/>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
        <p:nvSpPr>
          <p:cNvPr id="26" name="TextBox 25">
            <a:extLst>
              <a:ext uri="{FF2B5EF4-FFF2-40B4-BE49-F238E27FC236}">
                <a16:creationId xmlns:a16="http://schemas.microsoft.com/office/drawing/2014/main" id="{3A73F1D6-F82F-48A9-B585-B90C20139D56}"/>
              </a:ext>
            </a:extLst>
          </p:cNvPr>
          <p:cNvSpPr txBox="1"/>
          <p:nvPr/>
        </p:nvSpPr>
        <p:spPr>
          <a:xfrm>
            <a:off x="2216220" y="305260"/>
            <a:ext cx="5691163" cy="646331"/>
          </a:xfrm>
          <a:prstGeom prst="rect">
            <a:avLst/>
          </a:prstGeom>
          <a:noFill/>
        </p:spPr>
        <p:txBody>
          <a:bodyPr wrap="square" rtlCol="0">
            <a:spAutoFit/>
          </a:bodyPr>
          <a:lstStyle/>
          <a:p>
            <a:r>
              <a:rPr lang="en-GB" sz="3600" dirty="0" smtClean="0"/>
              <a:t>Strategy 1 - Tens </a:t>
            </a:r>
            <a:r>
              <a:rPr lang="en-GB" sz="3600" dirty="0"/>
              <a:t>and Ones …</a:t>
            </a:r>
          </a:p>
        </p:txBody>
      </p:sp>
      <p:pic>
        <p:nvPicPr>
          <p:cNvPr id="27"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spTree>
    <p:extLst>
      <p:ext uri="{BB962C8B-B14F-4D97-AF65-F5344CB8AC3E}">
        <p14:creationId xmlns:p14="http://schemas.microsoft.com/office/powerpoint/2010/main" val="547866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7C6D00-D767-45B3-99FD-0DE5A3F7FA5B}"/>
              </a:ext>
            </a:extLst>
          </p:cNvPr>
          <p:cNvSpPr txBox="1"/>
          <p:nvPr/>
        </p:nvSpPr>
        <p:spPr>
          <a:xfrm>
            <a:off x="3239814" y="1347952"/>
            <a:ext cx="6566338" cy="584775"/>
          </a:xfrm>
          <a:prstGeom prst="rect">
            <a:avLst/>
          </a:prstGeom>
          <a:noFill/>
        </p:spPr>
        <p:txBody>
          <a:bodyPr wrap="square" rtlCol="0">
            <a:spAutoFit/>
          </a:bodyPr>
          <a:lstStyle/>
          <a:p>
            <a:r>
              <a:rPr lang="en-GB" sz="3200" dirty="0">
                <a:solidFill>
                  <a:schemeClr val="bg1"/>
                </a:solidFill>
              </a:rPr>
              <a:t>T     O                T     O               T    O                </a:t>
            </a:r>
          </a:p>
        </p:txBody>
      </p:sp>
      <p:sp>
        <p:nvSpPr>
          <p:cNvPr id="6" name="TextBox 5">
            <a:extLst>
              <a:ext uri="{FF2B5EF4-FFF2-40B4-BE49-F238E27FC236}">
                <a16:creationId xmlns:a16="http://schemas.microsoft.com/office/drawing/2014/main" id="{88A6DED1-D115-465D-BB36-E063FF8EFEA6}"/>
              </a:ext>
            </a:extLst>
          </p:cNvPr>
          <p:cNvSpPr txBox="1"/>
          <p:nvPr/>
        </p:nvSpPr>
        <p:spPr>
          <a:xfrm>
            <a:off x="3105805" y="1742089"/>
            <a:ext cx="4981904" cy="1569660"/>
          </a:xfrm>
          <a:prstGeom prst="rect">
            <a:avLst/>
          </a:prstGeom>
          <a:noFill/>
        </p:spPr>
        <p:txBody>
          <a:bodyPr wrap="square" rtlCol="0">
            <a:spAutoFit/>
          </a:bodyPr>
          <a:lstStyle/>
          <a:p>
            <a:r>
              <a:rPr lang="en-GB" sz="9600" dirty="0"/>
              <a:t>4</a:t>
            </a:r>
            <a:r>
              <a:rPr lang="en-GB" sz="9600" dirty="0" smtClean="0"/>
              <a:t>2 </a:t>
            </a:r>
            <a:r>
              <a:rPr lang="en-GB" sz="9600" dirty="0"/>
              <a:t>+ </a:t>
            </a:r>
            <a:r>
              <a:rPr lang="en-GB" sz="9600" dirty="0"/>
              <a:t>4</a:t>
            </a:r>
            <a:r>
              <a:rPr lang="en-GB" sz="9600" dirty="0" smtClean="0"/>
              <a:t>7 </a:t>
            </a:r>
            <a:r>
              <a:rPr lang="en-GB" sz="9600" dirty="0"/>
              <a:t>= </a:t>
            </a:r>
          </a:p>
        </p:txBody>
      </p:sp>
      <p:sp>
        <p:nvSpPr>
          <p:cNvPr id="7" name="TextBox 6">
            <a:extLst>
              <a:ext uri="{FF2B5EF4-FFF2-40B4-BE49-F238E27FC236}">
                <a16:creationId xmlns:a16="http://schemas.microsoft.com/office/drawing/2014/main" id="{52B444A5-179C-4D30-8C29-BAB0FFABB375}"/>
              </a:ext>
            </a:extLst>
          </p:cNvPr>
          <p:cNvSpPr txBox="1"/>
          <p:nvPr/>
        </p:nvSpPr>
        <p:spPr>
          <a:xfrm>
            <a:off x="8049605" y="4410890"/>
            <a:ext cx="3704897" cy="646331"/>
          </a:xfrm>
          <a:prstGeom prst="rect">
            <a:avLst/>
          </a:prstGeom>
          <a:noFill/>
        </p:spPr>
        <p:txBody>
          <a:bodyPr wrap="square" rtlCol="0">
            <a:spAutoFit/>
          </a:bodyPr>
          <a:lstStyle/>
          <a:p>
            <a:r>
              <a:rPr lang="en-GB" dirty="0"/>
              <a:t>Count up your tens and ones and </a:t>
            </a:r>
          </a:p>
          <a:p>
            <a:r>
              <a:rPr lang="en-GB" dirty="0"/>
              <a:t>write your answer here!</a:t>
            </a:r>
          </a:p>
        </p:txBody>
      </p:sp>
      <p:cxnSp>
        <p:nvCxnSpPr>
          <p:cNvPr id="8" name="Connector: Curved 7">
            <a:extLst>
              <a:ext uri="{FF2B5EF4-FFF2-40B4-BE49-F238E27FC236}">
                <a16:creationId xmlns:a16="http://schemas.microsoft.com/office/drawing/2014/main" id="{B3AA48A3-79FB-440D-A421-5197542ED5FE}"/>
              </a:ext>
            </a:extLst>
          </p:cNvPr>
          <p:cNvCxnSpPr/>
          <p:nvPr/>
        </p:nvCxnSpPr>
        <p:spPr>
          <a:xfrm rot="16200000" flipV="1">
            <a:off x="8252350" y="3167142"/>
            <a:ext cx="1328731" cy="115876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7D1C47-AF32-409F-98A3-F263D92597DB}"/>
              </a:ext>
            </a:extLst>
          </p:cNvPr>
          <p:cNvSpPr txBox="1"/>
          <p:nvPr/>
        </p:nvSpPr>
        <p:spPr>
          <a:xfrm>
            <a:off x="102474" y="3674355"/>
            <a:ext cx="3003331" cy="646331"/>
          </a:xfrm>
          <a:prstGeom prst="rect">
            <a:avLst/>
          </a:prstGeom>
          <a:noFill/>
        </p:spPr>
        <p:txBody>
          <a:bodyPr wrap="square" rtlCol="0">
            <a:spAutoFit/>
          </a:bodyPr>
          <a:lstStyle/>
          <a:p>
            <a:r>
              <a:rPr lang="en-GB" dirty="0"/>
              <a:t>This time draw the</a:t>
            </a:r>
          </a:p>
          <a:p>
            <a:r>
              <a:rPr lang="en-GB" dirty="0"/>
              <a:t>tens and ones yourself…</a:t>
            </a:r>
          </a:p>
        </p:txBody>
      </p:sp>
      <p:sp>
        <p:nvSpPr>
          <p:cNvPr id="10" name="Arrow: Right 9">
            <a:extLst>
              <a:ext uri="{FF2B5EF4-FFF2-40B4-BE49-F238E27FC236}">
                <a16:creationId xmlns:a16="http://schemas.microsoft.com/office/drawing/2014/main" id="{D123C60A-BB49-453A-B08A-1FA4B461FFE1}"/>
              </a:ext>
            </a:extLst>
          </p:cNvPr>
          <p:cNvSpPr/>
          <p:nvPr/>
        </p:nvSpPr>
        <p:spPr>
          <a:xfrm>
            <a:off x="2527444" y="3870433"/>
            <a:ext cx="507418" cy="24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A73F1D6-F82F-48A9-B585-B90C20139D56}"/>
              </a:ext>
            </a:extLst>
          </p:cNvPr>
          <p:cNvSpPr txBox="1"/>
          <p:nvPr/>
        </p:nvSpPr>
        <p:spPr>
          <a:xfrm>
            <a:off x="2277178" y="319782"/>
            <a:ext cx="5691163" cy="646331"/>
          </a:xfrm>
          <a:prstGeom prst="rect">
            <a:avLst/>
          </a:prstGeom>
          <a:noFill/>
        </p:spPr>
        <p:txBody>
          <a:bodyPr wrap="square" rtlCol="0">
            <a:spAutoFit/>
          </a:bodyPr>
          <a:lstStyle/>
          <a:p>
            <a:r>
              <a:rPr lang="en-GB" sz="3600" dirty="0" smtClean="0"/>
              <a:t>Strategy 1 - Tens </a:t>
            </a:r>
            <a:r>
              <a:rPr lang="en-GB" sz="3600" dirty="0"/>
              <a:t>and Ones …</a:t>
            </a:r>
          </a:p>
        </p:txBody>
      </p:sp>
      <p:sp>
        <p:nvSpPr>
          <p:cNvPr id="12" name="Rectangle 11"/>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pic>
        <p:nvPicPr>
          <p:cNvPr id="13" name="Picture 12"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400274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C8F169-EFFD-44DD-8A4E-D5BB47FD90ED}"/>
              </a:ext>
            </a:extLst>
          </p:cNvPr>
          <p:cNvSpPr txBox="1"/>
          <p:nvPr/>
        </p:nvSpPr>
        <p:spPr>
          <a:xfrm>
            <a:off x="3239814" y="1347952"/>
            <a:ext cx="6566338" cy="584775"/>
          </a:xfrm>
          <a:prstGeom prst="rect">
            <a:avLst/>
          </a:prstGeom>
          <a:noFill/>
        </p:spPr>
        <p:txBody>
          <a:bodyPr wrap="square" rtlCol="0">
            <a:spAutoFit/>
          </a:bodyPr>
          <a:lstStyle/>
          <a:p>
            <a:r>
              <a:rPr lang="en-GB" sz="3200" dirty="0">
                <a:solidFill>
                  <a:schemeClr val="bg1"/>
                </a:solidFill>
              </a:rPr>
              <a:t>T     O                T     O                 T    O                </a:t>
            </a:r>
          </a:p>
        </p:txBody>
      </p:sp>
      <p:sp>
        <p:nvSpPr>
          <p:cNvPr id="3" name="TextBox 2">
            <a:extLst>
              <a:ext uri="{FF2B5EF4-FFF2-40B4-BE49-F238E27FC236}">
                <a16:creationId xmlns:a16="http://schemas.microsoft.com/office/drawing/2014/main" id="{9E9E41D9-70DC-4E2D-AF77-CF47DD82D626}"/>
              </a:ext>
            </a:extLst>
          </p:cNvPr>
          <p:cNvSpPr txBox="1"/>
          <p:nvPr/>
        </p:nvSpPr>
        <p:spPr>
          <a:xfrm>
            <a:off x="3105805" y="1742089"/>
            <a:ext cx="6901224" cy="1569660"/>
          </a:xfrm>
          <a:prstGeom prst="rect">
            <a:avLst/>
          </a:prstGeom>
          <a:noFill/>
        </p:spPr>
        <p:txBody>
          <a:bodyPr wrap="square" rtlCol="0">
            <a:spAutoFit/>
          </a:bodyPr>
          <a:lstStyle/>
          <a:p>
            <a:r>
              <a:rPr lang="en-GB" sz="9600" dirty="0" smtClean="0">
                <a:solidFill>
                  <a:srgbClr val="FF0000"/>
                </a:solidFill>
              </a:rPr>
              <a:t>4</a:t>
            </a:r>
            <a:r>
              <a:rPr lang="en-GB" sz="9600" dirty="0">
                <a:solidFill>
                  <a:schemeClr val="bg1">
                    <a:lumMod val="50000"/>
                  </a:schemeClr>
                </a:solidFill>
              </a:rPr>
              <a:t>5</a:t>
            </a:r>
            <a:r>
              <a:rPr lang="en-GB" sz="9600" dirty="0" smtClean="0"/>
              <a:t> </a:t>
            </a:r>
            <a:r>
              <a:rPr lang="en-GB" sz="9600" dirty="0"/>
              <a:t>+ </a:t>
            </a:r>
            <a:r>
              <a:rPr lang="en-GB" sz="9600" dirty="0" smtClean="0">
                <a:solidFill>
                  <a:srgbClr val="FF0000"/>
                </a:solidFill>
              </a:rPr>
              <a:t>2</a:t>
            </a:r>
            <a:r>
              <a:rPr lang="en-GB" sz="9600" dirty="0">
                <a:solidFill>
                  <a:schemeClr val="bg1">
                    <a:lumMod val="50000"/>
                  </a:schemeClr>
                </a:solidFill>
              </a:rPr>
              <a:t>4</a:t>
            </a:r>
            <a:r>
              <a:rPr lang="en-GB" sz="9600" dirty="0" smtClean="0"/>
              <a:t> </a:t>
            </a:r>
            <a:r>
              <a:rPr lang="en-GB" sz="9600" dirty="0"/>
              <a:t>= </a:t>
            </a:r>
            <a:r>
              <a:rPr lang="en-GB" sz="9600" dirty="0" smtClean="0">
                <a:solidFill>
                  <a:srgbClr val="FF0000"/>
                </a:solidFill>
              </a:rPr>
              <a:t>6</a:t>
            </a:r>
            <a:r>
              <a:rPr lang="en-GB" sz="9600" dirty="0">
                <a:solidFill>
                  <a:schemeClr val="bg1">
                    <a:lumMod val="50000"/>
                  </a:schemeClr>
                </a:solidFill>
              </a:rPr>
              <a:t>9</a:t>
            </a:r>
          </a:p>
        </p:txBody>
      </p:sp>
      <p:sp>
        <p:nvSpPr>
          <p:cNvPr id="4" name="TextBox 3">
            <a:extLst>
              <a:ext uri="{FF2B5EF4-FFF2-40B4-BE49-F238E27FC236}">
                <a16:creationId xmlns:a16="http://schemas.microsoft.com/office/drawing/2014/main" id="{97253337-E728-4B0E-95F3-7E91CB57DEF9}"/>
              </a:ext>
            </a:extLst>
          </p:cNvPr>
          <p:cNvSpPr txBox="1"/>
          <p:nvPr/>
        </p:nvSpPr>
        <p:spPr>
          <a:xfrm>
            <a:off x="1153714" y="361527"/>
            <a:ext cx="4753925" cy="646331"/>
          </a:xfrm>
          <a:prstGeom prst="rect">
            <a:avLst/>
          </a:prstGeom>
          <a:noFill/>
        </p:spPr>
        <p:txBody>
          <a:bodyPr wrap="square" rtlCol="0">
            <a:spAutoFit/>
          </a:bodyPr>
          <a:lstStyle/>
          <a:p>
            <a:r>
              <a:rPr lang="en-GB" sz="3600" dirty="0" smtClean="0"/>
              <a:t>Strategy 2 - Mentally …</a:t>
            </a:r>
            <a:endParaRPr lang="en-GB" sz="3600" dirty="0"/>
          </a:p>
        </p:txBody>
      </p:sp>
      <p:sp>
        <p:nvSpPr>
          <p:cNvPr id="5" name="Right Bracket 4">
            <a:extLst>
              <a:ext uri="{FF2B5EF4-FFF2-40B4-BE49-F238E27FC236}">
                <a16:creationId xmlns:a16="http://schemas.microsoft.com/office/drawing/2014/main" id="{A7060E1C-23C5-4AD2-B7CC-9396E06AF16C}"/>
              </a:ext>
            </a:extLst>
          </p:cNvPr>
          <p:cNvSpPr/>
          <p:nvPr/>
        </p:nvSpPr>
        <p:spPr>
          <a:xfrm rot="5400000">
            <a:off x="4250076" y="2325340"/>
            <a:ext cx="873304" cy="2441824"/>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ket 5">
            <a:extLst>
              <a:ext uri="{FF2B5EF4-FFF2-40B4-BE49-F238E27FC236}">
                <a16:creationId xmlns:a16="http://schemas.microsoft.com/office/drawing/2014/main" id="{D87AC656-015C-4AE4-BC00-DA7227C1934D}"/>
              </a:ext>
            </a:extLst>
          </p:cNvPr>
          <p:cNvSpPr/>
          <p:nvPr/>
        </p:nvSpPr>
        <p:spPr>
          <a:xfrm rot="5400000">
            <a:off x="4462991" y="2727769"/>
            <a:ext cx="1678159" cy="2441824"/>
          </a:xfrm>
          <a:prstGeom prst="rightBracket">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2FBEAA68-A77E-47D3-98A3-706CE15B58BD}"/>
              </a:ext>
            </a:extLst>
          </p:cNvPr>
          <p:cNvSpPr txBox="1"/>
          <p:nvPr/>
        </p:nvSpPr>
        <p:spPr>
          <a:xfrm>
            <a:off x="4284325" y="3958955"/>
            <a:ext cx="1448656" cy="461665"/>
          </a:xfrm>
          <a:prstGeom prst="rect">
            <a:avLst/>
          </a:prstGeom>
          <a:noFill/>
        </p:spPr>
        <p:txBody>
          <a:bodyPr wrap="square" rtlCol="0">
            <a:spAutoFit/>
          </a:bodyPr>
          <a:lstStyle/>
          <a:p>
            <a:r>
              <a:rPr lang="en-GB" sz="2400" dirty="0">
                <a:solidFill>
                  <a:srgbClr val="FF0000"/>
                </a:solidFill>
              </a:rPr>
              <a:t>6</a:t>
            </a:r>
            <a:r>
              <a:rPr lang="en-GB" sz="2400" dirty="0" smtClean="0">
                <a:solidFill>
                  <a:srgbClr val="FF0000"/>
                </a:solidFill>
              </a:rPr>
              <a:t> </a:t>
            </a:r>
            <a:r>
              <a:rPr lang="en-GB" sz="2400" dirty="0">
                <a:solidFill>
                  <a:srgbClr val="FF0000"/>
                </a:solidFill>
              </a:rPr>
              <a:t>tens</a:t>
            </a:r>
          </a:p>
        </p:txBody>
      </p:sp>
      <p:sp>
        <p:nvSpPr>
          <p:cNvPr id="8" name="TextBox 7">
            <a:extLst>
              <a:ext uri="{FF2B5EF4-FFF2-40B4-BE49-F238E27FC236}">
                <a16:creationId xmlns:a16="http://schemas.microsoft.com/office/drawing/2014/main" id="{9556A1DD-DC0B-491D-8157-FE561CC30B97}"/>
              </a:ext>
            </a:extLst>
          </p:cNvPr>
          <p:cNvSpPr txBox="1"/>
          <p:nvPr/>
        </p:nvSpPr>
        <p:spPr>
          <a:xfrm>
            <a:off x="4779195" y="4780211"/>
            <a:ext cx="1220912" cy="461665"/>
          </a:xfrm>
          <a:prstGeom prst="rect">
            <a:avLst/>
          </a:prstGeom>
          <a:noFill/>
        </p:spPr>
        <p:txBody>
          <a:bodyPr wrap="square" rtlCol="0">
            <a:spAutoFit/>
          </a:bodyPr>
          <a:lstStyle/>
          <a:p>
            <a:r>
              <a:rPr lang="en-GB" sz="2400" dirty="0">
                <a:solidFill>
                  <a:schemeClr val="bg1">
                    <a:lumMod val="50000"/>
                  </a:schemeClr>
                </a:solidFill>
              </a:rPr>
              <a:t>9</a:t>
            </a:r>
            <a:r>
              <a:rPr lang="en-GB" sz="2400" dirty="0" smtClean="0">
                <a:solidFill>
                  <a:schemeClr val="bg1">
                    <a:lumMod val="50000"/>
                  </a:schemeClr>
                </a:solidFill>
              </a:rPr>
              <a:t> </a:t>
            </a:r>
            <a:r>
              <a:rPr lang="en-GB" sz="2400" dirty="0">
                <a:solidFill>
                  <a:schemeClr val="bg1">
                    <a:lumMod val="50000"/>
                  </a:schemeClr>
                </a:solidFill>
              </a:rPr>
              <a:t>ones</a:t>
            </a:r>
          </a:p>
        </p:txBody>
      </p:sp>
      <p:pic>
        <p:nvPicPr>
          <p:cNvPr id="9"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2"/>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3696535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E671B-C5B7-4F37-AF62-C29286D8344C}"/>
              </a:ext>
            </a:extLst>
          </p:cNvPr>
          <p:cNvSpPr txBox="1"/>
          <p:nvPr/>
        </p:nvSpPr>
        <p:spPr>
          <a:xfrm>
            <a:off x="932406" y="390190"/>
            <a:ext cx="6408921" cy="646331"/>
          </a:xfrm>
          <a:prstGeom prst="rect">
            <a:avLst/>
          </a:prstGeom>
          <a:noFill/>
        </p:spPr>
        <p:txBody>
          <a:bodyPr wrap="square" rtlCol="0">
            <a:spAutoFit/>
          </a:bodyPr>
          <a:lstStyle/>
          <a:p>
            <a:r>
              <a:rPr lang="en-GB" sz="3600" dirty="0" smtClean="0"/>
              <a:t>Strategy 2 - Try </a:t>
            </a:r>
            <a:r>
              <a:rPr lang="en-GB" sz="3600" dirty="0"/>
              <a:t>these mentally …</a:t>
            </a:r>
          </a:p>
        </p:txBody>
      </p:sp>
      <p:sp>
        <p:nvSpPr>
          <p:cNvPr id="3" name="TextBox 2">
            <a:extLst>
              <a:ext uri="{FF2B5EF4-FFF2-40B4-BE49-F238E27FC236}">
                <a16:creationId xmlns:a16="http://schemas.microsoft.com/office/drawing/2014/main" id="{6B987C36-6BB1-44A2-8B25-A5C75C4A2597}"/>
              </a:ext>
            </a:extLst>
          </p:cNvPr>
          <p:cNvSpPr txBox="1"/>
          <p:nvPr/>
        </p:nvSpPr>
        <p:spPr>
          <a:xfrm>
            <a:off x="575354" y="1663290"/>
            <a:ext cx="3673453" cy="830997"/>
          </a:xfrm>
          <a:prstGeom prst="rect">
            <a:avLst/>
          </a:prstGeom>
          <a:noFill/>
        </p:spPr>
        <p:txBody>
          <a:bodyPr wrap="square" rtlCol="0">
            <a:spAutoFit/>
          </a:bodyPr>
          <a:lstStyle/>
          <a:p>
            <a:r>
              <a:rPr lang="en-GB" sz="4800" dirty="0"/>
              <a:t>1.  </a:t>
            </a:r>
            <a:r>
              <a:rPr lang="en-GB" sz="4800" dirty="0">
                <a:solidFill>
                  <a:srgbClr val="FF0000"/>
                </a:solidFill>
              </a:rPr>
              <a:t>5</a:t>
            </a:r>
            <a:r>
              <a:rPr lang="en-GB" sz="4800" dirty="0" smtClean="0">
                <a:solidFill>
                  <a:schemeClr val="bg1">
                    <a:lumMod val="50000"/>
                  </a:schemeClr>
                </a:solidFill>
              </a:rPr>
              <a:t>3</a:t>
            </a:r>
            <a:r>
              <a:rPr lang="en-GB" sz="4800" dirty="0" smtClean="0"/>
              <a:t> </a:t>
            </a:r>
            <a:r>
              <a:rPr lang="en-GB" sz="4800" dirty="0"/>
              <a:t>+ </a:t>
            </a:r>
            <a:r>
              <a:rPr lang="en-GB" sz="4800" dirty="0">
                <a:solidFill>
                  <a:srgbClr val="FF0000"/>
                </a:solidFill>
              </a:rPr>
              <a:t>4</a:t>
            </a:r>
            <a:r>
              <a:rPr lang="en-GB" sz="4800" dirty="0">
                <a:solidFill>
                  <a:schemeClr val="bg1">
                    <a:lumMod val="50000"/>
                  </a:schemeClr>
                </a:solidFill>
              </a:rPr>
              <a:t>1</a:t>
            </a:r>
            <a:r>
              <a:rPr lang="en-GB" sz="4800" dirty="0"/>
              <a:t> =</a:t>
            </a:r>
          </a:p>
        </p:txBody>
      </p:sp>
      <p:sp>
        <p:nvSpPr>
          <p:cNvPr id="4" name="TextBox 3">
            <a:extLst>
              <a:ext uri="{FF2B5EF4-FFF2-40B4-BE49-F238E27FC236}">
                <a16:creationId xmlns:a16="http://schemas.microsoft.com/office/drawing/2014/main" id="{C627180E-EABD-43EA-B0A8-EED8EDA4CE6A}"/>
              </a:ext>
            </a:extLst>
          </p:cNvPr>
          <p:cNvSpPr txBox="1"/>
          <p:nvPr/>
        </p:nvSpPr>
        <p:spPr>
          <a:xfrm>
            <a:off x="7241570" y="1663290"/>
            <a:ext cx="3673453" cy="830997"/>
          </a:xfrm>
          <a:prstGeom prst="rect">
            <a:avLst/>
          </a:prstGeom>
          <a:noFill/>
        </p:spPr>
        <p:txBody>
          <a:bodyPr wrap="square" rtlCol="0">
            <a:spAutoFit/>
          </a:bodyPr>
          <a:lstStyle/>
          <a:p>
            <a:r>
              <a:rPr lang="en-GB" sz="4800" dirty="0"/>
              <a:t>2.  </a:t>
            </a:r>
            <a:r>
              <a:rPr lang="en-GB" sz="4800" dirty="0">
                <a:solidFill>
                  <a:srgbClr val="FF0000"/>
                </a:solidFill>
              </a:rPr>
              <a:t>4</a:t>
            </a:r>
            <a:r>
              <a:rPr lang="en-GB" sz="4800" dirty="0" smtClean="0">
                <a:solidFill>
                  <a:schemeClr val="bg1">
                    <a:lumMod val="50000"/>
                  </a:schemeClr>
                </a:solidFill>
              </a:rPr>
              <a:t>4</a:t>
            </a:r>
            <a:r>
              <a:rPr lang="en-GB" sz="4800" dirty="0" smtClean="0"/>
              <a:t> </a:t>
            </a:r>
            <a:r>
              <a:rPr lang="en-GB" sz="4800" dirty="0"/>
              <a:t>+ </a:t>
            </a:r>
            <a:r>
              <a:rPr lang="en-GB" sz="4800" dirty="0" smtClean="0">
                <a:solidFill>
                  <a:srgbClr val="FF0000"/>
                </a:solidFill>
              </a:rPr>
              <a:t>5</a:t>
            </a:r>
            <a:r>
              <a:rPr lang="en-GB" sz="4800" dirty="0">
                <a:solidFill>
                  <a:schemeClr val="bg1">
                    <a:lumMod val="50000"/>
                  </a:schemeClr>
                </a:solidFill>
              </a:rPr>
              <a:t>2</a:t>
            </a:r>
            <a:r>
              <a:rPr lang="en-GB" sz="4800" dirty="0" smtClean="0"/>
              <a:t> </a:t>
            </a:r>
            <a:r>
              <a:rPr lang="en-GB" sz="4800" dirty="0"/>
              <a:t>=</a:t>
            </a:r>
          </a:p>
        </p:txBody>
      </p:sp>
      <p:sp>
        <p:nvSpPr>
          <p:cNvPr id="5" name="TextBox 4">
            <a:extLst>
              <a:ext uri="{FF2B5EF4-FFF2-40B4-BE49-F238E27FC236}">
                <a16:creationId xmlns:a16="http://schemas.microsoft.com/office/drawing/2014/main" id="{E17ABB3C-9569-4872-942B-906AF0C7E1CA}"/>
              </a:ext>
            </a:extLst>
          </p:cNvPr>
          <p:cNvSpPr txBox="1"/>
          <p:nvPr/>
        </p:nvSpPr>
        <p:spPr>
          <a:xfrm>
            <a:off x="4211993" y="4589712"/>
            <a:ext cx="3673453" cy="830997"/>
          </a:xfrm>
          <a:prstGeom prst="rect">
            <a:avLst/>
          </a:prstGeom>
          <a:noFill/>
        </p:spPr>
        <p:txBody>
          <a:bodyPr wrap="square" rtlCol="0">
            <a:spAutoFit/>
          </a:bodyPr>
          <a:lstStyle/>
          <a:p>
            <a:r>
              <a:rPr lang="en-GB" sz="4800" dirty="0"/>
              <a:t>3.  </a:t>
            </a:r>
            <a:r>
              <a:rPr lang="en-GB" sz="4800" dirty="0" smtClean="0">
                <a:solidFill>
                  <a:srgbClr val="FF0000"/>
                </a:solidFill>
              </a:rPr>
              <a:t>3</a:t>
            </a:r>
            <a:r>
              <a:rPr lang="en-GB" sz="4800" dirty="0">
                <a:solidFill>
                  <a:schemeClr val="bg1">
                    <a:lumMod val="50000"/>
                  </a:schemeClr>
                </a:solidFill>
              </a:rPr>
              <a:t>2</a:t>
            </a:r>
            <a:r>
              <a:rPr lang="en-GB" sz="4800" dirty="0" smtClean="0"/>
              <a:t> </a:t>
            </a:r>
            <a:r>
              <a:rPr lang="en-GB" sz="4800" dirty="0"/>
              <a:t>+ </a:t>
            </a:r>
            <a:r>
              <a:rPr lang="en-GB" sz="4800" dirty="0" smtClean="0">
                <a:solidFill>
                  <a:srgbClr val="FF0000"/>
                </a:solidFill>
              </a:rPr>
              <a:t>3</a:t>
            </a:r>
            <a:r>
              <a:rPr lang="en-GB" sz="4800" dirty="0">
                <a:solidFill>
                  <a:schemeClr val="bg1">
                    <a:lumMod val="50000"/>
                  </a:schemeClr>
                </a:solidFill>
              </a:rPr>
              <a:t>7</a:t>
            </a:r>
            <a:r>
              <a:rPr lang="en-GB" sz="4800" dirty="0" smtClean="0"/>
              <a:t> </a:t>
            </a:r>
            <a:r>
              <a:rPr lang="en-GB" sz="4800" dirty="0"/>
              <a:t>=</a:t>
            </a:r>
          </a:p>
        </p:txBody>
      </p:sp>
      <p:sp>
        <p:nvSpPr>
          <p:cNvPr id="6" name="Right Bracket 5">
            <a:extLst>
              <a:ext uri="{FF2B5EF4-FFF2-40B4-BE49-F238E27FC236}">
                <a16:creationId xmlns:a16="http://schemas.microsoft.com/office/drawing/2014/main" id="{0B808B8B-A98A-47E1-A970-6D55C36AE492}"/>
              </a:ext>
            </a:extLst>
          </p:cNvPr>
          <p:cNvSpPr/>
          <p:nvPr/>
        </p:nvSpPr>
        <p:spPr>
          <a:xfrm rot="5400000">
            <a:off x="1908335" y="2093271"/>
            <a:ext cx="561834" cy="1190091"/>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ket 6">
            <a:extLst>
              <a:ext uri="{FF2B5EF4-FFF2-40B4-BE49-F238E27FC236}">
                <a16:creationId xmlns:a16="http://schemas.microsoft.com/office/drawing/2014/main" id="{395EA9C3-8C09-445F-8541-A51FC523DB78}"/>
              </a:ext>
            </a:extLst>
          </p:cNvPr>
          <p:cNvSpPr/>
          <p:nvPr/>
        </p:nvSpPr>
        <p:spPr>
          <a:xfrm rot="5400000">
            <a:off x="1875583" y="2370672"/>
            <a:ext cx="1116635" cy="1190092"/>
          </a:xfrm>
          <a:prstGeom prst="rightBracket">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8" name="Picture 7"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1609200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E671B-C5B7-4F37-AF62-C29286D8344C}"/>
              </a:ext>
            </a:extLst>
          </p:cNvPr>
          <p:cNvSpPr txBox="1"/>
          <p:nvPr/>
        </p:nvSpPr>
        <p:spPr>
          <a:xfrm>
            <a:off x="932406" y="390190"/>
            <a:ext cx="6408921" cy="646331"/>
          </a:xfrm>
          <a:prstGeom prst="rect">
            <a:avLst/>
          </a:prstGeom>
          <a:noFill/>
        </p:spPr>
        <p:txBody>
          <a:bodyPr wrap="square" rtlCol="0">
            <a:spAutoFit/>
          </a:bodyPr>
          <a:lstStyle/>
          <a:p>
            <a:r>
              <a:rPr lang="en-GB" sz="3600" dirty="0" smtClean="0"/>
              <a:t>Strategy 3 – Column Addition…</a:t>
            </a:r>
            <a:endParaRPr lang="en-GB" sz="3600" dirty="0"/>
          </a:p>
        </p:txBody>
      </p:sp>
      <p:sp>
        <p:nvSpPr>
          <p:cNvPr id="3" name="TextBox 2">
            <a:extLst>
              <a:ext uri="{FF2B5EF4-FFF2-40B4-BE49-F238E27FC236}">
                <a16:creationId xmlns:a16="http://schemas.microsoft.com/office/drawing/2014/main" id="{6B987C36-6BB1-44A2-8B25-A5C75C4A2597}"/>
              </a:ext>
            </a:extLst>
          </p:cNvPr>
          <p:cNvSpPr txBox="1"/>
          <p:nvPr/>
        </p:nvSpPr>
        <p:spPr>
          <a:xfrm>
            <a:off x="8622533" y="1908458"/>
            <a:ext cx="2005249" cy="3046988"/>
          </a:xfrm>
          <a:prstGeom prst="rect">
            <a:avLst/>
          </a:prstGeom>
          <a:noFill/>
        </p:spPr>
        <p:txBody>
          <a:bodyPr wrap="square" rtlCol="0">
            <a:spAutoFit/>
          </a:bodyPr>
          <a:lstStyle/>
          <a:p>
            <a:r>
              <a:rPr lang="en-GB" sz="4800" dirty="0"/>
              <a:t> </a:t>
            </a:r>
            <a:r>
              <a:rPr lang="en-GB" sz="4800" dirty="0" smtClean="0"/>
              <a:t>  </a:t>
            </a:r>
            <a:r>
              <a:rPr lang="en-GB" sz="4800" dirty="0" smtClean="0"/>
              <a:t>  TO   </a:t>
            </a:r>
          </a:p>
          <a:p>
            <a:r>
              <a:rPr lang="en-GB" sz="4800" dirty="0">
                <a:solidFill>
                  <a:srgbClr val="FF0000"/>
                </a:solidFill>
              </a:rPr>
              <a:t> </a:t>
            </a:r>
            <a:r>
              <a:rPr lang="en-GB" sz="4800" dirty="0" smtClean="0">
                <a:solidFill>
                  <a:srgbClr val="FF0000"/>
                </a:solidFill>
              </a:rPr>
              <a:t>    </a:t>
            </a:r>
            <a:r>
              <a:rPr lang="en-GB" sz="2000" dirty="0" smtClean="0">
                <a:solidFill>
                  <a:srgbClr val="FF0000"/>
                </a:solidFill>
              </a:rPr>
              <a:t> </a:t>
            </a:r>
            <a:r>
              <a:rPr lang="en-GB" sz="4800" dirty="0" smtClean="0">
                <a:solidFill>
                  <a:srgbClr val="FF0000"/>
                </a:solidFill>
              </a:rPr>
              <a:t>5</a:t>
            </a:r>
            <a:r>
              <a:rPr lang="en-GB" sz="4800" dirty="0" smtClean="0">
                <a:solidFill>
                  <a:schemeClr val="bg1">
                    <a:lumMod val="50000"/>
                  </a:schemeClr>
                </a:solidFill>
              </a:rPr>
              <a:t>3</a:t>
            </a:r>
          </a:p>
          <a:p>
            <a:r>
              <a:rPr lang="en-US" sz="4800" dirty="0">
                <a:solidFill>
                  <a:schemeClr val="bg1">
                    <a:lumMod val="50000"/>
                  </a:schemeClr>
                </a:solidFill>
              </a:rPr>
              <a:t> </a:t>
            </a:r>
            <a:r>
              <a:rPr lang="en-US" sz="4800" dirty="0" smtClean="0">
                <a:solidFill>
                  <a:schemeClr val="bg1">
                    <a:lumMod val="50000"/>
                  </a:schemeClr>
                </a:solidFill>
              </a:rPr>
              <a:t> + </a:t>
            </a:r>
            <a:r>
              <a:rPr lang="en-US" sz="4800" dirty="0" smtClean="0">
                <a:solidFill>
                  <a:srgbClr val="FF0000"/>
                </a:solidFill>
              </a:rPr>
              <a:t>2</a:t>
            </a:r>
            <a:r>
              <a:rPr lang="en-US" sz="4800" dirty="0" smtClean="0">
                <a:solidFill>
                  <a:schemeClr val="bg1">
                    <a:lumMod val="50000"/>
                  </a:schemeClr>
                </a:solidFill>
              </a:rPr>
              <a:t>2</a:t>
            </a:r>
          </a:p>
          <a:p>
            <a:r>
              <a:rPr lang="en-US" sz="4800" dirty="0">
                <a:solidFill>
                  <a:schemeClr val="bg1">
                    <a:lumMod val="50000"/>
                  </a:schemeClr>
                </a:solidFill>
              </a:rPr>
              <a:t> </a:t>
            </a:r>
            <a:r>
              <a:rPr lang="en-US" sz="4800" dirty="0" smtClean="0">
                <a:solidFill>
                  <a:schemeClr val="bg1">
                    <a:lumMod val="50000"/>
                  </a:schemeClr>
                </a:solidFill>
              </a:rPr>
              <a:t>    </a:t>
            </a:r>
            <a:r>
              <a:rPr lang="en-US" sz="4800" dirty="0" smtClean="0">
                <a:solidFill>
                  <a:srgbClr val="FF0000"/>
                </a:solidFill>
              </a:rPr>
              <a:t>7</a:t>
            </a:r>
            <a:r>
              <a:rPr lang="en-US" sz="4800" dirty="0" smtClean="0">
                <a:solidFill>
                  <a:schemeClr val="bg1">
                    <a:lumMod val="50000"/>
                  </a:schemeClr>
                </a:solidFill>
              </a:rPr>
              <a:t>5</a:t>
            </a:r>
            <a:endParaRPr lang="en-GB" sz="4800" dirty="0"/>
          </a:p>
        </p:txBody>
      </p:sp>
      <p:cxnSp>
        <p:nvCxnSpPr>
          <p:cNvPr id="9" name="Straight Connector 8"/>
          <p:cNvCxnSpPr/>
          <p:nvPr/>
        </p:nvCxnSpPr>
        <p:spPr>
          <a:xfrm>
            <a:off x="1775115" y="4058194"/>
            <a:ext cx="1105989"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2B444A5-179C-4D30-8C29-BAB0FFABB375}"/>
              </a:ext>
            </a:extLst>
          </p:cNvPr>
          <p:cNvSpPr txBox="1"/>
          <p:nvPr/>
        </p:nvSpPr>
        <p:spPr>
          <a:xfrm>
            <a:off x="1915932" y="5347863"/>
            <a:ext cx="2389017" cy="646331"/>
          </a:xfrm>
          <a:prstGeom prst="rect">
            <a:avLst/>
          </a:prstGeom>
          <a:noFill/>
        </p:spPr>
        <p:txBody>
          <a:bodyPr wrap="square" rtlCol="0">
            <a:spAutoFit/>
          </a:bodyPr>
          <a:lstStyle/>
          <a:p>
            <a:r>
              <a:rPr lang="en-GB" dirty="0" smtClean="0"/>
              <a:t>Keep your ones lined up in one column</a:t>
            </a:r>
            <a:endParaRPr lang="en-GB" dirty="0"/>
          </a:p>
        </p:txBody>
      </p:sp>
      <p:sp>
        <p:nvSpPr>
          <p:cNvPr id="11" name="TextBox 10">
            <a:extLst>
              <a:ext uri="{FF2B5EF4-FFF2-40B4-BE49-F238E27FC236}">
                <a16:creationId xmlns:a16="http://schemas.microsoft.com/office/drawing/2014/main" id="{52B444A5-179C-4D30-8C29-BAB0FFABB375}"/>
              </a:ext>
            </a:extLst>
          </p:cNvPr>
          <p:cNvSpPr txBox="1"/>
          <p:nvPr/>
        </p:nvSpPr>
        <p:spPr>
          <a:xfrm>
            <a:off x="8512695" y="5439987"/>
            <a:ext cx="2389017" cy="646331"/>
          </a:xfrm>
          <a:prstGeom prst="rect">
            <a:avLst/>
          </a:prstGeom>
          <a:noFill/>
        </p:spPr>
        <p:txBody>
          <a:bodyPr wrap="square" rtlCol="0">
            <a:spAutoFit/>
          </a:bodyPr>
          <a:lstStyle/>
          <a:p>
            <a:r>
              <a:rPr lang="en-GB" dirty="0" smtClean="0"/>
              <a:t>Keep your tens lined up in one column</a:t>
            </a:r>
            <a:endParaRPr lang="en-GB" dirty="0"/>
          </a:p>
        </p:txBody>
      </p:sp>
      <p:sp>
        <p:nvSpPr>
          <p:cNvPr id="16" name="TextBox 15">
            <a:extLst>
              <a:ext uri="{FF2B5EF4-FFF2-40B4-BE49-F238E27FC236}">
                <a16:creationId xmlns:a16="http://schemas.microsoft.com/office/drawing/2014/main" id="{6B987C36-6BB1-44A2-8B25-A5C75C4A2597}"/>
              </a:ext>
            </a:extLst>
          </p:cNvPr>
          <p:cNvSpPr txBox="1"/>
          <p:nvPr/>
        </p:nvSpPr>
        <p:spPr>
          <a:xfrm>
            <a:off x="1194897" y="1830081"/>
            <a:ext cx="2017426" cy="3046988"/>
          </a:xfrm>
          <a:prstGeom prst="rect">
            <a:avLst/>
          </a:prstGeom>
          <a:noFill/>
        </p:spPr>
        <p:txBody>
          <a:bodyPr wrap="square" rtlCol="0">
            <a:spAutoFit/>
          </a:bodyPr>
          <a:lstStyle/>
          <a:p>
            <a:r>
              <a:rPr lang="en-GB" sz="4800" dirty="0"/>
              <a:t> </a:t>
            </a:r>
            <a:r>
              <a:rPr lang="en-GB" sz="4800" dirty="0" smtClean="0"/>
              <a:t>  </a:t>
            </a:r>
            <a:r>
              <a:rPr lang="en-GB" sz="4800" dirty="0" smtClean="0"/>
              <a:t>  TO   </a:t>
            </a:r>
          </a:p>
          <a:p>
            <a:r>
              <a:rPr lang="en-GB" sz="4800" dirty="0">
                <a:solidFill>
                  <a:srgbClr val="FF0000"/>
                </a:solidFill>
              </a:rPr>
              <a:t> </a:t>
            </a:r>
            <a:r>
              <a:rPr lang="en-GB" sz="4800" dirty="0" smtClean="0">
                <a:solidFill>
                  <a:srgbClr val="FF0000"/>
                </a:solidFill>
              </a:rPr>
              <a:t>    </a:t>
            </a:r>
            <a:r>
              <a:rPr lang="en-GB" sz="2000" dirty="0" smtClean="0">
                <a:solidFill>
                  <a:srgbClr val="FF0000"/>
                </a:solidFill>
              </a:rPr>
              <a:t> </a:t>
            </a:r>
            <a:r>
              <a:rPr lang="en-GB" sz="4800" dirty="0" smtClean="0">
                <a:solidFill>
                  <a:schemeClr val="bg1">
                    <a:lumMod val="50000"/>
                  </a:schemeClr>
                </a:solidFill>
              </a:rPr>
              <a:t>5</a:t>
            </a:r>
            <a:r>
              <a:rPr lang="en-GB" sz="4800" dirty="0" smtClean="0">
                <a:solidFill>
                  <a:srgbClr val="FF0000"/>
                </a:solidFill>
              </a:rPr>
              <a:t>3</a:t>
            </a:r>
          </a:p>
          <a:p>
            <a:r>
              <a:rPr lang="en-US" sz="4800" dirty="0">
                <a:solidFill>
                  <a:schemeClr val="bg1">
                    <a:lumMod val="50000"/>
                  </a:schemeClr>
                </a:solidFill>
              </a:rPr>
              <a:t> </a:t>
            </a:r>
            <a:r>
              <a:rPr lang="en-US" sz="4800" dirty="0" smtClean="0">
                <a:solidFill>
                  <a:schemeClr val="bg1">
                    <a:lumMod val="50000"/>
                  </a:schemeClr>
                </a:solidFill>
              </a:rPr>
              <a:t> + 2</a:t>
            </a:r>
            <a:r>
              <a:rPr lang="en-US" sz="4800" dirty="0" smtClean="0">
                <a:solidFill>
                  <a:srgbClr val="FF0000"/>
                </a:solidFill>
              </a:rPr>
              <a:t>2</a:t>
            </a:r>
          </a:p>
          <a:p>
            <a:r>
              <a:rPr lang="en-US" sz="4800" dirty="0" smtClean="0">
                <a:solidFill>
                  <a:srgbClr val="FF0000"/>
                </a:solidFill>
              </a:rPr>
              <a:t>     </a:t>
            </a:r>
            <a:r>
              <a:rPr lang="en-US" sz="4800" dirty="0" smtClean="0">
                <a:solidFill>
                  <a:schemeClr val="accent5">
                    <a:lumMod val="60000"/>
                    <a:lumOff val="40000"/>
                  </a:schemeClr>
                </a:solidFill>
              </a:rPr>
              <a:t>7</a:t>
            </a:r>
            <a:r>
              <a:rPr lang="en-US" sz="4800" dirty="0" smtClean="0">
                <a:solidFill>
                  <a:srgbClr val="FF0000"/>
                </a:solidFill>
              </a:rPr>
              <a:t>5</a:t>
            </a:r>
            <a:endParaRPr lang="en-GB" sz="4800" dirty="0">
              <a:solidFill>
                <a:srgbClr val="FF0000"/>
              </a:solidFill>
            </a:endParaRPr>
          </a:p>
        </p:txBody>
      </p:sp>
      <p:cxnSp>
        <p:nvCxnSpPr>
          <p:cNvPr id="17" name="Straight Connector 16"/>
          <p:cNvCxnSpPr/>
          <p:nvPr/>
        </p:nvCxnSpPr>
        <p:spPr>
          <a:xfrm>
            <a:off x="9154210" y="4153989"/>
            <a:ext cx="1105989" cy="0"/>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2B444A5-179C-4D30-8C29-BAB0FFABB375}"/>
              </a:ext>
            </a:extLst>
          </p:cNvPr>
          <p:cNvSpPr txBox="1"/>
          <p:nvPr/>
        </p:nvSpPr>
        <p:spPr>
          <a:xfrm>
            <a:off x="3770358" y="3235641"/>
            <a:ext cx="1916794" cy="1200329"/>
          </a:xfrm>
          <a:prstGeom prst="rect">
            <a:avLst/>
          </a:prstGeom>
          <a:noFill/>
        </p:spPr>
        <p:txBody>
          <a:bodyPr wrap="square" rtlCol="0">
            <a:spAutoFit/>
          </a:bodyPr>
          <a:lstStyle/>
          <a:p>
            <a:r>
              <a:rPr lang="en-GB" dirty="0" smtClean="0"/>
              <a:t>1. Add up your ones first and write the answer below the line.</a:t>
            </a:r>
            <a:endParaRPr lang="en-GB" dirty="0"/>
          </a:p>
        </p:txBody>
      </p:sp>
      <p:cxnSp>
        <p:nvCxnSpPr>
          <p:cNvPr id="21" name="Straight Arrow Connector 20"/>
          <p:cNvCxnSpPr/>
          <p:nvPr/>
        </p:nvCxnSpPr>
        <p:spPr>
          <a:xfrm>
            <a:off x="2711329" y="3362659"/>
            <a:ext cx="798225" cy="295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49036" y="4030584"/>
            <a:ext cx="894020" cy="404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2B444A5-179C-4D30-8C29-BAB0FFABB375}"/>
              </a:ext>
            </a:extLst>
          </p:cNvPr>
          <p:cNvSpPr txBox="1"/>
          <p:nvPr/>
        </p:nvSpPr>
        <p:spPr>
          <a:xfrm>
            <a:off x="6669700" y="3235641"/>
            <a:ext cx="1952833" cy="1200329"/>
          </a:xfrm>
          <a:prstGeom prst="rect">
            <a:avLst/>
          </a:prstGeom>
          <a:noFill/>
        </p:spPr>
        <p:txBody>
          <a:bodyPr wrap="square" rtlCol="0">
            <a:spAutoFit/>
          </a:bodyPr>
          <a:lstStyle/>
          <a:p>
            <a:r>
              <a:rPr lang="en-GB" dirty="0" smtClean="0"/>
              <a:t>2.</a:t>
            </a:r>
            <a:r>
              <a:rPr lang="en-GB" dirty="0" smtClean="0"/>
              <a:t> Then, add up your tens and write the answer below the line.</a:t>
            </a:r>
            <a:endParaRPr lang="en-GB" dirty="0"/>
          </a:p>
        </p:txBody>
      </p:sp>
      <p:sp>
        <p:nvSpPr>
          <p:cNvPr id="29" name="Right Arrow 28"/>
          <p:cNvSpPr/>
          <p:nvPr/>
        </p:nvSpPr>
        <p:spPr>
          <a:xfrm rot="5400000">
            <a:off x="2137098" y="4922904"/>
            <a:ext cx="615388" cy="28562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rot="5400000">
            <a:off x="9205539" y="4958424"/>
            <a:ext cx="615388" cy="28562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p:nvPr/>
        </p:nvCxnSpPr>
        <p:spPr>
          <a:xfrm flipH="1">
            <a:off x="8273144" y="3431952"/>
            <a:ext cx="1097279" cy="3112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321653" y="4186305"/>
            <a:ext cx="1048770" cy="3935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2"/>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2431597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E671B-C5B7-4F37-AF62-C29286D8344C}"/>
              </a:ext>
            </a:extLst>
          </p:cNvPr>
          <p:cNvSpPr txBox="1"/>
          <p:nvPr/>
        </p:nvSpPr>
        <p:spPr>
          <a:xfrm>
            <a:off x="932406" y="390190"/>
            <a:ext cx="6408921" cy="646331"/>
          </a:xfrm>
          <a:prstGeom prst="rect">
            <a:avLst/>
          </a:prstGeom>
          <a:noFill/>
        </p:spPr>
        <p:txBody>
          <a:bodyPr wrap="square" rtlCol="0">
            <a:spAutoFit/>
          </a:bodyPr>
          <a:lstStyle/>
          <a:p>
            <a:r>
              <a:rPr lang="en-GB" sz="3600" dirty="0" smtClean="0"/>
              <a:t>Strategy 3 – Column Addition…</a:t>
            </a:r>
            <a:endParaRPr lang="en-GB" sz="3600" dirty="0"/>
          </a:p>
        </p:txBody>
      </p:sp>
      <p:sp>
        <p:nvSpPr>
          <p:cNvPr id="3" name="TextBox 2">
            <a:extLst>
              <a:ext uri="{FF2B5EF4-FFF2-40B4-BE49-F238E27FC236}">
                <a16:creationId xmlns:a16="http://schemas.microsoft.com/office/drawing/2014/main" id="{6B987C36-6BB1-44A2-8B25-A5C75C4A2597}"/>
              </a:ext>
            </a:extLst>
          </p:cNvPr>
          <p:cNvSpPr txBox="1"/>
          <p:nvPr/>
        </p:nvSpPr>
        <p:spPr>
          <a:xfrm>
            <a:off x="8622533" y="1908458"/>
            <a:ext cx="2005249" cy="3046988"/>
          </a:xfrm>
          <a:prstGeom prst="rect">
            <a:avLst/>
          </a:prstGeom>
          <a:noFill/>
        </p:spPr>
        <p:txBody>
          <a:bodyPr wrap="square" rtlCol="0">
            <a:spAutoFit/>
          </a:bodyPr>
          <a:lstStyle/>
          <a:p>
            <a:r>
              <a:rPr lang="en-GB" sz="4800" dirty="0"/>
              <a:t> </a:t>
            </a:r>
            <a:r>
              <a:rPr lang="en-GB" sz="4800" dirty="0" smtClean="0"/>
              <a:t>  </a:t>
            </a:r>
            <a:r>
              <a:rPr lang="en-GB" sz="4800" dirty="0" smtClean="0"/>
              <a:t>  TO   </a:t>
            </a:r>
          </a:p>
          <a:p>
            <a:r>
              <a:rPr lang="en-GB" sz="4800" dirty="0">
                <a:solidFill>
                  <a:srgbClr val="FF0000"/>
                </a:solidFill>
              </a:rPr>
              <a:t> </a:t>
            </a:r>
            <a:r>
              <a:rPr lang="en-GB" sz="4800" dirty="0" smtClean="0">
                <a:solidFill>
                  <a:srgbClr val="FF0000"/>
                </a:solidFill>
              </a:rPr>
              <a:t>    </a:t>
            </a:r>
            <a:r>
              <a:rPr lang="en-GB" sz="2000" dirty="0" smtClean="0">
                <a:solidFill>
                  <a:srgbClr val="FF0000"/>
                </a:solidFill>
              </a:rPr>
              <a:t> </a:t>
            </a:r>
            <a:r>
              <a:rPr lang="en-GB" sz="4800" dirty="0" smtClean="0">
                <a:solidFill>
                  <a:srgbClr val="FF0000"/>
                </a:solidFill>
              </a:rPr>
              <a:t>2</a:t>
            </a:r>
            <a:r>
              <a:rPr lang="en-GB" sz="4800" dirty="0">
                <a:solidFill>
                  <a:schemeClr val="bg1">
                    <a:lumMod val="50000"/>
                  </a:schemeClr>
                </a:solidFill>
              </a:rPr>
              <a:t>8</a:t>
            </a:r>
            <a:endParaRPr lang="en-GB" sz="4800" dirty="0" smtClean="0">
              <a:solidFill>
                <a:schemeClr val="bg1">
                  <a:lumMod val="50000"/>
                </a:schemeClr>
              </a:solidFill>
            </a:endParaRPr>
          </a:p>
          <a:p>
            <a:r>
              <a:rPr lang="en-US" sz="4800" dirty="0">
                <a:solidFill>
                  <a:schemeClr val="bg1">
                    <a:lumMod val="50000"/>
                  </a:schemeClr>
                </a:solidFill>
              </a:rPr>
              <a:t> </a:t>
            </a:r>
            <a:r>
              <a:rPr lang="en-US" sz="4800" dirty="0" smtClean="0">
                <a:solidFill>
                  <a:schemeClr val="bg1">
                    <a:lumMod val="50000"/>
                  </a:schemeClr>
                </a:solidFill>
              </a:rPr>
              <a:t> + </a:t>
            </a:r>
            <a:r>
              <a:rPr lang="en-US" sz="4800" dirty="0">
                <a:solidFill>
                  <a:srgbClr val="FF0000"/>
                </a:solidFill>
              </a:rPr>
              <a:t>6</a:t>
            </a:r>
            <a:r>
              <a:rPr lang="en-US" sz="4800" dirty="0" smtClean="0">
                <a:solidFill>
                  <a:schemeClr val="bg1">
                    <a:lumMod val="50000"/>
                  </a:schemeClr>
                </a:solidFill>
              </a:rPr>
              <a:t>1</a:t>
            </a:r>
          </a:p>
          <a:p>
            <a:r>
              <a:rPr lang="en-US" sz="4800" dirty="0">
                <a:solidFill>
                  <a:schemeClr val="bg1">
                    <a:lumMod val="50000"/>
                  </a:schemeClr>
                </a:solidFill>
              </a:rPr>
              <a:t> </a:t>
            </a:r>
            <a:r>
              <a:rPr lang="en-US" sz="4800" dirty="0" smtClean="0">
                <a:solidFill>
                  <a:schemeClr val="bg1">
                    <a:lumMod val="50000"/>
                  </a:schemeClr>
                </a:solidFill>
              </a:rPr>
              <a:t>    </a:t>
            </a:r>
            <a:endParaRPr lang="en-GB" sz="4800" dirty="0"/>
          </a:p>
        </p:txBody>
      </p:sp>
      <p:cxnSp>
        <p:nvCxnSpPr>
          <p:cNvPr id="9" name="Straight Connector 8"/>
          <p:cNvCxnSpPr/>
          <p:nvPr/>
        </p:nvCxnSpPr>
        <p:spPr>
          <a:xfrm>
            <a:off x="1775115" y="4058194"/>
            <a:ext cx="1105989"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2B444A5-179C-4D30-8C29-BAB0FFABB375}"/>
              </a:ext>
            </a:extLst>
          </p:cNvPr>
          <p:cNvSpPr txBox="1"/>
          <p:nvPr/>
        </p:nvSpPr>
        <p:spPr>
          <a:xfrm>
            <a:off x="1915932" y="5347863"/>
            <a:ext cx="2389017" cy="646331"/>
          </a:xfrm>
          <a:prstGeom prst="rect">
            <a:avLst/>
          </a:prstGeom>
          <a:noFill/>
        </p:spPr>
        <p:txBody>
          <a:bodyPr wrap="square" rtlCol="0">
            <a:spAutoFit/>
          </a:bodyPr>
          <a:lstStyle/>
          <a:p>
            <a:r>
              <a:rPr lang="en-GB" dirty="0" smtClean="0"/>
              <a:t>Keep your ones lined up in one column</a:t>
            </a:r>
            <a:endParaRPr lang="en-GB" dirty="0"/>
          </a:p>
        </p:txBody>
      </p:sp>
      <p:sp>
        <p:nvSpPr>
          <p:cNvPr id="11" name="TextBox 10">
            <a:extLst>
              <a:ext uri="{FF2B5EF4-FFF2-40B4-BE49-F238E27FC236}">
                <a16:creationId xmlns:a16="http://schemas.microsoft.com/office/drawing/2014/main" id="{52B444A5-179C-4D30-8C29-BAB0FFABB375}"/>
              </a:ext>
            </a:extLst>
          </p:cNvPr>
          <p:cNvSpPr txBox="1"/>
          <p:nvPr/>
        </p:nvSpPr>
        <p:spPr>
          <a:xfrm>
            <a:off x="8512695" y="5439987"/>
            <a:ext cx="2389017" cy="646331"/>
          </a:xfrm>
          <a:prstGeom prst="rect">
            <a:avLst/>
          </a:prstGeom>
          <a:noFill/>
        </p:spPr>
        <p:txBody>
          <a:bodyPr wrap="square" rtlCol="0">
            <a:spAutoFit/>
          </a:bodyPr>
          <a:lstStyle/>
          <a:p>
            <a:r>
              <a:rPr lang="en-GB" dirty="0" smtClean="0"/>
              <a:t>Keep your tens lined up in one column</a:t>
            </a:r>
            <a:endParaRPr lang="en-GB" dirty="0"/>
          </a:p>
        </p:txBody>
      </p:sp>
      <p:sp>
        <p:nvSpPr>
          <p:cNvPr id="16" name="TextBox 15">
            <a:extLst>
              <a:ext uri="{FF2B5EF4-FFF2-40B4-BE49-F238E27FC236}">
                <a16:creationId xmlns:a16="http://schemas.microsoft.com/office/drawing/2014/main" id="{6B987C36-6BB1-44A2-8B25-A5C75C4A2597}"/>
              </a:ext>
            </a:extLst>
          </p:cNvPr>
          <p:cNvSpPr txBox="1"/>
          <p:nvPr/>
        </p:nvSpPr>
        <p:spPr>
          <a:xfrm>
            <a:off x="1194897" y="1830081"/>
            <a:ext cx="2017426" cy="3046988"/>
          </a:xfrm>
          <a:prstGeom prst="rect">
            <a:avLst/>
          </a:prstGeom>
          <a:noFill/>
        </p:spPr>
        <p:txBody>
          <a:bodyPr wrap="square" rtlCol="0">
            <a:spAutoFit/>
          </a:bodyPr>
          <a:lstStyle/>
          <a:p>
            <a:r>
              <a:rPr lang="en-GB" sz="4800" dirty="0"/>
              <a:t> </a:t>
            </a:r>
            <a:r>
              <a:rPr lang="en-GB" sz="4800" dirty="0" smtClean="0"/>
              <a:t>  </a:t>
            </a:r>
            <a:r>
              <a:rPr lang="en-GB" sz="4800" dirty="0" smtClean="0"/>
              <a:t>  TO   </a:t>
            </a:r>
          </a:p>
          <a:p>
            <a:r>
              <a:rPr lang="en-GB" sz="4800" dirty="0">
                <a:solidFill>
                  <a:srgbClr val="FF0000"/>
                </a:solidFill>
              </a:rPr>
              <a:t> </a:t>
            </a:r>
            <a:r>
              <a:rPr lang="en-GB" sz="4800" dirty="0" smtClean="0">
                <a:solidFill>
                  <a:srgbClr val="FF0000"/>
                </a:solidFill>
              </a:rPr>
              <a:t>    </a:t>
            </a:r>
            <a:r>
              <a:rPr lang="en-GB" sz="2000" dirty="0" smtClean="0">
                <a:solidFill>
                  <a:srgbClr val="FF0000"/>
                </a:solidFill>
              </a:rPr>
              <a:t> </a:t>
            </a:r>
            <a:r>
              <a:rPr lang="en-GB" sz="4800" dirty="0" smtClean="0">
                <a:solidFill>
                  <a:schemeClr val="bg1">
                    <a:lumMod val="50000"/>
                  </a:schemeClr>
                </a:solidFill>
              </a:rPr>
              <a:t>2</a:t>
            </a:r>
            <a:r>
              <a:rPr lang="en-GB" sz="4800" dirty="0">
                <a:solidFill>
                  <a:srgbClr val="FF0000"/>
                </a:solidFill>
              </a:rPr>
              <a:t>8</a:t>
            </a:r>
            <a:endParaRPr lang="en-GB" sz="4800" dirty="0" smtClean="0">
              <a:solidFill>
                <a:srgbClr val="FF0000"/>
              </a:solidFill>
            </a:endParaRPr>
          </a:p>
          <a:p>
            <a:r>
              <a:rPr lang="en-US" sz="4800" dirty="0">
                <a:solidFill>
                  <a:schemeClr val="bg1">
                    <a:lumMod val="50000"/>
                  </a:schemeClr>
                </a:solidFill>
              </a:rPr>
              <a:t> </a:t>
            </a:r>
            <a:r>
              <a:rPr lang="en-US" sz="4800" dirty="0" smtClean="0">
                <a:solidFill>
                  <a:schemeClr val="bg1">
                    <a:lumMod val="50000"/>
                  </a:schemeClr>
                </a:solidFill>
              </a:rPr>
              <a:t> + 6</a:t>
            </a:r>
            <a:r>
              <a:rPr lang="en-US" sz="4800" dirty="0">
                <a:solidFill>
                  <a:srgbClr val="FF0000"/>
                </a:solidFill>
              </a:rPr>
              <a:t>1</a:t>
            </a:r>
            <a:endParaRPr lang="en-US" sz="4800" dirty="0" smtClean="0">
              <a:solidFill>
                <a:srgbClr val="FF0000"/>
              </a:solidFill>
            </a:endParaRPr>
          </a:p>
          <a:p>
            <a:r>
              <a:rPr lang="en-US" sz="4800" dirty="0" smtClean="0">
                <a:solidFill>
                  <a:srgbClr val="FF0000"/>
                </a:solidFill>
              </a:rPr>
              <a:t>     </a:t>
            </a:r>
            <a:r>
              <a:rPr lang="en-US" sz="4800" dirty="0" smtClean="0">
                <a:solidFill>
                  <a:schemeClr val="accent5">
                    <a:lumMod val="60000"/>
                    <a:lumOff val="40000"/>
                  </a:schemeClr>
                </a:solidFill>
              </a:rPr>
              <a:t>7</a:t>
            </a:r>
            <a:endParaRPr lang="en-GB" sz="4800" dirty="0">
              <a:solidFill>
                <a:srgbClr val="FF0000"/>
              </a:solidFill>
            </a:endParaRPr>
          </a:p>
        </p:txBody>
      </p:sp>
      <p:cxnSp>
        <p:nvCxnSpPr>
          <p:cNvPr id="17" name="Straight Connector 16"/>
          <p:cNvCxnSpPr/>
          <p:nvPr/>
        </p:nvCxnSpPr>
        <p:spPr>
          <a:xfrm>
            <a:off x="9154210" y="4153989"/>
            <a:ext cx="1105989" cy="0"/>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2B444A5-179C-4D30-8C29-BAB0FFABB375}"/>
              </a:ext>
            </a:extLst>
          </p:cNvPr>
          <p:cNvSpPr txBox="1"/>
          <p:nvPr/>
        </p:nvSpPr>
        <p:spPr>
          <a:xfrm>
            <a:off x="3770358" y="3235641"/>
            <a:ext cx="1916794" cy="1200329"/>
          </a:xfrm>
          <a:prstGeom prst="rect">
            <a:avLst/>
          </a:prstGeom>
          <a:noFill/>
        </p:spPr>
        <p:txBody>
          <a:bodyPr wrap="square" rtlCol="0">
            <a:spAutoFit/>
          </a:bodyPr>
          <a:lstStyle/>
          <a:p>
            <a:r>
              <a:rPr lang="en-GB" dirty="0" smtClean="0"/>
              <a:t>1. Add up your ones first and write the answer below the line.</a:t>
            </a:r>
            <a:endParaRPr lang="en-GB" dirty="0"/>
          </a:p>
        </p:txBody>
      </p:sp>
      <p:cxnSp>
        <p:nvCxnSpPr>
          <p:cNvPr id="21" name="Straight Arrow Connector 20"/>
          <p:cNvCxnSpPr/>
          <p:nvPr/>
        </p:nvCxnSpPr>
        <p:spPr>
          <a:xfrm>
            <a:off x="2711329" y="3362659"/>
            <a:ext cx="798225" cy="295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49036" y="4030584"/>
            <a:ext cx="894020" cy="404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2B444A5-179C-4D30-8C29-BAB0FFABB375}"/>
              </a:ext>
            </a:extLst>
          </p:cNvPr>
          <p:cNvSpPr txBox="1"/>
          <p:nvPr/>
        </p:nvSpPr>
        <p:spPr>
          <a:xfrm>
            <a:off x="6669700" y="3235641"/>
            <a:ext cx="1952833" cy="1200329"/>
          </a:xfrm>
          <a:prstGeom prst="rect">
            <a:avLst/>
          </a:prstGeom>
          <a:noFill/>
        </p:spPr>
        <p:txBody>
          <a:bodyPr wrap="square" rtlCol="0">
            <a:spAutoFit/>
          </a:bodyPr>
          <a:lstStyle/>
          <a:p>
            <a:r>
              <a:rPr lang="en-GB" dirty="0" smtClean="0"/>
              <a:t>2.</a:t>
            </a:r>
            <a:r>
              <a:rPr lang="en-GB" dirty="0" smtClean="0"/>
              <a:t> Then, add up your tens and write the answer below the line.</a:t>
            </a:r>
            <a:endParaRPr lang="en-GB" dirty="0"/>
          </a:p>
        </p:txBody>
      </p:sp>
      <p:sp>
        <p:nvSpPr>
          <p:cNvPr id="29" name="Right Arrow 28"/>
          <p:cNvSpPr/>
          <p:nvPr/>
        </p:nvSpPr>
        <p:spPr>
          <a:xfrm rot="5400000">
            <a:off x="2137098" y="4922904"/>
            <a:ext cx="615388" cy="28562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rot="5400000">
            <a:off x="9205539" y="4958424"/>
            <a:ext cx="615388" cy="28562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p:nvPr/>
        </p:nvCxnSpPr>
        <p:spPr>
          <a:xfrm flipH="1">
            <a:off x="8273144" y="3431952"/>
            <a:ext cx="1097279" cy="3112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321653" y="4186305"/>
            <a:ext cx="1048770" cy="3935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7143" y="4667794"/>
            <a:ext cx="57189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343969" y="4667794"/>
            <a:ext cx="890103" cy="43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spTree>
    <p:extLst>
      <p:ext uri="{BB962C8B-B14F-4D97-AF65-F5344CB8AC3E}">
        <p14:creationId xmlns:p14="http://schemas.microsoft.com/office/powerpoint/2010/main" val="4020730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688BD-7719-4536-911E-6612E76031D6}"/>
              </a:ext>
            </a:extLst>
          </p:cNvPr>
          <p:cNvSpPr txBox="1"/>
          <p:nvPr/>
        </p:nvSpPr>
        <p:spPr>
          <a:xfrm>
            <a:off x="575353" y="452061"/>
            <a:ext cx="7053355" cy="646331"/>
          </a:xfrm>
          <a:prstGeom prst="rect">
            <a:avLst/>
          </a:prstGeom>
          <a:noFill/>
        </p:spPr>
        <p:txBody>
          <a:bodyPr wrap="square" rtlCol="0">
            <a:spAutoFit/>
          </a:bodyPr>
          <a:lstStyle/>
          <a:p>
            <a:r>
              <a:rPr lang="en-GB" sz="3600" dirty="0"/>
              <a:t>Try </a:t>
            </a:r>
            <a:r>
              <a:rPr lang="en-GB" sz="3600" dirty="0" smtClean="0"/>
              <a:t>these questions yourself …</a:t>
            </a:r>
            <a:endParaRPr lang="en-GB" sz="3600" dirty="0"/>
          </a:p>
        </p:txBody>
      </p:sp>
      <p:sp>
        <p:nvSpPr>
          <p:cNvPr id="5" name="TextBox 4">
            <a:extLst>
              <a:ext uri="{FF2B5EF4-FFF2-40B4-BE49-F238E27FC236}">
                <a16:creationId xmlns:a16="http://schemas.microsoft.com/office/drawing/2014/main" id="{CC8AB06A-5305-4AE4-9E04-9DE16CF5E254}"/>
              </a:ext>
            </a:extLst>
          </p:cNvPr>
          <p:cNvSpPr txBox="1"/>
          <p:nvPr/>
        </p:nvSpPr>
        <p:spPr>
          <a:xfrm>
            <a:off x="575352" y="1011508"/>
            <a:ext cx="5614828" cy="369332"/>
          </a:xfrm>
          <a:prstGeom prst="rect">
            <a:avLst/>
          </a:prstGeom>
          <a:noFill/>
        </p:spPr>
        <p:txBody>
          <a:bodyPr wrap="square" rtlCol="0">
            <a:spAutoFit/>
          </a:bodyPr>
          <a:lstStyle/>
          <a:p>
            <a:r>
              <a:rPr lang="en-GB" dirty="0">
                <a:solidFill>
                  <a:srgbClr val="FF0000"/>
                </a:solidFill>
              </a:rPr>
              <a:t>(</a:t>
            </a:r>
            <a:r>
              <a:rPr lang="en-GB" dirty="0" smtClean="0">
                <a:solidFill>
                  <a:srgbClr val="FF0000"/>
                </a:solidFill>
              </a:rPr>
              <a:t>Choose whichever strategy you prefer to help you!)</a:t>
            </a:r>
            <a:endParaRPr lang="en-GB" dirty="0">
              <a:solidFill>
                <a:srgbClr val="FF0000"/>
              </a:solidFill>
            </a:endParaRPr>
          </a:p>
        </p:txBody>
      </p:sp>
      <p:sp>
        <p:nvSpPr>
          <p:cNvPr id="6" name="TextBox 5">
            <a:extLst>
              <a:ext uri="{FF2B5EF4-FFF2-40B4-BE49-F238E27FC236}">
                <a16:creationId xmlns:a16="http://schemas.microsoft.com/office/drawing/2014/main" id="{FCCFB872-1257-4B5A-8096-059009B99DCF}"/>
              </a:ext>
            </a:extLst>
          </p:cNvPr>
          <p:cNvSpPr txBox="1"/>
          <p:nvPr/>
        </p:nvSpPr>
        <p:spPr>
          <a:xfrm>
            <a:off x="1977434" y="1732958"/>
            <a:ext cx="3673453" cy="4524315"/>
          </a:xfrm>
          <a:prstGeom prst="rect">
            <a:avLst/>
          </a:prstGeom>
          <a:noFill/>
        </p:spPr>
        <p:txBody>
          <a:bodyPr wrap="square" rtlCol="0">
            <a:spAutoFit/>
          </a:bodyPr>
          <a:lstStyle/>
          <a:p>
            <a:pPr marL="742950" indent="-742950">
              <a:buAutoNum type="arabicPeriod"/>
            </a:pPr>
            <a:r>
              <a:rPr lang="en-GB" sz="3600" dirty="0" smtClean="0"/>
              <a:t>24 </a:t>
            </a:r>
            <a:r>
              <a:rPr lang="en-GB" sz="3600" dirty="0"/>
              <a:t>+ </a:t>
            </a:r>
            <a:r>
              <a:rPr lang="en-GB" sz="3600" dirty="0" smtClean="0"/>
              <a:t>43 </a:t>
            </a:r>
            <a:r>
              <a:rPr lang="en-GB" sz="3600" dirty="0" smtClean="0"/>
              <a:t>=</a:t>
            </a:r>
          </a:p>
          <a:p>
            <a:pPr marL="742950" indent="-742950">
              <a:buAutoNum type="arabicPeriod"/>
            </a:pPr>
            <a:r>
              <a:rPr lang="en-US" sz="3600" dirty="0" smtClean="0"/>
              <a:t>15 + 21 = </a:t>
            </a:r>
          </a:p>
          <a:p>
            <a:pPr marL="742950" indent="-742950">
              <a:buAutoNum type="arabicPeriod"/>
            </a:pPr>
            <a:r>
              <a:rPr lang="en-US" sz="3600" dirty="0" smtClean="0"/>
              <a:t>52 + 33 =</a:t>
            </a:r>
          </a:p>
          <a:p>
            <a:pPr marL="742950" indent="-742950">
              <a:buAutoNum type="arabicPeriod"/>
            </a:pPr>
            <a:r>
              <a:rPr lang="en-US" sz="3600" dirty="0" smtClean="0"/>
              <a:t>61 + 32 =</a:t>
            </a:r>
          </a:p>
          <a:p>
            <a:pPr marL="742950" indent="-742950">
              <a:buAutoNum type="arabicPeriod"/>
            </a:pPr>
            <a:r>
              <a:rPr lang="en-US" sz="3600" dirty="0" smtClean="0"/>
              <a:t>44 + 43 =</a:t>
            </a:r>
          </a:p>
          <a:p>
            <a:pPr marL="742950" indent="-742950">
              <a:buAutoNum type="arabicPeriod"/>
            </a:pPr>
            <a:r>
              <a:rPr lang="en-US" sz="3600" dirty="0" smtClean="0"/>
              <a:t>70 + 29 =</a:t>
            </a:r>
          </a:p>
          <a:p>
            <a:pPr marL="742950" indent="-742950">
              <a:buAutoNum type="arabicPeriod"/>
            </a:pPr>
            <a:r>
              <a:rPr lang="en-US" sz="3600" dirty="0" smtClean="0"/>
              <a:t>33 + 31 =</a:t>
            </a:r>
          </a:p>
          <a:p>
            <a:pPr marL="742950" indent="-742950">
              <a:buAutoNum type="arabicPeriod"/>
            </a:pPr>
            <a:r>
              <a:rPr lang="en-US" sz="3600" dirty="0" smtClean="0"/>
              <a:t>65 + 24 =</a:t>
            </a:r>
            <a:endParaRPr lang="en-GB" sz="3600" dirty="0"/>
          </a:p>
        </p:txBody>
      </p:sp>
      <p:pic>
        <p:nvPicPr>
          <p:cNvPr id="12" name="Picture 11"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2" name="Explosion 2 1"/>
          <p:cNvSpPr/>
          <p:nvPr/>
        </p:nvSpPr>
        <p:spPr>
          <a:xfrm>
            <a:off x="7628708" y="3526972"/>
            <a:ext cx="4336869" cy="30828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you found these really easy, have a go at the next 8 on the following slide!</a:t>
            </a:r>
            <a:endParaRPr lang="en-GB" dirty="0"/>
          </a:p>
        </p:txBody>
      </p:sp>
    </p:spTree>
    <p:extLst>
      <p:ext uri="{BB962C8B-B14F-4D97-AF65-F5344CB8AC3E}">
        <p14:creationId xmlns:p14="http://schemas.microsoft.com/office/powerpoint/2010/main" val="1280274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688BD-7719-4536-911E-6612E76031D6}"/>
              </a:ext>
            </a:extLst>
          </p:cNvPr>
          <p:cNvSpPr txBox="1"/>
          <p:nvPr/>
        </p:nvSpPr>
        <p:spPr>
          <a:xfrm>
            <a:off x="575353" y="452061"/>
            <a:ext cx="7053355" cy="646331"/>
          </a:xfrm>
          <a:prstGeom prst="rect">
            <a:avLst/>
          </a:prstGeom>
          <a:noFill/>
        </p:spPr>
        <p:txBody>
          <a:bodyPr wrap="square" rtlCol="0">
            <a:spAutoFit/>
          </a:bodyPr>
          <a:lstStyle/>
          <a:p>
            <a:r>
              <a:rPr lang="en-GB" sz="3600" dirty="0"/>
              <a:t>Try </a:t>
            </a:r>
            <a:r>
              <a:rPr lang="en-GB" sz="3600" dirty="0" smtClean="0"/>
              <a:t>these questions yourself …</a:t>
            </a:r>
            <a:endParaRPr lang="en-GB" sz="3600" dirty="0"/>
          </a:p>
        </p:txBody>
      </p:sp>
      <p:sp>
        <p:nvSpPr>
          <p:cNvPr id="5" name="TextBox 4">
            <a:extLst>
              <a:ext uri="{FF2B5EF4-FFF2-40B4-BE49-F238E27FC236}">
                <a16:creationId xmlns:a16="http://schemas.microsoft.com/office/drawing/2014/main" id="{CC8AB06A-5305-4AE4-9E04-9DE16CF5E254}"/>
              </a:ext>
            </a:extLst>
          </p:cNvPr>
          <p:cNvSpPr txBox="1"/>
          <p:nvPr/>
        </p:nvSpPr>
        <p:spPr>
          <a:xfrm>
            <a:off x="575352" y="1011508"/>
            <a:ext cx="5614828" cy="369332"/>
          </a:xfrm>
          <a:prstGeom prst="rect">
            <a:avLst/>
          </a:prstGeom>
          <a:noFill/>
        </p:spPr>
        <p:txBody>
          <a:bodyPr wrap="square" rtlCol="0">
            <a:spAutoFit/>
          </a:bodyPr>
          <a:lstStyle/>
          <a:p>
            <a:r>
              <a:rPr lang="en-GB" dirty="0">
                <a:solidFill>
                  <a:srgbClr val="FF0000"/>
                </a:solidFill>
              </a:rPr>
              <a:t>(</a:t>
            </a:r>
            <a:r>
              <a:rPr lang="en-GB" dirty="0" smtClean="0">
                <a:solidFill>
                  <a:srgbClr val="FF0000"/>
                </a:solidFill>
              </a:rPr>
              <a:t>Choose whichever strategy you prefer to help you!)</a:t>
            </a:r>
            <a:endParaRPr lang="en-GB" dirty="0">
              <a:solidFill>
                <a:srgbClr val="FF0000"/>
              </a:solidFill>
            </a:endParaRPr>
          </a:p>
        </p:txBody>
      </p:sp>
      <p:sp>
        <p:nvSpPr>
          <p:cNvPr id="6" name="TextBox 5">
            <a:extLst>
              <a:ext uri="{FF2B5EF4-FFF2-40B4-BE49-F238E27FC236}">
                <a16:creationId xmlns:a16="http://schemas.microsoft.com/office/drawing/2014/main" id="{FCCFB872-1257-4B5A-8096-059009B99DCF}"/>
              </a:ext>
            </a:extLst>
          </p:cNvPr>
          <p:cNvSpPr txBox="1"/>
          <p:nvPr/>
        </p:nvSpPr>
        <p:spPr>
          <a:xfrm>
            <a:off x="1977434" y="1732958"/>
            <a:ext cx="3673453" cy="4524315"/>
          </a:xfrm>
          <a:prstGeom prst="rect">
            <a:avLst/>
          </a:prstGeom>
          <a:noFill/>
        </p:spPr>
        <p:txBody>
          <a:bodyPr wrap="square" rtlCol="0">
            <a:spAutoFit/>
          </a:bodyPr>
          <a:lstStyle/>
          <a:p>
            <a:pPr marL="742950" indent="-742950">
              <a:buAutoNum type="arabicPeriod"/>
            </a:pPr>
            <a:r>
              <a:rPr lang="en-GB" sz="3600" dirty="0" smtClean="0"/>
              <a:t>27 </a:t>
            </a:r>
            <a:r>
              <a:rPr lang="en-GB" sz="3600" dirty="0"/>
              <a:t>+ </a:t>
            </a:r>
            <a:r>
              <a:rPr lang="en-GB" sz="3600" dirty="0" smtClean="0"/>
              <a:t>45 =</a:t>
            </a:r>
          </a:p>
          <a:p>
            <a:pPr marL="742950" indent="-742950">
              <a:buAutoNum type="arabicPeriod"/>
            </a:pPr>
            <a:r>
              <a:rPr lang="en-US" sz="3600" dirty="0" smtClean="0"/>
              <a:t>19 + 24 = </a:t>
            </a:r>
          </a:p>
          <a:p>
            <a:pPr marL="742950" indent="-742950">
              <a:buAutoNum type="arabicPeriod"/>
            </a:pPr>
            <a:r>
              <a:rPr lang="en-US" sz="3600" dirty="0" smtClean="0"/>
              <a:t>51 + 39 =</a:t>
            </a:r>
          </a:p>
          <a:p>
            <a:pPr marL="742950" indent="-742950">
              <a:buAutoNum type="arabicPeriod"/>
            </a:pPr>
            <a:r>
              <a:rPr lang="en-US" sz="3600" dirty="0" smtClean="0"/>
              <a:t>65 + 37 =</a:t>
            </a:r>
          </a:p>
          <a:p>
            <a:pPr marL="742950" indent="-742950">
              <a:buAutoNum type="arabicPeriod"/>
            </a:pPr>
            <a:r>
              <a:rPr lang="en-US" sz="3600" dirty="0" smtClean="0"/>
              <a:t>48 + 46 =</a:t>
            </a:r>
          </a:p>
          <a:p>
            <a:pPr marL="742950" indent="-742950">
              <a:buAutoNum type="arabicPeriod"/>
            </a:pPr>
            <a:r>
              <a:rPr lang="en-US" sz="3600" dirty="0" smtClean="0"/>
              <a:t>73 + 19 =</a:t>
            </a:r>
          </a:p>
          <a:p>
            <a:pPr marL="742950" indent="-742950">
              <a:buAutoNum type="arabicPeriod"/>
            </a:pPr>
            <a:r>
              <a:rPr lang="en-US" sz="3600" dirty="0" smtClean="0"/>
              <a:t>36 + 46 =</a:t>
            </a:r>
          </a:p>
          <a:p>
            <a:pPr marL="742950" indent="-742950">
              <a:buAutoNum type="arabicPeriod"/>
            </a:pPr>
            <a:r>
              <a:rPr lang="en-US" sz="3600" dirty="0" smtClean="0"/>
              <a:t>64 + 37 =</a:t>
            </a:r>
            <a:endParaRPr lang="en-GB" sz="3600" dirty="0"/>
          </a:p>
        </p:txBody>
      </p:sp>
      <p:pic>
        <p:nvPicPr>
          <p:cNvPr id="12" name="Picture 11"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7" name="Explosion 2 6"/>
          <p:cNvSpPr/>
          <p:nvPr/>
        </p:nvSpPr>
        <p:spPr>
          <a:xfrm>
            <a:off x="7628708" y="3526972"/>
            <a:ext cx="4336869" cy="30828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Have a go at these if you found the last 8 questions easy.</a:t>
            </a:r>
            <a:endParaRPr lang="en-GB" dirty="0"/>
          </a:p>
        </p:txBody>
      </p:sp>
    </p:spTree>
    <p:extLst>
      <p:ext uri="{BB962C8B-B14F-4D97-AF65-F5344CB8AC3E}">
        <p14:creationId xmlns:p14="http://schemas.microsoft.com/office/powerpoint/2010/main" val="93473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688BD-7719-4536-911E-6612E76031D6}"/>
              </a:ext>
            </a:extLst>
          </p:cNvPr>
          <p:cNvSpPr txBox="1"/>
          <p:nvPr/>
        </p:nvSpPr>
        <p:spPr>
          <a:xfrm>
            <a:off x="3791507" y="362197"/>
            <a:ext cx="3904180" cy="646331"/>
          </a:xfrm>
          <a:prstGeom prst="rect">
            <a:avLst/>
          </a:prstGeom>
          <a:noFill/>
        </p:spPr>
        <p:txBody>
          <a:bodyPr wrap="square" rtlCol="0">
            <a:spAutoFit/>
          </a:bodyPr>
          <a:lstStyle/>
          <a:p>
            <a:r>
              <a:rPr lang="en-GB" sz="3600" dirty="0" smtClean="0"/>
              <a:t>Timed Twenty!</a:t>
            </a:r>
            <a:endParaRPr lang="en-GB" sz="3600" dirty="0"/>
          </a:p>
        </p:txBody>
      </p:sp>
      <p:sp>
        <p:nvSpPr>
          <p:cNvPr id="5" name="TextBox 4">
            <a:extLst>
              <a:ext uri="{FF2B5EF4-FFF2-40B4-BE49-F238E27FC236}">
                <a16:creationId xmlns:a16="http://schemas.microsoft.com/office/drawing/2014/main" id="{CC8AB06A-5305-4AE4-9E04-9DE16CF5E254}"/>
              </a:ext>
            </a:extLst>
          </p:cNvPr>
          <p:cNvSpPr txBox="1"/>
          <p:nvPr/>
        </p:nvSpPr>
        <p:spPr>
          <a:xfrm>
            <a:off x="1731686" y="928373"/>
            <a:ext cx="7158445" cy="646331"/>
          </a:xfrm>
          <a:prstGeom prst="rect">
            <a:avLst/>
          </a:prstGeom>
          <a:noFill/>
        </p:spPr>
        <p:txBody>
          <a:bodyPr wrap="square" rtlCol="0">
            <a:spAutoFit/>
          </a:bodyPr>
          <a:lstStyle/>
          <a:p>
            <a:pPr algn="ctr"/>
            <a:r>
              <a:rPr lang="en-GB" dirty="0" smtClean="0"/>
              <a:t>Have a go at working out the answer to these 20 arithmetic sums as quickly as you can!</a:t>
            </a:r>
            <a:endParaRPr lang="en-GB" dirty="0"/>
          </a:p>
        </p:txBody>
      </p:sp>
      <p:sp>
        <p:nvSpPr>
          <p:cNvPr id="6" name="TextBox 5">
            <a:extLst>
              <a:ext uri="{FF2B5EF4-FFF2-40B4-BE49-F238E27FC236}">
                <a16:creationId xmlns:a16="http://schemas.microsoft.com/office/drawing/2014/main" id="{FCCFB872-1257-4B5A-8096-059009B99DCF}"/>
              </a:ext>
            </a:extLst>
          </p:cNvPr>
          <p:cNvSpPr txBox="1"/>
          <p:nvPr/>
        </p:nvSpPr>
        <p:spPr>
          <a:xfrm>
            <a:off x="1534080" y="2034919"/>
            <a:ext cx="2384778" cy="4401205"/>
          </a:xfrm>
          <a:prstGeom prst="rect">
            <a:avLst/>
          </a:prstGeom>
          <a:noFill/>
        </p:spPr>
        <p:txBody>
          <a:bodyPr wrap="square" rtlCol="0">
            <a:spAutoFit/>
          </a:bodyPr>
          <a:lstStyle/>
          <a:p>
            <a:pPr marL="742950" indent="-742950">
              <a:buAutoNum type="arabicPeriod"/>
            </a:pPr>
            <a:r>
              <a:rPr lang="en-GB" sz="2800" dirty="0" smtClean="0"/>
              <a:t>2 + 5 =</a:t>
            </a:r>
          </a:p>
          <a:p>
            <a:pPr marL="742950" indent="-742950">
              <a:buAutoNum type="arabicPeriod"/>
            </a:pPr>
            <a:r>
              <a:rPr lang="en-US" sz="2800" dirty="0" smtClean="0"/>
              <a:t>10 + 1 =</a:t>
            </a:r>
          </a:p>
          <a:p>
            <a:pPr marL="742950" indent="-742950">
              <a:buAutoNum type="arabicPeriod"/>
            </a:pPr>
            <a:r>
              <a:rPr lang="en-US" sz="2800" dirty="0" smtClean="0"/>
              <a:t>3 + 3 =</a:t>
            </a:r>
          </a:p>
          <a:p>
            <a:pPr marL="742950" indent="-742950">
              <a:buAutoNum type="arabicPeriod"/>
            </a:pPr>
            <a:r>
              <a:rPr lang="en-US" sz="2800" dirty="0" smtClean="0"/>
              <a:t>4 + 6 =</a:t>
            </a:r>
          </a:p>
          <a:p>
            <a:pPr marL="742950" indent="-742950">
              <a:buAutoNum type="arabicPeriod"/>
            </a:pPr>
            <a:r>
              <a:rPr lang="en-US" sz="2800" dirty="0" smtClean="0"/>
              <a:t>7 + 1 =</a:t>
            </a:r>
          </a:p>
          <a:p>
            <a:pPr marL="742950" indent="-742950">
              <a:buAutoNum type="arabicPeriod"/>
            </a:pPr>
            <a:r>
              <a:rPr lang="en-US" sz="2800" dirty="0" smtClean="0"/>
              <a:t>2 + 2 =</a:t>
            </a:r>
          </a:p>
          <a:p>
            <a:pPr marL="742950" indent="-742950">
              <a:buAutoNum type="arabicPeriod"/>
            </a:pPr>
            <a:r>
              <a:rPr lang="en-US" sz="2800" dirty="0" smtClean="0"/>
              <a:t>9 + 5 =</a:t>
            </a:r>
          </a:p>
          <a:p>
            <a:pPr marL="742950" indent="-742950">
              <a:buAutoNum type="arabicPeriod"/>
            </a:pPr>
            <a:r>
              <a:rPr lang="en-US" sz="2800" dirty="0" smtClean="0"/>
              <a:t>10 + 6 =</a:t>
            </a:r>
          </a:p>
          <a:p>
            <a:pPr marL="742950" indent="-742950">
              <a:buAutoNum type="arabicPeriod"/>
            </a:pPr>
            <a:r>
              <a:rPr lang="en-US" sz="2800" dirty="0" smtClean="0"/>
              <a:t>8 + 8 =</a:t>
            </a:r>
          </a:p>
          <a:p>
            <a:pPr marL="742950" indent="-742950">
              <a:buAutoNum type="arabicPeriod"/>
            </a:pPr>
            <a:r>
              <a:rPr lang="en-US" sz="2800" dirty="0" smtClean="0"/>
              <a:t>6 + 2 =</a:t>
            </a:r>
            <a:endParaRPr lang="en-GB" sz="2800" dirty="0"/>
          </a:p>
        </p:txBody>
      </p:sp>
      <p:sp>
        <p:nvSpPr>
          <p:cNvPr id="12" name="Rectangle 11"/>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
        <p:nvSpPr>
          <p:cNvPr id="2" name="Explosion 2 1"/>
          <p:cNvSpPr/>
          <p:nvPr/>
        </p:nvSpPr>
        <p:spPr>
          <a:xfrm>
            <a:off x="8551817" y="362197"/>
            <a:ext cx="3135086" cy="335156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Get someone to time you! We will repeat these each day – can you beat your time???</a:t>
            </a:r>
            <a:endParaRPr lang="en-GB" sz="1400" dirty="0"/>
          </a:p>
        </p:txBody>
      </p:sp>
      <p:sp>
        <p:nvSpPr>
          <p:cNvPr id="13" name="TextBox 12">
            <a:extLst>
              <a:ext uri="{FF2B5EF4-FFF2-40B4-BE49-F238E27FC236}">
                <a16:creationId xmlns:a16="http://schemas.microsoft.com/office/drawing/2014/main" id="{FCCFB872-1257-4B5A-8096-059009B99DCF}"/>
              </a:ext>
            </a:extLst>
          </p:cNvPr>
          <p:cNvSpPr txBox="1"/>
          <p:nvPr/>
        </p:nvSpPr>
        <p:spPr>
          <a:xfrm>
            <a:off x="5310909" y="2034919"/>
            <a:ext cx="2384778" cy="4401205"/>
          </a:xfrm>
          <a:prstGeom prst="rect">
            <a:avLst/>
          </a:prstGeom>
          <a:noFill/>
        </p:spPr>
        <p:txBody>
          <a:bodyPr wrap="square" rtlCol="0">
            <a:spAutoFit/>
          </a:bodyPr>
          <a:lstStyle/>
          <a:p>
            <a:r>
              <a:rPr lang="en-US" sz="2800" dirty="0" smtClean="0"/>
              <a:t>11.    10 – 2 =</a:t>
            </a:r>
          </a:p>
          <a:p>
            <a:pPr marL="514350" indent="-514350">
              <a:buAutoNum type="arabicPeriod" startAt="12"/>
            </a:pPr>
            <a:r>
              <a:rPr lang="en-US" sz="2800" dirty="0" smtClean="0"/>
              <a:t>    8 – 1 =</a:t>
            </a:r>
            <a:r>
              <a:rPr lang="en-GB" sz="2800" dirty="0"/>
              <a:t> </a:t>
            </a:r>
            <a:endParaRPr lang="en-GB" sz="2800" dirty="0" smtClean="0"/>
          </a:p>
          <a:p>
            <a:pPr marL="514350" indent="-514350">
              <a:buAutoNum type="arabicPeriod" startAt="12"/>
            </a:pPr>
            <a:r>
              <a:rPr lang="en-US" sz="2800" dirty="0"/>
              <a:t> </a:t>
            </a:r>
            <a:r>
              <a:rPr lang="en-US" sz="2800" dirty="0" smtClean="0"/>
              <a:t>   7 – 4 =</a:t>
            </a:r>
          </a:p>
          <a:p>
            <a:pPr marL="514350" indent="-514350">
              <a:buAutoNum type="arabicPeriod" startAt="12"/>
            </a:pPr>
            <a:r>
              <a:rPr lang="en-US" sz="2800" dirty="0"/>
              <a:t> </a:t>
            </a:r>
            <a:r>
              <a:rPr lang="en-US" sz="2800" dirty="0" smtClean="0"/>
              <a:t>   2 – 0 =</a:t>
            </a:r>
          </a:p>
          <a:p>
            <a:pPr marL="514350" indent="-514350">
              <a:buAutoNum type="arabicPeriod" startAt="12"/>
            </a:pPr>
            <a:r>
              <a:rPr lang="en-US" sz="2800" dirty="0"/>
              <a:t> </a:t>
            </a:r>
            <a:r>
              <a:rPr lang="en-US" sz="2800" dirty="0" smtClean="0"/>
              <a:t>   5 – 5 =</a:t>
            </a:r>
          </a:p>
          <a:p>
            <a:pPr marL="514350" indent="-514350">
              <a:buAutoNum type="arabicPeriod" startAt="12"/>
            </a:pPr>
            <a:r>
              <a:rPr lang="en-US" sz="2800" dirty="0"/>
              <a:t> </a:t>
            </a:r>
            <a:r>
              <a:rPr lang="en-US" sz="2800" dirty="0" smtClean="0"/>
              <a:t>   6 – 3 =</a:t>
            </a:r>
          </a:p>
          <a:p>
            <a:pPr marL="514350" indent="-514350">
              <a:buAutoNum type="arabicPeriod" startAt="12"/>
            </a:pPr>
            <a:r>
              <a:rPr lang="en-US" sz="2800" dirty="0"/>
              <a:t> </a:t>
            </a:r>
            <a:r>
              <a:rPr lang="en-US" sz="2800" dirty="0" smtClean="0"/>
              <a:t>   10 – 7 =</a:t>
            </a:r>
          </a:p>
          <a:p>
            <a:pPr marL="514350" indent="-514350">
              <a:buAutoNum type="arabicPeriod" startAt="12"/>
            </a:pPr>
            <a:r>
              <a:rPr lang="en-US" sz="2800" dirty="0"/>
              <a:t> </a:t>
            </a:r>
            <a:r>
              <a:rPr lang="en-US" sz="2800" dirty="0" smtClean="0"/>
              <a:t>   9 – 4 =</a:t>
            </a:r>
          </a:p>
          <a:p>
            <a:pPr marL="514350" indent="-514350">
              <a:buAutoNum type="arabicPeriod" startAt="12"/>
            </a:pPr>
            <a:r>
              <a:rPr lang="en-US" sz="2800" dirty="0"/>
              <a:t> </a:t>
            </a:r>
            <a:r>
              <a:rPr lang="en-US" sz="2800" dirty="0" smtClean="0"/>
              <a:t>   8 – 6 =</a:t>
            </a:r>
          </a:p>
          <a:p>
            <a:pPr marL="514350" indent="-514350">
              <a:buAutoNum type="arabicPeriod" startAt="12"/>
            </a:pPr>
            <a:r>
              <a:rPr lang="en-US" sz="2800" dirty="0"/>
              <a:t> </a:t>
            </a:r>
            <a:r>
              <a:rPr lang="en-US" sz="2800" dirty="0" smtClean="0"/>
              <a:t>   14 – 4 =</a:t>
            </a:r>
          </a:p>
        </p:txBody>
      </p:sp>
      <p:pic>
        <p:nvPicPr>
          <p:cNvPr id="8" name="Picture 7"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1338432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3820347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9214" y="2836947"/>
            <a:ext cx="3500173" cy="2009267"/>
          </a:xfrm>
          <a:prstGeom prst="rect">
            <a:avLst/>
          </a:prstGeom>
        </p:spPr>
      </p:pic>
      <p:sp>
        <p:nvSpPr>
          <p:cNvPr id="16" name="Rectangle 15">
            <a:extLst>
              <a:ext uri="{FF2B5EF4-FFF2-40B4-BE49-F238E27FC236}">
                <a16:creationId xmlns:a16="http://schemas.microsoft.com/office/drawing/2014/main" id="{860DFC27-56B5-4DC8-81FE-DC18ABC72E64}"/>
              </a:ext>
            </a:extLst>
          </p:cNvPr>
          <p:cNvSpPr/>
          <p:nvPr/>
        </p:nvSpPr>
        <p:spPr>
          <a:xfrm>
            <a:off x="335026" y="1351474"/>
            <a:ext cx="10615077" cy="815608"/>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Help Freddie the frog cross the river by jumping across 3 lily pads. Freddie can jump horizontally and diagonally.</a:t>
            </a:r>
          </a:p>
          <a:p>
            <a:endParaRPr lang="en-US" sz="1050" dirty="0" smtClean="0">
              <a:ln w="0"/>
              <a:effectLst>
                <a:outerShdw blurRad="38100" dist="19050" dir="2700000" algn="tl" rotWithShape="0">
                  <a:schemeClr val="dk1">
                    <a:alpha val="40000"/>
                  </a:schemeClr>
                </a:outerShdw>
              </a:effectLst>
            </a:endParaRPr>
          </a:p>
          <a:p>
            <a:r>
              <a:rPr lang="en-US" dirty="0" smtClean="0">
                <a:ln w="0"/>
                <a:effectLst>
                  <a:outerShdw blurRad="38100" dist="19050" dir="2700000" algn="tl" rotWithShape="0">
                    <a:schemeClr val="dk1">
                      <a:alpha val="40000"/>
                    </a:schemeClr>
                  </a:outerShdw>
                </a:effectLst>
              </a:rPr>
              <a:t>Explore the different ways he could cross the river by adding 3 numbers that have a total of &gt; 20. </a:t>
            </a:r>
            <a:endParaRPr lang="en-US" sz="1400" dirty="0">
              <a:ln w="0"/>
              <a:effectLst>
                <a:outerShdw blurRad="38100" dist="19050" dir="2700000" algn="tl" rotWithShape="0">
                  <a:schemeClr val="dk1">
                    <a:alpha val="40000"/>
                  </a:schemeClr>
                </a:outerShdw>
              </a:effectLst>
            </a:endParaRPr>
          </a:p>
        </p:txBody>
      </p:sp>
      <p:sp>
        <p:nvSpPr>
          <p:cNvPr id="22" name="Rectangle 21"/>
          <p:cNvSpPr/>
          <p:nvPr/>
        </p:nvSpPr>
        <p:spPr>
          <a:xfrm rot="2438424">
            <a:off x="6247013" y="4033340"/>
            <a:ext cx="529149" cy="201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840804" y="3694641"/>
            <a:ext cx="77004" cy="232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928253" y="3769828"/>
            <a:ext cx="106116" cy="14350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6023016" y="3769829"/>
            <a:ext cx="106116" cy="14350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739191" y="3741845"/>
            <a:ext cx="82828" cy="1714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8657927">
            <a:off x="6264593" y="3850540"/>
            <a:ext cx="122964" cy="13631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rot="19076118">
            <a:off x="6688232" y="4323006"/>
            <a:ext cx="109845" cy="14173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3"/>
          <a:stretch>
            <a:fillRect/>
          </a:stretch>
        </p:blipFill>
        <p:spPr>
          <a:xfrm>
            <a:off x="8051492" y="2836948"/>
            <a:ext cx="3523040" cy="2015670"/>
          </a:xfrm>
          <a:prstGeom prst="rect">
            <a:avLst/>
          </a:prstGeom>
        </p:spPr>
      </p:pic>
      <p:sp>
        <p:nvSpPr>
          <p:cNvPr id="50" name="TextBox 49">
            <a:extLst>
              <a:ext uri="{FF2B5EF4-FFF2-40B4-BE49-F238E27FC236}">
                <a16:creationId xmlns:a16="http://schemas.microsoft.com/office/drawing/2014/main" id="{B318A0D6-75DF-49AA-BB21-DFB8246D480F}"/>
              </a:ext>
            </a:extLst>
          </p:cNvPr>
          <p:cNvSpPr txBox="1"/>
          <p:nvPr/>
        </p:nvSpPr>
        <p:spPr>
          <a:xfrm>
            <a:off x="11880" y="329991"/>
            <a:ext cx="6718661" cy="982051"/>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7200" b="1" dirty="0" smtClean="0">
                <a:solidFill>
                  <a:srgbClr val="000000"/>
                </a:solidFill>
                <a:latin typeface="+mj-lt"/>
                <a:ea typeface="+mj-ea"/>
                <a:cs typeface="+mj-cs"/>
              </a:rPr>
              <a:t>Problem Solving…</a:t>
            </a:r>
            <a:endParaRPr lang="en-US" sz="7200" b="1" dirty="0">
              <a:solidFill>
                <a:srgbClr val="000000"/>
              </a:solidFill>
              <a:latin typeface="+mj-lt"/>
              <a:ea typeface="+mj-ea"/>
              <a:cs typeface="+mj-cs"/>
            </a:endParaRPr>
          </a:p>
        </p:txBody>
      </p:sp>
      <p:grpSp>
        <p:nvGrpSpPr>
          <p:cNvPr id="58" name="Group 57"/>
          <p:cNvGrpSpPr/>
          <p:nvPr/>
        </p:nvGrpSpPr>
        <p:grpSpPr>
          <a:xfrm>
            <a:off x="4195900" y="2836948"/>
            <a:ext cx="3500173" cy="2009267"/>
            <a:chOff x="4195900" y="2836948"/>
            <a:chExt cx="3500173" cy="2009267"/>
          </a:xfrm>
        </p:grpSpPr>
        <p:pic>
          <p:nvPicPr>
            <p:cNvPr id="21" name="Picture 20"/>
            <p:cNvPicPr>
              <a:picLocks noChangeAspect="1"/>
            </p:cNvPicPr>
            <p:nvPr/>
          </p:nvPicPr>
          <p:blipFill>
            <a:blip r:embed="rId2"/>
            <a:stretch>
              <a:fillRect/>
            </a:stretch>
          </p:blipFill>
          <p:spPr>
            <a:xfrm>
              <a:off x="4195900" y="2836948"/>
              <a:ext cx="3500173" cy="2009267"/>
            </a:xfrm>
            <a:prstGeom prst="rect">
              <a:avLst/>
            </a:prstGeom>
          </p:spPr>
        </p:pic>
        <p:sp>
          <p:nvSpPr>
            <p:cNvPr id="51" name="Rectangle 50"/>
            <p:cNvSpPr/>
            <p:nvPr/>
          </p:nvSpPr>
          <p:spPr>
            <a:xfrm rot="2438424">
              <a:off x="6247012" y="4033341"/>
              <a:ext cx="529149" cy="201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5840803" y="3694642"/>
              <a:ext cx="77004" cy="232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5928252" y="3769829"/>
              <a:ext cx="106116" cy="14350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023015" y="3769830"/>
              <a:ext cx="106116" cy="14350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5739190" y="3741846"/>
              <a:ext cx="82828" cy="1714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rot="18657927">
              <a:off x="6264592" y="3850541"/>
              <a:ext cx="122964" cy="13631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rot="19076118">
              <a:off x="6688231" y="4323007"/>
              <a:ext cx="109845" cy="14173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Rectangle 58">
            <a:extLst>
              <a:ext uri="{FF2B5EF4-FFF2-40B4-BE49-F238E27FC236}">
                <a16:creationId xmlns:a16="http://schemas.microsoft.com/office/drawing/2014/main" id="{860DFC27-56B5-4DC8-81FE-DC18ABC72E64}"/>
              </a:ext>
            </a:extLst>
          </p:cNvPr>
          <p:cNvSpPr/>
          <p:nvPr/>
        </p:nvSpPr>
        <p:spPr>
          <a:xfrm>
            <a:off x="335026" y="2325021"/>
            <a:ext cx="1863889" cy="369332"/>
          </a:xfrm>
          <a:prstGeom prst="rect">
            <a:avLst/>
          </a:prstGeom>
          <a:noFill/>
        </p:spPr>
        <p:txBody>
          <a:bodyPr wrap="square" lIns="91440" tIns="45720" rIns="91440" bIns="45720">
            <a:spAutoFit/>
          </a:bodyPr>
          <a:lstStyle/>
          <a:p>
            <a:r>
              <a:rPr lang="en-US" dirty="0" smtClean="0">
                <a:ln w="0"/>
                <a:solidFill>
                  <a:srgbClr val="FF0000"/>
                </a:solidFill>
                <a:effectLst>
                  <a:outerShdw blurRad="38100" dist="19050" dir="2700000" algn="tl" rotWithShape="0">
                    <a:schemeClr val="dk1">
                      <a:alpha val="40000"/>
                    </a:schemeClr>
                  </a:outerShdw>
                </a:effectLst>
              </a:rPr>
              <a:t>For example:</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60" name="Rectangle 59">
            <a:extLst>
              <a:ext uri="{FF2B5EF4-FFF2-40B4-BE49-F238E27FC236}">
                <a16:creationId xmlns:a16="http://schemas.microsoft.com/office/drawing/2014/main" id="{860DFC27-56B5-4DC8-81FE-DC18ABC72E64}"/>
              </a:ext>
            </a:extLst>
          </p:cNvPr>
          <p:cNvSpPr/>
          <p:nvPr/>
        </p:nvSpPr>
        <p:spPr>
          <a:xfrm>
            <a:off x="359214" y="4995894"/>
            <a:ext cx="10615077"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What do you notice about the totals of each lily pad path that Freddie jumps across? </a:t>
            </a:r>
            <a:endParaRPr lang="en-US" sz="1400" dirty="0">
              <a:ln w="0"/>
              <a:effectLst>
                <a:outerShdw blurRad="38100" dist="19050" dir="2700000" algn="tl" rotWithShape="0">
                  <a:schemeClr val="dk1">
                    <a:alpha val="40000"/>
                  </a:schemeClr>
                </a:outerShdw>
              </a:effectLst>
            </a:endParaRPr>
          </a:p>
        </p:txBody>
      </p:sp>
      <p:sp>
        <p:nvSpPr>
          <p:cNvPr id="61" name="TextBox 60"/>
          <p:cNvSpPr txBox="1"/>
          <p:nvPr/>
        </p:nvSpPr>
        <p:spPr>
          <a:xfrm>
            <a:off x="3388062" y="3626049"/>
            <a:ext cx="444137" cy="369332"/>
          </a:xfrm>
          <a:prstGeom prst="rect">
            <a:avLst/>
          </a:prstGeom>
          <a:noFill/>
        </p:spPr>
        <p:txBody>
          <a:bodyPr wrap="square" rtlCol="0">
            <a:spAutoFit/>
          </a:bodyPr>
          <a:lstStyle/>
          <a:p>
            <a:r>
              <a:rPr lang="en-US" dirty="0" smtClean="0">
                <a:solidFill>
                  <a:srgbClr val="FF0000"/>
                </a:solidFill>
              </a:rPr>
              <a:t>21</a:t>
            </a:r>
            <a:endParaRPr lang="en-GB" dirty="0">
              <a:solidFill>
                <a:srgbClr val="FF0000"/>
              </a:solidFill>
            </a:endParaRPr>
          </a:p>
        </p:txBody>
      </p:sp>
      <p:cxnSp>
        <p:nvCxnSpPr>
          <p:cNvPr id="63" name="Straight Connector 62"/>
          <p:cNvCxnSpPr/>
          <p:nvPr/>
        </p:nvCxnSpPr>
        <p:spPr>
          <a:xfrm>
            <a:off x="359214" y="5704114"/>
            <a:ext cx="11040306" cy="43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5026" y="6094163"/>
            <a:ext cx="11040306" cy="43543"/>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Picture 64"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4"/>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3791797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030" y="2377986"/>
            <a:ext cx="3500173" cy="2009267"/>
          </a:xfrm>
          <a:prstGeom prst="rect">
            <a:avLst/>
          </a:prstGeom>
        </p:spPr>
      </p:pic>
      <p:sp>
        <p:nvSpPr>
          <p:cNvPr id="16" name="Rectangle 15">
            <a:extLst>
              <a:ext uri="{FF2B5EF4-FFF2-40B4-BE49-F238E27FC236}">
                <a16:creationId xmlns:a16="http://schemas.microsoft.com/office/drawing/2014/main" id="{860DFC27-56B5-4DC8-81FE-DC18ABC72E64}"/>
              </a:ext>
            </a:extLst>
          </p:cNvPr>
          <p:cNvSpPr/>
          <p:nvPr/>
        </p:nvSpPr>
        <p:spPr>
          <a:xfrm>
            <a:off x="242646" y="1376572"/>
            <a:ext cx="10615077" cy="769441"/>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Help Freddie the frog cross the river by jumping across 3 lily pads. Freddie can jump horizontally and diagonally.</a:t>
            </a:r>
          </a:p>
          <a:p>
            <a:endParaRPr lang="en-US" sz="800" dirty="0" smtClean="0">
              <a:ln w="0"/>
              <a:effectLst>
                <a:outerShdw blurRad="38100" dist="19050" dir="2700000" algn="tl" rotWithShape="0">
                  <a:schemeClr val="dk1">
                    <a:alpha val="40000"/>
                  </a:schemeClr>
                </a:outerShdw>
              </a:effectLst>
            </a:endParaRPr>
          </a:p>
          <a:p>
            <a:r>
              <a:rPr lang="en-US" dirty="0" smtClean="0">
                <a:ln w="0"/>
                <a:effectLst>
                  <a:outerShdw blurRad="38100" dist="19050" dir="2700000" algn="tl" rotWithShape="0">
                    <a:schemeClr val="dk1">
                      <a:alpha val="40000"/>
                    </a:schemeClr>
                  </a:outerShdw>
                </a:effectLst>
              </a:rPr>
              <a:t>Explore the different ways he could cross the river by adding 3 numbers that have a total of &gt; 20. </a:t>
            </a:r>
            <a:endParaRPr lang="en-US" sz="1400" dirty="0">
              <a:ln w="0"/>
              <a:effectLst>
                <a:outerShdw blurRad="38100" dist="19050" dir="2700000" algn="tl" rotWithShape="0">
                  <a:schemeClr val="dk1">
                    <a:alpha val="40000"/>
                  </a:schemeClr>
                </a:outerShdw>
              </a:effectLst>
            </a:endParaRPr>
          </a:p>
        </p:txBody>
      </p:sp>
      <p:sp>
        <p:nvSpPr>
          <p:cNvPr id="23" name="Rectangle 22"/>
          <p:cNvSpPr/>
          <p:nvPr/>
        </p:nvSpPr>
        <p:spPr>
          <a:xfrm>
            <a:off x="5710179" y="2901619"/>
            <a:ext cx="77004" cy="2321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861276" y="2945941"/>
            <a:ext cx="106116" cy="14350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3"/>
          <a:stretch>
            <a:fillRect/>
          </a:stretch>
        </p:blipFill>
        <p:spPr>
          <a:xfrm>
            <a:off x="7836609" y="2365329"/>
            <a:ext cx="3523040" cy="2015670"/>
          </a:xfrm>
          <a:prstGeom prst="rect">
            <a:avLst/>
          </a:prstGeom>
        </p:spPr>
      </p:pic>
      <p:cxnSp>
        <p:nvCxnSpPr>
          <p:cNvPr id="34" name="Straight Connector 33"/>
          <p:cNvCxnSpPr/>
          <p:nvPr/>
        </p:nvCxnSpPr>
        <p:spPr>
          <a:xfrm flipV="1">
            <a:off x="9308346" y="4029830"/>
            <a:ext cx="306118" cy="13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0101931" y="4029830"/>
            <a:ext cx="306118" cy="13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05550" y="3194073"/>
            <a:ext cx="444137" cy="369332"/>
          </a:xfrm>
          <a:prstGeom prst="rect">
            <a:avLst/>
          </a:prstGeom>
          <a:noFill/>
        </p:spPr>
        <p:txBody>
          <a:bodyPr wrap="square" rtlCol="0">
            <a:spAutoFit/>
          </a:bodyPr>
          <a:lstStyle/>
          <a:p>
            <a:r>
              <a:rPr lang="en-US" dirty="0" smtClean="0">
                <a:solidFill>
                  <a:srgbClr val="FF0000"/>
                </a:solidFill>
              </a:rPr>
              <a:t>21</a:t>
            </a:r>
            <a:endParaRPr lang="en-GB" dirty="0">
              <a:solidFill>
                <a:srgbClr val="FF0000"/>
              </a:solidFill>
            </a:endParaRPr>
          </a:p>
        </p:txBody>
      </p:sp>
      <p:grpSp>
        <p:nvGrpSpPr>
          <p:cNvPr id="2" name="Group 1"/>
          <p:cNvGrpSpPr/>
          <p:nvPr/>
        </p:nvGrpSpPr>
        <p:grpSpPr>
          <a:xfrm>
            <a:off x="4059308" y="2377986"/>
            <a:ext cx="3500173" cy="2009267"/>
            <a:chOff x="4059308" y="2377986"/>
            <a:chExt cx="3500173" cy="2009267"/>
          </a:xfrm>
        </p:grpSpPr>
        <p:pic>
          <p:nvPicPr>
            <p:cNvPr id="21" name="Picture 20"/>
            <p:cNvPicPr>
              <a:picLocks noChangeAspect="1"/>
            </p:cNvPicPr>
            <p:nvPr/>
          </p:nvPicPr>
          <p:blipFill>
            <a:blip r:embed="rId2"/>
            <a:stretch>
              <a:fillRect/>
            </a:stretch>
          </p:blipFill>
          <p:spPr>
            <a:xfrm>
              <a:off x="4059308" y="2377986"/>
              <a:ext cx="3500173" cy="2009267"/>
            </a:xfrm>
            <a:prstGeom prst="rect">
              <a:avLst/>
            </a:prstGeom>
          </p:spPr>
        </p:pic>
        <p:sp>
          <p:nvSpPr>
            <p:cNvPr id="22" name="Rectangle 21"/>
            <p:cNvSpPr/>
            <p:nvPr/>
          </p:nvSpPr>
          <p:spPr>
            <a:xfrm rot="2438424">
              <a:off x="6123076" y="3621405"/>
              <a:ext cx="529149" cy="201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787183" y="3285586"/>
              <a:ext cx="106116" cy="14350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589507" y="3317591"/>
              <a:ext cx="106116" cy="14350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18657927">
              <a:off x="6091370" y="3402549"/>
              <a:ext cx="122964" cy="13631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rot="19076118">
              <a:off x="6544920" y="3858307"/>
              <a:ext cx="109845" cy="14173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flipV="1">
              <a:off x="5477691" y="2799218"/>
              <a:ext cx="489701" cy="23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207512" y="2800581"/>
              <a:ext cx="489701" cy="23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75804" y="3172669"/>
              <a:ext cx="444137" cy="369332"/>
            </a:xfrm>
            <a:prstGeom prst="rect">
              <a:avLst/>
            </a:prstGeom>
            <a:noFill/>
          </p:spPr>
          <p:txBody>
            <a:bodyPr wrap="square" rtlCol="0">
              <a:spAutoFit/>
            </a:bodyPr>
            <a:lstStyle/>
            <a:p>
              <a:r>
                <a:rPr lang="en-US" dirty="0" smtClean="0">
                  <a:solidFill>
                    <a:srgbClr val="FF0000"/>
                  </a:solidFill>
                </a:rPr>
                <a:t>21</a:t>
              </a:r>
              <a:endParaRPr lang="en-GB" dirty="0">
                <a:solidFill>
                  <a:srgbClr val="FF0000"/>
                </a:solidFill>
              </a:endParaRPr>
            </a:p>
          </p:txBody>
        </p:sp>
      </p:grpSp>
      <p:sp>
        <p:nvSpPr>
          <p:cNvPr id="49" name="TextBox 48"/>
          <p:cNvSpPr txBox="1"/>
          <p:nvPr/>
        </p:nvSpPr>
        <p:spPr>
          <a:xfrm>
            <a:off x="10857723" y="3176436"/>
            <a:ext cx="444137" cy="369332"/>
          </a:xfrm>
          <a:prstGeom prst="rect">
            <a:avLst/>
          </a:prstGeom>
          <a:noFill/>
        </p:spPr>
        <p:txBody>
          <a:bodyPr wrap="square" rtlCol="0">
            <a:spAutoFit/>
          </a:bodyPr>
          <a:lstStyle/>
          <a:p>
            <a:r>
              <a:rPr lang="en-US" dirty="0" smtClean="0">
                <a:solidFill>
                  <a:srgbClr val="FF0000"/>
                </a:solidFill>
              </a:rPr>
              <a:t>21</a:t>
            </a:r>
            <a:endParaRPr lang="en-GB" dirty="0">
              <a:solidFill>
                <a:srgbClr val="FF0000"/>
              </a:solidFill>
            </a:endParaRPr>
          </a:p>
        </p:txBody>
      </p:sp>
      <p:sp>
        <p:nvSpPr>
          <p:cNvPr id="20" name="TextBox 19">
            <a:extLst>
              <a:ext uri="{FF2B5EF4-FFF2-40B4-BE49-F238E27FC236}">
                <a16:creationId xmlns:a16="http://schemas.microsoft.com/office/drawing/2014/main" id="{B318A0D6-75DF-49AA-BB21-DFB8246D480F}"/>
              </a:ext>
            </a:extLst>
          </p:cNvPr>
          <p:cNvSpPr txBox="1"/>
          <p:nvPr/>
        </p:nvSpPr>
        <p:spPr>
          <a:xfrm>
            <a:off x="11880" y="329991"/>
            <a:ext cx="9881057" cy="982051"/>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7200" b="1" dirty="0" smtClean="0">
                <a:solidFill>
                  <a:srgbClr val="000000"/>
                </a:solidFill>
                <a:latin typeface="+mj-lt"/>
                <a:ea typeface="+mj-ea"/>
                <a:cs typeface="+mj-cs"/>
              </a:rPr>
              <a:t>Problem Solving… - </a:t>
            </a:r>
            <a:r>
              <a:rPr lang="en-US" sz="7200" b="1" dirty="0" smtClean="0">
                <a:solidFill>
                  <a:srgbClr val="FF0000"/>
                </a:solidFill>
                <a:latin typeface="+mj-lt"/>
                <a:ea typeface="+mj-ea"/>
                <a:cs typeface="+mj-cs"/>
              </a:rPr>
              <a:t>Answers</a:t>
            </a:r>
            <a:endParaRPr lang="en-US" sz="7200" b="1" dirty="0">
              <a:solidFill>
                <a:srgbClr val="FF0000"/>
              </a:solidFill>
              <a:latin typeface="+mj-lt"/>
              <a:ea typeface="+mj-ea"/>
              <a:cs typeface="+mj-cs"/>
            </a:endParaRPr>
          </a:p>
        </p:txBody>
      </p:sp>
      <p:sp>
        <p:nvSpPr>
          <p:cNvPr id="30" name="Rectangle 29"/>
          <p:cNvSpPr/>
          <p:nvPr/>
        </p:nvSpPr>
        <p:spPr>
          <a:xfrm>
            <a:off x="5896038" y="3316065"/>
            <a:ext cx="106116" cy="14350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rot="5400000">
            <a:off x="5554094" y="3300265"/>
            <a:ext cx="382100" cy="1013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860DFC27-56B5-4DC8-81FE-DC18ABC72E64}"/>
              </a:ext>
            </a:extLst>
          </p:cNvPr>
          <p:cNvSpPr/>
          <p:nvPr/>
        </p:nvSpPr>
        <p:spPr>
          <a:xfrm>
            <a:off x="359214" y="4995894"/>
            <a:ext cx="10615077"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What do you notice about the totals of each lily pad path that Freddie jumps across? </a:t>
            </a:r>
            <a:endParaRPr lang="en-US" sz="1400" dirty="0">
              <a:ln w="0"/>
              <a:effectLst>
                <a:outerShdw blurRad="38100" dist="19050" dir="2700000" algn="tl" rotWithShape="0">
                  <a:schemeClr val="dk1">
                    <a:alpha val="40000"/>
                  </a:schemeClr>
                </a:outerShdw>
              </a:effectLst>
            </a:endParaRPr>
          </a:p>
        </p:txBody>
      </p:sp>
      <p:cxnSp>
        <p:nvCxnSpPr>
          <p:cNvPr id="35" name="Straight Connector 34"/>
          <p:cNvCxnSpPr/>
          <p:nvPr/>
        </p:nvCxnSpPr>
        <p:spPr>
          <a:xfrm>
            <a:off x="359214" y="5704114"/>
            <a:ext cx="11040306" cy="43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5026" y="6094163"/>
            <a:ext cx="11040306" cy="43543"/>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60DFC27-56B5-4DC8-81FE-DC18ABC72E64}"/>
              </a:ext>
            </a:extLst>
          </p:cNvPr>
          <p:cNvSpPr/>
          <p:nvPr/>
        </p:nvSpPr>
        <p:spPr>
          <a:xfrm>
            <a:off x="376030" y="5405250"/>
            <a:ext cx="10615077"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Each path equals 21 because 8 + 6 + 7 = 21,  9 + 7 + 5 = 21  and   6 + 8 + 7 =  21.</a:t>
            </a:r>
            <a:endParaRPr lang="en-US" sz="1400" dirty="0">
              <a:ln w="0"/>
              <a:effectLst>
                <a:outerShdw blurRad="38100" dist="19050" dir="2700000" algn="tl" rotWithShape="0">
                  <a:schemeClr val="dk1">
                    <a:alpha val="40000"/>
                  </a:schemeClr>
                </a:outerShdw>
              </a:effectLst>
            </a:endParaRPr>
          </a:p>
        </p:txBody>
      </p:sp>
      <p:pic>
        <p:nvPicPr>
          <p:cNvPr id="40"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4"/>
          <a:stretch>
            <a:fillRect/>
          </a:stretch>
        </p:blipFill>
        <p:spPr>
          <a:xfrm>
            <a:off x="10917354" y="117095"/>
            <a:ext cx="1156312" cy="880178"/>
          </a:xfrm>
          <a:prstGeom prst="rect">
            <a:avLst/>
          </a:prstGeom>
        </p:spPr>
      </p:pic>
    </p:spTree>
    <p:extLst>
      <p:ext uri="{BB962C8B-B14F-4D97-AF65-F5344CB8AC3E}">
        <p14:creationId xmlns:p14="http://schemas.microsoft.com/office/powerpoint/2010/main" val="182410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18A0D6-75DF-49AA-BB21-DFB8246D480F}"/>
              </a:ext>
            </a:extLst>
          </p:cNvPr>
          <p:cNvSpPr txBox="1"/>
          <p:nvPr/>
        </p:nvSpPr>
        <p:spPr>
          <a:xfrm>
            <a:off x="-207073" y="123938"/>
            <a:ext cx="4836216" cy="982051"/>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7200" b="1" dirty="0" smtClean="0">
                <a:solidFill>
                  <a:srgbClr val="000000"/>
                </a:solidFill>
                <a:latin typeface="+mj-lt"/>
                <a:ea typeface="+mj-ea"/>
                <a:cs typeface="+mj-cs"/>
              </a:rPr>
              <a:t>Challenge</a:t>
            </a:r>
            <a:r>
              <a:rPr lang="en-US" sz="7200" b="1" dirty="0">
                <a:solidFill>
                  <a:srgbClr val="000000"/>
                </a:solidFill>
                <a:latin typeface="+mj-lt"/>
                <a:ea typeface="+mj-ea"/>
                <a:cs typeface="+mj-cs"/>
              </a:rPr>
              <a:t>!</a:t>
            </a:r>
          </a:p>
        </p:txBody>
      </p:sp>
      <p:sp>
        <p:nvSpPr>
          <p:cNvPr id="4" name="Thought Bubble: Cloud 5">
            <a:extLst>
              <a:ext uri="{FF2B5EF4-FFF2-40B4-BE49-F238E27FC236}">
                <a16:creationId xmlns:a16="http://schemas.microsoft.com/office/drawing/2014/main" id="{2852CB47-4826-4E2D-ACCC-C2AA5F35A528}"/>
              </a:ext>
            </a:extLst>
          </p:cNvPr>
          <p:cNvSpPr/>
          <p:nvPr/>
        </p:nvSpPr>
        <p:spPr>
          <a:xfrm>
            <a:off x="10657648" y="1012884"/>
            <a:ext cx="1727852" cy="2017787"/>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60DFC27-56B5-4DC8-81FE-DC18ABC72E64}"/>
              </a:ext>
            </a:extLst>
          </p:cNvPr>
          <p:cNvSpPr/>
          <p:nvPr/>
        </p:nvSpPr>
        <p:spPr>
          <a:xfrm>
            <a:off x="244513" y="978072"/>
            <a:ext cx="10615077" cy="646331"/>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The children are selecting one number card eac</a:t>
            </a:r>
            <a:r>
              <a:rPr lang="en-US" dirty="0" smtClean="0">
                <a:ln w="0"/>
                <a:effectLst>
                  <a:outerShdw blurRad="38100" dist="19050" dir="2700000" algn="tl" rotWithShape="0">
                    <a:schemeClr val="dk1">
                      <a:alpha val="40000"/>
                    </a:schemeClr>
                  </a:outerShdw>
                </a:effectLst>
              </a:rPr>
              <a:t>h. Read their number descriptions and work out which child has which number card.</a:t>
            </a:r>
            <a:endParaRPr lang="en-US" sz="1400" dirty="0">
              <a:ln w="0"/>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rotWithShape="1">
          <a:blip r:embed="rId2"/>
          <a:srcRect t="12399" b="8783"/>
          <a:stretch/>
        </p:blipFill>
        <p:spPr>
          <a:xfrm>
            <a:off x="244513" y="1687026"/>
            <a:ext cx="6356584" cy="2895646"/>
          </a:xfrm>
          <a:prstGeom prst="rect">
            <a:avLst/>
          </a:prstGeom>
          <a:ln w="19050">
            <a:solidFill>
              <a:schemeClr val="tx1"/>
            </a:solidFill>
          </a:ln>
        </p:spPr>
      </p:pic>
      <p:sp>
        <p:nvSpPr>
          <p:cNvPr id="9" name="Rectangle 8">
            <a:extLst>
              <a:ext uri="{FF2B5EF4-FFF2-40B4-BE49-F238E27FC236}">
                <a16:creationId xmlns:a16="http://schemas.microsoft.com/office/drawing/2014/main" id="{860DFC27-56B5-4DC8-81FE-DC18ABC72E64}"/>
              </a:ext>
            </a:extLst>
          </p:cNvPr>
          <p:cNvSpPr/>
          <p:nvPr/>
        </p:nvSpPr>
        <p:spPr>
          <a:xfrm>
            <a:off x="244513" y="4651217"/>
            <a:ext cx="11729907"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Pair up the children so that their number cards total 89. Investigate the pairs that will create a total of 89.</a:t>
            </a:r>
            <a:endParaRPr lang="en-US" sz="1400" dirty="0">
              <a:ln w="0"/>
              <a:effectLst>
                <a:outerShdw blurRad="38100" dist="19050" dir="2700000" algn="tl" rotWithShape="0">
                  <a:schemeClr val="dk1">
                    <a:alpha val="40000"/>
                  </a:schemeClr>
                </a:outerShdw>
              </a:effectLst>
            </a:endParaRPr>
          </a:p>
        </p:txBody>
      </p:sp>
      <p:cxnSp>
        <p:nvCxnSpPr>
          <p:cNvPr id="10" name="Straight Connector 9"/>
          <p:cNvCxnSpPr/>
          <p:nvPr/>
        </p:nvCxnSpPr>
        <p:spPr>
          <a:xfrm>
            <a:off x="244513" y="5491088"/>
            <a:ext cx="7758664" cy="47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4513" y="5985415"/>
            <a:ext cx="7758664" cy="47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4513" y="6475065"/>
            <a:ext cx="7758664" cy="47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75566" y="2124891"/>
            <a:ext cx="3448594" cy="17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75566" y="2553425"/>
            <a:ext cx="3448594" cy="17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75566" y="2981959"/>
            <a:ext cx="3448594" cy="17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75566" y="3410493"/>
            <a:ext cx="3448594" cy="17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01692" y="3843145"/>
            <a:ext cx="3448594" cy="17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01692" y="4271679"/>
            <a:ext cx="3448594" cy="1741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2B444A5-179C-4D30-8C29-BAB0FFABB375}"/>
              </a:ext>
            </a:extLst>
          </p:cNvPr>
          <p:cNvSpPr txBox="1"/>
          <p:nvPr/>
        </p:nvSpPr>
        <p:spPr>
          <a:xfrm>
            <a:off x="10859590" y="1524430"/>
            <a:ext cx="1187143" cy="954107"/>
          </a:xfrm>
          <a:prstGeom prst="rect">
            <a:avLst/>
          </a:prstGeom>
          <a:noFill/>
        </p:spPr>
        <p:txBody>
          <a:bodyPr wrap="square" rtlCol="0">
            <a:spAutoFit/>
          </a:bodyPr>
          <a:lstStyle/>
          <a:p>
            <a:pPr algn="ctr"/>
            <a:r>
              <a:rPr lang="en-GB" sz="1400" b="1" dirty="0" smtClean="0"/>
              <a:t>Write the child and their number card here.</a:t>
            </a:r>
            <a:endParaRPr lang="en-GB" sz="1400" b="1" dirty="0"/>
          </a:p>
        </p:txBody>
      </p:sp>
      <p:sp>
        <p:nvSpPr>
          <p:cNvPr id="24" name="Thought Bubble: Cloud 5">
            <a:extLst>
              <a:ext uri="{FF2B5EF4-FFF2-40B4-BE49-F238E27FC236}">
                <a16:creationId xmlns:a16="http://schemas.microsoft.com/office/drawing/2014/main" id="{2852CB47-4826-4E2D-ACCC-C2AA5F35A528}"/>
              </a:ext>
            </a:extLst>
          </p:cNvPr>
          <p:cNvSpPr/>
          <p:nvPr/>
        </p:nvSpPr>
        <p:spPr>
          <a:xfrm rot="20388880" flipV="1">
            <a:off x="8725531" y="5089248"/>
            <a:ext cx="2524620" cy="1626040"/>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2B444A5-179C-4D30-8C29-BAB0FFABB375}"/>
              </a:ext>
            </a:extLst>
          </p:cNvPr>
          <p:cNvSpPr txBox="1"/>
          <p:nvPr/>
        </p:nvSpPr>
        <p:spPr>
          <a:xfrm>
            <a:off x="9071479" y="5583683"/>
            <a:ext cx="1832723" cy="954107"/>
          </a:xfrm>
          <a:prstGeom prst="rect">
            <a:avLst/>
          </a:prstGeom>
          <a:noFill/>
        </p:spPr>
        <p:txBody>
          <a:bodyPr wrap="square" rtlCol="0">
            <a:spAutoFit/>
          </a:bodyPr>
          <a:lstStyle/>
          <a:p>
            <a:pPr algn="ctr"/>
            <a:r>
              <a:rPr lang="en-GB" sz="1400" b="1" dirty="0" smtClean="0"/>
              <a:t>Write the pairs here and the number sentence that proves it.</a:t>
            </a:r>
            <a:endParaRPr lang="en-GB" sz="1400" b="1" dirty="0"/>
          </a:p>
        </p:txBody>
      </p:sp>
      <p:pic>
        <p:nvPicPr>
          <p:cNvPr id="26" name="Picture 25"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3"/>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1995593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18A0D6-75DF-49AA-BB21-DFB8246D480F}"/>
              </a:ext>
            </a:extLst>
          </p:cNvPr>
          <p:cNvSpPr txBox="1"/>
          <p:nvPr/>
        </p:nvSpPr>
        <p:spPr>
          <a:xfrm>
            <a:off x="71602" y="182659"/>
            <a:ext cx="5933498" cy="982051"/>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5400" b="1" dirty="0" smtClean="0">
                <a:solidFill>
                  <a:srgbClr val="000000"/>
                </a:solidFill>
                <a:latin typeface="+mj-lt"/>
                <a:ea typeface="+mj-ea"/>
                <a:cs typeface="+mj-cs"/>
              </a:rPr>
              <a:t>Challenge</a:t>
            </a:r>
            <a:r>
              <a:rPr lang="en-US" sz="5400" dirty="0">
                <a:solidFill>
                  <a:srgbClr val="000000"/>
                </a:solidFill>
                <a:latin typeface="+mj-lt"/>
                <a:ea typeface="+mj-ea"/>
                <a:cs typeface="+mj-cs"/>
              </a:rPr>
              <a:t> </a:t>
            </a:r>
            <a:r>
              <a:rPr lang="en-US" sz="5400" dirty="0" smtClean="0">
                <a:solidFill>
                  <a:srgbClr val="000000"/>
                </a:solidFill>
                <a:latin typeface="+mj-lt"/>
                <a:ea typeface="+mj-ea"/>
                <a:cs typeface="+mj-cs"/>
              </a:rPr>
              <a:t>- </a:t>
            </a:r>
            <a:r>
              <a:rPr lang="en-US" sz="5400" dirty="0" smtClean="0">
                <a:solidFill>
                  <a:srgbClr val="FF0000"/>
                </a:solidFill>
                <a:latin typeface="+mj-lt"/>
                <a:ea typeface="+mj-ea"/>
                <a:cs typeface="+mj-cs"/>
              </a:rPr>
              <a:t>Answers</a:t>
            </a:r>
            <a:endParaRPr lang="en-US" sz="5400" dirty="0">
              <a:solidFill>
                <a:srgbClr val="FF0000"/>
              </a:solidFill>
              <a:latin typeface="+mj-lt"/>
              <a:ea typeface="+mj-ea"/>
              <a:cs typeface="+mj-cs"/>
            </a:endParaRPr>
          </a:p>
        </p:txBody>
      </p:sp>
      <p:sp>
        <p:nvSpPr>
          <p:cNvPr id="5" name="Rectangle 4">
            <a:extLst>
              <a:ext uri="{FF2B5EF4-FFF2-40B4-BE49-F238E27FC236}">
                <a16:creationId xmlns:a16="http://schemas.microsoft.com/office/drawing/2014/main" id="{860DFC27-56B5-4DC8-81FE-DC18ABC72E64}"/>
              </a:ext>
            </a:extLst>
          </p:cNvPr>
          <p:cNvSpPr/>
          <p:nvPr/>
        </p:nvSpPr>
        <p:spPr>
          <a:xfrm>
            <a:off x="6005099" y="182659"/>
            <a:ext cx="4863199" cy="923330"/>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The children are selecting one number card eac</a:t>
            </a:r>
            <a:r>
              <a:rPr lang="en-US" dirty="0" smtClean="0">
                <a:ln w="0"/>
                <a:effectLst>
                  <a:outerShdw blurRad="38100" dist="19050" dir="2700000" algn="tl" rotWithShape="0">
                    <a:schemeClr val="dk1">
                      <a:alpha val="40000"/>
                    </a:schemeClr>
                  </a:outerShdw>
                </a:effectLst>
              </a:rPr>
              <a:t>h. Read their number descriptions and work out which child has which number card.</a:t>
            </a:r>
            <a:endParaRPr lang="en-US" sz="1400" dirty="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rotWithShape="1">
          <a:blip r:embed="rId2"/>
          <a:srcRect t="12399" b="8783"/>
          <a:stretch/>
        </p:blipFill>
        <p:spPr>
          <a:xfrm>
            <a:off x="244513" y="1332412"/>
            <a:ext cx="6356584" cy="2895646"/>
          </a:xfrm>
          <a:prstGeom prst="rect">
            <a:avLst/>
          </a:prstGeom>
          <a:ln w="19050">
            <a:solidFill>
              <a:schemeClr val="tx1"/>
            </a:solidFill>
          </a:ln>
        </p:spPr>
      </p:pic>
      <p:sp>
        <p:nvSpPr>
          <p:cNvPr id="2" name="TextBox 1"/>
          <p:cNvSpPr txBox="1"/>
          <p:nvPr/>
        </p:nvSpPr>
        <p:spPr>
          <a:xfrm>
            <a:off x="6844937" y="1550125"/>
            <a:ext cx="4519748" cy="2308324"/>
          </a:xfrm>
          <a:prstGeom prst="rect">
            <a:avLst/>
          </a:prstGeom>
          <a:noFill/>
        </p:spPr>
        <p:txBody>
          <a:bodyPr wrap="square" rtlCol="0">
            <a:spAutoFit/>
          </a:bodyPr>
          <a:lstStyle/>
          <a:p>
            <a:r>
              <a:rPr lang="en-US" sz="2400" dirty="0" smtClean="0"/>
              <a:t>Craig = 27</a:t>
            </a:r>
          </a:p>
          <a:p>
            <a:r>
              <a:rPr lang="en-US" sz="2400" dirty="0" smtClean="0"/>
              <a:t>Zara = 41</a:t>
            </a:r>
          </a:p>
          <a:p>
            <a:r>
              <a:rPr lang="en-US" sz="2400" dirty="0" smtClean="0"/>
              <a:t>Millie = 62</a:t>
            </a:r>
          </a:p>
          <a:p>
            <a:r>
              <a:rPr lang="en-US" sz="2400" dirty="0" smtClean="0"/>
              <a:t>Dan = 48</a:t>
            </a:r>
          </a:p>
          <a:p>
            <a:r>
              <a:rPr lang="en-US" sz="2400" dirty="0" smtClean="0"/>
              <a:t>Josh = 58</a:t>
            </a:r>
          </a:p>
          <a:p>
            <a:r>
              <a:rPr lang="en-US" sz="2400" dirty="0" smtClean="0"/>
              <a:t>Evie =  31</a:t>
            </a:r>
            <a:endParaRPr lang="en-GB" sz="2400" dirty="0"/>
          </a:p>
        </p:txBody>
      </p:sp>
      <p:sp>
        <p:nvSpPr>
          <p:cNvPr id="16" name="Rectangle 15">
            <a:extLst>
              <a:ext uri="{FF2B5EF4-FFF2-40B4-BE49-F238E27FC236}">
                <a16:creationId xmlns:a16="http://schemas.microsoft.com/office/drawing/2014/main" id="{860DFC27-56B5-4DC8-81FE-DC18ABC72E64}"/>
              </a:ext>
            </a:extLst>
          </p:cNvPr>
          <p:cNvSpPr/>
          <p:nvPr/>
        </p:nvSpPr>
        <p:spPr>
          <a:xfrm>
            <a:off x="244513" y="4302862"/>
            <a:ext cx="11729907"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Pair up the children so that their number cards total 89. Investigate the pairs that will create a total of 89.</a:t>
            </a:r>
            <a:endParaRPr lang="en-US" sz="1400" dirty="0">
              <a:ln w="0"/>
              <a:effectLst>
                <a:outerShdw blurRad="38100" dist="19050" dir="2700000" algn="tl" rotWithShape="0">
                  <a:schemeClr val="dk1">
                    <a:alpha val="40000"/>
                  </a:schemeClr>
                </a:outerShdw>
              </a:effectLst>
            </a:endParaRPr>
          </a:p>
        </p:txBody>
      </p:sp>
      <p:cxnSp>
        <p:nvCxnSpPr>
          <p:cNvPr id="18" name="Straight Connector 17"/>
          <p:cNvCxnSpPr/>
          <p:nvPr/>
        </p:nvCxnSpPr>
        <p:spPr>
          <a:xfrm>
            <a:off x="244513" y="5142733"/>
            <a:ext cx="7758664" cy="47576"/>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60DFC27-56B5-4DC8-81FE-DC18ABC72E64}"/>
              </a:ext>
            </a:extLst>
          </p:cNvPr>
          <p:cNvSpPr/>
          <p:nvPr/>
        </p:nvSpPr>
        <p:spPr>
          <a:xfrm>
            <a:off x="405957" y="4825654"/>
            <a:ext cx="3717888"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Craig and Millie  27 + 62 = 89</a:t>
            </a:r>
            <a:endParaRPr lang="en-US" sz="1400" dirty="0">
              <a:ln w="0"/>
              <a:effectLst>
                <a:outerShdw blurRad="38100" dist="19050" dir="2700000" algn="tl" rotWithShape="0">
                  <a:schemeClr val="dk1">
                    <a:alpha val="40000"/>
                  </a:schemeClr>
                </a:outerShdw>
              </a:effectLst>
            </a:endParaRPr>
          </a:p>
        </p:txBody>
      </p:sp>
      <p:cxnSp>
        <p:nvCxnSpPr>
          <p:cNvPr id="21" name="Straight Connector 20"/>
          <p:cNvCxnSpPr/>
          <p:nvPr/>
        </p:nvCxnSpPr>
        <p:spPr>
          <a:xfrm>
            <a:off x="244513" y="5637060"/>
            <a:ext cx="7758664" cy="47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4513" y="6126710"/>
            <a:ext cx="7758664" cy="47576"/>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60DFC27-56B5-4DC8-81FE-DC18ABC72E64}"/>
              </a:ext>
            </a:extLst>
          </p:cNvPr>
          <p:cNvSpPr/>
          <p:nvPr/>
        </p:nvSpPr>
        <p:spPr>
          <a:xfrm>
            <a:off x="405957" y="5315304"/>
            <a:ext cx="3717888"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Josh and Evie      58 + 31 = 89</a:t>
            </a:r>
            <a:endParaRPr lang="en-US" sz="1400" dirty="0">
              <a:ln w="0"/>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860DFC27-56B5-4DC8-81FE-DC18ABC72E64}"/>
              </a:ext>
            </a:extLst>
          </p:cNvPr>
          <p:cNvSpPr/>
          <p:nvPr/>
        </p:nvSpPr>
        <p:spPr>
          <a:xfrm>
            <a:off x="388876" y="5821726"/>
            <a:ext cx="3717888"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Dan and Zara      48 + 41 = 89</a:t>
            </a:r>
            <a:endParaRPr lang="en-US" sz="1400" dirty="0">
              <a:ln w="0"/>
              <a:effectLst>
                <a:outerShdw blurRad="38100" dist="19050" dir="2700000" algn="tl" rotWithShape="0">
                  <a:schemeClr val="dk1">
                    <a:alpha val="40000"/>
                  </a:schemeClr>
                </a:outerShdw>
              </a:effectLst>
            </a:endParaRPr>
          </a:p>
        </p:txBody>
      </p:sp>
      <p:pic>
        <p:nvPicPr>
          <p:cNvPr id="25"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3"/>
          <a:stretch>
            <a:fillRect/>
          </a:stretch>
        </p:blipFill>
        <p:spPr>
          <a:xfrm>
            <a:off x="10917354" y="117095"/>
            <a:ext cx="1156312" cy="880178"/>
          </a:xfrm>
          <a:prstGeom prst="rect">
            <a:avLst/>
          </a:prstGeom>
        </p:spPr>
      </p:pic>
    </p:spTree>
    <p:extLst>
      <p:ext uri="{BB962C8B-B14F-4D97-AF65-F5344CB8AC3E}">
        <p14:creationId xmlns:p14="http://schemas.microsoft.com/office/powerpoint/2010/main" val="661223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933773"/>
            <a:ext cx="11130455" cy="369332"/>
          </a:xfrm>
          <a:prstGeom prst="rect">
            <a:avLst/>
          </a:prstGeom>
          <a:noFill/>
        </p:spPr>
        <p:txBody>
          <a:bodyPr wrap="square" rtlCol="0">
            <a:spAutoFit/>
          </a:bodyPr>
          <a:lstStyle/>
          <a:p>
            <a:pPr algn="ctr"/>
            <a:r>
              <a:rPr lang="en-GB" dirty="0"/>
              <a:t>Please send </a:t>
            </a:r>
            <a:r>
              <a:rPr lang="en-GB" dirty="0" smtClean="0"/>
              <a:t>your completed wor</a:t>
            </a:r>
            <a:r>
              <a:rPr lang="en-GB" dirty="0" smtClean="0"/>
              <a:t>k for this session to: </a:t>
            </a:r>
            <a:r>
              <a:rPr lang="en-GB" dirty="0" smtClean="0">
                <a:hlinkClick r:id="rId3"/>
              </a:rPr>
              <a:t>pioneerspupils@gmail.com</a:t>
            </a:r>
            <a:endParaRPr lang="en-GB" dirty="0"/>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947484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30</a:t>
            </a:r>
            <a:r>
              <a:rPr lang="en-GB" sz="3200" dirty="0" smtClean="0"/>
              <a:t>.06.21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35485" y="2832960"/>
            <a:ext cx="10429593" cy="707886"/>
          </a:xfrm>
          <a:prstGeom prst="rect">
            <a:avLst/>
          </a:prstGeom>
          <a:noFill/>
        </p:spPr>
        <p:txBody>
          <a:bodyPr wrap="square" rtlCol="0">
            <a:spAutoFit/>
          </a:bodyPr>
          <a:lstStyle/>
          <a:p>
            <a:r>
              <a:rPr lang="en-GB" sz="4000" dirty="0"/>
              <a:t>LO To be able to </a:t>
            </a:r>
            <a:r>
              <a:rPr lang="en-GB" sz="4000" dirty="0" smtClean="0"/>
              <a:t>subtract from a 2 digit number.</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185827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688BD-7719-4536-911E-6612E76031D6}"/>
              </a:ext>
            </a:extLst>
          </p:cNvPr>
          <p:cNvSpPr txBox="1"/>
          <p:nvPr/>
        </p:nvSpPr>
        <p:spPr>
          <a:xfrm>
            <a:off x="3791507" y="362197"/>
            <a:ext cx="3904180" cy="646331"/>
          </a:xfrm>
          <a:prstGeom prst="rect">
            <a:avLst/>
          </a:prstGeom>
          <a:noFill/>
        </p:spPr>
        <p:txBody>
          <a:bodyPr wrap="square" rtlCol="0">
            <a:spAutoFit/>
          </a:bodyPr>
          <a:lstStyle/>
          <a:p>
            <a:r>
              <a:rPr lang="en-GB" sz="3600" dirty="0" smtClean="0"/>
              <a:t>Timed Twenty!</a:t>
            </a:r>
            <a:endParaRPr lang="en-GB" sz="3600" dirty="0"/>
          </a:p>
        </p:txBody>
      </p:sp>
      <p:sp>
        <p:nvSpPr>
          <p:cNvPr id="5" name="TextBox 4">
            <a:extLst>
              <a:ext uri="{FF2B5EF4-FFF2-40B4-BE49-F238E27FC236}">
                <a16:creationId xmlns:a16="http://schemas.microsoft.com/office/drawing/2014/main" id="{CC8AB06A-5305-4AE4-9E04-9DE16CF5E254}"/>
              </a:ext>
            </a:extLst>
          </p:cNvPr>
          <p:cNvSpPr txBox="1"/>
          <p:nvPr/>
        </p:nvSpPr>
        <p:spPr>
          <a:xfrm>
            <a:off x="1731686" y="928373"/>
            <a:ext cx="7158445" cy="646331"/>
          </a:xfrm>
          <a:prstGeom prst="rect">
            <a:avLst/>
          </a:prstGeom>
          <a:noFill/>
        </p:spPr>
        <p:txBody>
          <a:bodyPr wrap="square" rtlCol="0">
            <a:spAutoFit/>
          </a:bodyPr>
          <a:lstStyle/>
          <a:p>
            <a:pPr algn="ctr"/>
            <a:r>
              <a:rPr lang="en-GB" dirty="0" smtClean="0"/>
              <a:t>Have a go at working out the answer to these 20 arithmetic sums as quickly as you can!</a:t>
            </a:r>
            <a:endParaRPr lang="en-GB" dirty="0"/>
          </a:p>
        </p:txBody>
      </p:sp>
      <p:sp>
        <p:nvSpPr>
          <p:cNvPr id="6" name="TextBox 5">
            <a:extLst>
              <a:ext uri="{FF2B5EF4-FFF2-40B4-BE49-F238E27FC236}">
                <a16:creationId xmlns:a16="http://schemas.microsoft.com/office/drawing/2014/main" id="{FCCFB872-1257-4B5A-8096-059009B99DCF}"/>
              </a:ext>
            </a:extLst>
          </p:cNvPr>
          <p:cNvSpPr txBox="1"/>
          <p:nvPr/>
        </p:nvSpPr>
        <p:spPr>
          <a:xfrm>
            <a:off x="1534080" y="2034919"/>
            <a:ext cx="2384778" cy="4401205"/>
          </a:xfrm>
          <a:prstGeom prst="rect">
            <a:avLst/>
          </a:prstGeom>
          <a:noFill/>
        </p:spPr>
        <p:txBody>
          <a:bodyPr wrap="square" rtlCol="0">
            <a:spAutoFit/>
          </a:bodyPr>
          <a:lstStyle/>
          <a:p>
            <a:pPr marL="742950" indent="-742950">
              <a:buAutoNum type="arabicPeriod"/>
            </a:pPr>
            <a:r>
              <a:rPr lang="en-GB" sz="2800" dirty="0" smtClean="0"/>
              <a:t>2 + 5 =</a:t>
            </a:r>
          </a:p>
          <a:p>
            <a:pPr marL="742950" indent="-742950">
              <a:buAutoNum type="arabicPeriod"/>
            </a:pPr>
            <a:r>
              <a:rPr lang="en-US" sz="2800" dirty="0" smtClean="0"/>
              <a:t>10 + 1 =</a:t>
            </a:r>
          </a:p>
          <a:p>
            <a:pPr marL="742950" indent="-742950">
              <a:buAutoNum type="arabicPeriod"/>
            </a:pPr>
            <a:r>
              <a:rPr lang="en-US" sz="2800" dirty="0" smtClean="0"/>
              <a:t>3 + 3 =</a:t>
            </a:r>
          </a:p>
          <a:p>
            <a:pPr marL="742950" indent="-742950">
              <a:buAutoNum type="arabicPeriod"/>
            </a:pPr>
            <a:r>
              <a:rPr lang="en-US" sz="2800" dirty="0" smtClean="0"/>
              <a:t>4 + 6 =</a:t>
            </a:r>
          </a:p>
          <a:p>
            <a:pPr marL="742950" indent="-742950">
              <a:buAutoNum type="arabicPeriod"/>
            </a:pPr>
            <a:r>
              <a:rPr lang="en-US" sz="2800" dirty="0" smtClean="0"/>
              <a:t>7 + 1 =</a:t>
            </a:r>
          </a:p>
          <a:p>
            <a:pPr marL="742950" indent="-742950">
              <a:buAutoNum type="arabicPeriod"/>
            </a:pPr>
            <a:r>
              <a:rPr lang="en-US" sz="2800" dirty="0" smtClean="0"/>
              <a:t>2 + 2 =</a:t>
            </a:r>
          </a:p>
          <a:p>
            <a:pPr marL="742950" indent="-742950">
              <a:buAutoNum type="arabicPeriod"/>
            </a:pPr>
            <a:r>
              <a:rPr lang="en-US" sz="2800" dirty="0" smtClean="0"/>
              <a:t>9 + 5 =</a:t>
            </a:r>
          </a:p>
          <a:p>
            <a:pPr marL="742950" indent="-742950">
              <a:buAutoNum type="arabicPeriod"/>
            </a:pPr>
            <a:r>
              <a:rPr lang="en-US" sz="2800" dirty="0" smtClean="0"/>
              <a:t>10 + 6 =</a:t>
            </a:r>
          </a:p>
          <a:p>
            <a:pPr marL="742950" indent="-742950">
              <a:buAutoNum type="arabicPeriod"/>
            </a:pPr>
            <a:r>
              <a:rPr lang="en-US" sz="2800" dirty="0" smtClean="0"/>
              <a:t>8 + 8 =</a:t>
            </a:r>
          </a:p>
          <a:p>
            <a:pPr marL="742950" indent="-742950">
              <a:buAutoNum type="arabicPeriod"/>
            </a:pPr>
            <a:r>
              <a:rPr lang="en-US" sz="2800" dirty="0" smtClean="0"/>
              <a:t>6 + 2 =</a:t>
            </a:r>
            <a:endParaRPr lang="en-GB" sz="2800" dirty="0"/>
          </a:p>
        </p:txBody>
      </p:sp>
      <p:sp>
        <p:nvSpPr>
          <p:cNvPr id="12" name="Rectangle 11"/>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
        <p:nvSpPr>
          <p:cNvPr id="2" name="Explosion 2 1"/>
          <p:cNvSpPr/>
          <p:nvPr/>
        </p:nvSpPr>
        <p:spPr>
          <a:xfrm>
            <a:off x="8456022" y="495445"/>
            <a:ext cx="3135086" cy="227388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Get someone to time you! </a:t>
            </a:r>
          </a:p>
        </p:txBody>
      </p:sp>
      <p:sp>
        <p:nvSpPr>
          <p:cNvPr id="13" name="TextBox 12">
            <a:extLst>
              <a:ext uri="{FF2B5EF4-FFF2-40B4-BE49-F238E27FC236}">
                <a16:creationId xmlns:a16="http://schemas.microsoft.com/office/drawing/2014/main" id="{FCCFB872-1257-4B5A-8096-059009B99DCF}"/>
              </a:ext>
            </a:extLst>
          </p:cNvPr>
          <p:cNvSpPr txBox="1"/>
          <p:nvPr/>
        </p:nvSpPr>
        <p:spPr>
          <a:xfrm>
            <a:off x="5310909" y="2034919"/>
            <a:ext cx="2384778" cy="4401205"/>
          </a:xfrm>
          <a:prstGeom prst="rect">
            <a:avLst/>
          </a:prstGeom>
          <a:noFill/>
        </p:spPr>
        <p:txBody>
          <a:bodyPr wrap="square" rtlCol="0">
            <a:spAutoFit/>
          </a:bodyPr>
          <a:lstStyle/>
          <a:p>
            <a:r>
              <a:rPr lang="en-US" sz="2800" dirty="0" smtClean="0"/>
              <a:t>11.    10 – 2 =</a:t>
            </a:r>
          </a:p>
          <a:p>
            <a:pPr marL="514350" indent="-514350">
              <a:buAutoNum type="arabicPeriod" startAt="12"/>
            </a:pPr>
            <a:r>
              <a:rPr lang="en-US" sz="2800" dirty="0" smtClean="0"/>
              <a:t>    8 – 1 =</a:t>
            </a:r>
            <a:r>
              <a:rPr lang="en-GB" sz="2800" dirty="0"/>
              <a:t> </a:t>
            </a:r>
            <a:endParaRPr lang="en-GB" sz="2800" dirty="0" smtClean="0"/>
          </a:p>
          <a:p>
            <a:pPr marL="514350" indent="-514350">
              <a:buAutoNum type="arabicPeriod" startAt="12"/>
            </a:pPr>
            <a:r>
              <a:rPr lang="en-US" sz="2800" dirty="0"/>
              <a:t> </a:t>
            </a:r>
            <a:r>
              <a:rPr lang="en-US" sz="2800" dirty="0" smtClean="0"/>
              <a:t>   7 – 4 =</a:t>
            </a:r>
          </a:p>
          <a:p>
            <a:pPr marL="514350" indent="-514350">
              <a:buAutoNum type="arabicPeriod" startAt="12"/>
            </a:pPr>
            <a:r>
              <a:rPr lang="en-US" sz="2800" dirty="0"/>
              <a:t> </a:t>
            </a:r>
            <a:r>
              <a:rPr lang="en-US" sz="2800" dirty="0" smtClean="0"/>
              <a:t>   2 – 0 =</a:t>
            </a:r>
          </a:p>
          <a:p>
            <a:pPr marL="514350" indent="-514350">
              <a:buAutoNum type="arabicPeriod" startAt="12"/>
            </a:pPr>
            <a:r>
              <a:rPr lang="en-US" sz="2800" dirty="0"/>
              <a:t> </a:t>
            </a:r>
            <a:r>
              <a:rPr lang="en-US" sz="2800" dirty="0" smtClean="0"/>
              <a:t>   5 – 5 =</a:t>
            </a:r>
          </a:p>
          <a:p>
            <a:pPr marL="514350" indent="-514350">
              <a:buAutoNum type="arabicPeriod" startAt="12"/>
            </a:pPr>
            <a:r>
              <a:rPr lang="en-US" sz="2800" dirty="0"/>
              <a:t> </a:t>
            </a:r>
            <a:r>
              <a:rPr lang="en-US" sz="2800" dirty="0" smtClean="0"/>
              <a:t>   6 – 3 =</a:t>
            </a:r>
          </a:p>
          <a:p>
            <a:pPr marL="514350" indent="-514350">
              <a:buAutoNum type="arabicPeriod" startAt="12"/>
            </a:pPr>
            <a:r>
              <a:rPr lang="en-US" sz="2800" dirty="0"/>
              <a:t> </a:t>
            </a:r>
            <a:r>
              <a:rPr lang="en-US" sz="2800" dirty="0" smtClean="0"/>
              <a:t>   10 – 7 =</a:t>
            </a:r>
          </a:p>
          <a:p>
            <a:pPr marL="514350" indent="-514350">
              <a:buAutoNum type="arabicPeriod" startAt="12"/>
            </a:pPr>
            <a:r>
              <a:rPr lang="en-US" sz="2800" dirty="0"/>
              <a:t> </a:t>
            </a:r>
            <a:r>
              <a:rPr lang="en-US" sz="2800" dirty="0" smtClean="0"/>
              <a:t>   9 – 4 =</a:t>
            </a:r>
          </a:p>
          <a:p>
            <a:pPr marL="514350" indent="-514350">
              <a:buAutoNum type="arabicPeriod" startAt="12"/>
            </a:pPr>
            <a:r>
              <a:rPr lang="en-US" sz="2800" dirty="0"/>
              <a:t> </a:t>
            </a:r>
            <a:r>
              <a:rPr lang="en-US" sz="2800" dirty="0" smtClean="0"/>
              <a:t>   8 – 6 =</a:t>
            </a:r>
          </a:p>
          <a:p>
            <a:pPr marL="514350" indent="-514350">
              <a:buAutoNum type="arabicPeriod" startAt="12"/>
            </a:pPr>
            <a:r>
              <a:rPr lang="en-US" sz="2800" dirty="0"/>
              <a:t> </a:t>
            </a:r>
            <a:r>
              <a:rPr lang="en-US" sz="2800" dirty="0" smtClean="0"/>
              <a:t>   14 – 4 =</a:t>
            </a:r>
          </a:p>
        </p:txBody>
      </p:sp>
      <p:pic>
        <p:nvPicPr>
          <p:cNvPr id="14" name="Picture 13"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3" name="5-Point Star 2"/>
          <p:cNvSpPr/>
          <p:nvPr/>
        </p:nvSpPr>
        <p:spPr>
          <a:xfrm>
            <a:off x="8961119" y="4415246"/>
            <a:ext cx="2987041" cy="21336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DID YOU BEAT YESTERDAY’S TIME?</a:t>
            </a:r>
            <a:endParaRPr lang="en-GB" sz="1400" dirty="0"/>
          </a:p>
        </p:txBody>
      </p:sp>
    </p:spTree>
    <p:extLst>
      <p:ext uri="{BB962C8B-B14F-4D97-AF65-F5344CB8AC3E}">
        <p14:creationId xmlns:p14="http://schemas.microsoft.com/office/powerpoint/2010/main" val="4232151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6A1EC-60EA-4F18-88C7-EF5E1D2ACD6D}"/>
              </a:ext>
            </a:extLst>
          </p:cNvPr>
          <p:cNvSpPr txBox="1"/>
          <p:nvPr/>
        </p:nvSpPr>
        <p:spPr>
          <a:xfrm>
            <a:off x="3681247" y="1584434"/>
            <a:ext cx="4981904" cy="1569660"/>
          </a:xfrm>
          <a:prstGeom prst="rect">
            <a:avLst/>
          </a:prstGeom>
          <a:noFill/>
        </p:spPr>
        <p:txBody>
          <a:bodyPr wrap="square" rtlCol="0">
            <a:spAutoFit/>
          </a:bodyPr>
          <a:lstStyle/>
          <a:p>
            <a:r>
              <a:rPr lang="en-GB" sz="9600" dirty="0" smtClean="0"/>
              <a:t>5</a:t>
            </a:r>
            <a:r>
              <a:rPr lang="en-GB" sz="9600" dirty="0"/>
              <a:t>6</a:t>
            </a:r>
            <a:r>
              <a:rPr lang="en-GB" sz="9600" dirty="0" smtClean="0"/>
              <a:t> </a:t>
            </a:r>
            <a:r>
              <a:rPr lang="en-GB" sz="9600" dirty="0"/>
              <a:t>-  </a:t>
            </a:r>
            <a:r>
              <a:rPr lang="en-GB" sz="9600" dirty="0" smtClean="0"/>
              <a:t>23 </a:t>
            </a:r>
            <a:r>
              <a:rPr lang="en-GB" sz="9600" dirty="0"/>
              <a:t>= </a:t>
            </a:r>
          </a:p>
        </p:txBody>
      </p:sp>
      <p:sp>
        <p:nvSpPr>
          <p:cNvPr id="6" name="TextBox 5">
            <a:extLst>
              <a:ext uri="{FF2B5EF4-FFF2-40B4-BE49-F238E27FC236}">
                <a16:creationId xmlns:a16="http://schemas.microsoft.com/office/drawing/2014/main" id="{7279E234-6350-4B6B-97D2-89F991D9A2EE}"/>
              </a:ext>
            </a:extLst>
          </p:cNvPr>
          <p:cNvSpPr txBox="1"/>
          <p:nvPr/>
        </p:nvSpPr>
        <p:spPr>
          <a:xfrm>
            <a:off x="3831021" y="1206062"/>
            <a:ext cx="6566338" cy="584775"/>
          </a:xfrm>
          <a:prstGeom prst="rect">
            <a:avLst/>
          </a:prstGeom>
          <a:noFill/>
        </p:spPr>
        <p:txBody>
          <a:bodyPr wrap="square" rtlCol="0">
            <a:spAutoFit/>
          </a:bodyPr>
          <a:lstStyle/>
          <a:p>
            <a:r>
              <a:rPr lang="en-GB" sz="3200" dirty="0">
                <a:solidFill>
                  <a:schemeClr val="bg1"/>
                </a:solidFill>
              </a:rPr>
              <a:t>T     O                 T    O              T   O                </a:t>
            </a:r>
          </a:p>
        </p:txBody>
      </p:sp>
      <p:sp>
        <p:nvSpPr>
          <p:cNvPr id="7" name="Oval 6">
            <a:extLst>
              <a:ext uri="{FF2B5EF4-FFF2-40B4-BE49-F238E27FC236}">
                <a16:creationId xmlns:a16="http://schemas.microsoft.com/office/drawing/2014/main" id="{2621D5C1-437D-4941-8152-ACC23D8ED6F1}"/>
              </a:ext>
            </a:extLst>
          </p:cNvPr>
          <p:cNvSpPr/>
          <p:nvPr/>
        </p:nvSpPr>
        <p:spPr>
          <a:xfrm>
            <a:off x="3736427" y="3014136"/>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8" name="Oval 7">
            <a:extLst>
              <a:ext uri="{FF2B5EF4-FFF2-40B4-BE49-F238E27FC236}">
                <a16:creationId xmlns:a16="http://schemas.microsoft.com/office/drawing/2014/main" id="{873204B8-AA16-4619-A605-D65ED3C1B891}"/>
              </a:ext>
            </a:extLst>
          </p:cNvPr>
          <p:cNvSpPr/>
          <p:nvPr/>
        </p:nvSpPr>
        <p:spPr>
          <a:xfrm>
            <a:off x="4477408" y="3014136"/>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9" name="TextBox 8">
            <a:extLst>
              <a:ext uri="{FF2B5EF4-FFF2-40B4-BE49-F238E27FC236}">
                <a16:creationId xmlns:a16="http://schemas.microsoft.com/office/drawing/2014/main" id="{7A0DD641-71AC-4DF2-B335-B444C7631D8D}"/>
              </a:ext>
            </a:extLst>
          </p:cNvPr>
          <p:cNvSpPr txBox="1"/>
          <p:nvPr/>
        </p:nvSpPr>
        <p:spPr>
          <a:xfrm>
            <a:off x="283497" y="1667756"/>
            <a:ext cx="3152614" cy="646331"/>
          </a:xfrm>
          <a:prstGeom prst="rect">
            <a:avLst/>
          </a:prstGeom>
          <a:noFill/>
        </p:spPr>
        <p:txBody>
          <a:bodyPr wrap="square" rtlCol="0">
            <a:spAutoFit/>
          </a:bodyPr>
          <a:lstStyle/>
          <a:p>
            <a:r>
              <a:rPr lang="en-GB" dirty="0"/>
              <a:t>1. Make your biggest number </a:t>
            </a:r>
            <a:r>
              <a:rPr lang="en-GB" dirty="0" smtClean="0"/>
              <a:t>(</a:t>
            </a:r>
            <a:r>
              <a:rPr lang="en-GB" dirty="0" smtClean="0"/>
              <a:t>56</a:t>
            </a:r>
            <a:r>
              <a:rPr lang="en-GB" dirty="0" smtClean="0"/>
              <a:t> </a:t>
            </a:r>
            <a:r>
              <a:rPr lang="en-GB" dirty="0"/>
              <a:t>– </a:t>
            </a:r>
            <a:r>
              <a:rPr lang="en-GB" dirty="0" smtClean="0"/>
              <a:t>5 </a:t>
            </a:r>
            <a:r>
              <a:rPr lang="en-GB" dirty="0"/>
              <a:t>tens and </a:t>
            </a:r>
            <a:r>
              <a:rPr lang="en-GB" dirty="0" smtClean="0"/>
              <a:t>6 </a:t>
            </a:r>
            <a:r>
              <a:rPr lang="en-GB" dirty="0"/>
              <a:t>ones). </a:t>
            </a:r>
          </a:p>
        </p:txBody>
      </p:sp>
      <p:sp>
        <p:nvSpPr>
          <p:cNvPr id="10" name="TextBox 9">
            <a:extLst>
              <a:ext uri="{FF2B5EF4-FFF2-40B4-BE49-F238E27FC236}">
                <a16:creationId xmlns:a16="http://schemas.microsoft.com/office/drawing/2014/main" id="{18684C70-A1C8-4D44-9D25-9EB1AF06C9F5}"/>
              </a:ext>
            </a:extLst>
          </p:cNvPr>
          <p:cNvSpPr txBox="1"/>
          <p:nvPr/>
        </p:nvSpPr>
        <p:spPr>
          <a:xfrm>
            <a:off x="6678708" y="5123121"/>
            <a:ext cx="4519448" cy="923330"/>
          </a:xfrm>
          <a:prstGeom prst="rect">
            <a:avLst/>
          </a:prstGeom>
          <a:noFill/>
        </p:spPr>
        <p:txBody>
          <a:bodyPr wrap="square" rtlCol="0">
            <a:spAutoFit/>
          </a:bodyPr>
          <a:lstStyle/>
          <a:p>
            <a:r>
              <a:rPr lang="en-GB" dirty="0"/>
              <a:t>3. Count up how many you have got left…</a:t>
            </a:r>
          </a:p>
          <a:p>
            <a:r>
              <a:rPr lang="en-GB" dirty="0"/>
              <a:t> </a:t>
            </a:r>
          </a:p>
          <a:p>
            <a:r>
              <a:rPr lang="en-GB" dirty="0"/>
              <a:t>10, 20, 30, </a:t>
            </a:r>
            <a:r>
              <a:rPr lang="en-GB" dirty="0" smtClean="0"/>
              <a:t>31</a:t>
            </a:r>
            <a:r>
              <a:rPr lang="en-GB" dirty="0" smtClean="0"/>
              <a:t>, 32,  33</a:t>
            </a:r>
            <a:endParaRPr lang="en-GB" dirty="0"/>
          </a:p>
        </p:txBody>
      </p:sp>
      <p:sp>
        <p:nvSpPr>
          <p:cNvPr id="11" name="Oval 10">
            <a:extLst>
              <a:ext uri="{FF2B5EF4-FFF2-40B4-BE49-F238E27FC236}">
                <a16:creationId xmlns:a16="http://schemas.microsoft.com/office/drawing/2014/main" id="{713839F2-2A67-464A-AD45-179531406362}"/>
              </a:ext>
            </a:extLst>
          </p:cNvPr>
          <p:cNvSpPr/>
          <p:nvPr/>
        </p:nvSpPr>
        <p:spPr>
          <a:xfrm>
            <a:off x="8451057" y="5496756"/>
            <a:ext cx="396770" cy="6897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nector: Curved 11">
            <a:extLst>
              <a:ext uri="{FF2B5EF4-FFF2-40B4-BE49-F238E27FC236}">
                <a16:creationId xmlns:a16="http://schemas.microsoft.com/office/drawing/2014/main" id="{FEB7527A-F729-4EB7-A26D-D0EBD26CB85C}"/>
              </a:ext>
            </a:extLst>
          </p:cNvPr>
          <p:cNvCxnSpPr>
            <a:cxnSpLocks/>
          </p:cNvCxnSpPr>
          <p:nvPr/>
        </p:nvCxnSpPr>
        <p:spPr>
          <a:xfrm rot="5400000" flipH="1" flipV="1">
            <a:off x="7390215" y="3636429"/>
            <a:ext cx="2382664" cy="5907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45E3229-68BD-45B8-82C5-A5668F01F3E1}"/>
              </a:ext>
            </a:extLst>
          </p:cNvPr>
          <p:cNvSpPr txBox="1"/>
          <p:nvPr/>
        </p:nvSpPr>
        <p:spPr>
          <a:xfrm>
            <a:off x="7796509" y="1907599"/>
            <a:ext cx="1947041" cy="923330"/>
          </a:xfrm>
          <a:prstGeom prst="rect">
            <a:avLst/>
          </a:prstGeom>
          <a:noFill/>
        </p:spPr>
        <p:txBody>
          <a:bodyPr wrap="square" rtlCol="0">
            <a:spAutoFit/>
          </a:bodyPr>
          <a:lstStyle/>
          <a:p>
            <a:r>
              <a:rPr lang="en-GB" sz="5400" dirty="0">
                <a:solidFill>
                  <a:schemeClr val="accent1">
                    <a:lumMod val="75000"/>
                  </a:schemeClr>
                </a:solidFill>
              </a:rPr>
              <a:t>    </a:t>
            </a:r>
            <a:r>
              <a:rPr lang="en-GB" sz="5400" dirty="0" smtClean="0">
                <a:solidFill>
                  <a:schemeClr val="accent1">
                    <a:lumMod val="75000"/>
                  </a:schemeClr>
                </a:solidFill>
              </a:rPr>
              <a:t>3 </a:t>
            </a:r>
            <a:r>
              <a:rPr lang="en-GB" sz="5400" dirty="0">
                <a:solidFill>
                  <a:schemeClr val="accent1">
                    <a:lumMod val="75000"/>
                  </a:schemeClr>
                </a:solidFill>
              </a:rPr>
              <a:t>3</a:t>
            </a:r>
            <a:endParaRPr lang="en-GB" sz="5400" dirty="0">
              <a:solidFill>
                <a:schemeClr val="accent1">
                  <a:lumMod val="75000"/>
                </a:schemeClr>
              </a:solidFill>
            </a:endParaRPr>
          </a:p>
        </p:txBody>
      </p:sp>
      <p:sp>
        <p:nvSpPr>
          <p:cNvPr id="14" name="Oval 13">
            <a:extLst>
              <a:ext uri="{FF2B5EF4-FFF2-40B4-BE49-F238E27FC236}">
                <a16:creationId xmlns:a16="http://schemas.microsoft.com/office/drawing/2014/main" id="{9E43FC7B-ACE7-455D-832D-0F9CC56477B0}"/>
              </a:ext>
            </a:extLst>
          </p:cNvPr>
          <p:cNvSpPr/>
          <p:nvPr/>
        </p:nvSpPr>
        <p:spPr>
          <a:xfrm>
            <a:off x="4474455" y="3785656"/>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5" name="Oval 14">
            <a:extLst>
              <a:ext uri="{FF2B5EF4-FFF2-40B4-BE49-F238E27FC236}">
                <a16:creationId xmlns:a16="http://schemas.microsoft.com/office/drawing/2014/main" id="{8AE74DE2-66FB-47F6-B9A2-3044F4750E8F}"/>
              </a:ext>
            </a:extLst>
          </p:cNvPr>
          <p:cNvSpPr/>
          <p:nvPr/>
        </p:nvSpPr>
        <p:spPr>
          <a:xfrm>
            <a:off x="4474455" y="4557176"/>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6" name="Oval 15">
            <a:extLst>
              <a:ext uri="{FF2B5EF4-FFF2-40B4-BE49-F238E27FC236}">
                <a16:creationId xmlns:a16="http://schemas.microsoft.com/office/drawing/2014/main" id="{F7458807-B1FE-4B46-A620-C69D16091CC8}"/>
              </a:ext>
            </a:extLst>
          </p:cNvPr>
          <p:cNvSpPr/>
          <p:nvPr/>
        </p:nvSpPr>
        <p:spPr>
          <a:xfrm>
            <a:off x="3736427" y="3769498"/>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17" name="Oval 16">
            <a:extLst>
              <a:ext uri="{FF2B5EF4-FFF2-40B4-BE49-F238E27FC236}">
                <a16:creationId xmlns:a16="http://schemas.microsoft.com/office/drawing/2014/main" id="{7C548755-2E65-4A34-89B6-863C50023626}"/>
              </a:ext>
            </a:extLst>
          </p:cNvPr>
          <p:cNvSpPr/>
          <p:nvPr/>
        </p:nvSpPr>
        <p:spPr>
          <a:xfrm>
            <a:off x="4474454" y="5307051"/>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8" name="Oval 17">
            <a:extLst>
              <a:ext uri="{FF2B5EF4-FFF2-40B4-BE49-F238E27FC236}">
                <a16:creationId xmlns:a16="http://schemas.microsoft.com/office/drawing/2014/main" id="{59EF8A2A-C05C-4C46-A939-1C925432A032}"/>
              </a:ext>
            </a:extLst>
          </p:cNvPr>
          <p:cNvSpPr/>
          <p:nvPr/>
        </p:nvSpPr>
        <p:spPr>
          <a:xfrm>
            <a:off x="4474454" y="6045302"/>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9" name="Oval 18">
            <a:extLst>
              <a:ext uri="{FF2B5EF4-FFF2-40B4-BE49-F238E27FC236}">
                <a16:creationId xmlns:a16="http://schemas.microsoft.com/office/drawing/2014/main" id="{D5B717B0-588D-4C2D-B325-0D055A47CE22}"/>
              </a:ext>
            </a:extLst>
          </p:cNvPr>
          <p:cNvSpPr/>
          <p:nvPr/>
        </p:nvSpPr>
        <p:spPr>
          <a:xfrm>
            <a:off x="5218389" y="3004595"/>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Oval 19">
            <a:extLst>
              <a:ext uri="{FF2B5EF4-FFF2-40B4-BE49-F238E27FC236}">
                <a16:creationId xmlns:a16="http://schemas.microsoft.com/office/drawing/2014/main" id="{6AD531B5-57C9-43B8-B69C-5C0B507AF79B}"/>
              </a:ext>
            </a:extLst>
          </p:cNvPr>
          <p:cNvSpPr/>
          <p:nvPr/>
        </p:nvSpPr>
        <p:spPr>
          <a:xfrm>
            <a:off x="3751042" y="4524860"/>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cxnSp>
        <p:nvCxnSpPr>
          <p:cNvPr id="21" name="Straight Connector 20">
            <a:extLst>
              <a:ext uri="{FF2B5EF4-FFF2-40B4-BE49-F238E27FC236}">
                <a16:creationId xmlns:a16="http://schemas.microsoft.com/office/drawing/2014/main" id="{EAC3F9C5-0E8E-4EA5-B612-FDFC92F46C79}"/>
              </a:ext>
            </a:extLst>
          </p:cNvPr>
          <p:cNvCxnSpPr/>
          <p:nvPr/>
        </p:nvCxnSpPr>
        <p:spPr>
          <a:xfrm>
            <a:off x="3713613" y="2955201"/>
            <a:ext cx="743935" cy="764903"/>
          </a:xfrm>
          <a:prstGeom prst="line">
            <a:avLst/>
          </a:prstGeom>
          <a:ln w="28575"/>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3D67F2AF-4C97-46F6-A52D-EF0D98C1DA0C}"/>
              </a:ext>
            </a:extLst>
          </p:cNvPr>
          <p:cNvSpPr/>
          <p:nvPr/>
        </p:nvSpPr>
        <p:spPr>
          <a:xfrm>
            <a:off x="3736427" y="5273566"/>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3" name="Oval 22">
            <a:extLst>
              <a:ext uri="{FF2B5EF4-FFF2-40B4-BE49-F238E27FC236}">
                <a16:creationId xmlns:a16="http://schemas.microsoft.com/office/drawing/2014/main" id="{85B0DA5D-611C-4B26-A58A-C1563F40ACCC}"/>
              </a:ext>
            </a:extLst>
          </p:cNvPr>
          <p:cNvSpPr/>
          <p:nvPr/>
        </p:nvSpPr>
        <p:spPr>
          <a:xfrm>
            <a:off x="3736427" y="6008640"/>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cxnSp>
        <p:nvCxnSpPr>
          <p:cNvPr id="24" name="Straight Connector 23">
            <a:extLst>
              <a:ext uri="{FF2B5EF4-FFF2-40B4-BE49-F238E27FC236}">
                <a16:creationId xmlns:a16="http://schemas.microsoft.com/office/drawing/2014/main" id="{DBC89B30-2D28-426D-B18A-AA70A146735F}"/>
              </a:ext>
            </a:extLst>
          </p:cNvPr>
          <p:cNvCxnSpPr/>
          <p:nvPr/>
        </p:nvCxnSpPr>
        <p:spPr>
          <a:xfrm>
            <a:off x="3696497" y="3759957"/>
            <a:ext cx="743935" cy="764903"/>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5633C93-B46A-497B-93C5-69F1D7852F3D}"/>
              </a:ext>
            </a:extLst>
          </p:cNvPr>
          <p:cNvCxnSpPr/>
          <p:nvPr/>
        </p:nvCxnSpPr>
        <p:spPr>
          <a:xfrm>
            <a:off x="4457548" y="2985253"/>
            <a:ext cx="743935" cy="764903"/>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1839CF1-6BC2-420B-804C-69B1867F78DA}"/>
              </a:ext>
            </a:extLst>
          </p:cNvPr>
          <p:cNvCxnSpPr/>
          <p:nvPr/>
        </p:nvCxnSpPr>
        <p:spPr>
          <a:xfrm>
            <a:off x="4473135" y="3766882"/>
            <a:ext cx="743935" cy="764903"/>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DFD264D-ED46-4030-B766-37984F347778}"/>
              </a:ext>
            </a:extLst>
          </p:cNvPr>
          <p:cNvCxnSpPr/>
          <p:nvPr/>
        </p:nvCxnSpPr>
        <p:spPr>
          <a:xfrm>
            <a:off x="4489854" y="4562120"/>
            <a:ext cx="743935" cy="764903"/>
          </a:xfrm>
          <a:prstGeom prst="line">
            <a:avLst/>
          </a:prstGeom>
          <a:ln w="28575"/>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52B5A591-4E0E-4FEB-9D64-FCCC9909848D}"/>
              </a:ext>
            </a:extLst>
          </p:cNvPr>
          <p:cNvSpPr txBox="1"/>
          <p:nvPr/>
        </p:nvSpPr>
        <p:spPr>
          <a:xfrm>
            <a:off x="404869" y="4272701"/>
            <a:ext cx="2799158" cy="1200329"/>
          </a:xfrm>
          <a:prstGeom prst="rect">
            <a:avLst/>
          </a:prstGeom>
          <a:noFill/>
        </p:spPr>
        <p:txBody>
          <a:bodyPr wrap="square" rtlCol="0">
            <a:spAutoFit/>
          </a:bodyPr>
          <a:lstStyle/>
          <a:p>
            <a:r>
              <a:rPr lang="en-GB" dirty="0"/>
              <a:t>2. Then cross out the number of tens you are taking away (</a:t>
            </a:r>
            <a:r>
              <a:rPr lang="en-GB" dirty="0" smtClean="0"/>
              <a:t>23 </a:t>
            </a:r>
            <a:r>
              <a:rPr lang="en-GB" dirty="0"/>
              <a:t>- 2 tens and </a:t>
            </a:r>
            <a:r>
              <a:rPr lang="en-GB" dirty="0" smtClean="0"/>
              <a:t>3 </a:t>
            </a:r>
            <a:r>
              <a:rPr lang="en-GB" dirty="0"/>
              <a:t>ones).</a:t>
            </a:r>
          </a:p>
        </p:txBody>
      </p:sp>
      <p:sp>
        <p:nvSpPr>
          <p:cNvPr id="3" name="Arrow: Left 2">
            <a:extLst>
              <a:ext uri="{FF2B5EF4-FFF2-40B4-BE49-F238E27FC236}">
                <a16:creationId xmlns:a16="http://schemas.microsoft.com/office/drawing/2014/main" id="{8D2DC5CC-E4F1-4E49-9A6F-23A9251B68A0}"/>
              </a:ext>
            </a:extLst>
          </p:cNvPr>
          <p:cNvSpPr/>
          <p:nvPr/>
        </p:nvSpPr>
        <p:spPr>
          <a:xfrm>
            <a:off x="5606679" y="5473030"/>
            <a:ext cx="1072029" cy="464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0770614C-7873-4CB5-9A74-268033988AD0}"/>
              </a:ext>
            </a:extLst>
          </p:cNvPr>
          <p:cNvSpPr/>
          <p:nvPr/>
        </p:nvSpPr>
        <p:spPr>
          <a:xfrm rot="2694806">
            <a:off x="2832060" y="2262491"/>
            <a:ext cx="743935" cy="438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DF68097C-FF50-4325-BD52-3ED24C57BD4A}"/>
              </a:ext>
            </a:extLst>
          </p:cNvPr>
          <p:cNvSpPr/>
          <p:nvPr/>
        </p:nvSpPr>
        <p:spPr>
          <a:xfrm rot="18802834">
            <a:off x="2600140" y="3956234"/>
            <a:ext cx="1198138" cy="406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
        <p:nvSpPr>
          <p:cNvPr id="37" name="Rectangle 36">
            <a:extLst>
              <a:ext uri="{FF2B5EF4-FFF2-40B4-BE49-F238E27FC236}">
                <a16:creationId xmlns:a16="http://schemas.microsoft.com/office/drawing/2014/main" id="{238F6B38-DA13-41AC-BB5C-60E79A6E4B63}"/>
              </a:ext>
            </a:extLst>
          </p:cNvPr>
          <p:cNvSpPr/>
          <p:nvPr/>
        </p:nvSpPr>
        <p:spPr>
          <a:xfrm>
            <a:off x="2556959" y="116515"/>
            <a:ext cx="7078093" cy="830997"/>
          </a:xfrm>
          <a:prstGeom prst="rect">
            <a:avLst/>
          </a:prstGeom>
          <a:noFill/>
        </p:spPr>
        <p:txBody>
          <a:bodyPr wrap="none" lIns="91440" tIns="45720" rIns="91440" bIns="45720">
            <a:spAutoFit/>
          </a:bodyPr>
          <a:lstStyle/>
          <a:p>
            <a:pPr algn="ctr"/>
            <a:r>
              <a:rPr lang="en-US" sz="4800" dirty="0" smtClean="0">
                <a:ln w="0"/>
                <a:effectLst>
                  <a:outerShdw blurRad="38100" dist="19050" dir="2700000" algn="tl" rotWithShape="0">
                    <a:schemeClr val="dk1">
                      <a:alpha val="40000"/>
                    </a:schemeClr>
                  </a:outerShdw>
                </a:effectLst>
              </a:rPr>
              <a:t>Strategy 1: Tens and Ones…</a:t>
            </a:r>
            <a:endParaRPr lang="en-US" sz="4800" dirty="0">
              <a:ln w="0"/>
              <a:effectLst>
                <a:outerShdw blurRad="38100" dist="19050" dir="2700000" algn="tl" rotWithShape="0">
                  <a:schemeClr val="dk1">
                    <a:alpha val="40000"/>
                  </a:schemeClr>
                </a:outerShdw>
              </a:effectLst>
            </a:endParaRPr>
          </a:p>
        </p:txBody>
      </p:sp>
      <p:pic>
        <p:nvPicPr>
          <p:cNvPr id="38"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2"/>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2546382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6A1EC-60EA-4F18-88C7-EF5E1D2ACD6D}"/>
              </a:ext>
            </a:extLst>
          </p:cNvPr>
          <p:cNvSpPr txBox="1"/>
          <p:nvPr/>
        </p:nvSpPr>
        <p:spPr>
          <a:xfrm>
            <a:off x="3681247" y="1584434"/>
            <a:ext cx="4981904" cy="1569660"/>
          </a:xfrm>
          <a:prstGeom prst="rect">
            <a:avLst/>
          </a:prstGeom>
          <a:noFill/>
        </p:spPr>
        <p:txBody>
          <a:bodyPr wrap="square" rtlCol="0">
            <a:spAutoFit/>
          </a:bodyPr>
          <a:lstStyle/>
          <a:p>
            <a:r>
              <a:rPr lang="en-GB" sz="9600" dirty="0" smtClean="0"/>
              <a:t>6</a:t>
            </a:r>
            <a:r>
              <a:rPr lang="en-GB" sz="9600" dirty="0"/>
              <a:t>4</a:t>
            </a:r>
            <a:r>
              <a:rPr lang="en-GB" sz="9600" dirty="0" smtClean="0"/>
              <a:t> </a:t>
            </a:r>
            <a:r>
              <a:rPr lang="en-GB" sz="9600" dirty="0"/>
              <a:t>-  </a:t>
            </a:r>
            <a:r>
              <a:rPr lang="en-GB" sz="9600" dirty="0" smtClean="0"/>
              <a:t>41 </a:t>
            </a:r>
            <a:r>
              <a:rPr lang="en-GB" sz="9600" dirty="0"/>
              <a:t>= </a:t>
            </a:r>
          </a:p>
        </p:txBody>
      </p:sp>
      <p:sp>
        <p:nvSpPr>
          <p:cNvPr id="6" name="TextBox 5">
            <a:extLst>
              <a:ext uri="{FF2B5EF4-FFF2-40B4-BE49-F238E27FC236}">
                <a16:creationId xmlns:a16="http://schemas.microsoft.com/office/drawing/2014/main" id="{7279E234-6350-4B6B-97D2-89F991D9A2EE}"/>
              </a:ext>
            </a:extLst>
          </p:cNvPr>
          <p:cNvSpPr txBox="1"/>
          <p:nvPr/>
        </p:nvSpPr>
        <p:spPr>
          <a:xfrm>
            <a:off x="3831021" y="1206062"/>
            <a:ext cx="6566338" cy="584775"/>
          </a:xfrm>
          <a:prstGeom prst="rect">
            <a:avLst/>
          </a:prstGeom>
          <a:noFill/>
        </p:spPr>
        <p:txBody>
          <a:bodyPr wrap="square" rtlCol="0">
            <a:spAutoFit/>
          </a:bodyPr>
          <a:lstStyle/>
          <a:p>
            <a:r>
              <a:rPr lang="en-GB" sz="3200" dirty="0">
                <a:solidFill>
                  <a:schemeClr val="bg1"/>
                </a:solidFill>
              </a:rPr>
              <a:t>T     O                 T    O              T   O                </a:t>
            </a:r>
          </a:p>
        </p:txBody>
      </p:sp>
      <p:sp>
        <p:nvSpPr>
          <p:cNvPr id="7" name="Oval 6">
            <a:extLst>
              <a:ext uri="{FF2B5EF4-FFF2-40B4-BE49-F238E27FC236}">
                <a16:creationId xmlns:a16="http://schemas.microsoft.com/office/drawing/2014/main" id="{2621D5C1-437D-4941-8152-ACC23D8ED6F1}"/>
              </a:ext>
            </a:extLst>
          </p:cNvPr>
          <p:cNvSpPr/>
          <p:nvPr/>
        </p:nvSpPr>
        <p:spPr>
          <a:xfrm>
            <a:off x="3736427" y="3014136"/>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8" name="Oval 7">
            <a:extLst>
              <a:ext uri="{FF2B5EF4-FFF2-40B4-BE49-F238E27FC236}">
                <a16:creationId xmlns:a16="http://schemas.microsoft.com/office/drawing/2014/main" id="{873204B8-AA16-4619-A605-D65ED3C1B891}"/>
              </a:ext>
            </a:extLst>
          </p:cNvPr>
          <p:cNvSpPr/>
          <p:nvPr/>
        </p:nvSpPr>
        <p:spPr>
          <a:xfrm>
            <a:off x="4477408" y="3014136"/>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9" name="TextBox 8">
            <a:extLst>
              <a:ext uri="{FF2B5EF4-FFF2-40B4-BE49-F238E27FC236}">
                <a16:creationId xmlns:a16="http://schemas.microsoft.com/office/drawing/2014/main" id="{7A0DD641-71AC-4DF2-B335-B444C7631D8D}"/>
              </a:ext>
            </a:extLst>
          </p:cNvPr>
          <p:cNvSpPr txBox="1"/>
          <p:nvPr/>
        </p:nvSpPr>
        <p:spPr>
          <a:xfrm>
            <a:off x="283497" y="1667756"/>
            <a:ext cx="3152614" cy="646331"/>
          </a:xfrm>
          <a:prstGeom prst="rect">
            <a:avLst/>
          </a:prstGeom>
          <a:noFill/>
        </p:spPr>
        <p:txBody>
          <a:bodyPr wrap="square" rtlCol="0">
            <a:spAutoFit/>
          </a:bodyPr>
          <a:lstStyle/>
          <a:p>
            <a:r>
              <a:rPr lang="en-GB" dirty="0"/>
              <a:t>1. Make your biggest number </a:t>
            </a:r>
            <a:r>
              <a:rPr lang="en-GB" dirty="0" smtClean="0"/>
              <a:t>(</a:t>
            </a:r>
            <a:r>
              <a:rPr lang="en-GB" dirty="0" smtClean="0"/>
              <a:t>64</a:t>
            </a:r>
            <a:r>
              <a:rPr lang="en-GB" dirty="0" smtClean="0"/>
              <a:t> </a:t>
            </a:r>
            <a:r>
              <a:rPr lang="en-GB" dirty="0"/>
              <a:t>– </a:t>
            </a:r>
            <a:r>
              <a:rPr lang="en-GB" dirty="0" smtClean="0"/>
              <a:t>6 </a:t>
            </a:r>
            <a:r>
              <a:rPr lang="en-GB" dirty="0"/>
              <a:t>tens and </a:t>
            </a:r>
            <a:r>
              <a:rPr lang="en-GB" dirty="0" smtClean="0"/>
              <a:t>4 </a:t>
            </a:r>
            <a:r>
              <a:rPr lang="en-GB" dirty="0"/>
              <a:t>ones). </a:t>
            </a:r>
          </a:p>
        </p:txBody>
      </p:sp>
      <p:sp>
        <p:nvSpPr>
          <p:cNvPr id="10" name="TextBox 9">
            <a:extLst>
              <a:ext uri="{FF2B5EF4-FFF2-40B4-BE49-F238E27FC236}">
                <a16:creationId xmlns:a16="http://schemas.microsoft.com/office/drawing/2014/main" id="{18684C70-A1C8-4D44-9D25-9EB1AF06C9F5}"/>
              </a:ext>
            </a:extLst>
          </p:cNvPr>
          <p:cNvSpPr txBox="1"/>
          <p:nvPr/>
        </p:nvSpPr>
        <p:spPr>
          <a:xfrm>
            <a:off x="6842119" y="5214631"/>
            <a:ext cx="4519448" cy="677108"/>
          </a:xfrm>
          <a:prstGeom prst="rect">
            <a:avLst/>
          </a:prstGeom>
          <a:noFill/>
        </p:spPr>
        <p:txBody>
          <a:bodyPr wrap="square" rtlCol="0">
            <a:spAutoFit/>
          </a:bodyPr>
          <a:lstStyle/>
          <a:p>
            <a:r>
              <a:rPr lang="en-GB" b="1" dirty="0"/>
              <a:t>    </a:t>
            </a:r>
            <a:r>
              <a:rPr lang="en-GB" sz="2000" b="1" dirty="0">
                <a:solidFill>
                  <a:schemeClr val="accent1">
                    <a:lumMod val="75000"/>
                  </a:schemeClr>
                </a:solidFill>
              </a:rPr>
              <a:t>Count up how many you have got left…</a:t>
            </a:r>
          </a:p>
          <a:p>
            <a:r>
              <a:rPr lang="en-GB" dirty="0"/>
              <a:t>       __________________________________</a:t>
            </a:r>
          </a:p>
        </p:txBody>
      </p:sp>
      <p:cxnSp>
        <p:nvCxnSpPr>
          <p:cNvPr id="12" name="Connector: Curved 11">
            <a:extLst>
              <a:ext uri="{FF2B5EF4-FFF2-40B4-BE49-F238E27FC236}">
                <a16:creationId xmlns:a16="http://schemas.microsoft.com/office/drawing/2014/main" id="{FEB7527A-F729-4EB7-A26D-D0EBD26CB85C}"/>
              </a:ext>
            </a:extLst>
          </p:cNvPr>
          <p:cNvCxnSpPr>
            <a:cxnSpLocks/>
          </p:cNvCxnSpPr>
          <p:nvPr/>
        </p:nvCxnSpPr>
        <p:spPr>
          <a:xfrm rot="5400000" flipH="1" flipV="1">
            <a:off x="7390215" y="3636429"/>
            <a:ext cx="2382664" cy="5907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9E43FC7B-ACE7-455D-832D-0F9CC56477B0}"/>
              </a:ext>
            </a:extLst>
          </p:cNvPr>
          <p:cNvSpPr/>
          <p:nvPr/>
        </p:nvSpPr>
        <p:spPr>
          <a:xfrm>
            <a:off x="4474455" y="3785656"/>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5" name="Oval 14">
            <a:extLst>
              <a:ext uri="{FF2B5EF4-FFF2-40B4-BE49-F238E27FC236}">
                <a16:creationId xmlns:a16="http://schemas.microsoft.com/office/drawing/2014/main" id="{8AE74DE2-66FB-47F6-B9A2-3044F4750E8F}"/>
              </a:ext>
            </a:extLst>
          </p:cNvPr>
          <p:cNvSpPr/>
          <p:nvPr/>
        </p:nvSpPr>
        <p:spPr>
          <a:xfrm>
            <a:off x="4474455" y="4557176"/>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16" name="Oval 15">
            <a:extLst>
              <a:ext uri="{FF2B5EF4-FFF2-40B4-BE49-F238E27FC236}">
                <a16:creationId xmlns:a16="http://schemas.microsoft.com/office/drawing/2014/main" id="{F7458807-B1FE-4B46-A620-C69D16091CC8}"/>
              </a:ext>
            </a:extLst>
          </p:cNvPr>
          <p:cNvSpPr/>
          <p:nvPr/>
        </p:nvSpPr>
        <p:spPr>
          <a:xfrm>
            <a:off x="3736427" y="3769498"/>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17" name="Oval 16">
            <a:extLst>
              <a:ext uri="{FF2B5EF4-FFF2-40B4-BE49-F238E27FC236}">
                <a16:creationId xmlns:a16="http://schemas.microsoft.com/office/drawing/2014/main" id="{7C548755-2E65-4A34-89B6-863C50023626}"/>
              </a:ext>
            </a:extLst>
          </p:cNvPr>
          <p:cNvSpPr/>
          <p:nvPr/>
        </p:nvSpPr>
        <p:spPr>
          <a:xfrm>
            <a:off x="4474454" y="5307051"/>
            <a:ext cx="685801" cy="6897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Oval 19">
            <a:extLst>
              <a:ext uri="{FF2B5EF4-FFF2-40B4-BE49-F238E27FC236}">
                <a16:creationId xmlns:a16="http://schemas.microsoft.com/office/drawing/2014/main" id="{6AD531B5-57C9-43B8-B69C-5C0B507AF79B}"/>
              </a:ext>
            </a:extLst>
          </p:cNvPr>
          <p:cNvSpPr/>
          <p:nvPr/>
        </p:nvSpPr>
        <p:spPr>
          <a:xfrm>
            <a:off x="3751042" y="4524860"/>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cxnSp>
        <p:nvCxnSpPr>
          <p:cNvPr id="21" name="Straight Connector 20">
            <a:extLst>
              <a:ext uri="{FF2B5EF4-FFF2-40B4-BE49-F238E27FC236}">
                <a16:creationId xmlns:a16="http://schemas.microsoft.com/office/drawing/2014/main" id="{EAC3F9C5-0E8E-4EA5-B612-FDFC92F46C79}"/>
              </a:ext>
            </a:extLst>
          </p:cNvPr>
          <p:cNvCxnSpPr/>
          <p:nvPr/>
        </p:nvCxnSpPr>
        <p:spPr>
          <a:xfrm>
            <a:off x="3713613" y="2955201"/>
            <a:ext cx="743935" cy="764903"/>
          </a:xfrm>
          <a:prstGeom prst="line">
            <a:avLst/>
          </a:prstGeom>
          <a:ln w="28575"/>
        </p:spPr>
        <p:style>
          <a:lnRef idx="1">
            <a:schemeClr val="dk1"/>
          </a:lnRef>
          <a:fillRef idx="0">
            <a:schemeClr val="dk1"/>
          </a:fillRef>
          <a:effectRef idx="0">
            <a:schemeClr val="dk1"/>
          </a:effectRef>
          <a:fontRef idx="minor">
            <a:schemeClr val="tx1"/>
          </a:fontRef>
        </p:style>
      </p:cxnSp>
      <p:sp>
        <p:nvSpPr>
          <p:cNvPr id="25" name="Oval 24">
            <a:extLst>
              <a:ext uri="{FF2B5EF4-FFF2-40B4-BE49-F238E27FC236}">
                <a16:creationId xmlns:a16="http://schemas.microsoft.com/office/drawing/2014/main" id="{3D67F2AF-4C97-46F6-A52D-EF0D98C1DA0C}"/>
              </a:ext>
            </a:extLst>
          </p:cNvPr>
          <p:cNvSpPr/>
          <p:nvPr/>
        </p:nvSpPr>
        <p:spPr>
          <a:xfrm>
            <a:off x="3736427" y="5273566"/>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23" name="Oval 22">
            <a:extLst>
              <a:ext uri="{FF2B5EF4-FFF2-40B4-BE49-F238E27FC236}">
                <a16:creationId xmlns:a16="http://schemas.microsoft.com/office/drawing/2014/main" id="{85B0DA5D-611C-4B26-A58A-C1563F40ACCC}"/>
              </a:ext>
            </a:extLst>
          </p:cNvPr>
          <p:cNvSpPr/>
          <p:nvPr/>
        </p:nvSpPr>
        <p:spPr>
          <a:xfrm>
            <a:off x="3736427" y="6008640"/>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cxnSp>
        <p:nvCxnSpPr>
          <p:cNvPr id="28" name="Straight Connector 27">
            <a:extLst>
              <a:ext uri="{FF2B5EF4-FFF2-40B4-BE49-F238E27FC236}">
                <a16:creationId xmlns:a16="http://schemas.microsoft.com/office/drawing/2014/main" id="{35633C93-B46A-497B-93C5-69F1D7852F3D}"/>
              </a:ext>
            </a:extLst>
          </p:cNvPr>
          <p:cNvCxnSpPr/>
          <p:nvPr/>
        </p:nvCxnSpPr>
        <p:spPr>
          <a:xfrm>
            <a:off x="4457548" y="2985253"/>
            <a:ext cx="743935" cy="764903"/>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1839CF1-6BC2-420B-804C-69B1867F78DA}"/>
              </a:ext>
            </a:extLst>
          </p:cNvPr>
          <p:cNvCxnSpPr/>
          <p:nvPr/>
        </p:nvCxnSpPr>
        <p:spPr>
          <a:xfrm>
            <a:off x="3706529" y="4486968"/>
            <a:ext cx="743935" cy="764903"/>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DFD264D-ED46-4030-B766-37984F347778}"/>
              </a:ext>
            </a:extLst>
          </p:cNvPr>
          <p:cNvCxnSpPr/>
          <p:nvPr/>
        </p:nvCxnSpPr>
        <p:spPr>
          <a:xfrm>
            <a:off x="3731397" y="3756156"/>
            <a:ext cx="743935" cy="764903"/>
          </a:xfrm>
          <a:prstGeom prst="line">
            <a:avLst/>
          </a:prstGeom>
          <a:ln w="28575"/>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52B5A591-4E0E-4FEB-9D64-FCCC9909848D}"/>
              </a:ext>
            </a:extLst>
          </p:cNvPr>
          <p:cNvSpPr txBox="1"/>
          <p:nvPr/>
        </p:nvSpPr>
        <p:spPr>
          <a:xfrm>
            <a:off x="404869" y="4272701"/>
            <a:ext cx="2799158" cy="1200329"/>
          </a:xfrm>
          <a:prstGeom prst="rect">
            <a:avLst/>
          </a:prstGeom>
          <a:noFill/>
        </p:spPr>
        <p:txBody>
          <a:bodyPr wrap="square" rtlCol="0">
            <a:spAutoFit/>
          </a:bodyPr>
          <a:lstStyle/>
          <a:p>
            <a:r>
              <a:rPr lang="en-GB" dirty="0"/>
              <a:t>2. Then cross out the number of tens you are taking away </a:t>
            </a:r>
            <a:r>
              <a:rPr lang="en-GB" dirty="0" smtClean="0"/>
              <a:t>(41 </a:t>
            </a:r>
            <a:r>
              <a:rPr lang="en-GB" dirty="0"/>
              <a:t>- </a:t>
            </a:r>
            <a:r>
              <a:rPr lang="en-GB" dirty="0" smtClean="0"/>
              <a:t>4 </a:t>
            </a:r>
            <a:r>
              <a:rPr lang="en-GB" dirty="0"/>
              <a:t>tens and 1 ones).</a:t>
            </a:r>
          </a:p>
        </p:txBody>
      </p:sp>
      <p:sp>
        <p:nvSpPr>
          <p:cNvPr id="3" name="Arrow: Left 2">
            <a:extLst>
              <a:ext uri="{FF2B5EF4-FFF2-40B4-BE49-F238E27FC236}">
                <a16:creationId xmlns:a16="http://schemas.microsoft.com/office/drawing/2014/main" id="{8D2DC5CC-E4F1-4E49-9A6F-23A9251B68A0}"/>
              </a:ext>
            </a:extLst>
          </p:cNvPr>
          <p:cNvSpPr/>
          <p:nvPr/>
        </p:nvSpPr>
        <p:spPr>
          <a:xfrm>
            <a:off x="6095998" y="5301190"/>
            <a:ext cx="935747" cy="464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0770614C-7873-4CB5-9A74-268033988AD0}"/>
              </a:ext>
            </a:extLst>
          </p:cNvPr>
          <p:cNvSpPr/>
          <p:nvPr/>
        </p:nvSpPr>
        <p:spPr>
          <a:xfrm rot="2694806">
            <a:off x="2832060" y="2262491"/>
            <a:ext cx="743935" cy="438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DF68097C-FF50-4325-BD52-3ED24C57BD4A}"/>
              </a:ext>
            </a:extLst>
          </p:cNvPr>
          <p:cNvSpPr/>
          <p:nvPr/>
        </p:nvSpPr>
        <p:spPr>
          <a:xfrm rot="18802834">
            <a:off x="2618624" y="3999133"/>
            <a:ext cx="1080090" cy="406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46AECDEE-84FD-449C-BE60-752AF1AB7BCF}"/>
              </a:ext>
            </a:extLst>
          </p:cNvPr>
          <p:cNvCxnSpPr/>
          <p:nvPr/>
        </p:nvCxnSpPr>
        <p:spPr>
          <a:xfrm>
            <a:off x="8500820" y="2595966"/>
            <a:ext cx="9531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961C5F2-EABA-4199-8AA1-3B59A3AAE8E4}"/>
              </a:ext>
            </a:extLst>
          </p:cNvPr>
          <p:cNvSpPr txBox="1"/>
          <p:nvPr/>
        </p:nvSpPr>
        <p:spPr>
          <a:xfrm>
            <a:off x="9333636" y="3244829"/>
            <a:ext cx="2301499" cy="830997"/>
          </a:xfrm>
          <a:prstGeom prst="rect">
            <a:avLst/>
          </a:prstGeom>
          <a:noFill/>
        </p:spPr>
        <p:txBody>
          <a:bodyPr wrap="square" rtlCol="0">
            <a:spAutoFit/>
          </a:bodyPr>
          <a:lstStyle/>
          <a:p>
            <a:pPr algn="ctr"/>
            <a:r>
              <a:rPr lang="en-GB" sz="2400" b="1" dirty="0">
                <a:solidFill>
                  <a:schemeClr val="accent1">
                    <a:lumMod val="75000"/>
                  </a:schemeClr>
                </a:solidFill>
              </a:rPr>
              <a:t>Write your answer here!</a:t>
            </a:r>
          </a:p>
        </p:txBody>
      </p:sp>
      <p:sp>
        <p:nvSpPr>
          <p:cNvPr id="38" name="Arrow: Left 37">
            <a:extLst>
              <a:ext uri="{FF2B5EF4-FFF2-40B4-BE49-F238E27FC236}">
                <a16:creationId xmlns:a16="http://schemas.microsoft.com/office/drawing/2014/main" id="{636E11FD-26B1-41C1-B3BC-DA680D3378CB}"/>
              </a:ext>
            </a:extLst>
          </p:cNvPr>
          <p:cNvSpPr/>
          <p:nvPr/>
        </p:nvSpPr>
        <p:spPr>
          <a:xfrm rot="2285110">
            <a:off x="9595523" y="2695984"/>
            <a:ext cx="774518" cy="464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85B0DA5D-611C-4B26-A58A-C1563F40ACCC}"/>
              </a:ext>
            </a:extLst>
          </p:cNvPr>
          <p:cNvSpPr/>
          <p:nvPr/>
        </p:nvSpPr>
        <p:spPr>
          <a:xfrm>
            <a:off x="3009370" y="2998459"/>
            <a:ext cx="685801" cy="68977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a:t>
            </a:r>
          </a:p>
        </p:txBody>
      </p:sp>
      <p:cxnSp>
        <p:nvCxnSpPr>
          <p:cNvPr id="40" name="Straight Connector 39">
            <a:extLst>
              <a:ext uri="{FF2B5EF4-FFF2-40B4-BE49-F238E27FC236}">
                <a16:creationId xmlns:a16="http://schemas.microsoft.com/office/drawing/2014/main" id="{11839CF1-6BC2-420B-804C-69B1867F78DA}"/>
              </a:ext>
            </a:extLst>
          </p:cNvPr>
          <p:cNvCxnSpPr/>
          <p:nvPr/>
        </p:nvCxnSpPr>
        <p:spPr>
          <a:xfrm>
            <a:off x="2969678" y="2933780"/>
            <a:ext cx="743935" cy="764903"/>
          </a:xfrm>
          <a:prstGeom prst="line">
            <a:avLst/>
          </a:prstGeom>
          <a:ln w="28575"/>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238F6B38-DA13-41AC-BB5C-60E79A6E4B63}"/>
              </a:ext>
            </a:extLst>
          </p:cNvPr>
          <p:cNvSpPr/>
          <p:nvPr/>
        </p:nvSpPr>
        <p:spPr>
          <a:xfrm>
            <a:off x="2556959" y="116515"/>
            <a:ext cx="7078093" cy="830997"/>
          </a:xfrm>
          <a:prstGeom prst="rect">
            <a:avLst/>
          </a:prstGeom>
          <a:noFill/>
        </p:spPr>
        <p:txBody>
          <a:bodyPr wrap="none" lIns="91440" tIns="45720" rIns="91440" bIns="45720">
            <a:spAutoFit/>
          </a:bodyPr>
          <a:lstStyle/>
          <a:p>
            <a:pPr algn="ctr"/>
            <a:r>
              <a:rPr lang="en-US" sz="4800" dirty="0" smtClean="0">
                <a:ln w="0"/>
                <a:effectLst>
                  <a:outerShdw blurRad="38100" dist="19050" dir="2700000" algn="tl" rotWithShape="0">
                    <a:schemeClr val="dk1">
                      <a:alpha val="40000"/>
                    </a:schemeClr>
                  </a:outerShdw>
                </a:effectLst>
              </a:rPr>
              <a:t>Strategy 1: Tens and Ones…</a:t>
            </a:r>
            <a:endParaRPr lang="en-US" sz="4800" dirty="0">
              <a:ln w="0"/>
              <a:effectLst>
                <a:outerShdw blurRad="38100" dist="19050" dir="2700000" algn="tl" rotWithShape="0">
                  <a:schemeClr val="dk1">
                    <a:alpha val="40000"/>
                  </a:schemeClr>
                </a:outerShdw>
              </a:effectLst>
            </a:endParaRPr>
          </a:p>
        </p:txBody>
      </p:sp>
      <p:pic>
        <p:nvPicPr>
          <p:cNvPr id="42"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sp>
        <p:nvSpPr>
          <p:cNvPr id="43" name="Rectangle 42"/>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Tree>
    <p:extLst>
      <p:ext uri="{BB962C8B-B14F-4D97-AF65-F5344CB8AC3E}">
        <p14:creationId xmlns:p14="http://schemas.microsoft.com/office/powerpoint/2010/main" val="316919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98882F-0D77-4D96-B0BC-5026F11E8C2F}"/>
              </a:ext>
            </a:extLst>
          </p:cNvPr>
          <p:cNvSpPr/>
          <p:nvPr/>
        </p:nvSpPr>
        <p:spPr>
          <a:xfrm>
            <a:off x="2584532" y="-71140"/>
            <a:ext cx="702294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Count in </a:t>
            </a:r>
            <a:r>
              <a:rPr lang="en-US" sz="5400" dirty="0" smtClean="0">
                <a:ln w="0"/>
                <a:effectLst>
                  <a:outerShdw blurRad="38100" dist="19050" dir="2700000" algn="tl" rotWithShape="0">
                    <a:schemeClr val="dk1">
                      <a:alpha val="40000"/>
                    </a:schemeClr>
                  </a:outerShdw>
                </a:effectLst>
              </a:rPr>
              <a:t>2’s, 5’s and 10’s</a:t>
            </a:r>
            <a:endParaRPr lang="en-US" sz="5400" dirty="0">
              <a:ln w="0"/>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6BDA8AD8-83D5-437B-ACC0-41B6EEC392E0}"/>
              </a:ext>
            </a:extLst>
          </p:cNvPr>
          <p:cNvSpPr txBox="1"/>
          <p:nvPr/>
        </p:nvSpPr>
        <p:spPr>
          <a:xfrm>
            <a:off x="3231775" y="748917"/>
            <a:ext cx="5395708" cy="1015663"/>
          </a:xfrm>
          <a:prstGeom prst="rect">
            <a:avLst/>
          </a:prstGeom>
          <a:noFill/>
        </p:spPr>
        <p:txBody>
          <a:bodyPr wrap="none" rtlCol="0">
            <a:spAutoFit/>
          </a:bodyPr>
          <a:lstStyle/>
          <a:p>
            <a:pPr algn="ctr"/>
            <a:r>
              <a:rPr lang="en-GB" sz="2000" dirty="0" smtClean="0"/>
              <a:t>Colour the multiples of 2 in one colour (e.g. red)</a:t>
            </a:r>
          </a:p>
          <a:p>
            <a:pPr algn="ctr"/>
            <a:r>
              <a:rPr lang="en-US" sz="2000" dirty="0" smtClean="0"/>
              <a:t>Colour the multiples of 5 one colour (e.g. green)</a:t>
            </a:r>
          </a:p>
          <a:p>
            <a:pPr algn="ctr"/>
            <a:r>
              <a:rPr lang="en-US" sz="2000" dirty="0" smtClean="0"/>
              <a:t>Colour the multiples of 10 one colour (e.g. yellow)</a:t>
            </a:r>
            <a:endParaRPr lang="en-GB" sz="2000" dirty="0"/>
          </a:p>
        </p:txBody>
      </p:sp>
      <p:pic>
        <p:nvPicPr>
          <p:cNvPr id="8" name="Picture 2" descr="See the source image">
            <a:extLst>
              <a:ext uri="{FF2B5EF4-FFF2-40B4-BE49-F238E27FC236}">
                <a16:creationId xmlns:a16="http://schemas.microsoft.com/office/drawing/2014/main" id="{878802C8-6C74-4B31-9368-D9AA04667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 y="1871345"/>
            <a:ext cx="5848349" cy="4905375"/>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19BEDED8-2CDD-4D02-B02A-AE3CC8FB4FE7}"/>
              </a:ext>
            </a:extLst>
          </p:cNvPr>
          <p:cNvSpPr/>
          <p:nvPr/>
        </p:nvSpPr>
        <p:spPr>
          <a:xfrm>
            <a:off x="6248402" y="2071090"/>
            <a:ext cx="5286375" cy="3789779"/>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FE9DDB1-AB4B-4334-9157-26C9BA6F2635}"/>
              </a:ext>
            </a:extLst>
          </p:cNvPr>
          <p:cNvSpPr txBox="1"/>
          <p:nvPr/>
        </p:nvSpPr>
        <p:spPr>
          <a:xfrm>
            <a:off x="6900504" y="2739538"/>
            <a:ext cx="4115839" cy="646331"/>
          </a:xfrm>
          <a:prstGeom prst="rect">
            <a:avLst/>
          </a:prstGeom>
          <a:noFill/>
        </p:spPr>
        <p:txBody>
          <a:bodyPr wrap="square" rtlCol="0">
            <a:spAutoFit/>
          </a:bodyPr>
          <a:lstStyle/>
          <a:p>
            <a:pPr algn="ctr"/>
            <a:r>
              <a:rPr lang="en-GB" b="1" dirty="0" smtClean="0">
                <a:latin typeface="+mj-lt"/>
              </a:rPr>
              <a:t>Are there any numbers that are a multiple of 2, 5 and 10? Write them in this bubble:</a:t>
            </a:r>
            <a:endParaRPr lang="en-GB" b="1" dirty="0">
              <a:latin typeface="+mj-lt"/>
            </a:endParaRPr>
          </a:p>
        </p:txBody>
      </p:sp>
      <p:sp>
        <p:nvSpPr>
          <p:cNvPr id="2" name="Rectangle 1"/>
          <p:cNvSpPr/>
          <p:nvPr/>
        </p:nvSpPr>
        <p:spPr>
          <a:xfrm>
            <a:off x="252549" y="200297"/>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pic>
        <p:nvPicPr>
          <p:cNvPr id="9" name="Picture 8"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3"/>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6168312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6A1EC-60EA-4F18-88C7-EF5E1D2ACD6D}"/>
              </a:ext>
            </a:extLst>
          </p:cNvPr>
          <p:cNvSpPr txBox="1"/>
          <p:nvPr/>
        </p:nvSpPr>
        <p:spPr>
          <a:xfrm>
            <a:off x="3681247" y="1584434"/>
            <a:ext cx="4981904" cy="1569660"/>
          </a:xfrm>
          <a:prstGeom prst="rect">
            <a:avLst/>
          </a:prstGeom>
          <a:noFill/>
        </p:spPr>
        <p:txBody>
          <a:bodyPr wrap="square" rtlCol="0">
            <a:spAutoFit/>
          </a:bodyPr>
          <a:lstStyle/>
          <a:p>
            <a:r>
              <a:rPr lang="en-GB" sz="9600" dirty="0" smtClean="0"/>
              <a:t>9</a:t>
            </a:r>
            <a:r>
              <a:rPr lang="en-GB" sz="9600" dirty="0"/>
              <a:t>8</a:t>
            </a:r>
            <a:r>
              <a:rPr lang="en-GB" sz="9600" dirty="0" smtClean="0"/>
              <a:t> </a:t>
            </a:r>
            <a:r>
              <a:rPr lang="en-GB" sz="9600" dirty="0"/>
              <a:t>-  </a:t>
            </a:r>
            <a:r>
              <a:rPr lang="en-GB" sz="9600" dirty="0" smtClean="0"/>
              <a:t>38 </a:t>
            </a:r>
            <a:r>
              <a:rPr lang="en-GB" sz="9600" dirty="0"/>
              <a:t>= </a:t>
            </a:r>
          </a:p>
        </p:txBody>
      </p:sp>
      <p:sp>
        <p:nvSpPr>
          <p:cNvPr id="6" name="TextBox 5">
            <a:extLst>
              <a:ext uri="{FF2B5EF4-FFF2-40B4-BE49-F238E27FC236}">
                <a16:creationId xmlns:a16="http://schemas.microsoft.com/office/drawing/2014/main" id="{7279E234-6350-4B6B-97D2-89F991D9A2EE}"/>
              </a:ext>
            </a:extLst>
          </p:cNvPr>
          <p:cNvSpPr txBox="1"/>
          <p:nvPr/>
        </p:nvSpPr>
        <p:spPr>
          <a:xfrm>
            <a:off x="3831021" y="1206062"/>
            <a:ext cx="6566338" cy="584775"/>
          </a:xfrm>
          <a:prstGeom prst="rect">
            <a:avLst/>
          </a:prstGeom>
          <a:noFill/>
        </p:spPr>
        <p:txBody>
          <a:bodyPr wrap="square" rtlCol="0">
            <a:spAutoFit/>
          </a:bodyPr>
          <a:lstStyle/>
          <a:p>
            <a:r>
              <a:rPr lang="en-GB" sz="3200" dirty="0">
                <a:solidFill>
                  <a:schemeClr val="bg1"/>
                </a:solidFill>
              </a:rPr>
              <a:t>T     O                 T    O              T   O                </a:t>
            </a:r>
          </a:p>
        </p:txBody>
      </p:sp>
      <p:sp>
        <p:nvSpPr>
          <p:cNvPr id="9" name="TextBox 8">
            <a:extLst>
              <a:ext uri="{FF2B5EF4-FFF2-40B4-BE49-F238E27FC236}">
                <a16:creationId xmlns:a16="http://schemas.microsoft.com/office/drawing/2014/main" id="{7A0DD641-71AC-4DF2-B335-B444C7631D8D}"/>
              </a:ext>
            </a:extLst>
          </p:cNvPr>
          <p:cNvSpPr txBox="1"/>
          <p:nvPr/>
        </p:nvSpPr>
        <p:spPr>
          <a:xfrm>
            <a:off x="283497" y="1667756"/>
            <a:ext cx="2606935" cy="1569660"/>
          </a:xfrm>
          <a:prstGeom prst="rect">
            <a:avLst/>
          </a:prstGeom>
          <a:noFill/>
        </p:spPr>
        <p:txBody>
          <a:bodyPr wrap="square" rtlCol="0">
            <a:spAutoFit/>
          </a:bodyPr>
          <a:lstStyle/>
          <a:p>
            <a:pPr algn="ctr"/>
            <a:r>
              <a:rPr lang="en-GB" sz="2400" b="1" dirty="0">
                <a:solidFill>
                  <a:schemeClr val="accent1">
                    <a:lumMod val="75000"/>
                  </a:schemeClr>
                </a:solidFill>
              </a:rPr>
              <a:t>Make your biggest number – draw your tens and ones here:</a:t>
            </a:r>
          </a:p>
        </p:txBody>
      </p:sp>
      <p:cxnSp>
        <p:nvCxnSpPr>
          <p:cNvPr id="12" name="Connector: Curved 11">
            <a:extLst>
              <a:ext uri="{FF2B5EF4-FFF2-40B4-BE49-F238E27FC236}">
                <a16:creationId xmlns:a16="http://schemas.microsoft.com/office/drawing/2014/main" id="{FEB7527A-F729-4EB7-A26D-D0EBD26CB85C}"/>
              </a:ext>
            </a:extLst>
          </p:cNvPr>
          <p:cNvCxnSpPr>
            <a:cxnSpLocks/>
          </p:cNvCxnSpPr>
          <p:nvPr/>
        </p:nvCxnSpPr>
        <p:spPr>
          <a:xfrm rot="5400000" flipH="1" flipV="1">
            <a:off x="7390215" y="3636429"/>
            <a:ext cx="2382664" cy="5907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Arrow: Left 2">
            <a:extLst>
              <a:ext uri="{FF2B5EF4-FFF2-40B4-BE49-F238E27FC236}">
                <a16:creationId xmlns:a16="http://schemas.microsoft.com/office/drawing/2014/main" id="{8D2DC5CC-E4F1-4E49-9A6F-23A9251B68A0}"/>
              </a:ext>
            </a:extLst>
          </p:cNvPr>
          <p:cNvSpPr/>
          <p:nvPr/>
        </p:nvSpPr>
        <p:spPr>
          <a:xfrm>
            <a:off x="6095999" y="5246947"/>
            <a:ext cx="774518" cy="464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0770614C-7873-4CB5-9A74-268033988AD0}"/>
              </a:ext>
            </a:extLst>
          </p:cNvPr>
          <p:cNvSpPr/>
          <p:nvPr/>
        </p:nvSpPr>
        <p:spPr>
          <a:xfrm rot="2229741">
            <a:off x="2785997" y="2332469"/>
            <a:ext cx="743935" cy="438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DF68097C-FF50-4325-BD52-3ED24C57BD4A}"/>
              </a:ext>
            </a:extLst>
          </p:cNvPr>
          <p:cNvSpPr/>
          <p:nvPr/>
        </p:nvSpPr>
        <p:spPr>
          <a:xfrm rot="18802834">
            <a:off x="2403587" y="5205783"/>
            <a:ext cx="607726" cy="406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238F6B38-DA13-41AC-BB5C-60E79A6E4B63}"/>
              </a:ext>
            </a:extLst>
          </p:cNvPr>
          <p:cNvSpPr/>
          <p:nvPr/>
        </p:nvSpPr>
        <p:spPr>
          <a:xfrm>
            <a:off x="2556959" y="116515"/>
            <a:ext cx="7078093" cy="830997"/>
          </a:xfrm>
          <a:prstGeom prst="rect">
            <a:avLst/>
          </a:prstGeom>
          <a:noFill/>
        </p:spPr>
        <p:txBody>
          <a:bodyPr wrap="none" lIns="91440" tIns="45720" rIns="91440" bIns="45720">
            <a:spAutoFit/>
          </a:bodyPr>
          <a:lstStyle/>
          <a:p>
            <a:pPr algn="ctr"/>
            <a:r>
              <a:rPr lang="en-US" sz="4800" dirty="0" smtClean="0">
                <a:ln w="0"/>
                <a:effectLst>
                  <a:outerShdw blurRad="38100" dist="19050" dir="2700000" algn="tl" rotWithShape="0">
                    <a:schemeClr val="dk1">
                      <a:alpha val="40000"/>
                    </a:schemeClr>
                  </a:outerShdw>
                </a:effectLst>
              </a:rPr>
              <a:t>Strategy 1: Tens and Ones…</a:t>
            </a:r>
            <a:endParaRPr lang="en-US" sz="4800" dirty="0">
              <a:ln w="0"/>
              <a:effectLst>
                <a:outerShdw blurRad="38100" dist="19050" dir="2700000" algn="tl" rotWithShape="0">
                  <a:schemeClr val="dk1">
                    <a:alpha val="40000"/>
                  </a:schemeClr>
                </a:outerShdw>
              </a:effectLst>
            </a:endParaRPr>
          </a:p>
        </p:txBody>
      </p:sp>
      <p:cxnSp>
        <p:nvCxnSpPr>
          <p:cNvPr id="33" name="Straight Connector 32">
            <a:extLst>
              <a:ext uri="{FF2B5EF4-FFF2-40B4-BE49-F238E27FC236}">
                <a16:creationId xmlns:a16="http://schemas.microsoft.com/office/drawing/2014/main" id="{46AECDEE-84FD-449C-BE60-752AF1AB7BCF}"/>
              </a:ext>
            </a:extLst>
          </p:cNvPr>
          <p:cNvCxnSpPr/>
          <p:nvPr/>
        </p:nvCxnSpPr>
        <p:spPr>
          <a:xfrm>
            <a:off x="8500820" y="2595966"/>
            <a:ext cx="9531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335B1D9-3C4D-4EF0-A8E2-1498D622753A}"/>
              </a:ext>
            </a:extLst>
          </p:cNvPr>
          <p:cNvSpPr txBox="1"/>
          <p:nvPr/>
        </p:nvSpPr>
        <p:spPr>
          <a:xfrm>
            <a:off x="9333636" y="3244829"/>
            <a:ext cx="2301499" cy="830997"/>
          </a:xfrm>
          <a:prstGeom prst="rect">
            <a:avLst/>
          </a:prstGeom>
          <a:noFill/>
        </p:spPr>
        <p:txBody>
          <a:bodyPr wrap="square" rtlCol="0">
            <a:spAutoFit/>
          </a:bodyPr>
          <a:lstStyle/>
          <a:p>
            <a:pPr algn="ctr"/>
            <a:r>
              <a:rPr lang="en-GB" sz="2400" b="1" dirty="0">
                <a:solidFill>
                  <a:schemeClr val="accent1">
                    <a:lumMod val="75000"/>
                  </a:schemeClr>
                </a:solidFill>
              </a:rPr>
              <a:t>Write your answer here!</a:t>
            </a:r>
          </a:p>
        </p:txBody>
      </p:sp>
      <p:sp>
        <p:nvSpPr>
          <p:cNvPr id="40" name="Arrow: Left 39">
            <a:extLst>
              <a:ext uri="{FF2B5EF4-FFF2-40B4-BE49-F238E27FC236}">
                <a16:creationId xmlns:a16="http://schemas.microsoft.com/office/drawing/2014/main" id="{1577A678-BFE7-4C2F-90A2-A96A172175AB}"/>
              </a:ext>
            </a:extLst>
          </p:cNvPr>
          <p:cNvSpPr/>
          <p:nvPr/>
        </p:nvSpPr>
        <p:spPr>
          <a:xfrm rot="2285110">
            <a:off x="9595523" y="2695984"/>
            <a:ext cx="774518" cy="464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72C1142-CE3B-4DFE-91B4-7194FF4EE34A}"/>
              </a:ext>
            </a:extLst>
          </p:cNvPr>
          <p:cNvSpPr txBox="1"/>
          <p:nvPr/>
        </p:nvSpPr>
        <p:spPr>
          <a:xfrm>
            <a:off x="301180" y="5112970"/>
            <a:ext cx="2301499" cy="830997"/>
          </a:xfrm>
          <a:prstGeom prst="rect">
            <a:avLst/>
          </a:prstGeom>
          <a:noFill/>
        </p:spPr>
        <p:txBody>
          <a:bodyPr wrap="square" rtlCol="0">
            <a:spAutoFit/>
          </a:bodyPr>
          <a:lstStyle/>
          <a:p>
            <a:pPr algn="ctr"/>
            <a:r>
              <a:rPr lang="en-GB" sz="2400" b="1" dirty="0">
                <a:solidFill>
                  <a:schemeClr val="accent1">
                    <a:lumMod val="75000"/>
                  </a:schemeClr>
                </a:solidFill>
              </a:rPr>
              <a:t>Cross out your tens and ones.</a:t>
            </a:r>
          </a:p>
        </p:txBody>
      </p:sp>
      <p:sp>
        <p:nvSpPr>
          <p:cNvPr id="42" name="TextBox 41">
            <a:extLst>
              <a:ext uri="{FF2B5EF4-FFF2-40B4-BE49-F238E27FC236}">
                <a16:creationId xmlns:a16="http://schemas.microsoft.com/office/drawing/2014/main" id="{44AA461E-AD1B-45D1-81CB-B4133A36CF55}"/>
              </a:ext>
            </a:extLst>
          </p:cNvPr>
          <p:cNvSpPr txBox="1"/>
          <p:nvPr/>
        </p:nvSpPr>
        <p:spPr>
          <a:xfrm>
            <a:off x="6842119" y="5214631"/>
            <a:ext cx="4519448" cy="677108"/>
          </a:xfrm>
          <a:prstGeom prst="rect">
            <a:avLst/>
          </a:prstGeom>
          <a:noFill/>
        </p:spPr>
        <p:txBody>
          <a:bodyPr wrap="square" rtlCol="0">
            <a:spAutoFit/>
          </a:bodyPr>
          <a:lstStyle/>
          <a:p>
            <a:r>
              <a:rPr lang="en-GB" b="1" dirty="0"/>
              <a:t>    </a:t>
            </a:r>
            <a:r>
              <a:rPr lang="en-GB" sz="2000" b="1" dirty="0">
                <a:solidFill>
                  <a:schemeClr val="accent1">
                    <a:lumMod val="75000"/>
                  </a:schemeClr>
                </a:solidFill>
              </a:rPr>
              <a:t>Count up how many you have got left…</a:t>
            </a:r>
          </a:p>
          <a:p>
            <a:r>
              <a:rPr lang="en-GB" dirty="0"/>
              <a:t>       __________________________________</a:t>
            </a:r>
          </a:p>
        </p:txBody>
      </p:sp>
      <p:pic>
        <p:nvPicPr>
          <p:cNvPr id="16" name="Picture 15"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17" name="Rectangle 16"/>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Tree>
    <p:extLst>
      <p:ext uri="{BB962C8B-B14F-4D97-AF65-F5344CB8AC3E}">
        <p14:creationId xmlns:p14="http://schemas.microsoft.com/office/powerpoint/2010/main" val="2123710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C8F169-EFFD-44DD-8A4E-D5BB47FD90ED}"/>
              </a:ext>
            </a:extLst>
          </p:cNvPr>
          <p:cNvSpPr txBox="1"/>
          <p:nvPr/>
        </p:nvSpPr>
        <p:spPr>
          <a:xfrm>
            <a:off x="3239814" y="1347952"/>
            <a:ext cx="6566338" cy="584775"/>
          </a:xfrm>
          <a:prstGeom prst="rect">
            <a:avLst/>
          </a:prstGeom>
          <a:noFill/>
        </p:spPr>
        <p:txBody>
          <a:bodyPr wrap="square" rtlCol="0">
            <a:spAutoFit/>
          </a:bodyPr>
          <a:lstStyle/>
          <a:p>
            <a:r>
              <a:rPr lang="en-GB" sz="3200" dirty="0">
                <a:solidFill>
                  <a:schemeClr val="bg1"/>
                </a:solidFill>
              </a:rPr>
              <a:t>T     O                T     O                 T    O                </a:t>
            </a:r>
          </a:p>
        </p:txBody>
      </p:sp>
      <p:sp>
        <p:nvSpPr>
          <p:cNvPr id="3" name="TextBox 2">
            <a:extLst>
              <a:ext uri="{FF2B5EF4-FFF2-40B4-BE49-F238E27FC236}">
                <a16:creationId xmlns:a16="http://schemas.microsoft.com/office/drawing/2014/main" id="{9E9E41D9-70DC-4E2D-AF77-CF47DD82D626}"/>
              </a:ext>
            </a:extLst>
          </p:cNvPr>
          <p:cNvSpPr txBox="1"/>
          <p:nvPr/>
        </p:nvSpPr>
        <p:spPr>
          <a:xfrm>
            <a:off x="3105805" y="1742089"/>
            <a:ext cx="6901224" cy="1569660"/>
          </a:xfrm>
          <a:prstGeom prst="rect">
            <a:avLst/>
          </a:prstGeom>
          <a:noFill/>
        </p:spPr>
        <p:txBody>
          <a:bodyPr wrap="square" rtlCol="0">
            <a:spAutoFit/>
          </a:bodyPr>
          <a:lstStyle/>
          <a:p>
            <a:r>
              <a:rPr lang="en-GB" sz="9600" dirty="0" smtClean="0">
                <a:solidFill>
                  <a:srgbClr val="FF0000"/>
                </a:solidFill>
              </a:rPr>
              <a:t>7</a:t>
            </a:r>
            <a:r>
              <a:rPr lang="en-GB" sz="9600" dirty="0">
                <a:solidFill>
                  <a:schemeClr val="bg1">
                    <a:lumMod val="50000"/>
                  </a:schemeClr>
                </a:solidFill>
              </a:rPr>
              <a:t>6</a:t>
            </a:r>
            <a:r>
              <a:rPr lang="en-GB" sz="9600" dirty="0" smtClean="0"/>
              <a:t> </a:t>
            </a:r>
            <a:r>
              <a:rPr lang="en-GB" sz="9600" dirty="0"/>
              <a:t>-</a:t>
            </a:r>
            <a:r>
              <a:rPr lang="en-GB" sz="9600" dirty="0" smtClean="0"/>
              <a:t>  </a:t>
            </a:r>
            <a:r>
              <a:rPr lang="en-GB" sz="9600" dirty="0" smtClean="0">
                <a:solidFill>
                  <a:srgbClr val="FF0000"/>
                </a:solidFill>
              </a:rPr>
              <a:t>3</a:t>
            </a:r>
            <a:r>
              <a:rPr lang="en-GB" sz="9600" dirty="0">
                <a:solidFill>
                  <a:schemeClr val="bg1">
                    <a:lumMod val="50000"/>
                  </a:schemeClr>
                </a:solidFill>
              </a:rPr>
              <a:t>1</a:t>
            </a:r>
            <a:r>
              <a:rPr lang="en-GB" sz="9600" dirty="0" smtClean="0"/>
              <a:t> </a:t>
            </a:r>
            <a:r>
              <a:rPr lang="en-GB" sz="9600" dirty="0"/>
              <a:t>= </a:t>
            </a:r>
            <a:r>
              <a:rPr lang="en-GB" sz="9600" dirty="0" smtClean="0">
                <a:solidFill>
                  <a:srgbClr val="FF0000"/>
                </a:solidFill>
              </a:rPr>
              <a:t>4</a:t>
            </a:r>
            <a:r>
              <a:rPr lang="en-GB" sz="9600" dirty="0">
                <a:solidFill>
                  <a:schemeClr val="bg1">
                    <a:lumMod val="50000"/>
                  </a:schemeClr>
                </a:solidFill>
              </a:rPr>
              <a:t>5</a:t>
            </a:r>
            <a:endParaRPr lang="en-GB" sz="9600" dirty="0">
              <a:solidFill>
                <a:schemeClr val="bg1">
                  <a:lumMod val="50000"/>
                </a:schemeClr>
              </a:solidFill>
            </a:endParaRPr>
          </a:p>
        </p:txBody>
      </p:sp>
      <p:sp>
        <p:nvSpPr>
          <p:cNvPr id="4" name="TextBox 3">
            <a:extLst>
              <a:ext uri="{FF2B5EF4-FFF2-40B4-BE49-F238E27FC236}">
                <a16:creationId xmlns:a16="http://schemas.microsoft.com/office/drawing/2014/main" id="{97253337-E728-4B0E-95F3-7E91CB57DEF9}"/>
              </a:ext>
            </a:extLst>
          </p:cNvPr>
          <p:cNvSpPr txBox="1"/>
          <p:nvPr/>
        </p:nvSpPr>
        <p:spPr>
          <a:xfrm>
            <a:off x="1153714" y="361527"/>
            <a:ext cx="4753925" cy="646331"/>
          </a:xfrm>
          <a:prstGeom prst="rect">
            <a:avLst/>
          </a:prstGeom>
          <a:noFill/>
        </p:spPr>
        <p:txBody>
          <a:bodyPr wrap="square" rtlCol="0">
            <a:spAutoFit/>
          </a:bodyPr>
          <a:lstStyle/>
          <a:p>
            <a:r>
              <a:rPr lang="en-GB" sz="3600" dirty="0" smtClean="0"/>
              <a:t>Strategy 2: Mentally …</a:t>
            </a:r>
            <a:endParaRPr lang="en-GB" sz="3600" dirty="0"/>
          </a:p>
        </p:txBody>
      </p:sp>
      <p:sp>
        <p:nvSpPr>
          <p:cNvPr id="5" name="Right Bracket 4">
            <a:extLst>
              <a:ext uri="{FF2B5EF4-FFF2-40B4-BE49-F238E27FC236}">
                <a16:creationId xmlns:a16="http://schemas.microsoft.com/office/drawing/2014/main" id="{A7060E1C-23C5-4AD2-B7CC-9396E06AF16C}"/>
              </a:ext>
            </a:extLst>
          </p:cNvPr>
          <p:cNvSpPr/>
          <p:nvPr/>
        </p:nvSpPr>
        <p:spPr>
          <a:xfrm rot="5400000">
            <a:off x="4250076" y="2325340"/>
            <a:ext cx="873304" cy="2441824"/>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ket 5">
            <a:extLst>
              <a:ext uri="{FF2B5EF4-FFF2-40B4-BE49-F238E27FC236}">
                <a16:creationId xmlns:a16="http://schemas.microsoft.com/office/drawing/2014/main" id="{D87AC656-015C-4AE4-BC00-DA7227C1934D}"/>
              </a:ext>
            </a:extLst>
          </p:cNvPr>
          <p:cNvSpPr/>
          <p:nvPr/>
        </p:nvSpPr>
        <p:spPr>
          <a:xfrm rot="5400000">
            <a:off x="4462991" y="2727769"/>
            <a:ext cx="1678159" cy="2441824"/>
          </a:xfrm>
          <a:prstGeom prst="rightBracket">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2FBEAA68-A77E-47D3-98A3-706CE15B58BD}"/>
              </a:ext>
            </a:extLst>
          </p:cNvPr>
          <p:cNvSpPr txBox="1"/>
          <p:nvPr/>
        </p:nvSpPr>
        <p:spPr>
          <a:xfrm>
            <a:off x="4284325" y="3958955"/>
            <a:ext cx="1448656" cy="461665"/>
          </a:xfrm>
          <a:prstGeom prst="rect">
            <a:avLst/>
          </a:prstGeom>
          <a:noFill/>
        </p:spPr>
        <p:txBody>
          <a:bodyPr wrap="square" rtlCol="0">
            <a:spAutoFit/>
          </a:bodyPr>
          <a:lstStyle/>
          <a:p>
            <a:r>
              <a:rPr lang="en-GB" sz="2400" dirty="0">
                <a:solidFill>
                  <a:srgbClr val="FF0000"/>
                </a:solidFill>
              </a:rPr>
              <a:t>4</a:t>
            </a:r>
            <a:r>
              <a:rPr lang="en-GB" sz="2400" dirty="0" smtClean="0">
                <a:solidFill>
                  <a:srgbClr val="FF0000"/>
                </a:solidFill>
              </a:rPr>
              <a:t> </a:t>
            </a:r>
            <a:r>
              <a:rPr lang="en-GB" sz="2400" dirty="0">
                <a:solidFill>
                  <a:srgbClr val="FF0000"/>
                </a:solidFill>
              </a:rPr>
              <a:t>tens</a:t>
            </a:r>
          </a:p>
        </p:txBody>
      </p:sp>
      <p:sp>
        <p:nvSpPr>
          <p:cNvPr id="8" name="TextBox 7">
            <a:extLst>
              <a:ext uri="{FF2B5EF4-FFF2-40B4-BE49-F238E27FC236}">
                <a16:creationId xmlns:a16="http://schemas.microsoft.com/office/drawing/2014/main" id="{9556A1DD-DC0B-491D-8157-FE561CC30B97}"/>
              </a:ext>
            </a:extLst>
          </p:cNvPr>
          <p:cNvSpPr txBox="1"/>
          <p:nvPr/>
        </p:nvSpPr>
        <p:spPr>
          <a:xfrm>
            <a:off x="4779195" y="4780211"/>
            <a:ext cx="1220912" cy="461665"/>
          </a:xfrm>
          <a:prstGeom prst="rect">
            <a:avLst/>
          </a:prstGeom>
          <a:noFill/>
        </p:spPr>
        <p:txBody>
          <a:bodyPr wrap="square" rtlCol="0">
            <a:spAutoFit/>
          </a:bodyPr>
          <a:lstStyle/>
          <a:p>
            <a:r>
              <a:rPr lang="en-GB" sz="2400" dirty="0">
                <a:solidFill>
                  <a:schemeClr val="bg1">
                    <a:lumMod val="50000"/>
                  </a:schemeClr>
                </a:solidFill>
              </a:rPr>
              <a:t>5</a:t>
            </a:r>
            <a:r>
              <a:rPr lang="en-GB" sz="2400" dirty="0" smtClean="0">
                <a:solidFill>
                  <a:schemeClr val="bg1">
                    <a:lumMod val="50000"/>
                  </a:schemeClr>
                </a:solidFill>
              </a:rPr>
              <a:t> </a:t>
            </a:r>
            <a:r>
              <a:rPr lang="en-GB" sz="2400" dirty="0">
                <a:solidFill>
                  <a:schemeClr val="bg1">
                    <a:lumMod val="50000"/>
                  </a:schemeClr>
                </a:solidFill>
              </a:rPr>
              <a:t>ones</a:t>
            </a:r>
          </a:p>
        </p:txBody>
      </p:sp>
      <p:pic>
        <p:nvPicPr>
          <p:cNvPr id="9"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2"/>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2485570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E671B-C5B7-4F37-AF62-C29286D8344C}"/>
              </a:ext>
            </a:extLst>
          </p:cNvPr>
          <p:cNvSpPr txBox="1"/>
          <p:nvPr/>
        </p:nvSpPr>
        <p:spPr>
          <a:xfrm>
            <a:off x="932406" y="390190"/>
            <a:ext cx="6408921" cy="646331"/>
          </a:xfrm>
          <a:prstGeom prst="rect">
            <a:avLst/>
          </a:prstGeom>
          <a:noFill/>
        </p:spPr>
        <p:txBody>
          <a:bodyPr wrap="square" rtlCol="0">
            <a:spAutoFit/>
          </a:bodyPr>
          <a:lstStyle/>
          <a:p>
            <a:r>
              <a:rPr lang="en-GB" sz="3600" dirty="0" smtClean="0"/>
              <a:t>Strategy 2: Try </a:t>
            </a:r>
            <a:r>
              <a:rPr lang="en-GB" sz="3600" dirty="0"/>
              <a:t>these mentally …</a:t>
            </a:r>
          </a:p>
        </p:txBody>
      </p:sp>
      <p:sp>
        <p:nvSpPr>
          <p:cNvPr id="3" name="TextBox 2">
            <a:extLst>
              <a:ext uri="{FF2B5EF4-FFF2-40B4-BE49-F238E27FC236}">
                <a16:creationId xmlns:a16="http://schemas.microsoft.com/office/drawing/2014/main" id="{6B987C36-6BB1-44A2-8B25-A5C75C4A2597}"/>
              </a:ext>
            </a:extLst>
          </p:cNvPr>
          <p:cNvSpPr txBox="1"/>
          <p:nvPr/>
        </p:nvSpPr>
        <p:spPr>
          <a:xfrm>
            <a:off x="575354" y="1663290"/>
            <a:ext cx="3673453" cy="830997"/>
          </a:xfrm>
          <a:prstGeom prst="rect">
            <a:avLst/>
          </a:prstGeom>
          <a:noFill/>
        </p:spPr>
        <p:txBody>
          <a:bodyPr wrap="square" rtlCol="0">
            <a:spAutoFit/>
          </a:bodyPr>
          <a:lstStyle/>
          <a:p>
            <a:r>
              <a:rPr lang="en-GB" sz="4800" dirty="0"/>
              <a:t>1.  </a:t>
            </a:r>
            <a:r>
              <a:rPr lang="en-GB" sz="4800" dirty="0">
                <a:solidFill>
                  <a:srgbClr val="FF0000"/>
                </a:solidFill>
              </a:rPr>
              <a:t>5</a:t>
            </a:r>
            <a:r>
              <a:rPr lang="en-GB" sz="4800" dirty="0" smtClean="0">
                <a:solidFill>
                  <a:schemeClr val="bg1">
                    <a:lumMod val="50000"/>
                  </a:schemeClr>
                </a:solidFill>
              </a:rPr>
              <a:t>3</a:t>
            </a:r>
            <a:r>
              <a:rPr lang="en-GB" sz="4800" dirty="0" smtClean="0"/>
              <a:t> </a:t>
            </a:r>
            <a:r>
              <a:rPr lang="en-GB" sz="4800" dirty="0"/>
              <a:t>-</a:t>
            </a:r>
            <a:r>
              <a:rPr lang="en-GB" sz="4800" dirty="0" smtClean="0"/>
              <a:t> </a:t>
            </a:r>
            <a:r>
              <a:rPr lang="en-GB" sz="4800" dirty="0">
                <a:solidFill>
                  <a:srgbClr val="FF0000"/>
                </a:solidFill>
              </a:rPr>
              <a:t>4</a:t>
            </a:r>
            <a:r>
              <a:rPr lang="en-GB" sz="4800" dirty="0">
                <a:solidFill>
                  <a:schemeClr val="bg1">
                    <a:lumMod val="50000"/>
                  </a:schemeClr>
                </a:solidFill>
              </a:rPr>
              <a:t>1</a:t>
            </a:r>
            <a:r>
              <a:rPr lang="en-GB" sz="4800" dirty="0"/>
              <a:t> =</a:t>
            </a:r>
          </a:p>
        </p:txBody>
      </p:sp>
      <p:sp>
        <p:nvSpPr>
          <p:cNvPr id="4" name="TextBox 3">
            <a:extLst>
              <a:ext uri="{FF2B5EF4-FFF2-40B4-BE49-F238E27FC236}">
                <a16:creationId xmlns:a16="http://schemas.microsoft.com/office/drawing/2014/main" id="{C627180E-EABD-43EA-B0A8-EED8EDA4CE6A}"/>
              </a:ext>
            </a:extLst>
          </p:cNvPr>
          <p:cNvSpPr txBox="1"/>
          <p:nvPr/>
        </p:nvSpPr>
        <p:spPr>
          <a:xfrm>
            <a:off x="7241570" y="1663290"/>
            <a:ext cx="3673453" cy="830997"/>
          </a:xfrm>
          <a:prstGeom prst="rect">
            <a:avLst/>
          </a:prstGeom>
          <a:noFill/>
        </p:spPr>
        <p:txBody>
          <a:bodyPr wrap="square" rtlCol="0">
            <a:spAutoFit/>
          </a:bodyPr>
          <a:lstStyle/>
          <a:p>
            <a:r>
              <a:rPr lang="en-GB" sz="4800" dirty="0"/>
              <a:t>2.  </a:t>
            </a:r>
            <a:r>
              <a:rPr lang="en-GB" sz="4800" dirty="0">
                <a:solidFill>
                  <a:srgbClr val="FF0000"/>
                </a:solidFill>
              </a:rPr>
              <a:t>4</a:t>
            </a:r>
            <a:r>
              <a:rPr lang="en-GB" sz="4800" dirty="0" smtClean="0">
                <a:solidFill>
                  <a:schemeClr val="bg1">
                    <a:lumMod val="50000"/>
                  </a:schemeClr>
                </a:solidFill>
              </a:rPr>
              <a:t>4</a:t>
            </a:r>
            <a:r>
              <a:rPr lang="en-GB" sz="4800" dirty="0" smtClean="0"/>
              <a:t> </a:t>
            </a:r>
            <a:r>
              <a:rPr lang="en-GB" sz="4800" dirty="0"/>
              <a:t>-</a:t>
            </a:r>
            <a:r>
              <a:rPr lang="en-GB" sz="4800" dirty="0" smtClean="0"/>
              <a:t> </a:t>
            </a:r>
            <a:r>
              <a:rPr lang="en-GB" sz="4800" dirty="0">
                <a:solidFill>
                  <a:srgbClr val="FF0000"/>
                </a:solidFill>
              </a:rPr>
              <a:t>1</a:t>
            </a:r>
            <a:r>
              <a:rPr lang="en-GB" sz="4800" dirty="0" smtClean="0">
                <a:solidFill>
                  <a:schemeClr val="bg1">
                    <a:lumMod val="50000"/>
                  </a:schemeClr>
                </a:solidFill>
              </a:rPr>
              <a:t>2</a:t>
            </a:r>
            <a:r>
              <a:rPr lang="en-GB" sz="4800" dirty="0" smtClean="0"/>
              <a:t> </a:t>
            </a:r>
            <a:r>
              <a:rPr lang="en-GB" sz="4800" dirty="0"/>
              <a:t>=</a:t>
            </a:r>
          </a:p>
        </p:txBody>
      </p:sp>
      <p:sp>
        <p:nvSpPr>
          <p:cNvPr id="5" name="TextBox 4">
            <a:extLst>
              <a:ext uri="{FF2B5EF4-FFF2-40B4-BE49-F238E27FC236}">
                <a16:creationId xmlns:a16="http://schemas.microsoft.com/office/drawing/2014/main" id="{E17ABB3C-9569-4872-942B-906AF0C7E1CA}"/>
              </a:ext>
            </a:extLst>
          </p:cNvPr>
          <p:cNvSpPr txBox="1"/>
          <p:nvPr/>
        </p:nvSpPr>
        <p:spPr>
          <a:xfrm>
            <a:off x="4248807" y="4345872"/>
            <a:ext cx="3673453" cy="830997"/>
          </a:xfrm>
          <a:prstGeom prst="rect">
            <a:avLst/>
          </a:prstGeom>
          <a:noFill/>
        </p:spPr>
        <p:txBody>
          <a:bodyPr wrap="square" rtlCol="0">
            <a:spAutoFit/>
          </a:bodyPr>
          <a:lstStyle/>
          <a:p>
            <a:r>
              <a:rPr lang="en-GB" sz="4800" dirty="0"/>
              <a:t>3.  </a:t>
            </a:r>
            <a:r>
              <a:rPr lang="en-GB" sz="4800" dirty="0" smtClean="0">
                <a:solidFill>
                  <a:srgbClr val="FF0000"/>
                </a:solidFill>
              </a:rPr>
              <a:t>9</a:t>
            </a:r>
            <a:r>
              <a:rPr lang="en-GB" sz="4800" dirty="0">
                <a:solidFill>
                  <a:schemeClr val="bg1">
                    <a:lumMod val="50000"/>
                  </a:schemeClr>
                </a:solidFill>
              </a:rPr>
              <a:t>8</a:t>
            </a:r>
            <a:r>
              <a:rPr lang="en-GB" sz="4800" dirty="0" smtClean="0"/>
              <a:t> </a:t>
            </a:r>
            <a:r>
              <a:rPr lang="en-GB" sz="4800" dirty="0"/>
              <a:t>-</a:t>
            </a:r>
            <a:r>
              <a:rPr lang="en-GB" sz="4800" dirty="0" smtClean="0"/>
              <a:t> </a:t>
            </a:r>
            <a:r>
              <a:rPr lang="en-GB" sz="4800" dirty="0" smtClean="0">
                <a:solidFill>
                  <a:srgbClr val="FF0000"/>
                </a:solidFill>
              </a:rPr>
              <a:t>5</a:t>
            </a:r>
            <a:r>
              <a:rPr lang="en-GB" sz="4800" dirty="0" smtClean="0">
                <a:solidFill>
                  <a:schemeClr val="bg1">
                    <a:lumMod val="50000"/>
                  </a:schemeClr>
                </a:solidFill>
              </a:rPr>
              <a:t>7</a:t>
            </a:r>
            <a:r>
              <a:rPr lang="en-GB" sz="4800" dirty="0" smtClean="0"/>
              <a:t> </a:t>
            </a:r>
            <a:r>
              <a:rPr lang="en-GB" sz="4800" dirty="0"/>
              <a:t>=</a:t>
            </a:r>
          </a:p>
        </p:txBody>
      </p:sp>
      <p:sp>
        <p:nvSpPr>
          <p:cNvPr id="6" name="Right Bracket 5">
            <a:extLst>
              <a:ext uri="{FF2B5EF4-FFF2-40B4-BE49-F238E27FC236}">
                <a16:creationId xmlns:a16="http://schemas.microsoft.com/office/drawing/2014/main" id="{0B808B8B-A98A-47E1-A970-6D55C36AE492}"/>
              </a:ext>
            </a:extLst>
          </p:cNvPr>
          <p:cNvSpPr/>
          <p:nvPr/>
        </p:nvSpPr>
        <p:spPr>
          <a:xfrm rot="5400000">
            <a:off x="1908335" y="2093271"/>
            <a:ext cx="561834" cy="1190091"/>
          </a:xfrm>
          <a:prstGeom prst="righ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ket 6">
            <a:extLst>
              <a:ext uri="{FF2B5EF4-FFF2-40B4-BE49-F238E27FC236}">
                <a16:creationId xmlns:a16="http://schemas.microsoft.com/office/drawing/2014/main" id="{395EA9C3-8C09-445F-8541-A51FC523DB78}"/>
              </a:ext>
            </a:extLst>
          </p:cNvPr>
          <p:cNvSpPr/>
          <p:nvPr/>
        </p:nvSpPr>
        <p:spPr>
          <a:xfrm rot="5400000">
            <a:off x="1875583" y="2370672"/>
            <a:ext cx="1116635" cy="1190092"/>
          </a:xfrm>
          <a:prstGeom prst="rightBracket">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8" name="Picture 7"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1401241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E671B-C5B7-4F37-AF62-C29286D8344C}"/>
              </a:ext>
            </a:extLst>
          </p:cNvPr>
          <p:cNvSpPr txBox="1"/>
          <p:nvPr/>
        </p:nvSpPr>
        <p:spPr>
          <a:xfrm>
            <a:off x="932406" y="390190"/>
            <a:ext cx="7880668" cy="646331"/>
          </a:xfrm>
          <a:prstGeom prst="rect">
            <a:avLst/>
          </a:prstGeom>
          <a:noFill/>
        </p:spPr>
        <p:txBody>
          <a:bodyPr wrap="square" rtlCol="0">
            <a:spAutoFit/>
          </a:bodyPr>
          <a:lstStyle/>
          <a:p>
            <a:r>
              <a:rPr lang="en-GB" sz="3600" dirty="0" smtClean="0"/>
              <a:t>Strategy 3: Column Subtraction…</a:t>
            </a:r>
            <a:endParaRPr lang="en-GB" sz="3600" dirty="0"/>
          </a:p>
        </p:txBody>
      </p:sp>
      <p:sp>
        <p:nvSpPr>
          <p:cNvPr id="3" name="TextBox 2">
            <a:extLst>
              <a:ext uri="{FF2B5EF4-FFF2-40B4-BE49-F238E27FC236}">
                <a16:creationId xmlns:a16="http://schemas.microsoft.com/office/drawing/2014/main" id="{6B987C36-6BB1-44A2-8B25-A5C75C4A2597}"/>
              </a:ext>
            </a:extLst>
          </p:cNvPr>
          <p:cNvSpPr txBox="1"/>
          <p:nvPr/>
        </p:nvSpPr>
        <p:spPr>
          <a:xfrm>
            <a:off x="8622533" y="1908458"/>
            <a:ext cx="2005249" cy="3046988"/>
          </a:xfrm>
          <a:prstGeom prst="rect">
            <a:avLst/>
          </a:prstGeom>
          <a:noFill/>
        </p:spPr>
        <p:txBody>
          <a:bodyPr wrap="square" rtlCol="0">
            <a:spAutoFit/>
          </a:bodyPr>
          <a:lstStyle/>
          <a:p>
            <a:r>
              <a:rPr lang="en-GB" sz="4800" dirty="0"/>
              <a:t> </a:t>
            </a:r>
            <a:r>
              <a:rPr lang="en-GB" sz="4800" dirty="0" smtClean="0"/>
              <a:t>  </a:t>
            </a:r>
            <a:r>
              <a:rPr lang="en-GB" sz="4800" dirty="0" smtClean="0"/>
              <a:t>  TO   </a:t>
            </a:r>
          </a:p>
          <a:p>
            <a:r>
              <a:rPr lang="en-GB" sz="4800" dirty="0">
                <a:solidFill>
                  <a:srgbClr val="FF0000"/>
                </a:solidFill>
              </a:rPr>
              <a:t> </a:t>
            </a:r>
            <a:r>
              <a:rPr lang="en-GB" sz="4800" dirty="0" smtClean="0">
                <a:solidFill>
                  <a:srgbClr val="FF0000"/>
                </a:solidFill>
              </a:rPr>
              <a:t>    </a:t>
            </a:r>
            <a:r>
              <a:rPr lang="en-GB" sz="2000" dirty="0" smtClean="0">
                <a:solidFill>
                  <a:srgbClr val="FF0000"/>
                </a:solidFill>
              </a:rPr>
              <a:t> </a:t>
            </a:r>
            <a:r>
              <a:rPr lang="en-GB" sz="4800" dirty="0" smtClean="0">
                <a:solidFill>
                  <a:srgbClr val="FF0000"/>
                </a:solidFill>
              </a:rPr>
              <a:t>5</a:t>
            </a:r>
            <a:r>
              <a:rPr lang="en-GB" sz="4800" dirty="0" smtClean="0">
                <a:solidFill>
                  <a:schemeClr val="bg1">
                    <a:lumMod val="50000"/>
                  </a:schemeClr>
                </a:solidFill>
              </a:rPr>
              <a:t>3</a:t>
            </a:r>
          </a:p>
          <a:p>
            <a:r>
              <a:rPr lang="en-US" sz="4800" dirty="0">
                <a:solidFill>
                  <a:schemeClr val="bg1">
                    <a:lumMod val="50000"/>
                  </a:schemeClr>
                </a:solidFill>
              </a:rPr>
              <a:t> </a:t>
            </a:r>
            <a:r>
              <a:rPr lang="en-US" sz="4800" dirty="0" smtClean="0">
                <a:solidFill>
                  <a:schemeClr val="bg1">
                    <a:lumMod val="50000"/>
                  </a:schemeClr>
                </a:solidFill>
              </a:rPr>
              <a:t> -  </a:t>
            </a:r>
            <a:r>
              <a:rPr lang="en-US" sz="4800" dirty="0" smtClean="0">
                <a:solidFill>
                  <a:srgbClr val="FF0000"/>
                </a:solidFill>
              </a:rPr>
              <a:t>2</a:t>
            </a:r>
            <a:r>
              <a:rPr lang="en-US" sz="4800" dirty="0" smtClean="0">
                <a:solidFill>
                  <a:schemeClr val="bg1">
                    <a:lumMod val="50000"/>
                  </a:schemeClr>
                </a:solidFill>
              </a:rPr>
              <a:t>2</a:t>
            </a:r>
          </a:p>
          <a:p>
            <a:r>
              <a:rPr lang="en-US" sz="4800" dirty="0">
                <a:solidFill>
                  <a:schemeClr val="bg1">
                    <a:lumMod val="50000"/>
                  </a:schemeClr>
                </a:solidFill>
              </a:rPr>
              <a:t> </a:t>
            </a:r>
            <a:r>
              <a:rPr lang="en-US" sz="4800" dirty="0" smtClean="0">
                <a:solidFill>
                  <a:schemeClr val="bg1">
                    <a:lumMod val="50000"/>
                  </a:schemeClr>
                </a:solidFill>
              </a:rPr>
              <a:t>    </a:t>
            </a:r>
            <a:r>
              <a:rPr lang="en-US" sz="4800" dirty="0" smtClean="0">
                <a:solidFill>
                  <a:srgbClr val="FF0000"/>
                </a:solidFill>
              </a:rPr>
              <a:t>3</a:t>
            </a:r>
            <a:r>
              <a:rPr lang="en-US" sz="4800" dirty="0" smtClean="0">
                <a:solidFill>
                  <a:schemeClr val="bg1">
                    <a:lumMod val="50000"/>
                  </a:schemeClr>
                </a:solidFill>
              </a:rPr>
              <a:t>1</a:t>
            </a:r>
            <a:endParaRPr lang="en-GB" sz="4800" dirty="0"/>
          </a:p>
        </p:txBody>
      </p:sp>
      <p:cxnSp>
        <p:nvCxnSpPr>
          <p:cNvPr id="9" name="Straight Connector 8"/>
          <p:cNvCxnSpPr/>
          <p:nvPr/>
        </p:nvCxnSpPr>
        <p:spPr>
          <a:xfrm>
            <a:off x="1775115" y="4058194"/>
            <a:ext cx="1105989"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2B444A5-179C-4D30-8C29-BAB0FFABB375}"/>
              </a:ext>
            </a:extLst>
          </p:cNvPr>
          <p:cNvSpPr txBox="1"/>
          <p:nvPr/>
        </p:nvSpPr>
        <p:spPr>
          <a:xfrm>
            <a:off x="1554527" y="5399753"/>
            <a:ext cx="2389017" cy="646331"/>
          </a:xfrm>
          <a:prstGeom prst="rect">
            <a:avLst/>
          </a:prstGeom>
          <a:noFill/>
        </p:spPr>
        <p:txBody>
          <a:bodyPr wrap="square" rtlCol="0">
            <a:spAutoFit/>
          </a:bodyPr>
          <a:lstStyle/>
          <a:p>
            <a:r>
              <a:rPr lang="en-GB" dirty="0" smtClean="0"/>
              <a:t>Keep your ones lined up in one column.</a:t>
            </a:r>
            <a:endParaRPr lang="en-GB" dirty="0"/>
          </a:p>
        </p:txBody>
      </p:sp>
      <p:sp>
        <p:nvSpPr>
          <p:cNvPr id="11" name="TextBox 10">
            <a:extLst>
              <a:ext uri="{FF2B5EF4-FFF2-40B4-BE49-F238E27FC236}">
                <a16:creationId xmlns:a16="http://schemas.microsoft.com/office/drawing/2014/main" id="{52B444A5-179C-4D30-8C29-BAB0FFABB375}"/>
              </a:ext>
            </a:extLst>
          </p:cNvPr>
          <p:cNvSpPr txBox="1"/>
          <p:nvPr/>
        </p:nvSpPr>
        <p:spPr>
          <a:xfrm>
            <a:off x="8512695" y="5439987"/>
            <a:ext cx="2389017" cy="646331"/>
          </a:xfrm>
          <a:prstGeom prst="rect">
            <a:avLst/>
          </a:prstGeom>
          <a:noFill/>
        </p:spPr>
        <p:txBody>
          <a:bodyPr wrap="square" rtlCol="0">
            <a:spAutoFit/>
          </a:bodyPr>
          <a:lstStyle/>
          <a:p>
            <a:r>
              <a:rPr lang="en-GB" dirty="0" smtClean="0"/>
              <a:t>Keep your tens lined up in one column.</a:t>
            </a:r>
            <a:endParaRPr lang="en-GB" dirty="0"/>
          </a:p>
        </p:txBody>
      </p:sp>
      <p:sp>
        <p:nvSpPr>
          <p:cNvPr id="16" name="TextBox 15">
            <a:extLst>
              <a:ext uri="{FF2B5EF4-FFF2-40B4-BE49-F238E27FC236}">
                <a16:creationId xmlns:a16="http://schemas.microsoft.com/office/drawing/2014/main" id="{6B987C36-6BB1-44A2-8B25-A5C75C4A2597}"/>
              </a:ext>
            </a:extLst>
          </p:cNvPr>
          <p:cNvSpPr txBox="1"/>
          <p:nvPr/>
        </p:nvSpPr>
        <p:spPr>
          <a:xfrm>
            <a:off x="1194897" y="1830081"/>
            <a:ext cx="2017426" cy="3046988"/>
          </a:xfrm>
          <a:prstGeom prst="rect">
            <a:avLst/>
          </a:prstGeom>
          <a:noFill/>
        </p:spPr>
        <p:txBody>
          <a:bodyPr wrap="square" rtlCol="0">
            <a:spAutoFit/>
          </a:bodyPr>
          <a:lstStyle/>
          <a:p>
            <a:r>
              <a:rPr lang="en-GB" sz="4800" dirty="0"/>
              <a:t> </a:t>
            </a:r>
            <a:r>
              <a:rPr lang="en-GB" sz="4800" dirty="0" smtClean="0"/>
              <a:t>  </a:t>
            </a:r>
            <a:r>
              <a:rPr lang="en-GB" sz="4800" dirty="0" smtClean="0"/>
              <a:t>  TO   </a:t>
            </a:r>
          </a:p>
          <a:p>
            <a:r>
              <a:rPr lang="en-GB" sz="4800" dirty="0">
                <a:solidFill>
                  <a:srgbClr val="FF0000"/>
                </a:solidFill>
              </a:rPr>
              <a:t> </a:t>
            </a:r>
            <a:r>
              <a:rPr lang="en-GB" sz="4800" dirty="0" smtClean="0">
                <a:solidFill>
                  <a:srgbClr val="FF0000"/>
                </a:solidFill>
              </a:rPr>
              <a:t>    </a:t>
            </a:r>
            <a:r>
              <a:rPr lang="en-GB" sz="2000" dirty="0" smtClean="0">
                <a:solidFill>
                  <a:srgbClr val="FF0000"/>
                </a:solidFill>
              </a:rPr>
              <a:t> </a:t>
            </a:r>
            <a:r>
              <a:rPr lang="en-GB" sz="4800" dirty="0" smtClean="0">
                <a:solidFill>
                  <a:schemeClr val="bg1">
                    <a:lumMod val="50000"/>
                  </a:schemeClr>
                </a:solidFill>
              </a:rPr>
              <a:t>5</a:t>
            </a:r>
            <a:r>
              <a:rPr lang="en-GB" sz="4800" dirty="0" smtClean="0">
                <a:solidFill>
                  <a:srgbClr val="FF0000"/>
                </a:solidFill>
              </a:rPr>
              <a:t>3</a:t>
            </a:r>
          </a:p>
          <a:p>
            <a:r>
              <a:rPr lang="en-US" sz="4800" dirty="0">
                <a:solidFill>
                  <a:schemeClr val="bg1">
                    <a:lumMod val="50000"/>
                  </a:schemeClr>
                </a:solidFill>
              </a:rPr>
              <a:t> </a:t>
            </a:r>
            <a:r>
              <a:rPr lang="en-US" sz="4800" dirty="0" smtClean="0">
                <a:solidFill>
                  <a:schemeClr val="bg1">
                    <a:lumMod val="50000"/>
                  </a:schemeClr>
                </a:solidFill>
              </a:rPr>
              <a:t> -  2</a:t>
            </a:r>
            <a:r>
              <a:rPr lang="en-US" sz="4800" dirty="0" smtClean="0">
                <a:solidFill>
                  <a:srgbClr val="FF0000"/>
                </a:solidFill>
              </a:rPr>
              <a:t>2</a:t>
            </a:r>
          </a:p>
          <a:p>
            <a:r>
              <a:rPr lang="en-US" sz="4800" dirty="0" smtClean="0">
                <a:solidFill>
                  <a:srgbClr val="FF0000"/>
                </a:solidFill>
              </a:rPr>
              <a:t>     </a:t>
            </a:r>
            <a:r>
              <a:rPr lang="en-US" sz="4800" dirty="0" smtClean="0">
                <a:solidFill>
                  <a:schemeClr val="accent5">
                    <a:lumMod val="60000"/>
                    <a:lumOff val="40000"/>
                  </a:schemeClr>
                </a:solidFill>
              </a:rPr>
              <a:t>7</a:t>
            </a:r>
            <a:r>
              <a:rPr lang="en-US" sz="4800" dirty="0">
                <a:solidFill>
                  <a:srgbClr val="FF0000"/>
                </a:solidFill>
              </a:rPr>
              <a:t>1</a:t>
            </a:r>
            <a:endParaRPr lang="en-GB" sz="4800" dirty="0">
              <a:solidFill>
                <a:srgbClr val="FF0000"/>
              </a:solidFill>
            </a:endParaRPr>
          </a:p>
        </p:txBody>
      </p:sp>
      <p:cxnSp>
        <p:nvCxnSpPr>
          <p:cNvPr id="17" name="Straight Connector 16"/>
          <p:cNvCxnSpPr/>
          <p:nvPr/>
        </p:nvCxnSpPr>
        <p:spPr>
          <a:xfrm>
            <a:off x="9154210" y="4153989"/>
            <a:ext cx="1105989" cy="0"/>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2B444A5-179C-4D30-8C29-BAB0FFABB375}"/>
              </a:ext>
            </a:extLst>
          </p:cNvPr>
          <p:cNvSpPr txBox="1"/>
          <p:nvPr/>
        </p:nvSpPr>
        <p:spPr>
          <a:xfrm>
            <a:off x="3694687" y="2820142"/>
            <a:ext cx="1916794" cy="2031325"/>
          </a:xfrm>
          <a:prstGeom prst="rect">
            <a:avLst/>
          </a:prstGeom>
          <a:noFill/>
        </p:spPr>
        <p:txBody>
          <a:bodyPr wrap="square" rtlCol="0">
            <a:spAutoFit/>
          </a:bodyPr>
          <a:lstStyle/>
          <a:p>
            <a:r>
              <a:rPr lang="en-GB" dirty="0" smtClean="0"/>
              <a:t>1. Subtract your 2</a:t>
            </a:r>
            <a:r>
              <a:rPr lang="en-GB" baseline="30000" dirty="0" smtClean="0"/>
              <a:t>nd</a:t>
            </a:r>
            <a:r>
              <a:rPr lang="en-GB" dirty="0" smtClean="0"/>
              <a:t> number of ones from your 1</a:t>
            </a:r>
            <a:r>
              <a:rPr lang="en-GB" baseline="30000" dirty="0" smtClean="0"/>
              <a:t>st</a:t>
            </a:r>
            <a:r>
              <a:rPr lang="en-GB" dirty="0" smtClean="0"/>
              <a:t> number of ones and write the answer below the line.</a:t>
            </a:r>
            <a:endParaRPr lang="en-GB" dirty="0"/>
          </a:p>
        </p:txBody>
      </p:sp>
      <p:cxnSp>
        <p:nvCxnSpPr>
          <p:cNvPr id="21" name="Straight Arrow Connector 20"/>
          <p:cNvCxnSpPr/>
          <p:nvPr/>
        </p:nvCxnSpPr>
        <p:spPr>
          <a:xfrm>
            <a:off x="2711329" y="3362659"/>
            <a:ext cx="798225" cy="295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49036" y="4030584"/>
            <a:ext cx="894020" cy="404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2B444A5-179C-4D30-8C29-BAB0FFABB375}"/>
              </a:ext>
            </a:extLst>
          </p:cNvPr>
          <p:cNvSpPr txBox="1"/>
          <p:nvPr/>
        </p:nvSpPr>
        <p:spPr>
          <a:xfrm>
            <a:off x="6495005" y="2928154"/>
            <a:ext cx="1952833" cy="2031325"/>
          </a:xfrm>
          <a:prstGeom prst="rect">
            <a:avLst/>
          </a:prstGeom>
          <a:noFill/>
        </p:spPr>
        <p:txBody>
          <a:bodyPr wrap="square" rtlCol="0">
            <a:spAutoFit/>
          </a:bodyPr>
          <a:lstStyle/>
          <a:p>
            <a:r>
              <a:rPr lang="en-GB" dirty="0" smtClean="0"/>
              <a:t>2.</a:t>
            </a:r>
            <a:r>
              <a:rPr lang="en-GB" dirty="0" smtClean="0"/>
              <a:t> Then, subtract your 2</a:t>
            </a:r>
            <a:r>
              <a:rPr lang="en-GB" baseline="30000" dirty="0" smtClean="0"/>
              <a:t>nd</a:t>
            </a:r>
            <a:r>
              <a:rPr lang="en-GB" dirty="0" smtClean="0"/>
              <a:t> number of tens from your first number of tens and write the answer below the line.</a:t>
            </a:r>
            <a:endParaRPr lang="en-GB" dirty="0"/>
          </a:p>
        </p:txBody>
      </p:sp>
      <p:sp>
        <p:nvSpPr>
          <p:cNvPr id="29" name="Right Arrow 28"/>
          <p:cNvSpPr/>
          <p:nvPr/>
        </p:nvSpPr>
        <p:spPr>
          <a:xfrm rot="5400000">
            <a:off x="2137098" y="4922904"/>
            <a:ext cx="615388" cy="28562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rot="5400000">
            <a:off x="9205539" y="4958424"/>
            <a:ext cx="615388" cy="28562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p:nvPr/>
        </p:nvCxnSpPr>
        <p:spPr>
          <a:xfrm flipH="1">
            <a:off x="8273144" y="3431952"/>
            <a:ext cx="1097279" cy="3112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321653" y="4186305"/>
            <a:ext cx="1048770" cy="3935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2"/>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1144328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3E671B-C5B7-4F37-AF62-C29286D8344C}"/>
              </a:ext>
            </a:extLst>
          </p:cNvPr>
          <p:cNvSpPr txBox="1"/>
          <p:nvPr/>
        </p:nvSpPr>
        <p:spPr>
          <a:xfrm>
            <a:off x="932406" y="390190"/>
            <a:ext cx="7580289" cy="646331"/>
          </a:xfrm>
          <a:prstGeom prst="rect">
            <a:avLst/>
          </a:prstGeom>
          <a:noFill/>
        </p:spPr>
        <p:txBody>
          <a:bodyPr wrap="square" rtlCol="0">
            <a:spAutoFit/>
          </a:bodyPr>
          <a:lstStyle/>
          <a:p>
            <a:r>
              <a:rPr lang="en-GB" sz="3600" dirty="0" smtClean="0"/>
              <a:t>Strategy 3: Column Subtraction…</a:t>
            </a:r>
            <a:endParaRPr lang="en-GB" sz="3600" dirty="0"/>
          </a:p>
        </p:txBody>
      </p:sp>
      <p:sp>
        <p:nvSpPr>
          <p:cNvPr id="3" name="TextBox 2">
            <a:extLst>
              <a:ext uri="{FF2B5EF4-FFF2-40B4-BE49-F238E27FC236}">
                <a16:creationId xmlns:a16="http://schemas.microsoft.com/office/drawing/2014/main" id="{6B987C36-6BB1-44A2-8B25-A5C75C4A2597}"/>
              </a:ext>
            </a:extLst>
          </p:cNvPr>
          <p:cNvSpPr txBox="1"/>
          <p:nvPr/>
        </p:nvSpPr>
        <p:spPr>
          <a:xfrm>
            <a:off x="8622533" y="1908458"/>
            <a:ext cx="2005249" cy="3046988"/>
          </a:xfrm>
          <a:prstGeom prst="rect">
            <a:avLst/>
          </a:prstGeom>
          <a:noFill/>
        </p:spPr>
        <p:txBody>
          <a:bodyPr wrap="square" rtlCol="0">
            <a:spAutoFit/>
          </a:bodyPr>
          <a:lstStyle/>
          <a:p>
            <a:r>
              <a:rPr lang="en-GB" sz="4800" dirty="0"/>
              <a:t> </a:t>
            </a:r>
            <a:r>
              <a:rPr lang="en-GB" sz="4800" dirty="0" smtClean="0"/>
              <a:t>  </a:t>
            </a:r>
            <a:r>
              <a:rPr lang="en-GB" sz="4800" dirty="0" smtClean="0"/>
              <a:t>  TO   </a:t>
            </a:r>
          </a:p>
          <a:p>
            <a:r>
              <a:rPr lang="en-GB" sz="4800" dirty="0">
                <a:solidFill>
                  <a:srgbClr val="FF0000"/>
                </a:solidFill>
              </a:rPr>
              <a:t> </a:t>
            </a:r>
            <a:r>
              <a:rPr lang="en-GB" sz="4800" dirty="0" smtClean="0">
                <a:solidFill>
                  <a:srgbClr val="FF0000"/>
                </a:solidFill>
              </a:rPr>
              <a:t>    </a:t>
            </a:r>
            <a:r>
              <a:rPr lang="en-GB" sz="2000" dirty="0" smtClean="0">
                <a:solidFill>
                  <a:srgbClr val="FF0000"/>
                </a:solidFill>
              </a:rPr>
              <a:t> </a:t>
            </a:r>
            <a:r>
              <a:rPr lang="en-GB" sz="4800" dirty="0">
                <a:solidFill>
                  <a:srgbClr val="FF0000"/>
                </a:solidFill>
              </a:rPr>
              <a:t>6</a:t>
            </a:r>
            <a:r>
              <a:rPr lang="en-GB" sz="4800" dirty="0" smtClean="0">
                <a:solidFill>
                  <a:schemeClr val="bg1">
                    <a:lumMod val="50000"/>
                  </a:schemeClr>
                </a:solidFill>
              </a:rPr>
              <a:t>8</a:t>
            </a:r>
            <a:endParaRPr lang="en-GB" sz="4800" dirty="0" smtClean="0">
              <a:solidFill>
                <a:schemeClr val="bg1">
                  <a:lumMod val="50000"/>
                </a:schemeClr>
              </a:solidFill>
            </a:endParaRPr>
          </a:p>
          <a:p>
            <a:r>
              <a:rPr lang="en-US" sz="4800" dirty="0">
                <a:solidFill>
                  <a:schemeClr val="bg1">
                    <a:lumMod val="50000"/>
                  </a:schemeClr>
                </a:solidFill>
              </a:rPr>
              <a:t> </a:t>
            </a:r>
            <a:r>
              <a:rPr lang="en-US" sz="4800" dirty="0" smtClean="0">
                <a:solidFill>
                  <a:schemeClr val="bg1">
                    <a:lumMod val="50000"/>
                  </a:schemeClr>
                </a:solidFill>
              </a:rPr>
              <a:t> -  </a:t>
            </a:r>
            <a:r>
              <a:rPr lang="en-US" sz="4800" dirty="0" smtClean="0">
                <a:solidFill>
                  <a:srgbClr val="FF0000"/>
                </a:solidFill>
              </a:rPr>
              <a:t>2</a:t>
            </a:r>
            <a:r>
              <a:rPr lang="en-US" sz="4800" dirty="0" smtClean="0">
                <a:solidFill>
                  <a:schemeClr val="bg1">
                    <a:lumMod val="50000"/>
                  </a:schemeClr>
                </a:solidFill>
              </a:rPr>
              <a:t>1</a:t>
            </a:r>
          </a:p>
          <a:p>
            <a:r>
              <a:rPr lang="en-US" sz="4800" dirty="0">
                <a:solidFill>
                  <a:schemeClr val="bg1">
                    <a:lumMod val="50000"/>
                  </a:schemeClr>
                </a:solidFill>
              </a:rPr>
              <a:t> </a:t>
            </a:r>
            <a:r>
              <a:rPr lang="en-US" sz="4800" dirty="0" smtClean="0">
                <a:solidFill>
                  <a:schemeClr val="bg1">
                    <a:lumMod val="50000"/>
                  </a:schemeClr>
                </a:solidFill>
              </a:rPr>
              <a:t>    </a:t>
            </a:r>
            <a:endParaRPr lang="en-GB" sz="4800" dirty="0"/>
          </a:p>
        </p:txBody>
      </p:sp>
      <p:cxnSp>
        <p:nvCxnSpPr>
          <p:cNvPr id="9" name="Straight Connector 8"/>
          <p:cNvCxnSpPr/>
          <p:nvPr/>
        </p:nvCxnSpPr>
        <p:spPr>
          <a:xfrm>
            <a:off x="1775115" y="4058194"/>
            <a:ext cx="1105989"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2B444A5-179C-4D30-8C29-BAB0FFABB375}"/>
              </a:ext>
            </a:extLst>
          </p:cNvPr>
          <p:cNvSpPr txBox="1"/>
          <p:nvPr/>
        </p:nvSpPr>
        <p:spPr>
          <a:xfrm>
            <a:off x="1915932" y="5347863"/>
            <a:ext cx="2389017" cy="646331"/>
          </a:xfrm>
          <a:prstGeom prst="rect">
            <a:avLst/>
          </a:prstGeom>
          <a:noFill/>
        </p:spPr>
        <p:txBody>
          <a:bodyPr wrap="square" rtlCol="0">
            <a:spAutoFit/>
          </a:bodyPr>
          <a:lstStyle/>
          <a:p>
            <a:r>
              <a:rPr lang="en-GB" dirty="0" smtClean="0"/>
              <a:t>Keep your ones lined up in one column</a:t>
            </a:r>
            <a:endParaRPr lang="en-GB" dirty="0"/>
          </a:p>
        </p:txBody>
      </p:sp>
      <p:sp>
        <p:nvSpPr>
          <p:cNvPr id="11" name="TextBox 10">
            <a:extLst>
              <a:ext uri="{FF2B5EF4-FFF2-40B4-BE49-F238E27FC236}">
                <a16:creationId xmlns:a16="http://schemas.microsoft.com/office/drawing/2014/main" id="{52B444A5-179C-4D30-8C29-BAB0FFABB375}"/>
              </a:ext>
            </a:extLst>
          </p:cNvPr>
          <p:cNvSpPr txBox="1"/>
          <p:nvPr/>
        </p:nvSpPr>
        <p:spPr>
          <a:xfrm>
            <a:off x="8512695" y="5439987"/>
            <a:ext cx="2389017" cy="646331"/>
          </a:xfrm>
          <a:prstGeom prst="rect">
            <a:avLst/>
          </a:prstGeom>
          <a:noFill/>
        </p:spPr>
        <p:txBody>
          <a:bodyPr wrap="square" rtlCol="0">
            <a:spAutoFit/>
          </a:bodyPr>
          <a:lstStyle/>
          <a:p>
            <a:r>
              <a:rPr lang="en-GB" dirty="0" smtClean="0"/>
              <a:t>Keep your tens lined up in one column</a:t>
            </a:r>
            <a:endParaRPr lang="en-GB" dirty="0"/>
          </a:p>
        </p:txBody>
      </p:sp>
      <p:sp>
        <p:nvSpPr>
          <p:cNvPr id="16" name="TextBox 15">
            <a:extLst>
              <a:ext uri="{FF2B5EF4-FFF2-40B4-BE49-F238E27FC236}">
                <a16:creationId xmlns:a16="http://schemas.microsoft.com/office/drawing/2014/main" id="{6B987C36-6BB1-44A2-8B25-A5C75C4A2597}"/>
              </a:ext>
            </a:extLst>
          </p:cNvPr>
          <p:cNvSpPr txBox="1"/>
          <p:nvPr/>
        </p:nvSpPr>
        <p:spPr>
          <a:xfrm>
            <a:off x="1194897" y="1830081"/>
            <a:ext cx="2017426" cy="3046988"/>
          </a:xfrm>
          <a:prstGeom prst="rect">
            <a:avLst/>
          </a:prstGeom>
          <a:noFill/>
        </p:spPr>
        <p:txBody>
          <a:bodyPr wrap="square" rtlCol="0">
            <a:spAutoFit/>
          </a:bodyPr>
          <a:lstStyle/>
          <a:p>
            <a:r>
              <a:rPr lang="en-GB" sz="4800" dirty="0"/>
              <a:t> </a:t>
            </a:r>
            <a:r>
              <a:rPr lang="en-GB" sz="4800" dirty="0" smtClean="0"/>
              <a:t>  </a:t>
            </a:r>
            <a:r>
              <a:rPr lang="en-GB" sz="4800" dirty="0" smtClean="0"/>
              <a:t>  TO   </a:t>
            </a:r>
          </a:p>
          <a:p>
            <a:r>
              <a:rPr lang="en-GB" sz="4800" dirty="0">
                <a:solidFill>
                  <a:srgbClr val="FF0000"/>
                </a:solidFill>
              </a:rPr>
              <a:t> </a:t>
            </a:r>
            <a:r>
              <a:rPr lang="en-GB" sz="4800" dirty="0" smtClean="0">
                <a:solidFill>
                  <a:srgbClr val="FF0000"/>
                </a:solidFill>
              </a:rPr>
              <a:t>    </a:t>
            </a:r>
            <a:r>
              <a:rPr lang="en-GB" sz="2000" dirty="0" smtClean="0">
                <a:solidFill>
                  <a:srgbClr val="FF0000"/>
                </a:solidFill>
              </a:rPr>
              <a:t> </a:t>
            </a:r>
            <a:r>
              <a:rPr lang="en-GB" sz="4800" dirty="0">
                <a:solidFill>
                  <a:schemeClr val="bg1">
                    <a:lumMod val="50000"/>
                  </a:schemeClr>
                </a:solidFill>
              </a:rPr>
              <a:t>6</a:t>
            </a:r>
            <a:r>
              <a:rPr lang="en-GB" sz="4800" dirty="0" smtClean="0">
                <a:solidFill>
                  <a:srgbClr val="FF0000"/>
                </a:solidFill>
              </a:rPr>
              <a:t>8</a:t>
            </a:r>
            <a:endParaRPr lang="en-GB" sz="4800" dirty="0" smtClean="0">
              <a:solidFill>
                <a:srgbClr val="FF0000"/>
              </a:solidFill>
            </a:endParaRPr>
          </a:p>
          <a:p>
            <a:r>
              <a:rPr lang="en-US" sz="4800" dirty="0">
                <a:solidFill>
                  <a:schemeClr val="bg1">
                    <a:lumMod val="50000"/>
                  </a:schemeClr>
                </a:solidFill>
              </a:rPr>
              <a:t> </a:t>
            </a:r>
            <a:r>
              <a:rPr lang="en-US" sz="4800" dirty="0" smtClean="0">
                <a:solidFill>
                  <a:schemeClr val="bg1">
                    <a:lumMod val="50000"/>
                  </a:schemeClr>
                </a:solidFill>
              </a:rPr>
              <a:t> -  2</a:t>
            </a:r>
            <a:r>
              <a:rPr lang="en-US" sz="4800" dirty="0" smtClean="0">
                <a:solidFill>
                  <a:srgbClr val="FF0000"/>
                </a:solidFill>
              </a:rPr>
              <a:t>1</a:t>
            </a:r>
          </a:p>
          <a:p>
            <a:r>
              <a:rPr lang="en-US" sz="4800" dirty="0" smtClean="0">
                <a:solidFill>
                  <a:srgbClr val="FF0000"/>
                </a:solidFill>
              </a:rPr>
              <a:t>     </a:t>
            </a:r>
            <a:r>
              <a:rPr lang="en-US" sz="4800" dirty="0" smtClean="0">
                <a:solidFill>
                  <a:schemeClr val="accent5">
                    <a:lumMod val="60000"/>
                    <a:lumOff val="40000"/>
                  </a:schemeClr>
                </a:solidFill>
              </a:rPr>
              <a:t>7</a:t>
            </a:r>
            <a:endParaRPr lang="en-GB" sz="4800" dirty="0">
              <a:solidFill>
                <a:srgbClr val="FF0000"/>
              </a:solidFill>
            </a:endParaRPr>
          </a:p>
        </p:txBody>
      </p:sp>
      <p:cxnSp>
        <p:nvCxnSpPr>
          <p:cNvPr id="17" name="Straight Connector 16"/>
          <p:cNvCxnSpPr/>
          <p:nvPr/>
        </p:nvCxnSpPr>
        <p:spPr>
          <a:xfrm>
            <a:off x="9154210" y="4153989"/>
            <a:ext cx="110598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2711329" y="3362659"/>
            <a:ext cx="798225" cy="295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749036" y="4030584"/>
            <a:ext cx="894020" cy="404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rot="5400000">
            <a:off x="2137098" y="4922904"/>
            <a:ext cx="615388" cy="28562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p:nvPr/>
        </p:nvSpPr>
        <p:spPr>
          <a:xfrm rot="5400000">
            <a:off x="9205539" y="4958424"/>
            <a:ext cx="615388" cy="28562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p:nvPr/>
        </p:nvCxnSpPr>
        <p:spPr>
          <a:xfrm flipH="1">
            <a:off x="8273144" y="3431952"/>
            <a:ext cx="1097279" cy="3112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321653" y="4186305"/>
            <a:ext cx="1048770" cy="3935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7143" y="4667794"/>
            <a:ext cx="57189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343969" y="4667794"/>
            <a:ext cx="890103" cy="43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sp>
        <p:nvSpPr>
          <p:cNvPr id="23" name="TextBox 22">
            <a:extLst>
              <a:ext uri="{FF2B5EF4-FFF2-40B4-BE49-F238E27FC236}">
                <a16:creationId xmlns:a16="http://schemas.microsoft.com/office/drawing/2014/main" id="{52B444A5-179C-4D30-8C29-BAB0FFABB375}"/>
              </a:ext>
            </a:extLst>
          </p:cNvPr>
          <p:cNvSpPr txBox="1"/>
          <p:nvPr/>
        </p:nvSpPr>
        <p:spPr>
          <a:xfrm>
            <a:off x="3694687" y="2820142"/>
            <a:ext cx="1916794" cy="2031325"/>
          </a:xfrm>
          <a:prstGeom prst="rect">
            <a:avLst/>
          </a:prstGeom>
          <a:noFill/>
        </p:spPr>
        <p:txBody>
          <a:bodyPr wrap="square" rtlCol="0">
            <a:spAutoFit/>
          </a:bodyPr>
          <a:lstStyle/>
          <a:p>
            <a:r>
              <a:rPr lang="en-GB" dirty="0" smtClean="0"/>
              <a:t>1. Subtract your 2</a:t>
            </a:r>
            <a:r>
              <a:rPr lang="en-GB" baseline="30000" dirty="0" smtClean="0"/>
              <a:t>nd</a:t>
            </a:r>
            <a:r>
              <a:rPr lang="en-GB" dirty="0" smtClean="0"/>
              <a:t> number of ones from your 1</a:t>
            </a:r>
            <a:r>
              <a:rPr lang="en-GB" baseline="30000" dirty="0" smtClean="0"/>
              <a:t>st</a:t>
            </a:r>
            <a:r>
              <a:rPr lang="en-GB" dirty="0" smtClean="0"/>
              <a:t> number of ones and write the answer below the line.</a:t>
            </a:r>
            <a:endParaRPr lang="en-GB" dirty="0"/>
          </a:p>
        </p:txBody>
      </p:sp>
      <p:sp>
        <p:nvSpPr>
          <p:cNvPr id="25" name="TextBox 24">
            <a:extLst>
              <a:ext uri="{FF2B5EF4-FFF2-40B4-BE49-F238E27FC236}">
                <a16:creationId xmlns:a16="http://schemas.microsoft.com/office/drawing/2014/main" id="{52B444A5-179C-4D30-8C29-BAB0FFABB375}"/>
              </a:ext>
            </a:extLst>
          </p:cNvPr>
          <p:cNvSpPr txBox="1"/>
          <p:nvPr/>
        </p:nvSpPr>
        <p:spPr>
          <a:xfrm>
            <a:off x="6495005" y="2928154"/>
            <a:ext cx="1952833" cy="2031325"/>
          </a:xfrm>
          <a:prstGeom prst="rect">
            <a:avLst/>
          </a:prstGeom>
          <a:noFill/>
        </p:spPr>
        <p:txBody>
          <a:bodyPr wrap="square" rtlCol="0">
            <a:spAutoFit/>
          </a:bodyPr>
          <a:lstStyle/>
          <a:p>
            <a:r>
              <a:rPr lang="en-GB" dirty="0" smtClean="0"/>
              <a:t>2.</a:t>
            </a:r>
            <a:r>
              <a:rPr lang="en-GB" dirty="0" smtClean="0"/>
              <a:t> Then, subtract your 2</a:t>
            </a:r>
            <a:r>
              <a:rPr lang="en-GB" baseline="30000" dirty="0" smtClean="0"/>
              <a:t>nd</a:t>
            </a:r>
            <a:r>
              <a:rPr lang="en-GB" dirty="0" smtClean="0"/>
              <a:t> number of tens from your first number of tens and write the answer below the line.</a:t>
            </a:r>
            <a:endParaRPr lang="en-GB" dirty="0"/>
          </a:p>
        </p:txBody>
      </p:sp>
    </p:spTree>
    <p:extLst>
      <p:ext uri="{BB962C8B-B14F-4D97-AF65-F5344CB8AC3E}">
        <p14:creationId xmlns:p14="http://schemas.microsoft.com/office/powerpoint/2010/main" val="876013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30711-D620-4642-969F-0FCBEE45BB52}"/>
              </a:ext>
            </a:extLst>
          </p:cNvPr>
          <p:cNvSpPr/>
          <p:nvPr/>
        </p:nvSpPr>
        <p:spPr>
          <a:xfrm>
            <a:off x="603864" y="304218"/>
            <a:ext cx="7135095"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Subtracting 2-digit numbers</a:t>
            </a:r>
          </a:p>
        </p:txBody>
      </p:sp>
      <p:sp>
        <p:nvSpPr>
          <p:cNvPr id="4" name="TextBox 3">
            <a:extLst>
              <a:ext uri="{FF2B5EF4-FFF2-40B4-BE49-F238E27FC236}">
                <a16:creationId xmlns:a16="http://schemas.microsoft.com/office/drawing/2014/main" id="{B0673F86-A542-4B7F-BB72-851B740AEEB3}"/>
              </a:ext>
            </a:extLst>
          </p:cNvPr>
          <p:cNvSpPr txBox="1"/>
          <p:nvPr/>
        </p:nvSpPr>
        <p:spPr>
          <a:xfrm>
            <a:off x="718530" y="2096857"/>
            <a:ext cx="3339886" cy="3970318"/>
          </a:xfrm>
          <a:prstGeom prst="rect">
            <a:avLst/>
          </a:prstGeom>
          <a:noFill/>
        </p:spPr>
        <p:txBody>
          <a:bodyPr wrap="square" rtlCol="0">
            <a:spAutoFit/>
          </a:bodyPr>
          <a:lstStyle/>
          <a:p>
            <a:pPr marL="742950" indent="-742950">
              <a:buAutoNum type="arabicPeriod"/>
            </a:pPr>
            <a:r>
              <a:rPr lang="en-GB" sz="3600" dirty="0"/>
              <a:t>6</a:t>
            </a:r>
            <a:r>
              <a:rPr lang="en-GB" sz="3600" dirty="0" smtClean="0"/>
              <a:t>9 </a:t>
            </a:r>
            <a:r>
              <a:rPr lang="en-GB" sz="3600" dirty="0"/>
              <a:t>– </a:t>
            </a:r>
            <a:r>
              <a:rPr lang="en-GB" sz="3600" dirty="0" smtClean="0"/>
              <a:t>32 </a:t>
            </a:r>
            <a:r>
              <a:rPr lang="en-GB" sz="3600" dirty="0"/>
              <a:t>= </a:t>
            </a:r>
          </a:p>
          <a:p>
            <a:pPr marL="742950" indent="-742950">
              <a:buAutoNum type="arabicPeriod"/>
            </a:pPr>
            <a:endParaRPr lang="en-GB" sz="3600" dirty="0"/>
          </a:p>
          <a:p>
            <a:pPr marL="742950" indent="-742950">
              <a:buAutoNum type="arabicPeriod"/>
            </a:pPr>
            <a:r>
              <a:rPr lang="en-GB" sz="3600" dirty="0"/>
              <a:t>8</a:t>
            </a:r>
            <a:r>
              <a:rPr lang="en-GB" sz="3600" dirty="0" smtClean="0"/>
              <a:t>7 </a:t>
            </a:r>
            <a:r>
              <a:rPr lang="en-GB" sz="3600" dirty="0"/>
              <a:t>– </a:t>
            </a:r>
            <a:r>
              <a:rPr lang="en-GB" sz="3600" dirty="0" smtClean="0"/>
              <a:t>25 </a:t>
            </a:r>
            <a:r>
              <a:rPr lang="en-GB" sz="3600" dirty="0"/>
              <a:t>= </a:t>
            </a:r>
          </a:p>
          <a:p>
            <a:pPr marL="742950" indent="-742950">
              <a:buAutoNum type="arabicPeriod"/>
            </a:pPr>
            <a:endParaRPr lang="en-GB" sz="3600" dirty="0"/>
          </a:p>
          <a:p>
            <a:pPr marL="742950" indent="-742950">
              <a:buAutoNum type="arabicPeriod"/>
            </a:pPr>
            <a:r>
              <a:rPr lang="en-GB" sz="3600" dirty="0" smtClean="0"/>
              <a:t>95 </a:t>
            </a:r>
            <a:r>
              <a:rPr lang="en-GB" sz="3600" dirty="0"/>
              <a:t>– </a:t>
            </a:r>
            <a:r>
              <a:rPr lang="en-GB" sz="3600" dirty="0" smtClean="0"/>
              <a:t>41 </a:t>
            </a:r>
            <a:r>
              <a:rPr lang="en-GB" sz="3600" dirty="0"/>
              <a:t>= </a:t>
            </a:r>
          </a:p>
          <a:p>
            <a:pPr marL="742950" indent="-742950">
              <a:buAutoNum type="arabicPeriod"/>
            </a:pPr>
            <a:endParaRPr lang="en-GB" sz="3600" dirty="0"/>
          </a:p>
          <a:p>
            <a:pPr marL="742950" indent="-742950">
              <a:buAutoNum type="arabicPeriod"/>
            </a:pPr>
            <a:r>
              <a:rPr lang="en-GB" sz="3600" dirty="0" smtClean="0"/>
              <a:t>76 </a:t>
            </a:r>
            <a:r>
              <a:rPr lang="en-GB" sz="3600" dirty="0"/>
              <a:t>– 35 =   </a:t>
            </a:r>
          </a:p>
        </p:txBody>
      </p:sp>
      <p:sp>
        <p:nvSpPr>
          <p:cNvPr id="5" name="TextBox 4">
            <a:extLst>
              <a:ext uri="{FF2B5EF4-FFF2-40B4-BE49-F238E27FC236}">
                <a16:creationId xmlns:a16="http://schemas.microsoft.com/office/drawing/2014/main" id="{827718F9-5CE7-4A35-B02A-EEC4FBAD54AE}"/>
              </a:ext>
            </a:extLst>
          </p:cNvPr>
          <p:cNvSpPr txBox="1"/>
          <p:nvPr/>
        </p:nvSpPr>
        <p:spPr>
          <a:xfrm>
            <a:off x="4869494" y="2096857"/>
            <a:ext cx="3339886" cy="3970318"/>
          </a:xfrm>
          <a:prstGeom prst="rect">
            <a:avLst/>
          </a:prstGeom>
          <a:noFill/>
        </p:spPr>
        <p:txBody>
          <a:bodyPr wrap="square" rtlCol="0">
            <a:spAutoFit/>
          </a:bodyPr>
          <a:lstStyle/>
          <a:p>
            <a:r>
              <a:rPr lang="en-GB" sz="3600" dirty="0"/>
              <a:t>5.    </a:t>
            </a:r>
            <a:r>
              <a:rPr lang="en-GB" sz="3600" dirty="0" smtClean="0"/>
              <a:t>63 </a:t>
            </a:r>
            <a:r>
              <a:rPr lang="en-GB" sz="3600" dirty="0"/>
              <a:t>– </a:t>
            </a:r>
            <a:r>
              <a:rPr lang="en-GB" sz="3600" dirty="0" smtClean="0"/>
              <a:t>43 </a:t>
            </a:r>
            <a:r>
              <a:rPr lang="en-GB" sz="3600" dirty="0"/>
              <a:t>= </a:t>
            </a:r>
          </a:p>
          <a:p>
            <a:endParaRPr lang="en-GB" sz="3600" dirty="0"/>
          </a:p>
          <a:p>
            <a:r>
              <a:rPr lang="en-GB" sz="3600" dirty="0"/>
              <a:t>6.    </a:t>
            </a:r>
            <a:r>
              <a:rPr lang="en-GB" sz="3600" dirty="0" smtClean="0"/>
              <a:t>77 </a:t>
            </a:r>
            <a:r>
              <a:rPr lang="en-GB" sz="3600" dirty="0"/>
              <a:t>– </a:t>
            </a:r>
            <a:r>
              <a:rPr lang="en-GB" sz="3600" dirty="0" smtClean="0"/>
              <a:t>52 </a:t>
            </a:r>
            <a:r>
              <a:rPr lang="en-GB" sz="3600" dirty="0"/>
              <a:t>= </a:t>
            </a:r>
          </a:p>
          <a:p>
            <a:endParaRPr lang="en-GB" sz="3600" dirty="0"/>
          </a:p>
          <a:p>
            <a:r>
              <a:rPr lang="en-GB" sz="3600" dirty="0"/>
              <a:t>7.    88 – </a:t>
            </a:r>
            <a:r>
              <a:rPr lang="en-GB" sz="3600" dirty="0" smtClean="0"/>
              <a:t>24 </a:t>
            </a:r>
            <a:r>
              <a:rPr lang="en-GB" sz="3600" dirty="0"/>
              <a:t>= </a:t>
            </a:r>
          </a:p>
          <a:p>
            <a:pPr marL="742950" indent="-742950">
              <a:buAutoNum type="arabicPeriod"/>
            </a:pPr>
            <a:endParaRPr lang="en-GB" sz="3600" dirty="0"/>
          </a:p>
          <a:p>
            <a:r>
              <a:rPr lang="en-GB" sz="3600" dirty="0"/>
              <a:t>8.    </a:t>
            </a:r>
            <a:r>
              <a:rPr lang="en-GB" sz="3600" dirty="0" smtClean="0"/>
              <a:t>59 </a:t>
            </a:r>
            <a:r>
              <a:rPr lang="en-GB" sz="3600" dirty="0"/>
              <a:t>– 51 =   </a:t>
            </a:r>
          </a:p>
        </p:txBody>
      </p:sp>
      <p:sp>
        <p:nvSpPr>
          <p:cNvPr id="7" name="TextBox 6">
            <a:extLst>
              <a:ext uri="{FF2B5EF4-FFF2-40B4-BE49-F238E27FC236}">
                <a16:creationId xmlns:a16="http://schemas.microsoft.com/office/drawing/2014/main" id="{CC8AB06A-5305-4AE4-9E04-9DE16CF5E254}"/>
              </a:ext>
            </a:extLst>
          </p:cNvPr>
          <p:cNvSpPr txBox="1"/>
          <p:nvPr/>
        </p:nvSpPr>
        <p:spPr>
          <a:xfrm>
            <a:off x="603864" y="1050549"/>
            <a:ext cx="5614828" cy="369332"/>
          </a:xfrm>
          <a:prstGeom prst="rect">
            <a:avLst/>
          </a:prstGeom>
          <a:noFill/>
        </p:spPr>
        <p:txBody>
          <a:bodyPr wrap="square" rtlCol="0">
            <a:spAutoFit/>
          </a:bodyPr>
          <a:lstStyle/>
          <a:p>
            <a:r>
              <a:rPr lang="en-GB" dirty="0">
                <a:solidFill>
                  <a:srgbClr val="FF0000"/>
                </a:solidFill>
              </a:rPr>
              <a:t>(</a:t>
            </a:r>
            <a:r>
              <a:rPr lang="en-GB" dirty="0" smtClean="0">
                <a:solidFill>
                  <a:srgbClr val="FF0000"/>
                </a:solidFill>
              </a:rPr>
              <a:t>Choose whichever strategy you prefer to help you!)</a:t>
            </a:r>
            <a:endParaRPr lang="en-GB" dirty="0">
              <a:solidFill>
                <a:srgbClr val="FF0000"/>
              </a:solidFill>
            </a:endParaRPr>
          </a:p>
        </p:txBody>
      </p:sp>
      <p:pic>
        <p:nvPicPr>
          <p:cNvPr id="8" name="Picture 7"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9" name="Explosion 2 8"/>
          <p:cNvSpPr/>
          <p:nvPr/>
        </p:nvSpPr>
        <p:spPr>
          <a:xfrm>
            <a:off x="8952412" y="2786743"/>
            <a:ext cx="4153988" cy="30828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you found these really easy, have a go at the next 8 on the following slide!</a:t>
            </a:r>
            <a:endParaRPr lang="en-GB" dirty="0"/>
          </a:p>
        </p:txBody>
      </p:sp>
    </p:spTree>
    <p:extLst>
      <p:ext uri="{BB962C8B-B14F-4D97-AF65-F5344CB8AC3E}">
        <p14:creationId xmlns:p14="http://schemas.microsoft.com/office/powerpoint/2010/main" val="1830037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830711-D620-4642-969F-0FCBEE45BB52}"/>
              </a:ext>
            </a:extLst>
          </p:cNvPr>
          <p:cNvSpPr/>
          <p:nvPr/>
        </p:nvSpPr>
        <p:spPr>
          <a:xfrm>
            <a:off x="603864" y="304218"/>
            <a:ext cx="7135095"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Subtracting 2-digit numbers</a:t>
            </a:r>
          </a:p>
        </p:txBody>
      </p:sp>
      <p:sp>
        <p:nvSpPr>
          <p:cNvPr id="4" name="TextBox 3">
            <a:extLst>
              <a:ext uri="{FF2B5EF4-FFF2-40B4-BE49-F238E27FC236}">
                <a16:creationId xmlns:a16="http://schemas.microsoft.com/office/drawing/2014/main" id="{B0673F86-A542-4B7F-BB72-851B740AEEB3}"/>
              </a:ext>
            </a:extLst>
          </p:cNvPr>
          <p:cNvSpPr txBox="1"/>
          <p:nvPr/>
        </p:nvSpPr>
        <p:spPr>
          <a:xfrm>
            <a:off x="718530" y="2096857"/>
            <a:ext cx="3339886" cy="3970318"/>
          </a:xfrm>
          <a:prstGeom prst="rect">
            <a:avLst/>
          </a:prstGeom>
          <a:noFill/>
        </p:spPr>
        <p:txBody>
          <a:bodyPr wrap="square" rtlCol="0">
            <a:spAutoFit/>
          </a:bodyPr>
          <a:lstStyle/>
          <a:p>
            <a:pPr marL="742950" indent="-742950">
              <a:buAutoNum type="arabicPeriod"/>
            </a:pPr>
            <a:r>
              <a:rPr lang="en-GB" sz="3600" dirty="0" smtClean="0"/>
              <a:t>44 </a:t>
            </a:r>
            <a:r>
              <a:rPr lang="en-GB" sz="3600" dirty="0"/>
              <a:t>– </a:t>
            </a:r>
            <a:r>
              <a:rPr lang="en-GB" sz="3600" dirty="0" smtClean="0"/>
              <a:t>2</a:t>
            </a:r>
            <a:r>
              <a:rPr lang="en-GB" sz="3600" dirty="0"/>
              <a:t>8</a:t>
            </a:r>
            <a:r>
              <a:rPr lang="en-GB" sz="3600" dirty="0" smtClean="0"/>
              <a:t> </a:t>
            </a:r>
            <a:r>
              <a:rPr lang="en-GB" sz="3600" dirty="0"/>
              <a:t>= </a:t>
            </a:r>
          </a:p>
          <a:p>
            <a:pPr marL="742950" indent="-742950">
              <a:buAutoNum type="arabicPeriod"/>
            </a:pPr>
            <a:endParaRPr lang="en-GB" sz="3600" dirty="0"/>
          </a:p>
          <a:p>
            <a:pPr marL="742950" indent="-742950">
              <a:buAutoNum type="arabicPeriod"/>
            </a:pPr>
            <a:r>
              <a:rPr lang="en-GB" sz="3600" dirty="0" smtClean="0"/>
              <a:t>57 </a:t>
            </a:r>
            <a:r>
              <a:rPr lang="en-GB" sz="3600" dirty="0"/>
              <a:t>– </a:t>
            </a:r>
            <a:r>
              <a:rPr lang="en-GB" sz="3600" dirty="0" smtClean="0"/>
              <a:t>29</a:t>
            </a:r>
            <a:r>
              <a:rPr lang="en-GB" sz="3600" dirty="0" smtClean="0"/>
              <a:t> </a:t>
            </a:r>
            <a:r>
              <a:rPr lang="en-GB" sz="3600" dirty="0"/>
              <a:t>= </a:t>
            </a:r>
          </a:p>
          <a:p>
            <a:pPr marL="742950" indent="-742950">
              <a:buAutoNum type="arabicPeriod"/>
            </a:pPr>
            <a:endParaRPr lang="en-GB" sz="3600" dirty="0"/>
          </a:p>
          <a:p>
            <a:pPr marL="742950" indent="-742950">
              <a:buAutoNum type="arabicPeriod"/>
            </a:pPr>
            <a:r>
              <a:rPr lang="en-GB" sz="3600" dirty="0" smtClean="0"/>
              <a:t>91 </a:t>
            </a:r>
            <a:r>
              <a:rPr lang="en-GB" sz="3600" dirty="0"/>
              <a:t>– </a:t>
            </a:r>
            <a:r>
              <a:rPr lang="en-GB" sz="3600" dirty="0" smtClean="0"/>
              <a:t>44 </a:t>
            </a:r>
            <a:r>
              <a:rPr lang="en-GB" sz="3600" dirty="0"/>
              <a:t>= </a:t>
            </a:r>
          </a:p>
          <a:p>
            <a:pPr marL="742950" indent="-742950">
              <a:buAutoNum type="arabicPeriod"/>
            </a:pPr>
            <a:endParaRPr lang="en-GB" sz="3600" dirty="0"/>
          </a:p>
          <a:p>
            <a:pPr marL="742950" indent="-742950">
              <a:buAutoNum type="arabicPeriod"/>
            </a:pPr>
            <a:r>
              <a:rPr lang="en-GB" sz="3600" dirty="0" smtClean="0"/>
              <a:t>75 </a:t>
            </a:r>
            <a:r>
              <a:rPr lang="en-GB" sz="3600" dirty="0"/>
              <a:t>– </a:t>
            </a:r>
            <a:r>
              <a:rPr lang="en-GB" sz="3600" dirty="0" smtClean="0"/>
              <a:t>36 </a:t>
            </a:r>
            <a:r>
              <a:rPr lang="en-GB" sz="3600" dirty="0"/>
              <a:t>=   </a:t>
            </a:r>
          </a:p>
        </p:txBody>
      </p:sp>
      <p:sp>
        <p:nvSpPr>
          <p:cNvPr id="5" name="TextBox 4">
            <a:extLst>
              <a:ext uri="{FF2B5EF4-FFF2-40B4-BE49-F238E27FC236}">
                <a16:creationId xmlns:a16="http://schemas.microsoft.com/office/drawing/2014/main" id="{827718F9-5CE7-4A35-B02A-EEC4FBAD54AE}"/>
              </a:ext>
            </a:extLst>
          </p:cNvPr>
          <p:cNvSpPr txBox="1"/>
          <p:nvPr/>
        </p:nvSpPr>
        <p:spPr>
          <a:xfrm>
            <a:off x="4869494" y="2096857"/>
            <a:ext cx="3339886" cy="3970318"/>
          </a:xfrm>
          <a:prstGeom prst="rect">
            <a:avLst/>
          </a:prstGeom>
          <a:noFill/>
        </p:spPr>
        <p:txBody>
          <a:bodyPr wrap="square" rtlCol="0">
            <a:spAutoFit/>
          </a:bodyPr>
          <a:lstStyle/>
          <a:p>
            <a:r>
              <a:rPr lang="en-GB" sz="3600" dirty="0"/>
              <a:t>5.    </a:t>
            </a:r>
            <a:r>
              <a:rPr lang="en-GB" sz="3600" dirty="0" smtClean="0"/>
              <a:t>63 </a:t>
            </a:r>
            <a:r>
              <a:rPr lang="en-GB" sz="3600" dirty="0"/>
              <a:t>– </a:t>
            </a:r>
            <a:r>
              <a:rPr lang="en-GB" sz="3600" dirty="0" smtClean="0"/>
              <a:t>1</a:t>
            </a:r>
            <a:r>
              <a:rPr lang="en-GB" sz="3600" dirty="0"/>
              <a:t>9</a:t>
            </a:r>
            <a:r>
              <a:rPr lang="en-GB" sz="3600" dirty="0" smtClean="0"/>
              <a:t> </a:t>
            </a:r>
            <a:r>
              <a:rPr lang="en-GB" sz="3600" dirty="0"/>
              <a:t>= </a:t>
            </a:r>
          </a:p>
          <a:p>
            <a:endParaRPr lang="en-GB" sz="3600" dirty="0"/>
          </a:p>
          <a:p>
            <a:r>
              <a:rPr lang="en-GB" sz="3600" dirty="0"/>
              <a:t>6.    </a:t>
            </a:r>
            <a:r>
              <a:rPr lang="en-GB" sz="3600" dirty="0" smtClean="0"/>
              <a:t>72 </a:t>
            </a:r>
            <a:r>
              <a:rPr lang="en-GB" sz="3600" dirty="0"/>
              <a:t>– </a:t>
            </a:r>
            <a:r>
              <a:rPr lang="en-GB" sz="3600" dirty="0" smtClean="0"/>
              <a:t>55 </a:t>
            </a:r>
            <a:r>
              <a:rPr lang="en-GB" sz="3600" dirty="0"/>
              <a:t>= </a:t>
            </a:r>
          </a:p>
          <a:p>
            <a:endParaRPr lang="en-GB" sz="3600" dirty="0"/>
          </a:p>
          <a:p>
            <a:r>
              <a:rPr lang="en-GB" sz="3600" dirty="0"/>
              <a:t>7.    </a:t>
            </a:r>
            <a:r>
              <a:rPr lang="en-GB" sz="3600" dirty="0" smtClean="0"/>
              <a:t>80 </a:t>
            </a:r>
            <a:r>
              <a:rPr lang="en-GB" sz="3600" dirty="0"/>
              <a:t>– </a:t>
            </a:r>
            <a:r>
              <a:rPr lang="en-GB" sz="3600" dirty="0" smtClean="0"/>
              <a:t>24 </a:t>
            </a:r>
            <a:r>
              <a:rPr lang="en-GB" sz="3600" dirty="0"/>
              <a:t>= </a:t>
            </a:r>
          </a:p>
          <a:p>
            <a:pPr marL="742950" indent="-742950">
              <a:buAutoNum type="arabicPeriod"/>
            </a:pPr>
            <a:endParaRPr lang="en-GB" sz="3600" dirty="0"/>
          </a:p>
          <a:p>
            <a:r>
              <a:rPr lang="en-GB" sz="3600" dirty="0"/>
              <a:t>8.    </a:t>
            </a:r>
            <a:r>
              <a:rPr lang="en-GB" sz="3600" dirty="0" smtClean="0"/>
              <a:t>54 </a:t>
            </a:r>
            <a:r>
              <a:rPr lang="en-GB" sz="3600" dirty="0"/>
              <a:t>– </a:t>
            </a:r>
            <a:r>
              <a:rPr lang="en-GB" sz="3600" dirty="0" smtClean="0"/>
              <a:t>48</a:t>
            </a:r>
            <a:r>
              <a:rPr lang="en-GB" sz="3600" dirty="0" smtClean="0"/>
              <a:t> </a:t>
            </a:r>
            <a:r>
              <a:rPr lang="en-GB" sz="3600" dirty="0"/>
              <a:t>=   </a:t>
            </a:r>
          </a:p>
        </p:txBody>
      </p:sp>
      <p:sp>
        <p:nvSpPr>
          <p:cNvPr id="7" name="TextBox 6">
            <a:extLst>
              <a:ext uri="{FF2B5EF4-FFF2-40B4-BE49-F238E27FC236}">
                <a16:creationId xmlns:a16="http://schemas.microsoft.com/office/drawing/2014/main" id="{CC8AB06A-5305-4AE4-9E04-9DE16CF5E254}"/>
              </a:ext>
            </a:extLst>
          </p:cNvPr>
          <p:cNvSpPr txBox="1"/>
          <p:nvPr/>
        </p:nvSpPr>
        <p:spPr>
          <a:xfrm>
            <a:off x="603864" y="1050549"/>
            <a:ext cx="5614828" cy="369332"/>
          </a:xfrm>
          <a:prstGeom prst="rect">
            <a:avLst/>
          </a:prstGeom>
          <a:noFill/>
        </p:spPr>
        <p:txBody>
          <a:bodyPr wrap="square" rtlCol="0">
            <a:spAutoFit/>
          </a:bodyPr>
          <a:lstStyle/>
          <a:p>
            <a:r>
              <a:rPr lang="en-GB" dirty="0">
                <a:solidFill>
                  <a:srgbClr val="FF0000"/>
                </a:solidFill>
              </a:rPr>
              <a:t>(</a:t>
            </a:r>
            <a:r>
              <a:rPr lang="en-GB" dirty="0" smtClean="0">
                <a:solidFill>
                  <a:srgbClr val="FF0000"/>
                </a:solidFill>
              </a:rPr>
              <a:t>Choose whichever strategy you prefer to help you!)</a:t>
            </a:r>
            <a:endParaRPr lang="en-GB" dirty="0">
              <a:solidFill>
                <a:srgbClr val="FF0000"/>
              </a:solidFill>
            </a:endParaRPr>
          </a:p>
        </p:txBody>
      </p:sp>
      <p:pic>
        <p:nvPicPr>
          <p:cNvPr id="8" name="Picture 7"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10" name="Explosion 2 9"/>
          <p:cNvSpPr/>
          <p:nvPr/>
        </p:nvSpPr>
        <p:spPr>
          <a:xfrm>
            <a:off x="8551816" y="3474720"/>
            <a:ext cx="4336869" cy="308283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Have a go at these if you found the last 8 questions easy.</a:t>
            </a:r>
            <a:endParaRPr lang="en-GB" dirty="0"/>
          </a:p>
        </p:txBody>
      </p:sp>
    </p:spTree>
    <p:extLst>
      <p:ext uri="{BB962C8B-B14F-4D97-AF65-F5344CB8AC3E}">
        <p14:creationId xmlns:p14="http://schemas.microsoft.com/office/powerpoint/2010/main" val="240938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3499627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0DFC27-56B5-4DC8-81FE-DC18ABC72E64}"/>
              </a:ext>
            </a:extLst>
          </p:cNvPr>
          <p:cNvSpPr/>
          <p:nvPr/>
        </p:nvSpPr>
        <p:spPr>
          <a:xfrm>
            <a:off x="200969" y="974390"/>
            <a:ext cx="11738482" cy="646331"/>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Roll your dice twice to generate a 2-digit number. Starting from 99, subtract every 2-digit number you roll until you reach a 1-digit number.</a:t>
            </a:r>
            <a:endParaRPr lang="en-US" sz="1400" dirty="0">
              <a:ln w="0"/>
              <a:effectLst>
                <a:outerShdw blurRad="38100" dist="19050" dir="2700000" algn="tl" rotWithShape="0">
                  <a:schemeClr val="dk1">
                    <a:alpha val="40000"/>
                  </a:schemeClr>
                </a:outerShdw>
              </a:effectLst>
            </a:endParaRPr>
          </a:p>
        </p:txBody>
      </p:sp>
      <p:sp>
        <p:nvSpPr>
          <p:cNvPr id="50" name="TextBox 49">
            <a:extLst>
              <a:ext uri="{FF2B5EF4-FFF2-40B4-BE49-F238E27FC236}">
                <a16:creationId xmlns:a16="http://schemas.microsoft.com/office/drawing/2014/main" id="{B318A0D6-75DF-49AA-BB21-DFB8246D480F}"/>
              </a:ext>
            </a:extLst>
          </p:cNvPr>
          <p:cNvSpPr txBox="1"/>
          <p:nvPr/>
        </p:nvSpPr>
        <p:spPr>
          <a:xfrm>
            <a:off x="-423548" y="192636"/>
            <a:ext cx="6718661" cy="982051"/>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7200" b="1" dirty="0" smtClean="0">
                <a:solidFill>
                  <a:srgbClr val="000000"/>
                </a:solidFill>
                <a:latin typeface="+mj-lt"/>
                <a:ea typeface="+mj-ea"/>
                <a:cs typeface="+mj-cs"/>
              </a:rPr>
              <a:t>Challenge Game</a:t>
            </a:r>
            <a:endParaRPr lang="en-US" sz="7200" b="1" dirty="0">
              <a:solidFill>
                <a:srgbClr val="000000"/>
              </a:solidFill>
              <a:latin typeface="+mj-lt"/>
              <a:ea typeface="+mj-ea"/>
              <a:cs typeface="+mj-cs"/>
            </a:endParaRPr>
          </a:p>
        </p:txBody>
      </p:sp>
      <p:pic>
        <p:nvPicPr>
          <p:cNvPr id="2" name="Picture 1"/>
          <p:cNvPicPr>
            <a:picLocks noChangeAspect="1"/>
          </p:cNvPicPr>
          <p:nvPr/>
        </p:nvPicPr>
        <p:blipFill rotWithShape="1">
          <a:blip r:embed="rId2"/>
          <a:srcRect t="9984" b="63149"/>
          <a:stretch/>
        </p:blipFill>
        <p:spPr>
          <a:xfrm>
            <a:off x="1665842" y="1620721"/>
            <a:ext cx="6542596" cy="1514365"/>
          </a:xfrm>
          <a:prstGeom prst="rect">
            <a:avLst/>
          </a:prstGeom>
        </p:spPr>
      </p:pic>
      <p:pic>
        <p:nvPicPr>
          <p:cNvPr id="3" name="Picture 2"/>
          <p:cNvPicPr>
            <a:picLocks noChangeAspect="1"/>
          </p:cNvPicPr>
          <p:nvPr/>
        </p:nvPicPr>
        <p:blipFill>
          <a:blip r:embed="rId3"/>
          <a:stretch>
            <a:fillRect/>
          </a:stretch>
        </p:blipFill>
        <p:spPr>
          <a:xfrm>
            <a:off x="200969" y="3292384"/>
            <a:ext cx="7381875" cy="3390900"/>
          </a:xfrm>
          <a:prstGeom prst="rect">
            <a:avLst/>
          </a:prstGeom>
        </p:spPr>
      </p:pic>
      <p:sp>
        <p:nvSpPr>
          <p:cNvPr id="32" name="Thought Bubble: Cloud 5">
            <a:extLst>
              <a:ext uri="{FF2B5EF4-FFF2-40B4-BE49-F238E27FC236}">
                <a16:creationId xmlns:a16="http://schemas.microsoft.com/office/drawing/2014/main" id="{2852CB47-4826-4E2D-ACCC-C2AA5F35A528}"/>
              </a:ext>
            </a:extLst>
          </p:cNvPr>
          <p:cNvSpPr/>
          <p:nvPr/>
        </p:nvSpPr>
        <p:spPr>
          <a:xfrm>
            <a:off x="9673311" y="1517328"/>
            <a:ext cx="2518689" cy="2017787"/>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2B444A5-179C-4D30-8C29-BAB0FFABB375}"/>
              </a:ext>
            </a:extLst>
          </p:cNvPr>
          <p:cNvSpPr txBox="1"/>
          <p:nvPr/>
        </p:nvSpPr>
        <p:spPr>
          <a:xfrm>
            <a:off x="10005828" y="1979499"/>
            <a:ext cx="1730498" cy="954107"/>
          </a:xfrm>
          <a:prstGeom prst="rect">
            <a:avLst/>
          </a:prstGeom>
          <a:noFill/>
        </p:spPr>
        <p:txBody>
          <a:bodyPr wrap="square" rtlCol="0">
            <a:spAutoFit/>
          </a:bodyPr>
          <a:lstStyle/>
          <a:p>
            <a:pPr algn="ctr"/>
            <a:r>
              <a:rPr lang="en-GB" sz="1400" b="1" dirty="0" smtClean="0"/>
              <a:t>If you don’t have a dice at home, you could pull numbers out of a hat!</a:t>
            </a:r>
            <a:endParaRPr lang="en-GB" sz="1400" b="1" dirty="0"/>
          </a:p>
        </p:txBody>
      </p:sp>
      <p:pic>
        <p:nvPicPr>
          <p:cNvPr id="5" name="Picture 4"/>
          <p:cNvPicPr>
            <a:picLocks noChangeAspect="1"/>
          </p:cNvPicPr>
          <p:nvPr/>
        </p:nvPicPr>
        <p:blipFill>
          <a:blip r:embed="rId4"/>
          <a:stretch>
            <a:fillRect/>
          </a:stretch>
        </p:blipFill>
        <p:spPr>
          <a:xfrm>
            <a:off x="7582844" y="3301093"/>
            <a:ext cx="1964983" cy="3390900"/>
          </a:xfrm>
          <a:prstGeom prst="rect">
            <a:avLst/>
          </a:prstGeom>
        </p:spPr>
      </p:pic>
      <p:pic>
        <p:nvPicPr>
          <p:cNvPr id="34" name="Picture 33"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5"/>
          <a:stretch>
            <a:fillRect/>
          </a:stretch>
        </p:blipFill>
        <p:spPr>
          <a:xfrm>
            <a:off x="10885713" y="88524"/>
            <a:ext cx="1209199" cy="911411"/>
          </a:xfrm>
          <a:prstGeom prst="rect">
            <a:avLst/>
          </a:prstGeom>
        </p:spPr>
      </p:pic>
    </p:spTree>
    <p:extLst>
      <p:ext uri="{BB962C8B-B14F-4D97-AF65-F5344CB8AC3E}">
        <p14:creationId xmlns:p14="http://schemas.microsoft.com/office/powerpoint/2010/main" val="1838956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0DFC27-56B5-4DC8-81FE-DC18ABC72E64}"/>
              </a:ext>
            </a:extLst>
          </p:cNvPr>
          <p:cNvSpPr/>
          <p:nvPr/>
        </p:nvSpPr>
        <p:spPr>
          <a:xfrm>
            <a:off x="392894" y="1517328"/>
            <a:ext cx="4928380"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Alfie and Dorothy have drawn this </a:t>
            </a:r>
            <a:r>
              <a:rPr lang="en-US" b="1" dirty="0" smtClean="0">
                <a:ln w="0"/>
                <a:effectLst>
                  <a:outerShdw blurRad="38100" dist="19050" dir="2700000" algn="tl" rotWithShape="0">
                    <a:schemeClr val="dk1">
                      <a:alpha val="40000"/>
                    </a:schemeClr>
                  </a:outerShdw>
                </a:effectLst>
              </a:rPr>
              <a:t>bar model</a:t>
            </a:r>
            <a:r>
              <a:rPr lang="en-US" dirty="0" smtClean="0">
                <a:ln w="0"/>
                <a:effectLst>
                  <a:outerShdw blurRad="38100" dist="19050" dir="2700000" algn="tl" rotWithShape="0">
                    <a:schemeClr val="dk1">
                      <a:alpha val="40000"/>
                    </a:schemeClr>
                  </a:outerShdw>
                </a:effectLst>
              </a:rPr>
              <a:t>:</a:t>
            </a:r>
            <a:endParaRPr lang="en-US" sz="1400" dirty="0">
              <a:ln w="0"/>
              <a:effectLst>
                <a:outerShdw blurRad="38100" dist="19050" dir="2700000" algn="tl" rotWithShape="0">
                  <a:schemeClr val="dk1">
                    <a:alpha val="40000"/>
                  </a:schemeClr>
                </a:outerShdw>
              </a:effectLst>
            </a:endParaRPr>
          </a:p>
        </p:txBody>
      </p:sp>
      <p:sp>
        <p:nvSpPr>
          <p:cNvPr id="50" name="TextBox 49">
            <a:extLst>
              <a:ext uri="{FF2B5EF4-FFF2-40B4-BE49-F238E27FC236}">
                <a16:creationId xmlns:a16="http://schemas.microsoft.com/office/drawing/2014/main" id="{B318A0D6-75DF-49AA-BB21-DFB8246D480F}"/>
              </a:ext>
            </a:extLst>
          </p:cNvPr>
          <p:cNvSpPr txBox="1"/>
          <p:nvPr/>
        </p:nvSpPr>
        <p:spPr>
          <a:xfrm>
            <a:off x="-142093" y="421476"/>
            <a:ext cx="4986839" cy="982051"/>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7200" b="1" dirty="0" smtClean="0">
                <a:solidFill>
                  <a:srgbClr val="000000"/>
                </a:solidFill>
                <a:latin typeface="+mj-lt"/>
                <a:ea typeface="+mj-ea"/>
                <a:cs typeface="+mj-cs"/>
              </a:rPr>
              <a:t>Challenge…</a:t>
            </a:r>
            <a:endParaRPr lang="en-US" sz="7200" b="1" dirty="0">
              <a:solidFill>
                <a:srgbClr val="000000"/>
              </a:solidFill>
              <a:latin typeface="+mj-lt"/>
              <a:ea typeface="+mj-ea"/>
              <a:cs typeface="+mj-cs"/>
            </a:endParaRPr>
          </a:p>
        </p:txBody>
      </p:sp>
      <p:pic>
        <p:nvPicPr>
          <p:cNvPr id="4" name="Picture 3"/>
          <p:cNvPicPr>
            <a:picLocks noChangeAspect="1"/>
          </p:cNvPicPr>
          <p:nvPr/>
        </p:nvPicPr>
        <p:blipFill rotWithShape="1">
          <a:blip r:embed="rId2"/>
          <a:srcRect l="5917" t="4891" r="4048" b="54010"/>
          <a:stretch/>
        </p:blipFill>
        <p:spPr>
          <a:xfrm>
            <a:off x="244512" y="2114261"/>
            <a:ext cx="6122126" cy="1822617"/>
          </a:xfrm>
          <a:prstGeom prst="rect">
            <a:avLst/>
          </a:prstGeom>
        </p:spPr>
      </p:pic>
      <p:pic>
        <p:nvPicPr>
          <p:cNvPr id="6" name="Picture 5"/>
          <p:cNvPicPr>
            <a:picLocks noChangeAspect="1"/>
          </p:cNvPicPr>
          <p:nvPr/>
        </p:nvPicPr>
        <p:blipFill>
          <a:blip r:embed="rId3"/>
          <a:stretch>
            <a:fillRect/>
          </a:stretch>
        </p:blipFill>
        <p:spPr>
          <a:xfrm>
            <a:off x="1011134" y="4139275"/>
            <a:ext cx="4161758" cy="1512721"/>
          </a:xfrm>
          <a:prstGeom prst="rect">
            <a:avLst/>
          </a:prstGeom>
        </p:spPr>
      </p:pic>
      <p:sp>
        <p:nvSpPr>
          <p:cNvPr id="13" name="Rectangle 12">
            <a:extLst>
              <a:ext uri="{FF2B5EF4-FFF2-40B4-BE49-F238E27FC236}">
                <a16:creationId xmlns:a16="http://schemas.microsoft.com/office/drawing/2014/main" id="{860DFC27-56B5-4DC8-81FE-DC18ABC72E64}"/>
              </a:ext>
            </a:extLst>
          </p:cNvPr>
          <p:cNvSpPr/>
          <p:nvPr/>
        </p:nvSpPr>
        <p:spPr>
          <a:xfrm>
            <a:off x="392894" y="5932771"/>
            <a:ext cx="5825362" cy="646331"/>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Investigate the possible values of </a:t>
            </a:r>
            <a:r>
              <a:rPr lang="en-US" b="1" dirty="0" smtClean="0">
                <a:ln w="0"/>
                <a:effectLst>
                  <a:outerShdw blurRad="38100" dist="19050" dir="2700000" algn="tl" rotWithShape="0">
                    <a:schemeClr val="dk1">
                      <a:alpha val="40000"/>
                    </a:schemeClr>
                  </a:outerShdw>
                </a:effectLst>
              </a:rPr>
              <a:t>splat A</a:t>
            </a:r>
            <a:r>
              <a:rPr lang="en-US" dirty="0" smtClean="0">
                <a:ln w="0"/>
                <a:effectLst>
                  <a:outerShdw blurRad="38100" dist="19050" dir="2700000" algn="tl" rotWithShape="0">
                    <a:schemeClr val="dk1">
                      <a:alpha val="40000"/>
                    </a:schemeClr>
                  </a:outerShdw>
                </a:effectLst>
              </a:rPr>
              <a:t> and </a:t>
            </a:r>
            <a:r>
              <a:rPr lang="en-US" b="1" dirty="0" smtClean="0">
                <a:ln w="0"/>
                <a:effectLst>
                  <a:outerShdw blurRad="38100" dist="19050" dir="2700000" algn="tl" rotWithShape="0">
                    <a:schemeClr val="dk1">
                      <a:alpha val="40000"/>
                    </a:schemeClr>
                  </a:outerShdw>
                </a:effectLst>
              </a:rPr>
              <a:t>splat B</a:t>
            </a:r>
            <a:r>
              <a:rPr lang="en-US" dirty="0" smtClean="0">
                <a:ln w="0"/>
                <a:effectLst>
                  <a:outerShdw blurRad="38100" dist="19050" dir="2700000" algn="tl" rotWithShape="0">
                    <a:schemeClr val="dk1">
                      <a:alpha val="40000"/>
                    </a:schemeClr>
                  </a:outerShdw>
                </a:effectLst>
              </a:rPr>
              <a:t>. </a:t>
            </a:r>
          </a:p>
          <a:p>
            <a:r>
              <a:rPr lang="en-US" dirty="0" smtClean="0">
                <a:ln w="0"/>
                <a:effectLst>
                  <a:outerShdw blurRad="38100" dist="19050" dir="2700000" algn="tl" rotWithShape="0">
                    <a:schemeClr val="dk1">
                      <a:alpha val="40000"/>
                    </a:schemeClr>
                  </a:outerShdw>
                </a:effectLst>
              </a:rPr>
              <a:t>Find at least 4 different combinations.</a:t>
            </a:r>
            <a:endParaRPr lang="en-US" sz="1400" dirty="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4"/>
          <a:stretch>
            <a:fillRect/>
          </a:stretch>
        </p:blipFill>
        <p:spPr>
          <a:xfrm>
            <a:off x="6728874" y="806644"/>
            <a:ext cx="1676400" cy="895350"/>
          </a:xfrm>
          <a:prstGeom prst="rect">
            <a:avLst/>
          </a:prstGeom>
        </p:spPr>
      </p:pic>
      <p:pic>
        <p:nvPicPr>
          <p:cNvPr id="8" name="Picture 7"/>
          <p:cNvPicPr>
            <a:picLocks noChangeAspect="1"/>
          </p:cNvPicPr>
          <p:nvPr/>
        </p:nvPicPr>
        <p:blipFill>
          <a:blip r:embed="rId5"/>
          <a:stretch>
            <a:fillRect/>
          </a:stretch>
        </p:blipFill>
        <p:spPr>
          <a:xfrm>
            <a:off x="9473965" y="806644"/>
            <a:ext cx="1676400" cy="895350"/>
          </a:xfrm>
          <a:prstGeom prst="rect">
            <a:avLst/>
          </a:prstGeom>
        </p:spPr>
      </p:pic>
      <p:sp>
        <p:nvSpPr>
          <p:cNvPr id="17" name="Rectangle 16">
            <a:extLst>
              <a:ext uri="{FF2B5EF4-FFF2-40B4-BE49-F238E27FC236}">
                <a16:creationId xmlns:a16="http://schemas.microsoft.com/office/drawing/2014/main" id="{860DFC27-56B5-4DC8-81FE-DC18ABC72E64}"/>
              </a:ext>
            </a:extLst>
          </p:cNvPr>
          <p:cNvSpPr/>
          <p:nvPr/>
        </p:nvSpPr>
        <p:spPr>
          <a:xfrm>
            <a:off x="6728873" y="374716"/>
            <a:ext cx="2664151" cy="369332"/>
          </a:xfrm>
          <a:prstGeom prst="rect">
            <a:avLst/>
          </a:prstGeom>
          <a:noFill/>
        </p:spPr>
        <p:txBody>
          <a:bodyPr wrap="square" lIns="91440" tIns="45720" rIns="91440" bIns="45720">
            <a:spAutoFit/>
          </a:bodyPr>
          <a:lstStyle/>
          <a:p>
            <a:r>
              <a:rPr lang="en-US" b="1" dirty="0" smtClean="0">
                <a:ln w="0"/>
                <a:effectLst>
                  <a:outerShdw blurRad="38100" dist="19050" dir="2700000" algn="tl" rotWithShape="0">
                    <a:schemeClr val="dk1">
                      <a:alpha val="40000"/>
                    </a:schemeClr>
                  </a:outerShdw>
                </a:effectLst>
              </a:rPr>
              <a:t>Combination 1:</a:t>
            </a:r>
            <a:endParaRPr lang="en-US" sz="1400" b="1" dirty="0">
              <a:ln w="0"/>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860DFC27-56B5-4DC8-81FE-DC18ABC72E64}"/>
              </a:ext>
            </a:extLst>
          </p:cNvPr>
          <p:cNvSpPr/>
          <p:nvPr/>
        </p:nvSpPr>
        <p:spPr>
          <a:xfrm>
            <a:off x="6728874" y="1885791"/>
            <a:ext cx="2664151" cy="369332"/>
          </a:xfrm>
          <a:prstGeom prst="rect">
            <a:avLst/>
          </a:prstGeom>
          <a:noFill/>
        </p:spPr>
        <p:txBody>
          <a:bodyPr wrap="square" lIns="91440" tIns="45720" rIns="91440" bIns="45720">
            <a:spAutoFit/>
          </a:bodyPr>
          <a:lstStyle/>
          <a:p>
            <a:r>
              <a:rPr lang="en-US" b="1" dirty="0" smtClean="0">
                <a:ln w="0"/>
                <a:effectLst>
                  <a:outerShdw blurRad="38100" dist="19050" dir="2700000" algn="tl" rotWithShape="0">
                    <a:schemeClr val="dk1">
                      <a:alpha val="40000"/>
                    </a:schemeClr>
                  </a:outerShdw>
                </a:effectLst>
              </a:rPr>
              <a:t>Combination 2:</a:t>
            </a:r>
            <a:endParaRPr lang="en-US" sz="1400" b="1" dirty="0">
              <a:ln w="0"/>
              <a:effectLst>
                <a:outerShdw blurRad="38100" dist="19050" dir="2700000" algn="tl" rotWithShape="0">
                  <a:schemeClr val="dk1">
                    <a:alpha val="40000"/>
                  </a:schemeClr>
                </a:outerShdw>
              </a:effectLst>
            </a:endParaRPr>
          </a:p>
        </p:txBody>
      </p:sp>
      <p:pic>
        <p:nvPicPr>
          <p:cNvPr id="19" name="Picture 18"/>
          <p:cNvPicPr>
            <a:picLocks noChangeAspect="1"/>
          </p:cNvPicPr>
          <p:nvPr/>
        </p:nvPicPr>
        <p:blipFill>
          <a:blip r:embed="rId4"/>
          <a:stretch>
            <a:fillRect/>
          </a:stretch>
        </p:blipFill>
        <p:spPr>
          <a:xfrm>
            <a:off x="6728874" y="2296943"/>
            <a:ext cx="1676400" cy="895350"/>
          </a:xfrm>
          <a:prstGeom prst="rect">
            <a:avLst/>
          </a:prstGeom>
        </p:spPr>
      </p:pic>
      <p:pic>
        <p:nvPicPr>
          <p:cNvPr id="20" name="Picture 19"/>
          <p:cNvPicPr>
            <a:picLocks noChangeAspect="1"/>
          </p:cNvPicPr>
          <p:nvPr/>
        </p:nvPicPr>
        <p:blipFill>
          <a:blip r:embed="rId5"/>
          <a:stretch>
            <a:fillRect/>
          </a:stretch>
        </p:blipFill>
        <p:spPr>
          <a:xfrm>
            <a:off x="9473965" y="2296943"/>
            <a:ext cx="1676400" cy="895350"/>
          </a:xfrm>
          <a:prstGeom prst="rect">
            <a:avLst/>
          </a:prstGeom>
        </p:spPr>
      </p:pic>
      <p:sp>
        <p:nvSpPr>
          <p:cNvPr id="21" name="Rectangle 20">
            <a:extLst>
              <a:ext uri="{FF2B5EF4-FFF2-40B4-BE49-F238E27FC236}">
                <a16:creationId xmlns:a16="http://schemas.microsoft.com/office/drawing/2014/main" id="{860DFC27-56B5-4DC8-81FE-DC18ABC72E64}"/>
              </a:ext>
            </a:extLst>
          </p:cNvPr>
          <p:cNvSpPr/>
          <p:nvPr/>
        </p:nvSpPr>
        <p:spPr>
          <a:xfrm>
            <a:off x="6728874" y="3421213"/>
            <a:ext cx="2664151" cy="369332"/>
          </a:xfrm>
          <a:prstGeom prst="rect">
            <a:avLst/>
          </a:prstGeom>
          <a:noFill/>
        </p:spPr>
        <p:txBody>
          <a:bodyPr wrap="square" lIns="91440" tIns="45720" rIns="91440" bIns="45720">
            <a:spAutoFit/>
          </a:bodyPr>
          <a:lstStyle/>
          <a:p>
            <a:r>
              <a:rPr lang="en-US" b="1" dirty="0" smtClean="0">
                <a:ln w="0"/>
                <a:effectLst>
                  <a:outerShdw blurRad="38100" dist="19050" dir="2700000" algn="tl" rotWithShape="0">
                    <a:schemeClr val="dk1">
                      <a:alpha val="40000"/>
                    </a:schemeClr>
                  </a:outerShdw>
                </a:effectLst>
              </a:rPr>
              <a:t>Combination 3:</a:t>
            </a:r>
            <a:endParaRPr lang="en-US" sz="1400" b="1" dirty="0">
              <a:ln w="0"/>
              <a:effectLst>
                <a:outerShdw blurRad="38100" dist="19050" dir="2700000" algn="tl" rotWithShape="0">
                  <a:schemeClr val="dk1">
                    <a:alpha val="40000"/>
                  </a:schemeClr>
                </a:outerShdw>
              </a:effectLst>
            </a:endParaRPr>
          </a:p>
        </p:txBody>
      </p:sp>
      <p:pic>
        <p:nvPicPr>
          <p:cNvPr id="22" name="Picture 21"/>
          <p:cNvPicPr>
            <a:picLocks noChangeAspect="1"/>
          </p:cNvPicPr>
          <p:nvPr/>
        </p:nvPicPr>
        <p:blipFill>
          <a:blip r:embed="rId4"/>
          <a:stretch>
            <a:fillRect/>
          </a:stretch>
        </p:blipFill>
        <p:spPr>
          <a:xfrm>
            <a:off x="6728874" y="3816629"/>
            <a:ext cx="1676400" cy="895350"/>
          </a:xfrm>
          <a:prstGeom prst="rect">
            <a:avLst/>
          </a:prstGeom>
        </p:spPr>
      </p:pic>
      <p:pic>
        <p:nvPicPr>
          <p:cNvPr id="23" name="Picture 22"/>
          <p:cNvPicPr>
            <a:picLocks noChangeAspect="1"/>
          </p:cNvPicPr>
          <p:nvPr/>
        </p:nvPicPr>
        <p:blipFill>
          <a:blip r:embed="rId5"/>
          <a:stretch>
            <a:fillRect/>
          </a:stretch>
        </p:blipFill>
        <p:spPr>
          <a:xfrm>
            <a:off x="9473965" y="3816629"/>
            <a:ext cx="1676400" cy="895350"/>
          </a:xfrm>
          <a:prstGeom prst="rect">
            <a:avLst/>
          </a:prstGeom>
        </p:spPr>
      </p:pic>
      <p:pic>
        <p:nvPicPr>
          <p:cNvPr id="24" name="Picture 23"/>
          <p:cNvPicPr>
            <a:picLocks noChangeAspect="1"/>
          </p:cNvPicPr>
          <p:nvPr/>
        </p:nvPicPr>
        <p:blipFill>
          <a:blip r:embed="rId4"/>
          <a:stretch>
            <a:fillRect/>
          </a:stretch>
        </p:blipFill>
        <p:spPr>
          <a:xfrm>
            <a:off x="6728874" y="5294938"/>
            <a:ext cx="1676400" cy="895350"/>
          </a:xfrm>
          <a:prstGeom prst="rect">
            <a:avLst/>
          </a:prstGeom>
        </p:spPr>
      </p:pic>
      <p:pic>
        <p:nvPicPr>
          <p:cNvPr id="25" name="Picture 24"/>
          <p:cNvPicPr>
            <a:picLocks noChangeAspect="1"/>
          </p:cNvPicPr>
          <p:nvPr/>
        </p:nvPicPr>
        <p:blipFill>
          <a:blip r:embed="rId5"/>
          <a:stretch>
            <a:fillRect/>
          </a:stretch>
        </p:blipFill>
        <p:spPr>
          <a:xfrm>
            <a:off x="9473965" y="5294938"/>
            <a:ext cx="1676400" cy="895350"/>
          </a:xfrm>
          <a:prstGeom prst="rect">
            <a:avLst/>
          </a:prstGeom>
        </p:spPr>
      </p:pic>
      <p:sp>
        <p:nvSpPr>
          <p:cNvPr id="26" name="Rectangle 25">
            <a:extLst>
              <a:ext uri="{FF2B5EF4-FFF2-40B4-BE49-F238E27FC236}">
                <a16:creationId xmlns:a16="http://schemas.microsoft.com/office/drawing/2014/main" id="{860DFC27-56B5-4DC8-81FE-DC18ABC72E64}"/>
              </a:ext>
            </a:extLst>
          </p:cNvPr>
          <p:cNvSpPr/>
          <p:nvPr/>
        </p:nvSpPr>
        <p:spPr>
          <a:xfrm>
            <a:off x="6728874" y="4925606"/>
            <a:ext cx="2664151" cy="369332"/>
          </a:xfrm>
          <a:prstGeom prst="rect">
            <a:avLst/>
          </a:prstGeom>
          <a:noFill/>
        </p:spPr>
        <p:txBody>
          <a:bodyPr wrap="square" lIns="91440" tIns="45720" rIns="91440" bIns="45720">
            <a:spAutoFit/>
          </a:bodyPr>
          <a:lstStyle/>
          <a:p>
            <a:r>
              <a:rPr lang="en-US" b="1" dirty="0" smtClean="0">
                <a:ln w="0"/>
                <a:effectLst>
                  <a:outerShdw blurRad="38100" dist="19050" dir="2700000" algn="tl" rotWithShape="0">
                    <a:schemeClr val="dk1">
                      <a:alpha val="40000"/>
                    </a:schemeClr>
                  </a:outerShdw>
                </a:effectLst>
              </a:rPr>
              <a:t>Combination 4:</a:t>
            </a:r>
            <a:endParaRPr lang="en-US" sz="1400" b="1" dirty="0">
              <a:ln w="0"/>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860DFC27-56B5-4DC8-81FE-DC18ABC72E64}"/>
              </a:ext>
            </a:extLst>
          </p:cNvPr>
          <p:cNvSpPr/>
          <p:nvPr/>
        </p:nvSpPr>
        <p:spPr>
          <a:xfrm>
            <a:off x="8362283" y="997273"/>
            <a:ext cx="60809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a:t>
            </a:r>
            <a:endParaRPr lang="en-US" b="1" dirty="0">
              <a:ln w="0"/>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860DFC27-56B5-4DC8-81FE-DC18ABC72E64}"/>
              </a:ext>
            </a:extLst>
          </p:cNvPr>
          <p:cNvSpPr/>
          <p:nvPr/>
        </p:nvSpPr>
        <p:spPr>
          <a:xfrm>
            <a:off x="8357094" y="2489567"/>
            <a:ext cx="60809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a:t>
            </a:r>
            <a:endParaRPr lang="en-US" b="1" dirty="0">
              <a:ln w="0"/>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860DFC27-56B5-4DC8-81FE-DC18ABC72E64}"/>
              </a:ext>
            </a:extLst>
          </p:cNvPr>
          <p:cNvSpPr/>
          <p:nvPr/>
        </p:nvSpPr>
        <p:spPr>
          <a:xfrm>
            <a:off x="8357094" y="4019465"/>
            <a:ext cx="60809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a:t>
            </a:r>
            <a:endParaRPr lang="en-US" b="1" dirty="0">
              <a:ln w="0"/>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860DFC27-56B5-4DC8-81FE-DC18ABC72E64}"/>
              </a:ext>
            </a:extLst>
          </p:cNvPr>
          <p:cNvSpPr/>
          <p:nvPr/>
        </p:nvSpPr>
        <p:spPr>
          <a:xfrm>
            <a:off x="8357094" y="5467921"/>
            <a:ext cx="60809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a:t>
            </a:r>
            <a:endParaRPr lang="en-US" b="1" dirty="0">
              <a:ln w="0"/>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860DFC27-56B5-4DC8-81FE-DC18ABC72E64}"/>
              </a:ext>
            </a:extLst>
          </p:cNvPr>
          <p:cNvSpPr/>
          <p:nvPr/>
        </p:nvSpPr>
        <p:spPr>
          <a:xfrm>
            <a:off x="11107614" y="1060958"/>
            <a:ext cx="60809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a:t>
            </a:r>
            <a:endParaRPr lang="en-US" b="1" dirty="0">
              <a:ln w="0"/>
              <a:effectLst>
                <a:outerShdw blurRad="38100" dist="19050" dir="2700000" algn="tl" rotWithShape="0">
                  <a:schemeClr val="dk1">
                    <a:alpha val="40000"/>
                  </a:schemeClr>
                </a:outerShdw>
              </a:effectLst>
            </a:endParaRPr>
          </a:p>
        </p:txBody>
      </p:sp>
      <p:sp>
        <p:nvSpPr>
          <p:cNvPr id="34" name="Rectangle 33">
            <a:extLst>
              <a:ext uri="{FF2B5EF4-FFF2-40B4-BE49-F238E27FC236}">
                <a16:creationId xmlns:a16="http://schemas.microsoft.com/office/drawing/2014/main" id="{860DFC27-56B5-4DC8-81FE-DC18ABC72E64}"/>
              </a:ext>
            </a:extLst>
          </p:cNvPr>
          <p:cNvSpPr/>
          <p:nvPr/>
        </p:nvSpPr>
        <p:spPr>
          <a:xfrm>
            <a:off x="11107614" y="2505180"/>
            <a:ext cx="60809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a:t>
            </a:r>
            <a:endParaRPr lang="en-US" b="1" dirty="0">
              <a:ln w="0"/>
              <a:effectLst>
                <a:outerShdw blurRad="38100" dist="19050" dir="2700000" algn="tl" rotWithShape="0">
                  <a:schemeClr val="dk1">
                    <a:alpha val="40000"/>
                  </a:schemeClr>
                </a:outerShdw>
              </a:effectLst>
            </a:endParaRPr>
          </a:p>
        </p:txBody>
      </p:sp>
      <p:sp>
        <p:nvSpPr>
          <p:cNvPr id="35" name="Rectangle 34">
            <a:extLst>
              <a:ext uri="{FF2B5EF4-FFF2-40B4-BE49-F238E27FC236}">
                <a16:creationId xmlns:a16="http://schemas.microsoft.com/office/drawing/2014/main" id="{860DFC27-56B5-4DC8-81FE-DC18ABC72E64}"/>
              </a:ext>
            </a:extLst>
          </p:cNvPr>
          <p:cNvSpPr/>
          <p:nvPr/>
        </p:nvSpPr>
        <p:spPr>
          <a:xfrm>
            <a:off x="11092077" y="3996246"/>
            <a:ext cx="60809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a:t>
            </a:r>
            <a:endParaRPr lang="en-US" b="1" dirty="0">
              <a:ln w="0"/>
              <a:effectLst>
                <a:outerShdw blurRad="38100" dist="19050" dir="2700000" algn="tl" rotWithShape="0">
                  <a:schemeClr val="dk1">
                    <a:alpha val="40000"/>
                  </a:schemeClr>
                </a:outerShdw>
              </a:effectLst>
            </a:endParaRPr>
          </a:p>
        </p:txBody>
      </p:sp>
      <p:sp>
        <p:nvSpPr>
          <p:cNvPr id="36" name="Rectangle 35">
            <a:extLst>
              <a:ext uri="{FF2B5EF4-FFF2-40B4-BE49-F238E27FC236}">
                <a16:creationId xmlns:a16="http://schemas.microsoft.com/office/drawing/2014/main" id="{860DFC27-56B5-4DC8-81FE-DC18ABC72E64}"/>
              </a:ext>
            </a:extLst>
          </p:cNvPr>
          <p:cNvSpPr/>
          <p:nvPr/>
        </p:nvSpPr>
        <p:spPr>
          <a:xfrm>
            <a:off x="11112178" y="5467920"/>
            <a:ext cx="60809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a:t>
            </a:r>
            <a:endParaRPr lang="en-US" b="1" dirty="0">
              <a:ln w="0"/>
              <a:effectLst>
                <a:outerShdw blurRad="38100" dist="19050" dir="2700000" algn="tl" rotWithShape="0">
                  <a:schemeClr val="dk1">
                    <a:alpha val="40000"/>
                  </a:schemeClr>
                </a:outerShdw>
              </a:effectLst>
            </a:endParaRPr>
          </a:p>
        </p:txBody>
      </p:sp>
      <p:pic>
        <p:nvPicPr>
          <p:cNvPr id="37" name="Picture 36"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6"/>
          <a:stretch>
            <a:fillRect/>
          </a:stretch>
        </p:blipFill>
        <p:spPr>
          <a:xfrm>
            <a:off x="10885713" y="88524"/>
            <a:ext cx="1209199" cy="911411"/>
          </a:xfrm>
          <a:prstGeom prst="rect">
            <a:avLst/>
          </a:prstGeom>
        </p:spPr>
      </p:pic>
    </p:spTree>
    <p:extLst>
      <p:ext uri="{BB962C8B-B14F-4D97-AF65-F5344CB8AC3E}">
        <p14:creationId xmlns:p14="http://schemas.microsoft.com/office/powerpoint/2010/main" val="2810685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98882F-0D77-4D96-B0BC-5026F11E8C2F}"/>
              </a:ext>
            </a:extLst>
          </p:cNvPr>
          <p:cNvSpPr/>
          <p:nvPr/>
        </p:nvSpPr>
        <p:spPr>
          <a:xfrm>
            <a:off x="2005546" y="253042"/>
            <a:ext cx="8118696"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Count</a:t>
            </a: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400" dirty="0">
                <a:ln w="0"/>
                <a:effectLst>
                  <a:outerShdw blurRad="38100" dist="19050" dir="2700000" algn="tl" rotWithShape="0">
                    <a:schemeClr val="dk1">
                      <a:alpha val="40000"/>
                    </a:schemeClr>
                  </a:outerShdw>
                </a:effectLst>
              </a:rPr>
              <a:t>in </a:t>
            </a:r>
            <a:r>
              <a:rPr lang="en-US" sz="4400" dirty="0" smtClean="0">
                <a:ln w="0"/>
                <a:effectLst>
                  <a:outerShdw blurRad="38100" dist="19050" dir="2700000" algn="tl" rotWithShape="0">
                    <a:schemeClr val="dk1">
                      <a:alpha val="40000"/>
                    </a:schemeClr>
                  </a:outerShdw>
                </a:effectLst>
              </a:rPr>
              <a:t>2’s, 5’s and 10’s - Answers</a:t>
            </a:r>
            <a:endParaRPr lang="en-US" sz="4400" dirty="0">
              <a:ln w="0"/>
              <a:effectLst>
                <a:outerShdw blurRad="38100" dist="19050" dir="2700000" algn="tl" rotWithShape="0">
                  <a:schemeClr val="dk1">
                    <a:alpha val="40000"/>
                  </a:schemeClr>
                </a:outerShdw>
              </a:effectLst>
            </a:endParaRPr>
          </a:p>
        </p:txBody>
      </p:sp>
      <p:sp>
        <p:nvSpPr>
          <p:cNvPr id="9" name="Thought Bubble: Cloud 8">
            <a:extLst>
              <a:ext uri="{FF2B5EF4-FFF2-40B4-BE49-F238E27FC236}">
                <a16:creationId xmlns:a16="http://schemas.microsoft.com/office/drawing/2014/main" id="{DF11AE09-A311-4EA1-916E-B7E56C58EA16}"/>
              </a:ext>
            </a:extLst>
          </p:cNvPr>
          <p:cNvSpPr/>
          <p:nvPr/>
        </p:nvSpPr>
        <p:spPr>
          <a:xfrm>
            <a:off x="6435634" y="2088507"/>
            <a:ext cx="5159829" cy="3110510"/>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5983355-6874-4717-9E87-29055EAD0E91}"/>
              </a:ext>
            </a:extLst>
          </p:cNvPr>
          <p:cNvSpPr txBox="1"/>
          <p:nvPr/>
        </p:nvSpPr>
        <p:spPr>
          <a:xfrm>
            <a:off x="2740830" y="967911"/>
            <a:ext cx="6710337" cy="400110"/>
          </a:xfrm>
          <a:prstGeom prst="rect">
            <a:avLst/>
          </a:prstGeom>
          <a:noFill/>
        </p:spPr>
        <p:txBody>
          <a:bodyPr wrap="square" rtlCol="0">
            <a:spAutoFit/>
          </a:bodyPr>
          <a:lstStyle/>
          <a:p>
            <a:pPr algn="ctr"/>
            <a:r>
              <a:rPr lang="en-GB" sz="2000" dirty="0">
                <a:latin typeface="+mj-lt"/>
              </a:rPr>
              <a:t>U</a:t>
            </a:r>
            <a:r>
              <a:rPr lang="en-GB" sz="2000" dirty="0" smtClean="0">
                <a:latin typeface="+mj-lt"/>
              </a:rPr>
              <a:t>se </a:t>
            </a:r>
            <a:r>
              <a:rPr lang="en-GB" sz="2000" dirty="0">
                <a:latin typeface="+mj-lt"/>
              </a:rPr>
              <a:t>my hundred square to check your </a:t>
            </a:r>
            <a:r>
              <a:rPr lang="en-GB" sz="2000" dirty="0" smtClean="0">
                <a:latin typeface="+mj-lt"/>
              </a:rPr>
              <a:t>answers.</a:t>
            </a:r>
            <a:endParaRPr lang="en-GB" sz="2000" dirty="0">
              <a:latin typeface="+mj-lt"/>
            </a:endParaRPr>
          </a:p>
        </p:txBody>
      </p:sp>
      <p:pic>
        <p:nvPicPr>
          <p:cNvPr id="2" name="Picture 1"/>
          <p:cNvPicPr>
            <a:picLocks noChangeAspect="1"/>
          </p:cNvPicPr>
          <p:nvPr/>
        </p:nvPicPr>
        <p:blipFill rotWithShape="1">
          <a:blip r:embed="rId2"/>
          <a:srcRect l="23657" t="2726" r="13085" b="3476"/>
          <a:stretch/>
        </p:blipFill>
        <p:spPr>
          <a:xfrm>
            <a:off x="265611" y="1602377"/>
            <a:ext cx="5982789" cy="4990012"/>
          </a:xfrm>
          <a:prstGeom prst="rect">
            <a:avLst/>
          </a:prstGeom>
        </p:spPr>
      </p:pic>
      <p:sp>
        <p:nvSpPr>
          <p:cNvPr id="3" name="Oval 2"/>
          <p:cNvSpPr/>
          <p:nvPr/>
        </p:nvSpPr>
        <p:spPr>
          <a:xfrm>
            <a:off x="5470245" y="1368021"/>
            <a:ext cx="956680" cy="5415956"/>
          </a:xfrm>
          <a:prstGeom prst="ellipse">
            <a:avLst/>
          </a:prstGeom>
          <a:noFill/>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5983355-6874-4717-9E87-29055EAD0E91}"/>
              </a:ext>
            </a:extLst>
          </p:cNvPr>
          <p:cNvSpPr txBox="1"/>
          <p:nvPr/>
        </p:nvSpPr>
        <p:spPr>
          <a:xfrm>
            <a:off x="6965865" y="2584026"/>
            <a:ext cx="4308758" cy="338554"/>
          </a:xfrm>
          <a:prstGeom prst="rect">
            <a:avLst/>
          </a:prstGeom>
          <a:noFill/>
        </p:spPr>
        <p:txBody>
          <a:bodyPr wrap="square" rtlCol="0">
            <a:spAutoFit/>
          </a:bodyPr>
          <a:lstStyle/>
          <a:p>
            <a:pPr algn="ctr"/>
            <a:r>
              <a:rPr lang="en-GB" sz="1600" dirty="0" smtClean="0">
                <a:latin typeface="+mj-lt"/>
              </a:rPr>
              <a:t>These numbers are all multiples of 2, 5 and 10</a:t>
            </a:r>
            <a:r>
              <a:rPr lang="en-GB" sz="1600" dirty="0">
                <a:latin typeface="+mj-lt"/>
              </a:rPr>
              <a:t>:</a:t>
            </a:r>
            <a:endParaRPr lang="en-GB" sz="1600" dirty="0">
              <a:latin typeface="+mj-lt"/>
            </a:endParaRPr>
          </a:p>
        </p:txBody>
      </p:sp>
      <p:sp>
        <p:nvSpPr>
          <p:cNvPr id="12" name="TextBox 11">
            <a:extLst>
              <a:ext uri="{FF2B5EF4-FFF2-40B4-BE49-F238E27FC236}">
                <a16:creationId xmlns:a16="http://schemas.microsoft.com/office/drawing/2014/main" id="{B5983355-6874-4717-9E87-29055EAD0E91}"/>
              </a:ext>
            </a:extLst>
          </p:cNvPr>
          <p:cNvSpPr txBox="1"/>
          <p:nvPr/>
        </p:nvSpPr>
        <p:spPr>
          <a:xfrm>
            <a:off x="7143014" y="3049284"/>
            <a:ext cx="929832" cy="461665"/>
          </a:xfrm>
          <a:prstGeom prst="rect">
            <a:avLst/>
          </a:prstGeom>
          <a:noFill/>
        </p:spPr>
        <p:txBody>
          <a:bodyPr wrap="square" rtlCol="0">
            <a:spAutoFit/>
          </a:bodyPr>
          <a:lstStyle/>
          <a:p>
            <a:pPr algn="ctr"/>
            <a:r>
              <a:rPr lang="en-GB" sz="2400" b="1" dirty="0" smtClean="0">
                <a:latin typeface="+mj-lt"/>
              </a:rPr>
              <a:t>10</a:t>
            </a:r>
            <a:endParaRPr lang="en-GB" sz="2400" b="1" dirty="0">
              <a:latin typeface="+mj-lt"/>
            </a:endParaRPr>
          </a:p>
        </p:txBody>
      </p:sp>
      <p:sp>
        <p:nvSpPr>
          <p:cNvPr id="13" name="TextBox 12">
            <a:extLst>
              <a:ext uri="{FF2B5EF4-FFF2-40B4-BE49-F238E27FC236}">
                <a16:creationId xmlns:a16="http://schemas.microsoft.com/office/drawing/2014/main" id="{B5983355-6874-4717-9E87-29055EAD0E91}"/>
              </a:ext>
            </a:extLst>
          </p:cNvPr>
          <p:cNvSpPr txBox="1"/>
          <p:nvPr/>
        </p:nvSpPr>
        <p:spPr>
          <a:xfrm>
            <a:off x="7898482" y="3049284"/>
            <a:ext cx="929832" cy="461665"/>
          </a:xfrm>
          <a:prstGeom prst="rect">
            <a:avLst/>
          </a:prstGeom>
          <a:noFill/>
        </p:spPr>
        <p:txBody>
          <a:bodyPr wrap="square" rtlCol="0">
            <a:spAutoFit/>
          </a:bodyPr>
          <a:lstStyle/>
          <a:p>
            <a:pPr algn="ctr"/>
            <a:r>
              <a:rPr lang="en-GB" sz="2400" b="1" dirty="0">
                <a:latin typeface="+mj-lt"/>
              </a:rPr>
              <a:t>2</a:t>
            </a:r>
            <a:r>
              <a:rPr lang="en-GB" sz="2400" b="1" dirty="0" smtClean="0">
                <a:latin typeface="+mj-lt"/>
              </a:rPr>
              <a:t>0</a:t>
            </a:r>
            <a:endParaRPr lang="en-GB" sz="2400" b="1" dirty="0">
              <a:latin typeface="+mj-lt"/>
            </a:endParaRPr>
          </a:p>
        </p:txBody>
      </p:sp>
      <p:sp>
        <p:nvSpPr>
          <p:cNvPr id="14" name="TextBox 13">
            <a:extLst>
              <a:ext uri="{FF2B5EF4-FFF2-40B4-BE49-F238E27FC236}">
                <a16:creationId xmlns:a16="http://schemas.microsoft.com/office/drawing/2014/main" id="{B5983355-6874-4717-9E87-29055EAD0E91}"/>
              </a:ext>
            </a:extLst>
          </p:cNvPr>
          <p:cNvSpPr txBox="1"/>
          <p:nvPr/>
        </p:nvSpPr>
        <p:spPr>
          <a:xfrm>
            <a:off x="8627825" y="3038046"/>
            <a:ext cx="929832" cy="461665"/>
          </a:xfrm>
          <a:prstGeom prst="rect">
            <a:avLst/>
          </a:prstGeom>
          <a:noFill/>
        </p:spPr>
        <p:txBody>
          <a:bodyPr wrap="square" rtlCol="0">
            <a:spAutoFit/>
          </a:bodyPr>
          <a:lstStyle/>
          <a:p>
            <a:pPr algn="ctr"/>
            <a:r>
              <a:rPr lang="en-GB" sz="2400" b="1" dirty="0">
                <a:latin typeface="+mj-lt"/>
              </a:rPr>
              <a:t>3</a:t>
            </a:r>
            <a:r>
              <a:rPr lang="en-GB" sz="2400" b="1" dirty="0" smtClean="0">
                <a:latin typeface="+mj-lt"/>
              </a:rPr>
              <a:t>0</a:t>
            </a:r>
            <a:endParaRPr lang="en-GB" sz="2400" b="1" dirty="0">
              <a:latin typeface="+mj-lt"/>
            </a:endParaRPr>
          </a:p>
        </p:txBody>
      </p:sp>
      <p:sp>
        <p:nvSpPr>
          <p:cNvPr id="15" name="TextBox 14">
            <a:extLst>
              <a:ext uri="{FF2B5EF4-FFF2-40B4-BE49-F238E27FC236}">
                <a16:creationId xmlns:a16="http://schemas.microsoft.com/office/drawing/2014/main" id="{B5983355-6874-4717-9E87-29055EAD0E91}"/>
              </a:ext>
            </a:extLst>
          </p:cNvPr>
          <p:cNvSpPr txBox="1"/>
          <p:nvPr/>
        </p:nvSpPr>
        <p:spPr>
          <a:xfrm>
            <a:off x="9382109" y="3038045"/>
            <a:ext cx="929832" cy="461665"/>
          </a:xfrm>
          <a:prstGeom prst="rect">
            <a:avLst/>
          </a:prstGeom>
          <a:noFill/>
        </p:spPr>
        <p:txBody>
          <a:bodyPr wrap="square" rtlCol="0">
            <a:spAutoFit/>
          </a:bodyPr>
          <a:lstStyle/>
          <a:p>
            <a:pPr algn="ctr"/>
            <a:r>
              <a:rPr lang="en-GB" sz="2400" b="1" dirty="0">
                <a:latin typeface="+mj-lt"/>
              </a:rPr>
              <a:t>4</a:t>
            </a:r>
            <a:r>
              <a:rPr lang="en-GB" sz="2400" b="1" dirty="0" smtClean="0">
                <a:latin typeface="+mj-lt"/>
              </a:rPr>
              <a:t>0</a:t>
            </a:r>
            <a:endParaRPr lang="en-GB" sz="2400" b="1" dirty="0">
              <a:latin typeface="+mj-lt"/>
            </a:endParaRPr>
          </a:p>
        </p:txBody>
      </p:sp>
      <p:sp>
        <p:nvSpPr>
          <p:cNvPr id="16" name="TextBox 15">
            <a:extLst>
              <a:ext uri="{FF2B5EF4-FFF2-40B4-BE49-F238E27FC236}">
                <a16:creationId xmlns:a16="http://schemas.microsoft.com/office/drawing/2014/main" id="{B5983355-6874-4717-9E87-29055EAD0E91}"/>
              </a:ext>
            </a:extLst>
          </p:cNvPr>
          <p:cNvSpPr txBox="1"/>
          <p:nvPr/>
        </p:nvSpPr>
        <p:spPr>
          <a:xfrm>
            <a:off x="7066813" y="3599133"/>
            <a:ext cx="929832" cy="461665"/>
          </a:xfrm>
          <a:prstGeom prst="rect">
            <a:avLst/>
          </a:prstGeom>
          <a:noFill/>
        </p:spPr>
        <p:txBody>
          <a:bodyPr wrap="square" rtlCol="0">
            <a:spAutoFit/>
          </a:bodyPr>
          <a:lstStyle/>
          <a:p>
            <a:pPr algn="ctr"/>
            <a:r>
              <a:rPr lang="en-GB" sz="2400" b="1" dirty="0">
                <a:latin typeface="+mj-lt"/>
              </a:rPr>
              <a:t>5</a:t>
            </a:r>
            <a:r>
              <a:rPr lang="en-GB" sz="2400" b="1" dirty="0" smtClean="0">
                <a:latin typeface="+mj-lt"/>
              </a:rPr>
              <a:t>0</a:t>
            </a:r>
            <a:endParaRPr lang="en-GB" sz="2400" b="1" dirty="0">
              <a:latin typeface="+mj-lt"/>
            </a:endParaRPr>
          </a:p>
        </p:txBody>
      </p:sp>
      <p:sp>
        <p:nvSpPr>
          <p:cNvPr id="17" name="TextBox 16">
            <a:extLst>
              <a:ext uri="{FF2B5EF4-FFF2-40B4-BE49-F238E27FC236}">
                <a16:creationId xmlns:a16="http://schemas.microsoft.com/office/drawing/2014/main" id="{B5983355-6874-4717-9E87-29055EAD0E91}"/>
              </a:ext>
            </a:extLst>
          </p:cNvPr>
          <p:cNvSpPr txBox="1"/>
          <p:nvPr/>
        </p:nvSpPr>
        <p:spPr>
          <a:xfrm>
            <a:off x="7760330" y="3594072"/>
            <a:ext cx="929832" cy="461665"/>
          </a:xfrm>
          <a:prstGeom prst="rect">
            <a:avLst/>
          </a:prstGeom>
          <a:noFill/>
        </p:spPr>
        <p:txBody>
          <a:bodyPr wrap="square" rtlCol="0">
            <a:spAutoFit/>
          </a:bodyPr>
          <a:lstStyle/>
          <a:p>
            <a:pPr algn="ctr"/>
            <a:r>
              <a:rPr lang="en-GB" sz="2400" b="1" dirty="0">
                <a:latin typeface="+mj-lt"/>
              </a:rPr>
              <a:t>6</a:t>
            </a:r>
            <a:r>
              <a:rPr lang="en-GB" sz="2400" b="1" dirty="0" smtClean="0">
                <a:latin typeface="+mj-lt"/>
              </a:rPr>
              <a:t>0</a:t>
            </a:r>
            <a:endParaRPr lang="en-GB" sz="2400" b="1" dirty="0">
              <a:latin typeface="+mj-lt"/>
            </a:endParaRPr>
          </a:p>
        </p:txBody>
      </p:sp>
      <p:sp>
        <p:nvSpPr>
          <p:cNvPr id="18" name="TextBox 17">
            <a:extLst>
              <a:ext uri="{FF2B5EF4-FFF2-40B4-BE49-F238E27FC236}">
                <a16:creationId xmlns:a16="http://schemas.microsoft.com/office/drawing/2014/main" id="{B5983355-6874-4717-9E87-29055EAD0E91}"/>
              </a:ext>
            </a:extLst>
          </p:cNvPr>
          <p:cNvSpPr txBox="1"/>
          <p:nvPr/>
        </p:nvSpPr>
        <p:spPr>
          <a:xfrm>
            <a:off x="8514565" y="3594073"/>
            <a:ext cx="929832" cy="461665"/>
          </a:xfrm>
          <a:prstGeom prst="rect">
            <a:avLst/>
          </a:prstGeom>
          <a:noFill/>
        </p:spPr>
        <p:txBody>
          <a:bodyPr wrap="square" rtlCol="0">
            <a:spAutoFit/>
          </a:bodyPr>
          <a:lstStyle/>
          <a:p>
            <a:pPr algn="ctr"/>
            <a:r>
              <a:rPr lang="en-GB" sz="2400" b="1" dirty="0">
                <a:latin typeface="+mj-lt"/>
              </a:rPr>
              <a:t>7</a:t>
            </a:r>
            <a:r>
              <a:rPr lang="en-GB" sz="2400" b="1" dirty="0" smtClean="0">
                <a:latin typeface="+mj-lt"/>
              </a:rPr>
              <a:t>0</a:t>
            </a:r>
            <a:endParaRPr lang="en-GB" sz="2400" b="1" dirty="0">
              <a:latin typeface="+mj-lt"/>
            </a:endParaRPr>
          </a:p>
        </p:txBody>
      </p:sp>
      <p:sp>
        <p:nvSpPr>
          <p:cNvPr id="19" name="TextBox 18">
            <a:extLst>
              <a:ext uri="{FF2B5EF4-FFF2-40B4-BE49-F238E27FC236}">
                <a16:creationId xmlns:a16="http://schemas.microsoft.com/office/drawing/2014/main" id="{B5983355-6874-4717-9E87-29055EAD0E91}"/>
              </a:ext>
            </a:extLst>
          </p:cNvPr>
          <p:cNvSpPr txBox="1"/>
          <p:nvPr/>
        </p:nvSpPr>
        <p:spPr>
          <a:xfrm>
            <a:off x="9262101" y="3582834"/>
            <a:ext cx="929832" cy="461665"/>
          </a:xfrm>
          <a:prstGeom prst="rect">
            <a:avLst/>
          </a:prstGeom>
          <a:noFill/>
        </p:spPr>
        <p:txBody>
          <a:bodyPr wrap="square" rtlCol="0">
            <a:spAutoFit/>
          </a:bodyPr>
          <a:lstStyle/>
          <a:p>
            <a:pPr algn="ctr"/>
            <a:r>
              <a:rPr lang="en-GB" sz="2400" b="1" dirty="0">
                <a:latin typeface="+mj-lt"/>
              </a:rPr>
              <a:t>8</a:t>
            </a:r>
            <a:r>
              <a:rPr lang="en-GB" sz="2400" b="1" dirty="0" smtClean="0">
                <a:latin typeface="+mj-lt"/>
              </a:rPr>
              <a:t>0</a:t>
            </a:r>
            <a:endParaRPr lang="en-GB" sz="2400" b="1" dirty="0">
              <a:latin typeface="+mj-lt"/>
            </a:endParaRPr>
          </a:p>
        </p:txBody>
      </p:sp>
      <p:sp>
        <p:nvSpPr>
          <p:cNvPr id="20" name="TextBox 19">
            <a:extLst>
              <a:ext uri="{FF2B5EF4-FFF2-40B4-BE49-F238E27FC236}">
                <a16:creationId xmlns:a16="http://schemas.microsoft.com/office/drawing/2014/main" id="{B5983355-6874-4717-9E87-29055EAD0E91}"/>
              </a:ext>
            </a:extLst>
          </p:cNvPr>
          <p:cNvSpPr txBox="1"/>
          <p:nvPr/>
        </p:nvSpPr>
        <p:spPr>
          <a:xfrm>
            <a:off x="7443955" y="4148982"/>
            <a:ext cx="929832" cy="461665"/>
          </a:xfrm>
          <a:prstGeom prst="rect">
            <a:avLst/>
          </a:prstGeom>
          <a:noFill/>
        </p:spPr>
        <p:txBody>
          <a:bodyPr wrap="square" rtlCol="0">
            <a:spAutoFit/>
          </a:bodyPr>
          <a:lstStyle/>
          <a:p>
            <a:pPr algn="ctr"/>
            <a:r>
              <a:rPr lang="en-GB" sz="2400" b="1" dirty="0">
                <a:latin typeface="+mj-lt"/>
              </a:rPr>
              <a:t>9</a:t>
            </a:r>
            <a:r>
              <a:rPr lang="en-GB" sz="2400" b="1" dirty="0" smtClean="0">
                <a:latin typeface="+mj-lt"/>
              </a:rPr>
              <a:t>0</a:t>
            </a:r>
            <a:endParaRPr lang="en-GB" sz="2400" b="1" dirty="0">
              <a:latin typeface="+mj-lt"/>
            </a:endParaRPr>
          </a:p>
        </p:txBody>
      </p:sp>
      <p:sp>
        <p:nvSpPr>
          <p:cNvPr id="21" name="TextBox 20">
            <a:extLst>
              <a:ext uri="{FF2B5EF4-FFF2-40B4-BE49-F238E27FC236}">
                <a16:creationId xmlns:a16="http://schemas.microsoft.com/office/drawing/2014/main" id="{B5983355-6874-4717-9E87-29055EAD0E91}"/>
              </a:ext>
            </a:extLst>
          </p:cNvPr>
          <p:cNvSpPr txBox="1"/>
          <p:nvPr/>
        </p:nvSpPr>
        <p:spPr>
          <a:xfrm>
            <a:off x="8246103" y="4148982"/>
            <a:ext cx="929832" cy="461665"/>
          </a:xfrm>
          <a:prstGeom prst="rect">
            <a:avLst/>
          </a:prstGeom>
          <a:noFill/>
        </p:spPr>
        <p:txBody>
          <a:bodyPr wrap="square" rtlCol="0">
            <a:spAutoFit/>
          </a:bodyPr>
          <a:lstStyle/>
          <a:p>
            <a:pPr algn="ctr"/>
            <a:r>
              <a:rPr lang="en-GB" sz="2400" b="1" dirty="0" smtClean="0">
                <a:latin typeface="+mj-lt"/>
              </a:rPr>
              <a:t>100</a:t>
            </a:r>
            <a:endParaRPr lang="en-GB" sz="2400" b="1" dirty="0">
              <a:latin typeface="+mj-lt"/>
            </a:endParaRPr>
          </a:p>
        </p:txBody>
      </p:sp>
      <p:pic>
        <p:nvPicPr>
          <p:cNvPr id="22"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3"/>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371260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0DFC27-56B5-4DC8-81FE-DC18ABC72E64}"/>
              </a:ext>
            </a:extLst>
          </p:cNvPr>
          <p:cNvSpPr/>
          <p:nvPr/>
        </p:nvSpPr>
        <p:spPr>
          <a:xfrm>
            <a:off x="348274" y="1153291"/>
            <a:ext cx="4928380"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Alfie and Dorothy have drawn this </a:t>
            </a:r>
            <a:r>
              <a:rPr lang="en-US" b="1" dirty="0" smtClean="0">
                <a:ln w="0"/>
                <a:effectLst>
                  <a:outerShdw blurRad="38100" dist="19050" dir="2700000" algn="tl" rotWithShape="0">
                    <a:schemeClr val="dk1">
                      <a:alpha val="40000"/>
                    </a:schemeClr>
                  </a:outerShdw>
                </a:effectLst>
              </a:rPr>
              <a:t>bar model</a:t>
            </a:r>
            <a:r>
              <a:rPr lang="en-US" dirty="0" smtClean="0">
                <a:ln w="0"/>
                <a:effectLst>
                  <a:outerShdw blurRad="38100" dist="19050" dir="2700000" algn="tl" rotWithShape="0">
                    <a:schemeClr val="dk1">
                      <a:alpha val="40000"/>
                    </a:schemeClr>
                  </a:outerShdw>
                </a:effectLst>
              </a:rPr>
              <a:t>:</a:t>
            </a:r>
            <a:endParaRPr lang="en-US" sz="1400" dirty="0">
              <a:ln w="0"/>
              <a:effectLst>
                <a:outerShdw blurRad="38100" dist="19050" dir="2700000" algn="tl" rotWithShape="0">
                  <a:schemeClr val="dk1">
                    <a:alpha val="40000"/>
                  </a:schemeClr>
                </a:outerShdw>
              </a:effectLst>
            </a:endParaRPr>
          </a:p>
        </p:txBody>
      </p:sp>
      <p:sp>
        <p:nvSpPr>
          <p:cNvPr id="50" name="TextBox 49">
            <a:extLst>
              <a:ext uri="{FF2B5EF4-FFF2-40B4-BE49-F238E27FC236}">
                <a16:creationId xmlns:a16="http://schemas.microsoft.com/office/drawing/2014/main" id="{B318A0D6-75DF-49AA-BB21-DFB8246D480F}"/>
              </a:ext>
            </a:extLst>
          </p:cNvPr>
          <p:cNvSpPr txBox="1"/>
          <p:nvPr/>
        </p:nvSpPr>
        <p:spPr>
          <a:xfrm>
            <a:off x="-125218" y="421476"/>
            <a:ext cx="5875364" cy="982051"/>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b="1" dirty="0" smtClean="0">
                <a:solidFill>
                  <a:srgbClr val="000000"/>
                </a:solidFill>
                <a:latin typeface="+mj-lt"/>
                <a:ea typeface="+mj-ea"/>
                <a:cs typeface="+mj-cs"/>
              </a:rPr>
              <a:t>Challenge - </a:t>
            </a:r>
            <a:r>
              <a:rPr lang="en-US" sz="4800" b="1" dirty="0" smtClean="0">
                <a:solidFill>
                  <a:srgbClr val="FF0000"/>
                </a:solidFill>
                <a:latin typeface="+mj-lt"/>
                <a:ea typeface="+mj-ea"/>
                <a:cs typeface="+mj-cs"/>
              </a:rPr>
              <a:t>Answers</a:t>
            </a:r>
            <a:endParaRPr lang="en-US" sz="4800" b="1" dirty="0">
              <a:solidFill>
                <a:srgbClr val="FF0000"/>
              </a:solidFill>
              <a:latin typeface="+mj-lt"/>
              <a:ea typeface="+mj-ea"/>
              <a:cs typeface="+mj-cs"/>
            </a:endParaRPr>
          </a:p>
        </p:txBody>
      </p:sp>
      <p:pic>
        <p:nvPicPr>
          <p:cNvPr id="4" name="Picture 3"/>
          <p:cNvPicPr>
            <a:picLocks noChangeAspect="1"/>
          </p:cNvPicPr>
          <p:nvPr/>
        </p:nvPicPr>
        <p:blipFill rotWithShape="1">
          <a:blip r:embed="rId2"/>
          <a:srcRect l="5917" t="4891" r="4048" b="54010"/>
          <a:stretch/>
        </p:blipFill>
        <p:spPr>
          <a:xfrm>
            <a:off x="244512" y="1598596"/>
            <a:ext cx="6122126" cy="1822617"/>
          </a:xfrm>
          <a:prstGeom prst="rect">
            <a:avLst/>
          </a:prstGeom>
        </p:spPr>
      </p:pic>
      <p:pic>
        <p:nvPicPr>
          <p:cNvPr id="6" name="Picture 5"/>
          <p:cNvPicPr>
            <a:picLocks noChangeAspect="1"/>
          </p:cNvPicPr>
          <p:nvPr/>
        </p:nvPicPr>
        <p:blipFill>
          <a:blip r:embed="rId3"/>
          <a:stretch>
            <a:fillRect/>
          </a:stretch>
        </p:blipFill>
        <p:spPr>
          <a:xfrm>
            <a:off x="187657" y="4070256"/>
            <a:ext cx="4161758" cy="1512721"/>
          </a:xfrm>
          <a:prstGeom prst="rect">
            <a:avLst/>
          </a:prstGeom>
        </p:spPr>
      </p:pic>
      <p:sp>
        <p:nvSpPr>
          <p:cNvPr id="13" name="Rectangle 12">
            <a:extLst>
              <a:ext uri="{FF2B5EF4-FFF2-40B4-BE49-F238E27FC236}">
                <a16:creationId xmlns:a16="http://schemas.microsoft.com/office/drawing/2014/main" id="{860DFC27-56B5-4DC8-81FE-DC18ABC72E64}"/>
              </a:ext>
            </a:extLst>
          </p:cNvPr>
          <p:cNvSpPr/>
          <p:nvPr/>
        </p:nvSpPr>
        <p:spPr>
          <a:xfrm>
            <a:off x="4349415" y="4189352"/>
            <a:ext cx="2163671" cy="1323439"/>
          </a:xfrm>
          <a:prstGeom prst="rect">
            <a:avLst/>
          </a:prstGeom>
          <a:noFill/>
        </p:spPr>
        <p:txBody>
          <a:bodyPr wrap="square" lIns="91440" tIns="45720" rIns="91440" bIns="45720">
            <a:spAutoFit/>
          </a:bodyPr>
          <a:lstStyle/>
          <a:p>
            <a:r>
              <a:rPr lang="en-US" sz="1600" dirty="0" smtClean="0">
                <a:ln w="0"/>
                <a:effectLst>
                  <a:outerShdw blurRad="38100" dist="19050" dir="2700000" algn="tl" rotWithShape="0">
                    <a:schemeClr val="dk1">
                      <a:alpha val="40000"/>
                    </a:schemeClr>
                  </a:outerShdw>
                </a:effectLst>
              </a:rPr>
              <a:t>Investigate the possible values of </a:t>
            </a:r>
            <a:r>
              <a:rPr lang="en-US" sz="1600" b="1" dirty="0" smtClean="0">
                <a:ln w="0"/>
                <a:effectLst>
                  <a:outerShdw blurRad="38100" dist="19050" dir="2700000" algn="tl" rotWithShape="0">
                    <a:schemeClr val="dk1">
                      <a:alpha val="40000"/>
                    </a:schemeClr>
                  </a:outerShdw>
                </a:effectLst>
              </a:rPr>
              <a:t>splat A</a:t>
            </a:r>
            <a:r>
              <a:rPr lang="en-US" sz="1600" dirty="0" smtClean="0">
                <a:ln w="0"/>
                <a:effectLst>
                  <a:outerShdw blurRad="38100" dist="19050" dir="2700000" algn="tl" rotWithShape="0">
                    <a:schemeClr val="dk1">
                      <a:alpha val="40000"/>
                    </a:schemeClr>
                  </a:outerShdw>
                </a:effectLst>
              </a:rPr>
              <a:t> and </a:t>
            </a:r>
            <a:r>
              <a:rPr lang="en-US" sz="1600" b="1" dirty="0" smtClean="0">
                <a:ln w="0"/>
                <a:effectLst>
                  <a:outerShdw blurRad="38100" dist="19050" dir="2700000" algn="tl" rotWithShape="0">
                    <a:schemeClr val="dk1">
                      <a:alpha val="40000"/>
                    </a:schemeClr>
                  </a:outerShdw>
                </a:effectLst>
              </a:rPr>
              <a:t>splat B</a:t>
            </a:r>
            <a:r>
              <a:rPr lang="en-US" sz="1600" dirty="0" smtClean="0">
                <a:ln w="0"/>
                <a:effectLst>
                  <a:outerShdw blurRad="38100" dist="19050" dir="2700000" algn="tl" rotWithShape="0">
                    <a:schemeClr val="dk1">
                      <a:alpha val="40000"/>
                    </a:schemeClr>
                  </a:outerShdw>
                </a:effectLst>
              </a:rPr>
              <a:t>. </a:t>
            </a:r>
          </a:p>
          <a:p>
            <a:r>
              <a:rPr lang="en-US" sz="1600" dirty="0" smtClean="0">
                <a:ln w="0"/>
                <a:effectLst>
                  <a:outerShdw blurRad="38100" dist="19050" dir="2700000" algn="tl" rotWithShape="0">
                    <a:schemeClr val="dk1">
                      <a:alpha val="40000"/>
                    </a:schemeClr>
                  </a:outerShdw>
                </a:effectLst>
              </a:rPr>
              <a:t>Find at least 4 different combinations.</a:t>
            </a:r>
            <a:endParaRPr lang="en-US" sz="1200" dirty="0">
              <a:ln w="0"/>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4"/>
          <a:stretch>
            <a:fillRect/>
          </a:stretch>
        </p:blipFill>
        <p:spPr>
          <a:xfrm>
            <a:off x="6728874" y="806644"/>
            <a:ext cx="1676400" cy="895350"/>
          </a:xfrm>
          <a:prstGeom prst="rect">
            <a:avLst/>
          </a:prstGeom>
        </p:spPr>
      </p:pic>
      <p:pic>
        <p:nvPicPr>
          <p:cNvPr id="8" name="Picture 7"/>
          <p:cNvPicPr>
            <a:picLocks noChangeAspect="1"/>
          </p:cNvPicPr>
          <p:nvPr/>
        </p:nvPicPr>
        <p:blipFill>
          <a:blip r:embed="rId5"/>
          <a:stretch>
            <a:fillRect/>
          </a:stretch>
        </p:blipFill>
        <p:spPr>
          <a:xfrm>
            <a:off x="9473965" y="806644"/>
            <a:ext cx="1676400" cy="895350"/>
          </a:xfrm>
          <a:prstGeom prst="rect">
            <a:avLst/>
          </a:prstGeom>
        </p:spPr>
      </p:pic>
      <p:sp>
        <p:nvSpPr>
          <p:cNvPr id="17" name="Rectangle 16">
            <a:extLst>
              <a:ext uri="{FF2B5EF4-FFF2-40B4-BE49-F238E27FC236}">
                <a16:creationId xmlns:a16="http://schemas.microsoft.com/office/drawing/2014/main" id="{860DFC27-56B5-4DC8-81FE-DC18ABC72E64}"/>
              </a:ext>
            </a:extLst>
          </p:cNvPr>
          <p:cNvSpPr/>
          <p:nvPr/>
        </p:nvSpPr>
        <p:spPr>
          <a:xfrm>
            <a:off x="6728873" y="374716"/>
            <a:ext cx="2664151" cy="369332"/>
          </a:xfrm>
          <a:prstGeom prst="rect">
            <a:avLst/>
          </a:prstGeom>
          <a:noFill/>
        </p:spPr>
        <p:txBody>
          <a:bodyPr wrap="square" lIns="91440" tIns="45720" rIns="91440" bIns="45720">
            <a:spAutoFit/>
          </a:bodyPr>
          <a:lstStyle/>
          <a:p>
            <a:r>
              <a:rPr lang="en-US" b="1" dirty="0" smtClean="0">
                <a:ln w="0"/>
                <a:effectLst>
                  <a:outerShdw blurRad="38100" dist="19050" dir="2700000" algn="tl" rotWithShape="0">
                    <a:schemeClr val="dk1">
                      <a:alpha val="40000"/>
                    </a:schemeClr>
                  </a:outerShdw>
                </a:effectLst>
              </a:rPr>
              <a:t>Combination 1:</a:t>
            </a:r>
            <a:endParaRPr lang="en-US" sz="1400" b="1" dirty="0">
              <a:ln w="0"/>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860DFC27-56B5-4DC8-81FE-DC18ABC72E64}"/>
              </a:ext>
            </a:extLst>
          </p:cNvPr>
          <p:cNvSpPr/>
          <p:nvPr/>
        </p:nvSpPr>
        <p:spPr>
          <a:xfrm>
            <a:off x="6728874" y="1885791"/>
            <a:ext cx="2664151" cy="369332"/>
          </a:xfrm>
          <a:prstGeom prst="rect">
            <a:avLst/>
          </a:prstGeom>
          <a:noFill/>
        </p:spPr>
        <p:txBody>
          <a:bodyPr wrap="square" lIns="91440" tIns="45720" rIns="91440" bIns="45720">
            <a:spAutoFit/>
          </a:bodyPr>
          <a:lstStyle/>
          <a:p>
            <a:r>
              <a:rPr lang="en-US" b="1" dirty="0" smtClean="0">
                <a:ln w="0"/>
                <a:effectLst>
                  <a:outerShdw blurRad="38100" dist="19050" dir="2700000" algn="tl" rotWithShape="0">
                    <a:schemeClr val="dk1">
                      <a:alpha val="40000"/>
                    </a:schemeClr>
                  </a:outerShdw>
                </a:effectLst>
              </a:rPr>
              <a:t>Combination 2:</a:t>
            </a:r>
            <a:endParaRPr lang="en-US" sz="1400" b="1" dirty="0">
              <a:ln w="0"/>
              <a:effectLst>
                <a:outerShdw blurRad="38100" dist="19050" dir="2700000" algn="tl" rotWithShape="0">
                  <a:schemeClr val="dk1">
                    <a:alpha val="40000"/>
                  </a:schemeClr>
                </a:outerShdw>
              </a:effectLst>
            </a:endParaRPr>
          </a:p>
        </p:txBody>
      </p:sp>
      <p:pic>
        <p:nvPicPr>
          <p:cNvPr id="19" name="Picture 18"/>
          <p:cNvPicPr>
            <a:picLocks noChangeAspect="1"/>
          </p:cNvPicPr>
          <p:nvPr/>
        </p:nvPicPr>
        <p:blipFill>
          <a:blip r:embed="rId4"/>
          <a:stretch>
            <a:fillRect/>
          </a:stretch>
        </p:blipFill>
        <p:spPr>
          <a:xfrm>
            <a:off x="6728874" y="2296943"/>
            <a:ext cx="1676400" cy="895350"/>
          </a:xfrm>
          <a:prstGeom prst="rect">
            <a:avLst/>
          </a:prstGeom>
        </p:spPr>
      </p:pic>
      <p:pic>
        <p:nvPicPr>
          <p:cNvPr id="20" name="Picture 19"/>
          <p:cNvPicPr>
            <a:picLocks noChangeAspect="1"/>
          </p:cNvPicPr>
          <p:nvPr/>
        </p:nvPicPr>
        <p:blipFill>
          <a:blip r:embed="rId5"/>
          <a:stretch>
            <a:fillRect/>
          </a:stretch>
        </p:blipFill>
        <p:spPr>
          <a:xfrm>
            <a:off x="9473965" y="2296943"/>
            <a:ext cx="1676400" cy="895350"/>
          </a:xfrm>
          <a:prstGeom prst="rect">
            <a:avLst/>
          </a:prstGeom>
        </p:spPr>
      </p:pic>
      <p:sp>
        <p:nvSpPr>
          <p:cNvPr id="21" name="Rectangle 20">
            <a:extLst>
              <a:ext uri="{FF2B5EF4-FFF2-40B4-BE49-F238E27FC236}">
                <a16:creationId xmlns:a16="http://schemas.microsoft.com/office/drawing/2014/main" id="{860DFC27-56B5-4DC8-81FE-DC18ABC72E64}"/>
              </a:ext>
            </a:extLst>
          </p:cNvPr>
          <p:cNvSpPr/>
          <p:nvPr/>
        </p:nvSpPr>
        <p:spPr>
          <a:xfrm>
            <a:off x="6728874" y="3421213"/>
            <a:ext cx="2664151" cy="369332"/>
          </a:xfrm>
          <a:prstGeom prst="rect">
            <a:avLst/>
          </a:prstGeom>
          <a:noFill/>
        </p:spPr>
        <p:txBody>
          <a:bodyPr wrap="square" lIns="91440" tIns="45720" rIns="91440" bIns="45720">
            <a:spAutoFit/>
          </a:bodyPr>
          <a:lstStyle/>
          <a:p>
            <a:r>
              <a:rPr lang="en-US" b="1" dirty="0" smtClean="0">
                <a:ln w="0"/>
                <a:effectLst>
                  <a:outerShdw blurRad="38100" dist="19050" dir="2700000" algn="tl" rotWithShape="0">
                    <a:schemeClr val="dk1">
                      <a:alpha val="40000"/>
                    </a:schemeClr>
                  </a:outerShdw>
                </a:effectLst>
              </a:rPr>
              <a:t>Combination 3:</a:t>
            </a:r>
            <a:endParaRPr lang="en-US" sz="1400" b="1" dirty="0">
              <a:ln w="0"/>
              <a:effectLst>
                <a:outerShdw blurRad="38100" dist="19050" dir="2700000" algn="tl" rotWithShape="0">
                  <a:schemeClr val="dk1">
                    <a:alpha val="40000"/>
                  </a:schemeClr>
                </a:outerShdw>
              </a:effectLst>
            </a:endParaRPr>
          </a:p>
        </p:txBody>
      </p:sp>
      <p:pic>
        <p:nvPicPr>
          <p:cNvPr id="22" name="Picture 21"/>
          <p:cNvPicPr>
            <a:picLocks noChangeAspect="1"/>
          </p:cNvPicPr>
          <p:nvPr/>
        </p:nvPicPr>
        <p:blipFill>
          <a:blip r:embed="rId4"/>
          <a:stretch>
            <a:fillRect/>
          </a:stretch>
        </p:blipFill>
        <p:spPr>
          <a:xfrm>
            <a:off x="6728874" y="3816629"/>
            <a:ext cx="1676400" cy="895350"/>
          </a:xfrm>
          <a:prstGeom prst="rect">
            <a:avLst/>
          </a:prstGeom>
        </p:spPr>
      </p:pic>
      <p:pic>
        <p:nvPicPr>
          <p:cNvPr id="23" name="Picture 22"/>
          <p:cNvPicPr>
            <a:picLocks noChangeAspect="1"/>
          </p:cNvPicPr>
          <p:nvPr/>
        </p:nvPicPr>
        <p:blipFill>
          <a:blip r:embed="rId5"/>
          <a:stretch>
            <a:fillRect/>
          </a:stretch>
        </p:blipFill>
        <p:spPr>
          <a:xfrm>
            <a:off x="9473965" y="3816629"/>
            <a:ext cx="1676400" cy="895350"/>
          </a:xfrm>
          <a:prstGeom prst="rect">
            <a:avLst/>
          </a:prstGeom>
        </p:spPr>
      </p:pic>
      <p:pic>
        <p:nvPicPr>
          <p:cNvPr id="24" name="Picture 23"/>
          <p:cNvPicPr>
            <a:picLocks noChangeAspect="1"/>
          </p:cNvPicPr>
          <p:nvPr/>
        </p:nvPicPr>
        <p:blipFill>
          <a:blip r:embed="rId4"/>
          <a:stretch>
            <a:fillRect/>
          </a:stretch>
        </p:blipFill>
        <p:spPr>
          <a:xfrm>
            <a:off x="6728874" y="5294938"/>
            <a:ext cx="1676400" cy="895350"/>
          </a:xfrm>
          <a:prstGeom prst="rect">
            <a:avLst/>
          </a:prstGeom>
        </p:spPr>
      </p:pic>
      <p:pic>
        <p:nvPicPr>
          <p:cNvPr id="25" name="Picture 24"/>
          <p:cNvPicPr>
            <a:picLocks noChangeAspect="1"/>
          </p:cNvPicPr>
          <p:nvPr/>
        </p:nvPicPr>
        <p:blipFill>
          <a:blip r:embed="rId5"/>
          <a:stretch>
            <a:fillRect/>
          </a:stretch>
        </p:blipFill>
        <p:spPr>
          <a:xfrm>
            <a:off x="9473965" y="5294938"/>
            <a:ext cx="1676400" cy="895350"/>
          </a:xfrm>
          <a:prstGeom prst="rect">
            <a:avLst/>
          </a:prstGeom>
        </p:spPr>
      </p:pic>
      <p:sp>
        <p:nvSpPr>
          <p:cNvPr id="26" name="Rectangle 25">
            <a:extLst>
              <a:ext uri="{FF2B5EF4-FFF2-40B4-BE49-F238E27FC236}">
                <a16:creationId xmlns:a16="http://schemas.microsoft.com/office/drawing/2014/main" id="{860DFC27-56B5-4DC8-81FE-DC18ABC72E64}"/>
              </a:ext>
            </a:extLst>
          </p:cNvPr>
          <p:cNvSpPr/>
          <p:nvPr/>
        </p:nvSpPr>
        <p:spPr>
          <a:xfrm>
            <a:off x="6728874" y="4925606"/>
            <a:ext cx="2664151" cy="369332"/>
          </a:xfrm>
          <a:prstGeom prst="rect">
            <a:avLst/>
          </a:prstGeom>
          <a:noFill/>
        </p:spPr>
        <p:txBody>
          <a:bodyPr wrap="square" lIns="91440" tIns="45720" rIns="91440" bIns="45720">
            <a:spAutoFit/>
          </a:bodyPr>
          <a:lstStyle/>
          <a:p>
            <a:r>
              <a:rPr lang="en-US" b="1" dirty="0" smtClean="0">
                <a:ln w="0"/>
                <a:effectLst>
                  <a:outerShdw blurRad="38100" dist="19050" dir="2700000" algn="tl" rotWithShape="0">
                    <a:schemeClr val="dk1">
                      <a:alpha val="40000"/>
                    </a:schemeClr>
                  </a:outerShdw>
                </a:effectLst>
              </a:rPr>
              <a:t>Combination 4:</a:t>
            </a:r>
            <a:endParaRPr lang="en-US" sz="1400" b="1" dirty="0">
              <a:ln w="0"/>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860DFC27-56B5-4DC8-81FE-DC18ABC72E64}"/>
              </a:ext>
            </a:extLst>
          </p:cNvPr>
          <p:cNvSpPr/>
          <p:nvPr/>
        </p:nvSpPr>
        <p:spPr>
          <a:xfrm>
            <a:off x="8362283" y="997273"/>
            <a:ext cx="860094"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 51 </a:t>
            </a:r>
            <a:endParaRPr lang="en-US" b="1" dirty="0">
              <a:ln w="0"/>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860DFC27-56B5-4DC8-81FE-DC18ABC72E64}"/>
              </a:ext>
            </a:extLst>
          </p:cNvPr>
          <p:cNvSpPr/>
          <p:nvPr/>
        </p:nvSpPr>
        <p:spPr>
          <a:xfrm>
            <a:off x="8357093" y="2489567"/>
            <a:ext cx="865283"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 42</a:t>
            </a:r>
            <a:endParaRPr lang="en-US" b="1" dirty="0">
              <a:ln w="0"/>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860DFC27-56B5-4DC8-81FE-DC18ABC72E64}"/>
              </a:ext>
            </a:extLst>
          </p:cNvPr>
          <p:cNvSpPr/>
          <p:nvPr/>
        </p:nvSpPr>
        <p:spPr>
          <a:xfrm>
            <a:off x="8357093" y="4019465"/>
            <a:ext cx="952369"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 24</a:t>
            </a:r>
            <a:endParaRPr lang="en-US" b="1" dirty="0">
              <a:ln w="0"/>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860DFC27-56B5-4DC8-81FE-DC18ABC72E64}"/>
              </a:ext>
            </a:extLst>
          </p:cNvPr>
          <p:cNvSpPr/>
          <p:nvPr/>
        </p:nvSpPr>
        <p:spPr>
          <a:xfrm>
            <a:off x="8357094" y="5467921"/>
            <a:ext cx="952368"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 33</a:t>
            </a:r>
            <a:endParaRPr lang="en-US" b="1" dirty="0">
              <a:ln w="0"/>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860DFC27-56B5-4DC8-81FE-DC18ABC72E64}"/>
              </a:ext>
            </a:extLst>
          </p:cNvPr>
          <p:cNvSpPr/>
          <p:nvPr/>
        </p:nvSpPr>
        <p:spPr>
          <a:xfrm>
            <a:off x="11107614" y="1060958"/>
            <a:ext cx="1111442"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 25</a:t>
            </a:r>
            <a:endParaRPr lang="en-US" b="1" dirty="0">
              <a:ln w="0"/>
              <a:effectLst>
                <a:outerShdw blurRad="38100" dist="19050" dir="2700000" algn="tl" rotWithShape="0">
                  <a:schemeClr val="dk1">
                    <a:alpha val="40000"/>
                  </a:schemeClr>
                </a:outerShdw>
              </a:effectLst>
            </a:endParaRPr>
          </a:p>
        </p:txBody>
      </p:sp>
      <p:sp>
        <p:nvSpPr>
          <p:cNvPr id="34" name="Rectangle 33">
            <a:extLst>
              <a:ext uri="{FF2B5EF4-FFF2-40B4-BE49-F238E27FC236}">
                <a16:creationId xmlns:a16="http://schemas.microsoft.com/office/drawing/2014/main" id="{860DFC27-56B5-4DC8-81FE-DC18ABC72E64}"/>
              </a:ext>
            </a:extLst>
          </p:cNvPr>
          <p:cNvSpPr/>
          <p:nvPr/>
        </p:nvSpPr>
        <p:spPr>
          <a:xfrm>
            <a:off x="11107614" y="2505180"/>
            <a:ext cx="814420"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 34</a:t>
            </a:r>
            <a:endParaRPr lang="en-US" b="1" dirty="0">
              <a:ln w="0"/>
              <a:effectLst>
                <a:outerShdw blurRad="38100" dist="19050" dir="2700000" algn="tl" rotWithShape="0">
                  <a:schemeClr val="dk1">
                    <a:alpha val="40000"/>
                  </a:schemeClr>
                </a:outerShdw>
              </a:effectLst>
            </a:endParaRPr>
          </a:p>
        </p:txBody>
      </p:sp>
      <p:sp>
        <p:nvSpPr>
          <p:cNvPr id="35" name="Rectangle 34">
            <a:extLst>
              <a:ext uri="{FF2B5EF4-FFF2-40B4-BE49-F238E27FC236}">
                <a16:creationId xmlns:a16="http://schemas.microsoft.com/office/drawing/2014/main" id="{860DFC27-56B5-4DC8-81FE-DC18ABC72E64}"/>
              </a:ext>
            </a:extLst>
          </p:cNvPr>
          <p:cNvSpPr/>
          <p:nvPr/>
        </p:nvSpPr>
        <p:spPr>
          <a:xfrm>
            <a:off x="11092076" y="3996246"/>
            <a:ext cx="829957"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 52</a:t>
            </a:r>
            <a:endParaRPr lang="en-US" b="1" dirty="0">
              <a:ln w="0"/>
              <a:effectLst>
                <a:outerShdw blurRad="38100" dist="19050" dir="2700000" algn="tl" rotWithShape="0">
                  <a:schemeClr val="dk1">
                    <a:alpha val="40000"/>
                  </a:schemeClr>
                </a:outerShdw>
              </a:effectLst>
            </a:endParaRPr>
          </a:p>
        </p:txBody>
      </p:sp>
      <p:sp>
        <p:nvSpPr>
          <p:cNvPr id="36" name="Rectangle 35">
            <a:extLst>
              <a:ext uri="{FF2B5EF4-FFF2-40B4-BE49-F238E27FC236}">
                <a16:creationId xmlns:a16="http://schemas.microsoft.com/office/drawing/2014/main" id="{860DFC27-56B5-4DC8-81FE-DC18ABC72E64}"/>
              </a:ext>
            </a:extLst>
          </p:cNvPr>
          <p:cNvSpPr/>
          <p:nvPr/>
        </p:nvSpPr>
        <p:spPr>
          <a:xfrm>
            <a:off x="11112177" y="5467920"/>
            <a:ext cx="809855" cy="461665"/>
          </a:xfrm>
          <a:prstGeom prst="rect">
            <a:avLst/>
          </a:prstGeom>
          <a:noFill/>
        </p:spPr>
        <p:txBody>
          <a:bodyPr wrap="square" lIns="91440" tIns="45720" rIns="91440" bIns="45720">
            <a:spAutoFit/>
          </a:bodyPr>
          <a:lstStyle/>
          <a:p>
            <a:r>
              <a:rPr lang="en-US" sz="2400" b="1" dirty="0" smtClean="0">
                <a:ln w="0"/>
                <a:effectLst>
                  <a:outerShdw blurRad="38100" dist="19050" dir="2700000" algn="tl" rotWithShape="0">
                    <a:schemeClr val="dk1">
                      <a:alpha val="40000"/>
                    </a:schemeClr>
                  </a:outerShdw>
                </a:effectLst>
              </a:rPr>
              <a:t>= 43</a:t>
            </a:r>
            <a:endParaRPr lang="en-US" b="1" dirty="0">
              <a:ln w="0"/>
              <a:effectLst>
                <a:outerShdw blurRad="38100" dist="19050" dir="2700000" algn="tl" rotWithShape="0">
                  <a:schemeClr val="dk1">
                    <a:alpha val="40000"/>
                  </a:schemeClr>
                </a:outerShdw>
              </a:effectLst>
            </a:endParaRPr>
          </a:p>
        </p:txBody>
      </p:sp>
      <p:sp>
        <p:nvSpPr>
          <p:cNvPr id="32" name="Rectangle 31">
            <a:extLst>
              <a:ext uri="{FF2B5EF4-FFF2-40B4-BE49-F238E27FC236}">
                <a16:creationId xmlns:a16="http://schemas.microsoft.com/office/drawing/2014/main" id="{860DFC27-56B5-4DC8-81FE-DC18ABC72E64}"/>
              </a:ext>
            </a:extLst>
          </p:cNvPr>
          <p:cNvSpPr/>
          <p:nvPr/>
        </p:nvSpPr>
        <p:spPr>
          <a:xfrm>
            <a:off x="209677" y="3456006"/>
            <a:ext cx="1854254" cy="400110"/>
          </a:xfrm>
          <a:prstGeom prst="rect">
            <a:avLst/>
          </a:prstGeom>
          <a:noFill/>
        </p:spPr>
        <p:txBody>
          <a:bodyPr wrap="square" lIns="91440" tIns="45720" rIns="91440" bIns="45720">
            <a:spAutoFit/>
          </a:bodyPr>
          <a:lstStyle/>
          <a:p>
            <a:r>
              <a:rPr lang="en-US" sz="2000" b="1" dirty="0" smtClean="0">
                <a:ln w="0"/>
                <a:solidFill>
                  <a:srgbClr val="FF0000"/>
                </a:solidFill>
                <a:effectLst>
                  <a:outerShdw blurRad="38100" dist="19050" dir="2700000" algn="tl" rotWithShape="0">
                    <a:schemeClr val="dk1">
                      <a:alpha val="40000"/>
                    </a:schemeClr>
                  </a:outerShdw>
                </a:effectLst>
              </a:rPr>
              <a:t>100 – 24 = 76</a:t>
            </a:r>
            <a:endParaRPr lang="en-US" sz="1600" b="1" dirty="0">
              <a:ln w="0"/>
              <a:solidFill>
                <a:srgbClr val="FF0000"/>
              </a:solidFill>
              <a:effectLst>
                <a:outerShdw blurRad="38100" dist="19050" dir="2700000" algn="tl" rotWithShape="0">
                  <a:schemeClr val="dk1">
                    <a:alpha val="40000"/>
                  </a:schemeClr>
                </a:outerShdw>
              </a:effectLst>
            </a:endParaRPr>
          </a:p>
        </p:txBody>
      </p:sp>
      <p:sp>
        <p:nvSpPr>
          <p:cNvPr id="2" name="Oval 1"/>
          <p:cNvSpPr/>
          <p:nvPr/>
        </p:nvSpPr>
        <p:spPr>
          <a:xfrm>
            <a:off x="2913689" y="1810220"/>
            <a:ext cx="783771" cy="566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09677" y="2641051"/>
            <a:ext cx="1932631" cy="566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H="1">
            <a:off x="1863636" y="2237020"/>
            <a:ext cx="1084889" cy="4659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36656" y="3205629"/>
            <a:ext cx="0" cy="2915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Left Bracket 10"/>
          <p:cNvSpPr/>
          <p:nvPr/>
        </p:nvSpPr>
        <p:spPr>
          <a:xfrm rot="16200000">
            <a:off x="4012940" y="2404249"/>
            <a:ext cx="478567" cy="2048861"/>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Rectangle 36">
            <a:extLst>
              <a:ext uri="{FF2B5EF4-FFF2-40B4-BE49-F238E27FC236}">
                <a16:creationId xmlns:a16="http://schemas.microsoft.com/office/drawing/2014/main" id="{860DFC27-56B5-4DC8-81FE-DC18ABC72E64}"/>
              </a:ext>
            </a:extLst>
          </p:cNvPr>
          <p:cNvSpPr/>
          <p:nvPr/>
        </p:nvSpPr>
        <p:spPr>
          <a:xfrm>
            <a:off x="3931417" y="3634071"/>
            <a:ext cx="929971" cy="400110"/>
          </a:xfrm>
          <a:prstGeom prst="rect">
            <a:avLst/>
          </a:prstGeom>
          <a:noFill/>
        </p:spPr>
        <p:txBody>
          <a:bodyPr wrap="square" lIns="91440" tIns="45720" rIns="91440" bIns="45720">
            <a:spAutoFit/>
          </a:bodyPr>
          <a:lstStyle/>
          <a:p>
            <a:r>
              <a:rPr lang="en-US" sz="2000" b="1" dirty="0" smtClean="0">
                <a:ln w="0"/>
                <a:solidFill>
                  <a:srgbClr val="FF0000"/>
                </a:solidFill>
                <a:effectLst>
                  <a:outerShdw blurRad="38100" dist="19050" dir="2700000" algn="tl" rotWithShape="0">
                    <a:schemeClr val="dk1">
                      <a:alpha val="40000"/>
                    </a:schemeClr>
                  </a:outerShdw>
                </a:effectLst>
              </a:rPr>
              <a:t>= 76</a:t>
            </a:r>
            <a:endParaRPr lang="en-US" sz="1600" b="1" dirty="0">
              <a:ln w="0"/>
              <a:solidFill>
                <a:srgbClr val="FF0000"/>
              </a:solidFill>
              <a:effectLst>
                <a:outerShdw blurRad="38100" dist="19050" dir="2700000" algn="tl" rotWithShape="0">
                  <a:schemeClr val="dk1">
                    <a:alpha val="40000"/>
                  </a:schemeClr>
                </a:outerShdw>
              </a:effectLst>
            </a:endParaRPr>
          </a:p>
        </p:txBody>
      </p:sp>
      <p:sp>
        <p:nvSpPr>
          <p:cNvPr id="38" name="Rectangle 37">
            <a:extLst>
              <a:ext uri="{FF2B5EF4-FFF2-40B4-BE49-F238E27FC236}">
                <a16:creationId xmlns:a16="http://schemas.microsoft.com/office/drawing/2014/main" id="{860DFC27-56B5-4DC8-81FE-DC18ABC72E64}"/>
              </a:ext>
            </a:extLst>
          </p:cNvPr>
          <p:cNvSpPr/>
          <p:nvPr/>
        </p:nvSpPr>
        <p:spPr>
          <a:xfrm>
            <a:off x="177355" y="5725660"/>
            <a:ext cx="1997273" cy="954107"/>
          </a:xfrm>
          <a:prstGeom prst="rect">
            <a:avLst/>
          </a:prstGeom>
          <a:noFill/>
        </p:spPr>
        <p:txBody>
          <a:bodyPr wrap="square" lIns="91440" tIns="45720" rIns="91440" bIns="45720">
            <a:spAutoFit/>
          </a:bodyPr>
          <a:lstStyle/>
          <a:p>
            <a:r>
              <a:rPr lang="en-US" sz="1400" dirty="0" smtClean="0">
                <a:ln w="0"/>
                <a:solidFill>
                  <a:srgbClr val="FF0000"/>
                </a:solidFill>
                <a:effectLst>
                  <a:outerShdw blurRad="38100" dist="19050" dir="2700000" algn="tl" rotWithShape="0">
                    <a:schemeClr val="dk1">
                      <a:alpha val="40000"/>
                    </a:schemeClr>
                  </a:outerShdw>
                </a:effectLst>
              </a:rPr>
              <a:t>Two digits add up to 7:</a:t>
            </a:r>
          </a:p>
          <a:p>
            <a:pPr marL="457200" indent="-457200">
              <a:buAutoNum type="arabicPlain" startAt="16"/>
            </a:pPr>
            <a:r>
              <a:rPr lang="en-US" sz="1400" dirty="0" smtClean="0">
                <a:ln w="0"/>
                <a:solidFill>
                  <a:srgbClr val="FF0000"/>
                </a:solidFill>
                <a:effectLst>
                  <a:outerShdw blurRad="38100" dist="19050" dir="2700000" algn="tl" rotWithShape="0">
                    <a:schemeClr val="dk1">
                      <a:alpha val="40000"/>
                    </a:schemeClr>
                  </a:outerShdw>
                </a:effectLst>
              </a:rPr>
              <a:t>61</a:t>
            </a:r>
          </a:p>
          <a:p>
            <a:pPr marL="342900" indent="-342900">
              <a:buAutoNum type="arabicPlain" startAt="25"/>
            </a:pPr>
            <a:r>
              <a:rPr lang="en-US" sz="1400" dirty="0" smtClean="0">
                <a:ln w="0"/>
                <a:solidFill>
                  <a:srgbClr val="FF0000"/>
                </a:solidFill>
                <a:effectLst>
                  <a:outerShdw blurRad="38100" dist="19050" dir="2700000" algn="tl" rotWithShape="0">
                    <a:schemeClr val="dk1">
                      <a:alpha val="40000"/>
                    </a:schemeClr>
                  </a:outerShdw>
                </a:effectLst>
              </a:rPr>
              <a:t>  52</a:t>
            </a:r>
          </a:p>
          <a:p>
            <a:r>
              <a:rPr lang="en-US" sz="1400" dirty="0" smtClean="0">
                <a:ln w="0"/>
                <a:solidFill>
                  <a:srgbClr val="FF0000"/>
                </a:solidFill>
                <a:effectLst>
                  <a:outerShdw blurRad="38100" dist="19050" dir="2700000" algn="tl" rotWithShape="0">
                    <a:schemeClr val="dk1">
                      <a:alpha val="40000"/>
                    </a:schemeClr>
                  </a:outerShdw>
                </a:effectLst>
              </a:rPr>
              <a:t>34      43</a:t>
            </a:r>
            <a:endParaRPr lang="en-US" sz="1100" dirty="0">
              <a:ln w="0"/>
              <a:solidFill>
                <a:srgbClr val="FF0000"/>
              </a:solidFill>
              <a:effectLst>
                <a:outerShdw blurRad="38100" dist="19050" dir="2700000" algn="tl" rotWithShape="0">
                  <a:schemeClr val="dk1">
                    <a:alpha val="40000"/>
                  </a:schemeClr>
                </a:outerShdw>
              </a:effectLst>
            </a:endParaRPr>
          </a:p>
        </p:txBody>
      </p:sp>
      <p:cxnSp>
        <p:nvCxnSpPr>
          <p:cNvPr id="39" name="Straight Arrow Connector 38"/>
          <p:cNvCxnSpPr/>
          <p:nvPr/>
        </p:nvCxnSpPr>
        <p:spPr>
          <a:xfrm flipH="1">
            <a:off x="583474" y="5369974"/>
            <a:ext cx="13399" cy="372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60DFC27-56B5-4DC8-81FE-DC18ABC72E64}"/>
              </a:ext>
            </a:extLst>
          </p:cNvPr>
          <p:cNvSpPr/>
          <p:nvPr/>
        </p:nvSpPr>
        <p:spPr>
          <a:xfrm>
            <a:off x="2138119" y="6036399"/>
            <a:ext cx="1997273" cy="307777"/>
          </a:xfrm>
          <a:prstGeom prst="rect">
            <a:avLst/>
          </a:prstGeom>
          <a:noFill/>
        </p:spPr>
        <p:txBody>
          <a:bodyPr wrap="square" lIns="91440" tIns="45720" rIns="91440" bIns="45720">
            <a:spAutoFit/>
          </a:bodyPr>
          <a:lstStyle/>
          <a:p>
            <a:r>
              <a:rPr lang="en-US" sz="1400" dirty="0" smtClean="0">
                <a:ln w="0"/>
                <a:solidFill>
                  <a:srgbClr val="FF0000"/>
                </a:solidFill>
                <a:effectLst>
                  <a:outerShdw blurRad="38100" dist="19050" dir="2700000" algn="tl" rotWithShape="0">
                    <a:schemeClr val="dk1">
                      <a:alpha val="40000"/>
                    </a:schemeClr>
                  </a:outerShdw>
                </a:effectLst>
              </a:rPr>
              <a:t>Between 20-60.</a:t>
            </a:r>
            <a:endParaRPr lang="en-US" sz="1100" dirty="0">
              <a:ln w="0"/>
              <a:solidFill>
                <a:srgbClr val="FF0000"/>
              </a:solidFill>
              <a:effectLst>
                <a:outerShdw blurRad="38100" dist="19050" dir="2700000" algn="tl" rotWithShape="0">
                  <a:schemeClr val="dk1">
                    <a:alpha val="40000"/>
                  </a:schemeClr>
                </a:outerShdw>
              </a:effectLst>
            </a:endParaRPr>
          </a:p>
        </p:txBody>
      </p:sp>
      <p:cxnSp>
        <p:nvCxnSpPr>
          <p:cNvPr id="41" name="Straight Arrow Connector 40"/>
          <p:cNvCxnSpPr/>
          <p:nvPr/>
        </p:nvCxnSpPr>
        <p:spPr>
          <a:xfrm flipH="1">
            <a:off x="2812464" y="5326471"/>
            <a:ext cx="1" cy="7614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hought Bubble: Cloud 5">
            <a:extLst>
              <a:ext uri="{FF2B5EF4-FFF2-40B4-BE49-F238E27FC236}">
                <a16:creationId xmlns:a16="http://schemas.microsoft.com/office/drawing/2014/main" id="{2852CB47-4826-4E2D-ACCC-C2AA5F35A528}"/>
              </a:ext>
            </a:extLst>
          </p:cNvPr>
          <p:cNvSpPr/>
          <p:nvPr/>
        </p:nvSpPr>
        <p:spPr>
          <a:xfrm rot="565805" flipH="1" flipV="1">
            <a:off x="4075381" y="5563521"/>
            <a:ext cx="2496684" cy="1626040"/>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2B444A5-179C-4D30-8C29-BAB0FFABB375}"/>
              </a:ext>
            </a:extLst>
          </p:cNvPr>
          <p:cNvSpPr txBox="1"/>
          <p:nvPr/>
        </p:nvSpPr>
        <p:spPr>
          <a:xfrm>
            <a:off x="4511712" y="5929585"/>
            <a:ext cx="1832723" cy="738664"/>
          </a:xfrm>
          <a:prstGeom prst="rect">
            <a:avLst/>
          </a:prstGeom>
          <a:noFill/>
        </p:spPr>
        <p:txBody>
          <a:bodyPr wrap="square" rtlCol="0">
            <a:spAutoFit/>
          </a:bodyPr>
          <a:lstStyle/>
          <a:p>
            <a:pPr algn="ctr"/>
            <a:r>
              <a:rPr lang="en-GB" sz="1400" b="1" dirty="0" smtClean="0">
                <a:solidFill>
                  <a:srgbClr val="FF0000"/>
                </a:solidFill>
              </a:rPr>
              <a:t>Here are some solutions you might have found!</a:t>
            </a:r>
            <a:endParaRPr lang="en-GB" sz="1400" b="1" dirty="0">
              <a:solidFill>
                <a:srgbClr val="FF0000"/>
              </a:solidFill>
            </a:endParaRPr>
          </a:p>
        </p:txBody>
      </p:sp>
      <p:cxnSp>
        <p:nvCxnSpPr>
          <p:cNvPr id="45" name="Straight Connector 44"/>
          <p:cNvCxnSpPr>
            <a:stCxn id="38" idx="1"/>
            <a:endCxn id="38" idx="1"/>
          </p:cNvCxnSpPr>
          <p:nvPr/>
        </p:nvCxnSpPr>
        <p:spPr>
          <a:xfrm>
            <a:off x="177355" y="620271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61851" y="6036399"/>
            <a:ext cx="296092" cy="153889"/>
          </a:xfrm>
          <a:prstGeom prst="line">
            <a:avLst/>
          </a:prstGeom>
          <a:ln w="19050"/>
        </p:spPr>
        <p:style>
          <a:lnRef idx="1">
            <a:schemeClr val="dk1"/>
          </a:lnRef>
          <a:fillRef idx="0">
            <a:schemeClr val="dk1"/>
          </a:fillRef>
          <a:effectRef idx="0">
            <a:schemeClr val="dk1"/>
          </a:effectRef>
          <a:fontRef idx="minor">
            <a:schemeClr val="tx1"/>
          </a:fontRef>
        </p:style>
      </p:cxnSp>
      <p:pic>
        <p:nvPicPr>
          <p:cNvPr id="49"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6"/>
          <a:stretch>
            <a:fillRect/>
          </a:stretch>
        </p:blipFill>
        <p:spPr>
          <a:xfrm>
            <a:off x="10917354" y="117095"/>
            <a:ext cx="1156312" cy="880178"/>
          </a:xfrm>
          <a:prstGeom prst="rect">
            <a:avLst/>
          </a:prstGeom>
        </p:spPr>
      </p:pic>
    </p:spTree>
    <p:extLst>
      <p:ext uri="{BB962C8B-B14F-4D97-AF65-F5344CB8AC3E}">
        <p14:creationId xmlns:p14="http://schemas.microsoft.com/office/powerpoint/2010/main" val="259821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933773"/>
            <a:ext cx="11130455" cy="369332"/>
          </a:xfrm>
          <a:prstGeom prst="rect">
            <a:avLst/>
          </a:prstGeom>
          <a:noFill/>
        </p:spPr>
        <p:txBody>
          <a:bodyPr wrap="square" rtlCol="0">
            <a:spAutoFit/>
          </a:bodyPr>
          <a:lstStyle/>
          <a:p>
            <a:pPr algn="ctr"/>
            <a:r>
              <a:rPr lang="en-GB" dirty="0"/>
              <a:t>Please send </a:t>
            </a:r>
            <a:r>
              <a:rPr lang="en-GB" dirty="0" smtClean="0"/>
              <a:t>your completed wor</a:t>
            </a:r>
            <a:r>
              <a:rPr lang="en-GB" dirty="0" smtClean="0"/>
              <a:t>k for this session to: </a:t>
            </a:r>
            <a:r>
              <a:rPr lang="en-GB" dirty="0" smtClean="0">
                <a:hlinkClick r:id="rId3"/>
              </a:rPr>
              <a:t>pioneerspupils@gmail.com</a:t>
            </a:r>
            <a:endParaRPr lang="en-GB" dirty="0"/>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2513497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01</a:t>
            </a:r>
            <a:r>
              <a:rPr lang="en-GB" sz="3200" dirty="0" smtClean="0"/>
              <a:t>.07.21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76911" y="2835982"/>
            <a:ext cx="10429593" cy="707886"/>
          </a:xfrm>
          <a:prstGeom prst="rect">
            <a:avLst/>
          </a:prstGeom>
          <a:noFill/>
        </p:spPr>
        <p:txBody>
          <a:bodyPr wrap="square" rtlCol="0">
            <a:spAutoFit/>
          </a:bodyPr>
          <a:lstStyle/>
          <a:p>
            <a:r>
              <a:rPr lang="en-GB" sz="4000" dirty="0"/>
              <a:t>LO To be able to </a:t>
            </a:r>
            <a:r>
              <a:rPr lang="en-GB" sz="4000" dirty="0" smtClean="0"/>
              <a:t>divide by 2, 5 and 10.</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547549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688BD-7719-4536-911E-6612E76031D6}"/>
              </a:ext>
            </a:extLst>
          </p:cNvPr>
          <p:cNvSpPr txBox="1"/>
          <p:nvPr/>
        </p:nvSpPr>
        <p:spPr>
          <a:xfrm>
            <a:off x="3791507" y="362197"/>
            <a:ext cx="3904180" cy="646331"/>
          </a:xfrm>
          <a:prstGeom prst="rect">
            <a:avLst/>
          </a:prstGeom>
          <a:noFill/>
        </p:spPr>
        <p:txBody>
          <a:bodyPr wrap="square" rtlCol="0">
            <a:spAutoFit/>
          </a:bodyPr>
          <a:lstStyle/>
          <a:p>
            <a:r>
              <a:rPr lang="en-GB" sz="3600" dirty="0" smtClean="0"/>
              <a:t>Timed Twenty!</a:t>
            </a:r>
            <a:endParaRPr lang="en-GB" sz="3600" dirty="0"/>
          </a:p>
        </p:txBody>
      </p:sp>
      <p:sp>
        <p:nvSpPr>
          <p:cNvPr id="5" name="TextBox 4">
            <a:extLst>
              <a:ext uri="{FF2B5EF4-FFF2-40B4-BE49-F238E27FC236}">
                <a16:creationId xmlns:a16="http://schemas.microsoft.com/office/drawing/2014/main" id="{CC8AB06A-5305-4AE4-9E04-9DE16CF5E254}"/>
              </a:ext>
            </a:extLst>
          </p:cNvPr>
          <p:cNvSpPr txBox="1"/>
          <p:nvPr/>
        </p:nvSpPr>
        <p:spPr>
          <a:xfrm>
            <a:off x="1731686" y="928373"/>
            <a:ext cx="7158445" cy="646331"/>
          </a:xfrm>
          <a:prstGeom prst="rect">
            <a:avLst/>
          </a:prstGeom>
          <a:noFill/>
        </p:spPr>
        <p:txBody>
          <a:bodyPr wrap="square" rtlCol="0">
            <a:spAutoFit/>
          </a:bodyPr>
          <a:lstStyle/>
          <a:p>
            <a:pPr algn="ctr"/>
            <a:r>
              <a:rPr lang="en-GB" dirty="0" smtClean="0"/>
              <a:t>Have a go at working out the answer to these 20 arithmetic sums as quickly as you can!</a:t>
            </a:r>
            <a:endParaRPr lang="en-GB" dirty="0"/>
          </a:p>
        </p:txBody>
      </p:sp>
      <p:sp>
        <p:nvSpPr>
          <p:cNvPr id="6" name="TextBox 5">
            <a:extLst>
              <a:ext uri="{FF2B5EF4-FFF2-40B4-BE49-F238E27FC236}">
                <a16:creationId xmlns:a16="http://schemas.microsoft.com/office/drawing/2014/main" id="{FCCFB872-1257-4B5A-8096-059009B99DCF}"/>
              </a:ext>
            </a:extLst>
          </p:cNvPr>
          <p:cNvSpPr txBox="1"/>
          <p:nvPr/>
        </p:nvSpPr>
        <p:spPr>
          <a:xfrm>
            <a:off x="1534080" y="2034919"/>
            <a:ext cx="2384778" cy="4401205"/>
          </a:xfrm>
          <a:prstGeom prst="rect">
            <a:avLst/>
          </a:prstGeom>
          <a:noFill/>
        </p:spPr>
        <p:txBody>
          <a:bodyPr wrap="square" rtlCol="0">
            <a:spAutoFit/>
          </a:bodyPr>
          <a:lstStyle/>
          <a:p>
            <a:pPr marL="742950" indent="-742950">
              <a:buAutoNum type="arabicPeriod"/>
            </a:pPr>
            <a:r>
              <a:rPr lang="en-GB" sz="2800" dirty="0" smtClean="0"/>
              <a:t>2 + 5 =</a:t>
            </a:r>
          </a:p>
          <a:p>
            <a:pPr marL="742950" indent="-742950">
              <a:buAutoNum type="arabicPeriod"/>
            </a:pPr>
            <a:r>
              <a:rPr lang="en-US" sz="2800" dirty="0" smtClean="0"/>
              <a:t>10 + 1 =</a:t>
            </a:r>
          </a:p>
          <a:p>
            <a:pPr marL="742950" indent="-742950">
              <a:buAutoNum type="arabicPeriod"/>
            </a:pPr>
            <a:r>
              <a:rPr lang="en-US" sz="2800" dirty="0" smtClean="0"/>
              <a:t>3 + 3 =</a:t>
            </a:r>
          </a:p>
          <a:p>
            <a:pPr marL="742950" indent="-742950">
              <a:buAutoNum type="arabicPeriod"/>
            </a:pPr>
            <a:r>
              <a:rPr lang="en-US" sz="2800" dirty="0" smtClean="0"/>
              <a:t>4 + 6 =</a:t>
            </a:r>
          </a:p>
          <a:p>
            <a:pPr marL="742950" indent="-742950">
              <a:buAutoNum type="arabicPeriod"/>
            </a:pPr>
            <a:r>
              <a:rPr lang="en-US" sz="2800" dirty="0" smtClean="0"/>
              <a:t>7 + 1 =</a:t>
            </a:r>
          </a:p>
          <a:p>
            <a:pPr marL="742950" indent="-742950">
              <a:buAutoNum type="arabicPeriod"/>
            </a:pPr>
            <a:r>
              <a:rPr lang="en-US" sz="2800" dirty="0" smtClean="0"/>
              <a:t>2 + 2 =</a:t>
            </a:r>
          </a:p>
          <a:p>
            <a:pPr marL="742950" indent="-742950">
              <a:buAutoNum type="arabicPeriod"/>
            </a:pPr>
            <a:r>
              <a:rPr lang="en-US" sz="2800" dirty="0" smtClean="0"/>
              <a:t>9 + 5 =</a:t>
            </a:r>
          </a:p>
          <a:p>
            <a:pPr marL="742950" indent="-742950">
              <a:buAutoNum type="arabicPeriod"/>
            </a:pPr>
            <a:r>
              <a:rPr lang="en-US" sz="2800" dirty="0" smtClean="0"/>
              <a:t>10 + 6 =</a:t>
            </a:r>
          </a:p>
          <a:p>
            <a:pPr marL="742950" indent="-742950">
              <a:buAutoNum type="arabicPeriod"/>
            </a:pPr>
            <a:r>
              <a:rPr lang="en-US" sz="2800" dirty="0" smtClean="0"/>
              <a:t>8 + 8 =</a:t>
            </a:r>
          </a:p>
          <a:p>
            <a:pPr marL="742950" indent="-742950">
              <a:buAutoNum type="arabicPeriod"/>
            </a:pPr>
            <a:r>
              <a:rPr lang="en-US" sz="2800" dirty="0" smtClean="0"/>
              <a:t>6 + 2 =</a:t>
            </a:r>
            <a:endParaRPr lang="en-GB" sz="2800" dirty="0"/>
          </a:p>
        </p:txBody>
      </p:sp>
      <p:sp>
        <p:nvSpPr>
          <p:cNvPr id="12" name="Rectangle 11"/>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
        <p:nvSpPr>
          <p:cNvPr id="2" name="Explosion 2 1"/>
          <p:cNvSpPr/>
          <p:nvPr/>
        </p:nvSpPr>
        <p:spPr>
          <a:xfrm>
            <a:off x="8456022" y="495445"/>
            <a:ext cx="3135086" cy="227388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Get someone to time you! </a:t>
            </a:r>
          </a:p>
        </p:txBody>
      </p:sp>
      <p:sp>
        <p:nvSpPr>
          <p:cNvPr id="13" name="TextBox 12">
            <a:extLst>
              <a:ext uri="{FF2B5EF4-FFF2-40B4-BE49-F238E27FC236}">
                <a16:creationId xmlns:a16="http://schemas.microsoft.com/office/drawing/2014/main" id="{FCCFB872-1257-4B5A-8096-059009B99DCF}"/>
              </a:ext>
            </a:extLst>
          </p:cNvPr>
          <p:cNvSpPr txBox="1"/>
          <p:nvPr/>
        </p:nvSpPr>
        <p:spPr>
          <a:xfrm>
            <a:off x="5310909" y="2034919"/>
            <a:ext cx="2384778" cy="4401205"/>
          </a:xfrm>
          <a:prstGeom prst="rect">
            <a:avLst/>
          </a:prstGeom>
          <a:noFill/>
        </p:spPr>
        <p:txBody>
          <a:bodyPr wrap="square" rtlCol="0">
            <a:spAutoFit/>
          </a:bodyPr>
          <a:lstStyle/>
          <a:p>
            <a:r>
              <a:rPr lang="en-US" sz="2800" dirty="0" smtClean="0"/>
              <a:t>11.    10 – 2 =</a:t>
            </a:r>
          </a:p>
          <a:p>
            <a:pPr marL="514350" indent="-514350">
              <a:buAutoNum type="arabicPeriod" startAt="12"/>
            </a:pPr>
            <a:r>
              <a:rPr lang="en-US" sz="2800" dirty="0" smtClean="0"/>
              <a:t>    8 – 1 =</a:t>
            </a:r>
            <a:r>
              <a:rPr lang="en-GB" sz="2800" dirty="0"/>
              <a:t> </a:t>
            </a:r>
            <a:endParaRPr lang="en-GB" sz="2800" dirty="0" smtClean="0"/>
          </a:p>
          <a:p>
            <a:pPr marL="514350" indent="-514350">
              <a:buAutoNum type="arabicPeriod" startAt="12"/>
            </a:pPr>
            <a:r>
              <a:rPr lang="en-US" sz="2800" dirty="0"/>
              <a:t> </a:t>
            </a:r>
            <a:r>
              <a:rPr lang="en-US" sz="2800" dirty="0" smtClean="0"/>
              <a:t>   7 – 4 =</a:t>
            </a:r>
          </a:p>
          <a:p>
            <a:pPr marL="514350" indent="-514350">
              <a:buAutoNum type="arabicPeriod" startAt="12"/>
            </a:pPr>
            <a:r>
              <a:rPr lang="en-US" sz="2800" dirty="0"/>
              <a:t> </a:t>
            </a:r>
            <a:r>
              <a:rPr lang="en-US" sz="2800" dirty="0" smtClean="0"/>
              <a:t>   2 – 0 =</a:t>
            </a:r>
          </a:p>
          <a:p>
            <a:pPr marL="514350" indent="-514350">
              <a:buAutoNum type="arabicPeriod" startAt="12"/>
            </a:pPr>
            <a:r>
              <a:rPr lang="en-US" sz="2800" dirty="0"/>
              <a:t> </a:t>
            </a:r>
            <a:r>
              <a:rPr lang="en-US" sz="2800" dirty="0" smtClean="0"/>
              <a:t>   5 – 5 =</a:t>
            </a:r>
          </a:p>
          <a:p>
            <a:pPr marL="514350" indent="-514350">
              <a:buAutoNum type="arabicPeriod" startAt="12"/>
            </a:pPr>
            <a:r>
              <a:rPr lang="en-US" sz="2800" dirty="0"/>
              <a:t> </a:t>
            </a:r>
            <a:r>
              <a:rPr lang="en-US" sz="2800" dirty="0" smtClean="0"/>
              <a:t>   6 – 3 =</a:t>
            </a:r>
          </a:p>
          <a:p>
            <a:pPr marL="514350" indent="-514350">
              <a:buAutoNum type="arabicPeriod" startAt="12"/>
            </a:pPr>
            <a:r>
              <a:rPr lang="en-US" sz="2800" dirty="0"/>
              <a:t> </a:t>
            </a:r>
            <a:r>
              <a:rPr lang="en-US" sz="2800" dirty="0" smtClean="0"/>
              <a:t>   10 – 7 =</a:t>
            </a:r>
          </a:p>
          <a:p>
            <a:pPr marL="514350" indent="-514350">
              <a:buAutoNum type="arabicPeriod" startAt="12"/>
            </a:pPr>
            <a:r>
              <a:rPr lang="en-US" sz="2800" dirty="0"/>
              <a:t> </a:t>
            </a:r>
            <a:r>
              <a:rPr lang="en-US" sz="2800" dirty="0" smtClean="0"/>
              <a:t>   9 – 4 =</a:t>
            </a:r>
          </a:p>
          <a:p>
            <a:pPr marL="514350" indent="-514350">
              <a:buAutoNum type="arabicPeriod" startAt="12"/>
            </a:pPr>
            <a:r>
              <a:rPr lang="en-US" sz="2800" dirty="0"/>
              <a:t> </a:t>
            </a:r>
            <a:r>
              <a:rPr lang="en-US" sz="2800" dirty="0" smtClean="0"/>
              <a:t>   8 – 6 =</a:t>
            </a:r>
          </a:p>
          <a:p>
            <a:pPr marL="514350" indent="-514350">
              <a:buAutoNum type="arabicPeriod" startAt="12"/>
            </a:pPr>
            <a:r>
              <a:rPr lang="en-US" sz="2800" dirty="0"/>
              <a:t> </a:t>
            </a:r>
            <a:r>
              <a:rPr lang="en-US" sz="2800" dirty="0" smtClean="0"/>
              <a:t>   14 – 4 =</a:t>
            </a:r>
          </a:p>
        </p:txBody>
      </p:sp>
      <p:pic>
        <p:nvPicPr>
          <p:cNvPr id="14" name="Picture 13"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3" name="5-Point Star 2"/>
          <p:cNvSpPr/>
          <p:nvPr/>
        </p:nvSpPr>
        <p:spPr>
          <a:xfrm>
            <a:off x="8961119" y="4415246"/>
            <a:ext cx="2987041" cy="21336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DID YOU BEAT YESTERDAY’S TIME?</a:t>
            </a:r>
            <a:endParaRPr lang="en-GB" sz="1400" dirty="0"/>
          </a:p>
        </p:txBody>
      </p:sp>
    </p:spTree>
    <p:extLst>
      <p:ext uri="{BB962C8B-B14F-4D97-AF65-F5344CB8AC3E}">
        <p14:creationId xmlns:p14="http://schemas.microsoft.com/office/powerpoint/2010/main" val="29805463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DFC27-56B5-4DC8-81FE-DC18ABC72E64}"/>
              </a:ext>
            </a:extLst>
          </p:cNvPr>
          <p:cNvSpPr/>
          <p:nvPr/>
        </p:nvSpPr>
        <p:spPr>
          <a:xfrm>
            <a:off x="2202035" y="158998"/>
            <a:ext cx="4311180"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Division Tables</a:t>
            </a:r>
            <a:endParaRPr lang="en-US" sz="5400" dirty="0">
              <a:ln w="0"/>
              <a:effectLst>
                <a:outerShdw blurRad="38100" dist="19050" dir="2700000" algn="tl" rotWithShape="0">
                  <a:schemeClr val="dk1">
                    <a:alpha val="40000"/>
                  </a:schemeClr>
                </a:outerShdw>
              </a:effectLst>
            </a:endParaRPr>
          </a:p>
        </p:txBody>
      </p:sp>
      <p:sp>
        <p:nvSpPr>
          <p:cNvPr id="6" name="Thought Bubble: Cloud 5">
            <a:extLst>
              <a:ext uri="{FF2B5EF4-FFF2-40B4-BE49-F238E27FC236}">
                <a16:creationId xmlns:a16="http://schemas.microsoft.com/office/drawing/2014/main" id="{2852CB47-4826-4E2D-ACCC-C2AA5F35A528}"/>
              </a:ext>
            </a:extLst>
          </p:cNvPr>
          <p:cNvSpPr/>
          <p:nvPr/>
        </p:nvSpPr>
        <p:spPr>
          <a:xfrm flipH="1">
            <a:off x="7097483" y="-108873"/>
            <a:ext cx="3638810" cy="2037806"/>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FE9DDB1-AB4B-4334-9157-26C9BA6F2635}"/>
              </a:ext>
            </a:extLst>
          </p:cNvPr>
          <p:cNvSpPr txBox="1"/>
          <p:nvPr/>
        </p:nvSpPr>
        <p:spPr>
          <a:xfrm>
            <a:off x="7242146" y="272821"/>
            <a:ext cx="3349484" cy="923330"/>
          </a:xfrm>
          <a:prstGeom prst="rect">
            <a:avLst/>
          </a:prstGeom>
          <a:noFill/>
        </p:spPr>
        <p:txBody>
          <a:bodyPr wrap="square" rtlCol="0">
            <a:spAutoFit/>
          </a:bodyPr>
          <a:lstStyle/>
          <a:p>
            <a:pPr algn="ctr"/>
            <a:r>
              <a:rPr lang="en-GB" dirty="0" smtClean="0">
                <a:latin typeface="+mj-lt"/>
              </a:rPr>
              <a:t>Chant your </a:t>
            </a:r>
            <a:r>
              <a:rPr lang="en-GB" dirty="0" smtClean="0">
                <a:latin typeface="+mj-lt"/>
              </a:rPr>
              <a:t>division tables </a:t>
            </a:r>
            <a:r>
              <a:rPr lang="en-GB" dirty="0" smtClean="0">
                <a:latin typeface="+mj-lt"/>
              </a:rPr>
              <a:t>to yourself – try different voices like we do in class!</a:t>
            </a:r>
            <a:endParaRPr lang="en-GB" dirty="0">
              <a:latin typeface="+mj-lt"/>
            </a:endParaRPr>
          </a:p>
        </p:txBody>
      </p:sp>
      <p:pic>
        <p:nvPicPr>
          <p:cNvPr id="9"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45982" y="66858"/>
            <a:ext cx="1276350" cy="971550"/>
          </a:xfrm>
          <a:prstGeom prst="rect">
            <a:avLst/>
          </a:prstGeom>
        </p:spPr>
      </p:pic>
      <p:pic>
        <p:nvPicPr>
          <p:cNvPr id="4" name="Picture 3"/>
          <p:cNvPicPr>
            <a:picLocks noChangeAspect="1"/>
          </p:cNvPicPr>
          <p:nvPr/>
        </p:nvPicPr>
        <p:blipFill>
          <a:blip r:embed="rId3"/>
          <a:stretch>
            <a:fillRect/>
          </a:stretch>
        </p:blipFill>
        <p:spPr>
          <a:xfrm>
            <a:off x="359237" y="1272219"/>
            <a:ext cx="3685597" cy="5437307"/>
          </a:xfrm>
          <a:prstGeom prst="rect">
            <a:avLst/>
          </a:prstGeom>
        </p:spPr>
      </p:pic>
      <p:pic>
        <p:nvPicPr>
          <p:cNvPr id="10" name="Picture 9"/>
          <p:cNvPicPr>
            <a:picLocks noChangeAspect="1"/>
          </p:cNvPicPr>
          <p:nvPr/>
        </p:nvPicPr>
        <p:blipFill>
          <a:blip r:embed="rId4"/>
          <a:stretch>
            <a:fillRect/>
          </a:stretch>
        </p:blipFill>
        <p:spPr>
          <a:xfrm>
            <a:off x="4162802" y="1272219"/>
            <a:ext cx="3808910" cy="5437307"/>
          </a:xfrm>
          <a:prstGeom prst="rect">
            <a:avLst/>
          </a:prstGeom>
        </p:spPr>
      </p:pic>
      <p:pic>
        <p:nvPicPr>
          <p:cNvPr id="11" name="Picture 10"/>
          <p:cNvPicPr>
            <a:picLocks noChangeAspect="1"/>
          </p:cNvPicPr>
          <p:nvPr/>
        </p:nvPicPr>
        <p:blipFill>
          <a:blip r:embed="rId5"/>
          <a:stretch>
            <a:fillRect/>
          </a:stretch>
        </p:blipFill>
        <p:spPr>
          <a:xfrm>
            <a:off x="8089680" y="1272219"/>
            <a:ext cx="3553681" cy="5437307"/>
          </a:xfrm>
          <a:prstGeom prst="rect">
            <a:avLst/>
          </a:prstGeom>
        </p:spPr>
      </p:pic>
      <p:sp>
        <p:nvSpPr>
          <p:cNvPr id="12" name="Rectangle 11"/>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Tree>
    <p:extLst>
      <p:ext uri="{BB962C8B-B14F-4D97-AF65-F5344CB8AC3E}">
        <p14:creationId xmlns:p14="http://schemas.microsoft.com/office/powerpoint/2010/main" val="2578507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5669518" y="433118"/>
            <a:ext cx="4532428"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Division </a:t>
            </a:r>
            <a:r>
              <a:rPr lang="en-US" sz="5400" dirty="0" smtClean="0">
                <a:ln w="0"/>
                <a:effectLst>
                  <a:outerShdw blurRad="38100" dist="19050" dir="2700000" algn="tl" rotWithShape="0">
                    <a:schemeClr val="dk1">
                      <a:alpha val="40000"/>
                    </a:schemeClr>
                  </a:outerShdw>
                </a:effectLst>
              </a:rPr>
              <a:t>Tables</a:t>
            </a:r>
            <a:endParaRPr lang="en-US" sz="54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274317" y="160019"/>
            <a:ext cx="5303521" cy="169490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761478" y="611873"/>
            <a:ext cx="4329198" cy="646331"/>
          </a:xfrm>
          <a:prstGeom prst="rect">
            <a:avLst/>
          </a:prstGeom>
          <a:noFill/>
        </p:spPr>
        <p:txBody>
          <a:bodyPr wrap="square" rtlCol="0">
            <a:spAutoFit/>
          </a:bodyPr>
          <a:lstStyle/>
          <a:p>
            <a:pPr algn="ctr"/>
            <a:r>
              <a:rPr lang="en-GB" dirty="0" smtClean="0">
                <a:latin typeface="+mj-lt"/>
              </a:rPr>
              <a:t>Fill in the missing answers </a:t>
            </a:r>
            <a:r>
              <a:rPr lang="en-GB" dirty="0" smtClean="0">
                <a:latin typeface="+mj-lt"/>
              </a:rPr>
              <a:t>by counting in your 2’s…</a:t>
            </a:r>
            <a:endParaRPr lang="en-GB" dirty="0">
              <a:latin typeface="+mj-lt"/>
            </a:endParaRPr>
          </a:p>
        </p:txBody>
      </p:sp>
      <p:sp>
        <p:nvSpPr>
          <p:cNvPr id="7" name="TextBox 6"/>
          <p:cNvSpPr txBox="1"/>
          <p:nvPr/>
        </p:nvSpPr>
        <p:spPr>
          <a:xfrm>
            <a:off x="979714" y="2769326"/>
            <a:ext cx="4193453" cy="3416320"/>
          </a:xfrm>
          <a:prstGeom prst="rect">
            <a:avLst/>
          </a:prstGeom>
          <a:noFill/>
        </p:spPr>
        <p:txBody>
          <a:bodyPr wrap="square" rtlCol="0">
            <a:spAutoFit/>
          </a:bodyPr>
          <a:lstStyle/>
          <a:p>
            <a:r>
              <a:rPr lang="en-GB" sz="5400" dirty="0" smtClean="0"/>
              <a:t>12 </a:t>
            </a:r>
            <a:r>
              <a:rPr lang="en-GB" sz="5400" dirty="0"/>
              <a:t> </a:t>
            </a:r>
            <a:r>
              <a:rPr lang="en-GB" sz="5400" dirty="0" smtClean="0"/>
              <a:t> </a:t>
            </a:r>
            <a:r>
              <a:rPr lang="en-GB" sz="5400" dirty="0" smtClean="0"/>
              <a:t> 2 </a:t>
            </a:r>
            <a:r>
              <a:rPr lang="en-GB" sz="5400" dirty="0" smtClean="0"/>
              <a:t>= </a:t>
            </a:r>
          </a:p>
          <a:p>
            <a:endParaRPr lang="en-GB" sz="5400" dirty="0" smtClean="0"/>
          </a:p>
          <a:p>
            <a:endParaRPr lang="en-GB" sz="5400" dirty="0"/>
          </a:p>
          <a:p>
            <a:r>
              <a:rPr lang="en-GB" sz="5400" dirty="0" smtClean="0"/>
              <a:t>20 </a:t>
            </a:r>
            <a:r>
              <a:rPr lang="en-GB" sz="5400" dirty="0"/>
              <a:t> </a:t>
            </a:r>
            <a:r>
              <a:rPr lang="en-GB" sz="5400" dirty="0" smtClean="0"/>
              <a:t> </a:t>
            </a:r>
            <a:r>
              <a:rPr lang="en-GB" sz="5400" dirty="0" smtClean="0"/>
              <a:t> </a:t>
            </a:r>
            <a:r>
              <a:rPr lang="en-GB" sz="5400" dirty="0"/>
              <a:t>2</a:t>
            </a:r>
            <a:r>
              <a:rPr lang="en-GB" sz="5400" dirty="0" smtClean="0"/>
              <a:t> </a:t>
            </a:r>
            <a:r>
              <a:rPr lang="en-GB" sz="5400" dirty="0" smtClean="0"/>
              <a:t>=</a:t>
            </a:r>
            <a:endParaRPr lang="en-GB" sz="5400" dirty="0"/>
          </a:p>
        </p:txBody>
      </p:sp>
      <p:sp>
        <p:nvSpPr>
          <p:cNvPr id="8" name="TextBox 7"/>
          <p:cNvSpPr txBox="1"/>
          <p:nvPr/>
        </p:nvSpPr>
        <p:spPr>
          <a:xfrm>
            <a:off x="6375453" y="2816259"/>
            <a:ext cx="4193453" cy="3416320"/>
          </a:xfrm>
          <a:prstGeom prst="rect">
            <a:avLst/>
          </a:prstGeom>
          <a:noFill/>
        </p:spPr>
        <p:txBody>
          <a:bodyPr wrap="square" rtlCol="0">
            <a:spAutoFit/>
          </a:bodyPr>
          <a:lstStyle/>
          <a:p>
            <a:r>
              <a:rPr lang="en-GB" sz="5400" dirty="0"/>
              <a:t>8</a:t>
            </a:r>
            <a:r>
              <a:rPr lang="en-GB" sz="5400" dirty="0" smtClean="0"/>
              <a:t> </a:t>
            </a:r>
            <a:r>
              <a:rPr lang="en-GB" sz="5400" dirty="0"/>
              <a:t> </a:t>
            </a:r>
            <a:r>
              <a:rPr lang="en-GB" sz="5400" dirty="0" smtClean="0"/>
              <a:t> </a:t>
            </a:r>
            <a:r>
              <a:rPr lang="en-GB" sz="5400" dirty="0" smtClean="0"/>
              <a:t> 2 </a:t>
            </a:r>
            <a:r>
              <a:rPr lang="en-GB" sz="5400" dirty="0" smtClean="0"/>
              <a:t>= </a:t>
            </a:r>
          </a:p>
          <a:p>
            <a:endParaRPr lang="en-GB" sz="5400" dirty="0"/>
          </a:p>
          <a:p>
            <a:endParaRPr lang="en-GB" sz="5400" dirty="0" smtClean="0"/>
          </a:p>
          <a:p>
            <a:r>
              <a:rPr lang="en-GB" sz="5400" dirty="0" smtClean="0"/>
              <a:t>          14</a:t>
            </a:r>
            <a:r>
              <a:rPr lang="en-GB" sz="5400" dirty="0" smtClean="0"/>
              <a:t> </a:t>
            </a:r>
            <a:r>
              <a:rPr lang="en-GB" sz="5400" dirty="0" smtClean="0"/>
              <a:t>  </a:t>
            </a:r>
            <a:r>
              <a:rPr lang="en-GB" sz="5400" dirty="0" smtClean="0"/>
              <a:t> </a:t>
            </a:r>
            <a:r>
              <a:rPr lang="en-GB" sz="5400" dirty="0"/>
              <a:t>2</a:t>
            </a:r>
            <a:r>
              <a:rPr lang="en-GB" sz="5400" dirty="0" smtClean="0"/>
              <a:t> </a:t>
            </a:r>
            <a:r>
              <a:rPr lang="en-GB" sz="5400" dirty="0" smtClean="0"/>
              <a:t>=</a:t>
            </a:r>
            <a:endParaRPr lang="en-GB" sz="5400" dirty="0"/>
          </a:p>
        </p:txBody>
      </p:sp>
      <p:sp>
        <p:nvSpPr>
          <p:cNvPr id="9" name="Oval 8"/>
          <p:cNvSpPr/>
          <p:nvPr/>
        </p:nvSpPr>
        <p:spPr>
          <a:xfrm>
            <a:off x="2325326" y="2760405"/>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2532016" y="2055508"/>
            <a:ext cx="1371600" cy="307777"/>
          </a:xfrm>
          <a:prstGeom prst="rect">
            <a:avLst/>
          </a:prstGeom>
          <a:noFill/>
        </p:spPr>
        <p:txBody>
          <a:bodyPr wrap="square" rtlCol="0">
            <a:spAutoFit/>
          </a:bodyPr>
          <a:lstStyle/>
          <a:p>
            <a:r>
              <a:rPr lang="en-GB" sz="1400" dirty="0" smtClean="0"/>
              <a:t>Count in </a:t>
            </a:r>
            <a:r>
              <a:rPr lang="en-GB" sz="1400" dirty="0" smtClean="0"/>
              <a:t>2’s</a:t>
            </a:r>
            <a:r>
              <a:rPr lang="en-GB" sz="1400" dirty="0" smtClean="0"/>
              <a:t>…</a:t>
            </a:r>
            <a:endParaRPr lang="en-GB" sz="1400" dirty="0"/>
          </a:p>
        </p:txBody>
      </p:sp>
      <p:cxnSp>
        <p:nvCxnSpPr>
          <p:cNvPr id="12" name="Straight Arrow Connector 11"/>
          <p:cNvCxnSpPr/>
          <p:nvPr/>
        </p:nvCxnSpPr>
        <p:spPr>
          <a:xfrm flipH="1">
            <a:off x="2677884" y="2342031"/>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419408" y="1854926"/>
            <a:ext cx="1882436" cy="307777"/>
          </a:xfrm>
          <a:prstGeom prst="rect">
            <a:avLst/>
          </a:prstGeom>
          <a:noFill/>
        </p:spPr>
        <p:txBody>
          <a:bodyPr wrap="square" rtlCol="0">
            <a:spAutoFit/>
          </a:bodyPr>
          <a:lstStyle/>
          <a:p>
            <a:r>
              <a:rPr lang="en-GB" sz="1400" dirty="0" smtClean="0"/>
              <a:t>… until you get to 12</a:t>
            </a:r>
            <a:endParaRPr lang="en-GB" sz="1400" dirty="0"/>
          </a:p>
        </p:txBody>
      </p:sp>
      <p:sp>
        <p:nvSpPr>
          <p:cNvPr id="14" name="Oval 13"/>
          <p:cNvSpPr/>
          <p:nvPr/>
        </p:nvSpPr>
        <p:spPr>
          <a:xfrm>
            <a:off x="991296" y="2767744"/>
            <a:ext cx="870393"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5" name="Straight Arrow Connector 14"/>
          <p:cNvCxnSpPr>
            <a:endCxn id="14" idx="0"/>
          </p:cNvCxnSpPr>
          <p:nvPr/>
        </p:nvCxnSpPr>
        <p:spPr>
          <a:xfrm>
            <a:off x="1152797" y="2116536"/>
            <a:ext cx="81643" cy="652789"/>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254588" y="4244909"/>
            <a:ext cx="2128454" cy="307777"/>
          </a:xfrm>
          <a:prstGeom prst="rect">
            <a:avLst/>
          </a:prstGeom>
          <a:noFill/>
        </p:spPr>
        <p:txBody>
          <a:bodyPr wrap="square" rtlCol="0">
            <a:spAutoFit/>
          </a:bodyPr>
          <a:lstStyle/>
          <a:p>
            <a:r>
              <a:rPr lang="en-US" sz="1400" dirty="0" smtClean="0"/>
              <a:t>… until you get to 20</a:t>
            </a:r>
            <a:endParaRPr lang="en-GB" sz="1400" dirty="0"/>
          </a:p>
        </p:txBody>
      </p:sp>
      <p:sp>
        <p:nvSpPr>
          <p:cNvPr id="19" name="TextBox 18"/>
          <p:cNvSpPr txBox="1"/>
          <p:nvPr/>
        </p:nvSpPr>
        <p:spPr>
          <a:xfrm>
            <a:off x="2429691" y="4552195"/>
            <a:ext cx="1371600" cy="307777"/>
          </a:xfrm>
          <a:prstGeom prst="rect">
            <a:avLst/>
          </a:prstGeom>
          <a:noFill/>
        </p:spPr>
        <p:txBody>
          <a:bodyPr wrap="square" rtlCol="0">
            <a:spAutoFit/>
          </a:bodyPr>
          <a:lstStyle/>
          <a:p>
            <a:r>
              <a:rPr lang="en-GB" sz="1400" dirty="0" smtClean="0"/>
              <a:t>Count in </a:t>
            </a:r>
            <a:r>
              <a:rPr lang="en-GB" sz="1400" dirty="0"/>
              <a:t>2</a:t>
            </a:r>
            <a:r>
              <a:rPr lang="en-GB" sz="1400" dirty="0" smtClean="0"/>
              <a:t>’s</a:t>
            </a:r>
            <a:r>
              <a:rPr lang="en-GB" sz="1400" dirty="0" smtClean="0"/>
              <a:t>…</a:t>
            </a:r>
            <a:endParaRPr lang="en-GB" sz="1400" dirty="0"/>
          </a:p>
        </p:txBody>
      </p:sp>
      <p:cxnSp>
        <p:nvCxnSpPr>
          <p:cNvPr id="20" name="Straight Arrow Connector 19"/>
          <p:cNvCxnSpPr/>
          <p:nvPr/>
        </p:nvCxnSpPr>
        <p:spPr>
          <a:xfrm flipH="1">
            <a:off x="2161904" y="4863133"/>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1137160" y="4531388"/>
            <a:ext cx="97279" cy="788946"/>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3" name="Oval 22"/>
          <p:cNvSpPr/>
          <p:nvPr/>
        </p:nvSpPr>
        <p:spPr>
          <a:xfrm>
            <a:off x="935327" y="5321916"/>
            <a:ext cx="926362"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4" name="Oval 23"/>
          <p:cNvSpPr/>
          <p:nvPr/>
        </p:nvSpPr>
        <p:spPr>
          <a:xfrm>
            <a:off x="2303789" y="5246701"/>
            <a:ext cx="492315"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Oval 24"/>
          <p:cNvSpPr/>
          <p:nvPr/>
        </p:nvSpPr>
        <p:spPr>
          <a:xfrm>
            <a:off x="6322170" y="2793104"/>
            <a:ext cx="587829"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6" name="Oval 25"/>
          <p:cNvSpPr/>
          <p:nvPr/>
        </p:nvSpPr>
        <p:spPr>
          <a:xfrm>
            <a:off x="7382690" y="2793104"/>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7" name="Straight Arrow Connector 26"/>
          <p:cNvCxnSpPr/>
          <p:nvPr/>
        </p:nvCxnSpPr>
        <p:spPr>
          <a:xfrm>
            <a:off x="6399743" y="2140315"/>
            <a:ext cx="81643" cy="652789"/>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p:nvCxnSpPr>
        <p:spPr>
          <a:xfrm flipH="1">
            <a:off x="7707962" y="2303527"/>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5805035" y="1865640"/>
            <a:ext cx="1882436" cy="307777"/>
          </a:xfrm>
          <a:prstGeom prst="rect">
            <a:avLst/>
          </a:prstGeom>
          <a:noFill/>
        </p:spPr>
        <p:txBody>
          <a:bodyPr wrap="square" rtlCol="0">
            <a:spAutoFit/>
          </a:bodyPr>
          <a:lstStyle/>
          <a:p>
            <a:r>
              <a:rPr lang="en-GB" sz="1400" dirty="0" smtClean="0"/>
              <a:t>… until you get to 8</a:t>
            </a:r>
            <a:endParaRPr lang="en-GB" sz="1400" dirty="0"/>
          </a:p>
        </p:txBody>
      </p:sp>
      <p:sp>
        <p:nvSpPr>
          <p:cNvPr id="30" name="TextBox 29"/>
          <p:cNvSpPr txBox="1"/>
          <p:nvPr/>
        </p:nvSpPr>
        <p:spPr>
          <a:xfrm>
            <a:off x="7956155" y="2032591"/>
            <a:ext cx="1371600" cy="307777"/>
          </a:xfrm>
          <a:prstGeom prst="rect">
            <a:avLst/>
          </a:prstGeom>
          <a:noFill/>
        </p:spPr>
        <p:txBody>
          <a:bodyPr wrap="square" rtlCol="0">
            <a:spAutoFit/>
          </a:bodyPr>
          <a:lstStyle/>
          <a:p>
            <a:r>
              <a:rPr lang="en-GB" sz="1400" dirty="0" smtClean="0"/>
              <a:t>Count in </a:t>
            </a:r>
            <a:r>
              <a:rPr lang="en-GB" sz="1400" dirty="0" smtClean="0"/>
              <a:t>2’s</a:t>
            </a:r>
            <a:r>
              <a:rPr lang="en-GB" sz="1400" dirty="0" smtClean="0"/>
              <a:t>…</a:t>
            </a:r>
            <a:endParaRPr lang="en-GB" sz="1400" dirty="0"/>
          </a:p>
        </p:txBody>
      </p:sp>
      <p:sp>
        <p:nvSpPr>
          <p:cNvPr id="31" name="TextBox 30"/>
          <p:cNvSpPr txBox="1"/>
          <p:nvPr/>
        </p:nvSpPr>
        <p:spPr>
          <a:xfrm>
            <a:off x="7238741" y="4259302"/>
            <a:ext cx="1941597" cy="307777"/>
          </a:xfrm>
          <a:prstGeom prst="rect">
            <a:avLst/>
          </a:prstGeom>
          <a:noFill/>
        </p:spPr>
        <p:txBody>
          <a:bodyPr wrap="square" rtlCol="0">
            <a:spAutoFit/>
          </a:bodyPr>
          <a:lstStyle/>
          <a:p>
            <a:r>
              <a:rPr lang="en-GB" sz="1400" dirty="0" smtClean="0"/>
              <a:t>… until you get to 14</a:t>
            </a:r>
            <a:endParaRPr lang="en-GB" sz="1400" dirty="0"/>
          </a:p>
        </p:txBody>
      </p:sp>
      <p:sp>
        <p:nvSpPr>
          <p:cNvPr id="32" name="TextBox 31"/>
          <p:cNvSpPr txBox="1"/>
          <p:nvPr/>
        </p:nvSpPr>
        <p:spPr>
          <a:xfrm>
            <a:off x="9470941" y="4609441"/>
            <a:ext cx="1882436" cy="307777"/>
          </a:xfrm>
          <a:prstGeom prst="rect">
            <a:avLst/>
          </a:prstGeom>
          <a:noFill/>
        </p:spPr>
        <p:txBody>
          <a:bodyPr wrap="square" rtlCol="0">
            <a:spAutoFit/>
          </a:bodyPr>
          <a:lstStyle/>
          <a:p>
            <a:r>
              <a:rPr lang="en-GB" sz="1400" dirty="0" smtClean="0"/>
              <a:t>Count in 2’s…</a:t>
            </a:r>
            <a:endParaRPr lang="en-GB" sz="1400" dirty="0"/>
          </a:p>
        </p:txBody>
      </p:sp>
      <p:sp>
        <p:nvSpPr>
          <p:cNvPr id="33" name="Oval 32"/>
          <p:cNvSpPr/>
          <p:nvPr/>
        </p:nvSpPr>
        <p:spPr>
          <a:xfrm>
            <a:off x="9360386" y="5336234"/>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4" name="Oval 33"/>
          <p:cNvSpPr/>
          <p:nvPr/>
        </p:nvSpPr>
        <p:spPr>
          <a:xfrm>
            <a:off x="7997932" y="5375155"/>
            <a:ext cx="893736"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35" name="Straight Arrow Connector 34"/>
          <p:cNvCxnSpPr/>
          <p:nvPr/>
        </p:nvCxnSpPr>
        <p:spPr>
          <a:xfrm flipH="1">
            <a:off x="9862645" y="4931310"/>
            <a:ext cx="315241" cy="562768"/>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a:xfrm>
            <a:off x="8068979" y="4552560"/>
            <a:ext cx="163532" cy="783674"/>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3076440" y="3474720"/>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498806" y="5992661"/>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8547011" y="3470366"/>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0041799" y="6075068"/>
            <a:ext cx="1036162" cy="0"/>
          </a:xfrm>
          <a:prstGeom prst="line">
            <a:avLst/>
          </a:prstGeom>
          <a:ln w="28575"/>
        </p:spPr>
        <p:style>
          <a:lnRef idx="1">
            <a:schemeClr val="dk1"/>
          </a:lnRef>
          <a:fillRef idx="0">
            <a:schemeClr val="dk1"/>
          </a:fillRef>
          <a:effectRef idx="0">
            <a:schemeClr val="dk1"/>
          </a:effectRef>
          <a:fontRef idx="minor">
            <a:schemeClr val="tx1"/>
          </a:fontRef>
        </p:style>
      </p:cxnSp>
      <p:pic>
        <p:nvPicPr>
          <p:cNvPr id="41"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grpSp>
        <p:nvGrpSpPr>
          <p:cNvPr id="44" name="Group 43"/>
          <p:cNvGrpSpPr/>
          <p:nvPr/>
        </p:nvGrpSpPr>
        <p:grpSpPr>
          <a:xfrm>
            <a:off x="1861689" y="2969623"/>
            <a:ext cx="376414" cy="474617"/>
            <a:chOff x="1861689" y="2969623"/>
            <a:chExt cx="376414" cy="474617"/>
          </a:xfrm>
        </p:grpSpPr>
        <p:cxnSp>
          <p:nvCxnSpPr>
            <p:cNvPr id="22" name="Straight Connector 21"/>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Oval 4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5" name="Group 44"/>
          <p:cNvGrpSpPr/>
          <p:nvPr/>
        </p:nvGrpSpPr>
        <p:grpSpPr>
          <a:xfrm>
            <a:off x="6958137" y="2966941"/>
            <a:ext cx="376414" cy="474617"/>
            <a:chOff x="1861689" y="2969623"/>
            <a:chExt cx="376414" cy="474617"/>
          </a:xfrm>
        </p:grpSpPr>
        <p:cxnSp>
          <p:nvCxnSpPr>
            <p:cNvPr id="46" name="Straight Connector 45"/>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7" name="Oval 46"/>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Oval 47"/>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9" name="Group 48"/>
          <p:cNvGrpSpPr/>
          <p:nvPr/>
        </p:nvGrpSpPr>
        <p:grpSpPr>
          <a:xfrm>
            <a:off x="1882834" y="5491549"/>
            <a:ext cx="376414" cy="474617"/>
            <a:chOff x="1861689" y="2969623"/>
            <a:chExt cx="376414" cy="474617"/>
          </a:xfrm>
        </p:grpSpPr>
        <p:cxnSp>
          <p:nvCxnSpPr>
            <p:cNvPr id="50" name="Straight Connector 49"/>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1" name="Oval 50"/>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2" name="Oval 51"/>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3" name="Group 52"/>
          <p:cNvGrpSpPr/>
          <p:nvPr/>
        </p:nvGrpSpPr>
        <p:grpSpPr>
          <a:xfrm>
            <a:off x="8938913" y="5562657"/>
            <a:ext cx="376414" cy="474617"/>
            <a:chOff x="1861689" y="2969623"/>
            <a:chExt cx="376414" cy="474617"/>
          </a:xfrm>
        </p:grpSpPr>
        <p:cxnSp>
          <p:nvCxnSpPr>
            <p:cNvPr id="54" name="Straight Connector 53"/>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Oval 54"/>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6" name="Oval 55"/>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58" name="TextBox 57"/>
          <p:cNvSpPr txBox="1"/>
          <p:nvPr/>
        </p:nvSpPr>
        <p:spPr>
          <a:xfrm>
            <a:off x="3317967" y="2733916"/>
            <a:ext cx="1175657" cy="923330"/>
          </a:xfrm>
          <a:prstGeom prst="rect">
            <a:avLst/>
          </a:prstGeom>
          <a:noFill/>
        </p:spPr>
        <p:txBody>
          <a:bodyPr wrap="square" rtlCol="0">
            <a:spAutoFit/>
          </a:bodyPr>
          <a:lstStyle/>
          <a:p>
            <a:r>
              <a:rPr lang="en-US" sz="5400" dirty="0" smtClean="0">
                <a:solidFill>
                  <a:srgbClr val="FF0000"/>
                </a:solidFill>
              </a:rPr>
              <a:t>6</a:t>
            </a:r>
            <a:endParaRPr lang="en-GB" sz="5400" dirty="0">
              <a:solidFill>
                <a:srgbClr val="FF0000"/>
              </a:solidFill>
            </a:endParaRPr>
          </a:p>
        </p:txBody>
      </p:sp>
      <p:sp>
        <p:nvSpPr>
          <p:cNvPr id="59" name="TextBox 58"/>
          <p:cNvSpPr txBox="1"/>
          <p:nvPr/>
        </p:nvSpPr>
        <p:spPr>
          <a:xfrm>
            <a:off x="8784676" y="2707680"/>
            <a:ext cx="1175657" cy="923330"/>
          </a:xfrm>
          <a:prstGeom prst="rect">
            <a:avLst/>
          </a:prstGeom>
          <a:noFill/>
        </p:spPr>
        <p:txBody>
          <a:bodyPr wrap="square" rtlCol="0">
            <a:spAutoFit/>
          </a:bodyPr>
          <a:lstStyle/>
          <a:p>
            <a:r>
              <a:rPr lang="en-US" sz="5400" dirty="0">
                <a:solidFill>
                  <a:srgbClr val="FF0000"/>
                </a:solidFill>
              </a:rPr>
              <a:t>4</a:t>
            </a:r>
            <a:endParaRPr lang="en-GB" sz="5400" dirty="0">
              <a:solidFill>
                <a:srgbClr val="FF0000"/>
              </a:solidFill>
            </a:endParaRPr>
          </a:p>
        </p:txBody>
      </p:sp>
      <p:sp>
        <p:nvSpPr>
          <p:cNvPr id="60" name="Explosion 2 59"/>
          <p:cNvSpPr/>
          <p:nvPr/>
        </p:nvSpPr>
        <p:spPr>
          <a:xfrm>
            <a:off x="4700508" y="3965711"/>
            <a:ext cx="2333886" cy="18199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Have a go at these!</a:t>
            </a:r>
            <a:endParaRPr lang="en-GB" dirty="0"/>
          </a:p>
        </p:txBody>
      </p:sp>
      <p:sp>
        <p:nvSpPr>
          <p:cNvPr id="61" name="Left Arrow 60"/>
          <p:cNvSpPr/>
          <p:nvPr/>
        </p:nvSpPr>
        <p:spPr>
          <a:xfrm rot="19342518">
            <a:off x="4219303" y="4805295"/>
            <a:ext cx="548640" cy="3441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Left Arrow 61"/>
          <p:cNvSpPr/>
          <p:nvPr/>
        </p:nvSpPr>
        <p:spPr>
          <a:xfrm rot="12786614">
            <a:off x="6760074" y="4880319"/>
            <a:ext cx="548640" cy="3441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8300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5669518" y="433118"/>
            <a:ext cx="4532428"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Division </a:t>
            </a:r>
            <a:r>
              <a:rPr lang="en-US" sz="5400" dirty="0" smtClean="0">
                <a:ln w="0"/>
                <a:effectLst>
                  <a:outerShdw blurRad="38100" dist="19050" dir="2700000" algn="tl" rotWithShape="0">
                    <a:schemeClr val="dk1">
                      <a:alpha val="40000"/>
                    </a:schemeClr>
                  </a:outerShdw>
                </a:effectLst>
              </a:rPr>
              <a:t>Tables</a:t>
            </a:r>
            <a:endParaRPr lang="en-US" sz="54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274317" y="160019"/>
            <a:ext cx="5303521" cy="169490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761478" y="611873"/>
            <a:ext cx="4329198" cy="646331"/>
          </a:xfrm>
          <a:prstGeom prst="rect">
            <a:avLst/>
          </a:prstGeom>
          <a:noFill/>
        </p:spPr>
        <p:txBody>
          <a:bodyPr wrap="square" rtlCol="0">
            <a:spAutoFit/>
          </a:bodyPr>
          <a:lstStyle/>
          <a:p>
            <a:pPr algn="ctr"/>
            <a:r>
              <a:rPr lang="en-GB" dirty="0" smtClean="0">
                <a:latin typeface="+mj-lt"/>
              </a:rPr>
              <a:t>Fill in the missing answers </a:t>
            </a:r>
            <a:r>
              <a:rPr lang="en-GB" dirty="0" smtClean="0">
                <a:latin typeface="+mj-lt"/>
              </a:rPr>
              <a:t>by counting in your 5’s…</a:t>
            </a:r>
            <a:endParaRPr lang="en-GB" dirty="0">
              <a:latin typeface="+mj-lt"/>
            </a:endParaRPr>
          </a:p>
        </p:txBody>
      </p:sp>
      <p:sp>
        <p:nvSpPr>
          <p:cNvPr id="7" name="TextBox 6"/>
          <p:cNvSpPr txBox="1"/>
          <p:nvPr/>
        </p:nvSpPr>
        <p:spPr>
          <a:xfrm>
            <a:off x="979714" y="2769326"/>
            <a:ext cx="4193453" cy="3416320"/>
          </a:xfrm>
          <a:prstGeom prst="rect">
            <a:avLst/>
          </a:prstGeom>
          <a:noFill/>
        </p:spPr>
        <p:txBody>
          <a:bodyPr wrap="square" rtlCol="0">
            <a:spAutoFit/>
          </a:bodyPr>
          <a:lstStyle/>
          <a:p>
            <a:r>
              <a:rPr lang="en-GB" sz="5400" dirty="0" smtClean="0"/>
              <a:t>15</a:t>
            </a:r>
            <a:r>
              <a:rPr lang="en-GB" sz="5400" dirty="0" smtClean="0"/>
              <a:t> </a:t>
            </a:r>
            <a:r>
              <a:rPr lang="en-GB" sz="5400" dirty="0" smtClean="0"/>
              <a:t>  </a:t>
            </a:r>
            <a:r>
              <a:rPr lang="en-GB" sz="5400" dirty="0" smtClean="0"/>
              <a:t> </a:t>
            </a:r>
            <a:r>
              <a:rPr lang="en-GB" sz="5400" dirty="0"/>
              <a:t>5</a:t>
            </a:r>
            <a:r>
              <a:rPr lang="en-GB" sz="5400" dirty="0" smtClean="0"/>
              <a:t> = </a:t>
            </a:r>
            <a:endParaRPr lang="en-GB" sz="5400" dirty="0" smtClean="0"/>
          </a:p>
          <a:p>
            <a:endParaRPr lang="en-GB" sz="5400" dirty="0" smtClean="0"/>
          </a:p>
          <a:p>
            <a:endParaRPr lang="en-GB" sz="5400" dirty="0"/>
          </a:p>
          <a:p>
            <a:r>
              <a:rPr lang="en-GB" sz="5400" dirty="0" smtClean="0"/>
              <a:t>40</a:t>
            </a:r>
            <a:r>
              <a:rPr lang="en-GB" sz="5400" dirty="0" smtClean="0"/>
              <a:t> </a:t>
            </a:r>
            <a:r>
              <a:rPr lang="en-GB" sz="5400" dirty="0" smtClean="0"/>
              <a:t>  </a:t>
            </a:r>
            <a:r>
              <a:rPr lang="en-GB" sz="5400" dirty="0" smtClean="0"/>
              <a:t> 5 </a:t>
            </a:r>
            <a:r>
              <a:rPr lang="en-GB" sz="5400" dirty="0" smtClean="0"/>
              <a:t>=</a:t>
            </a:r>
            <a:endParaRPr lang="en-GB" sz="5400" dirty="0"/>
          </a:p>
        </p:txBody>
      </p:sp>
      <p:sp>
        <p:nvSpPr>
          <p:cNvPr id="8" name="TextBox 7"/>
          <p:cNvSpPr txBox="1"/>
          <p:nvPr/>
        </p:nvSpPr>
        <p:spPr>
          <a:xfrm>
            <a:off x="6409682" y="2823228"/>
            <a:ext cx="4193453" cy="3416320"/>
          </a:xfrm>
          <a:prstGeom prst="rect">
            <a:avLst/>
          </a:prstGeom>
          <a:noFill/>
        </p:spPr>
        <p:txBody>
          <a:bodyPr wrap="square" rtlCol="0">
            <a:spAutoFit/>
          </a:bodyPr>
          <a:lstStyle/>
          <a:p>
            <a:r>
              <a:rPr lang="en-GB" sz="5400" dirty="0" smtClean="0"/>
              <a:t>30</a:t>
            </a:r>
            <a:r>
              <a:rPr lang="en-GB" sz="5400" dirty="0" smtClean="0"/>
              <a:t> </a:t>
            </a:r>
            <a:r>
              <a:rPr lang="en-GB" sz="5400" dirty="0" smtClean="0"/>
              <a:t>  </a:t>
            </a:r>
            <a:r>
              <a:rPr lang="en-GB" sz="5400" dirty="0" smtClean="0"/>
              <a:t> </a:t>
            </a:r>
            <a:r>
              <a:rPr lang="en-GB" sz="5400" dirty="0"/>
              <a:t>5</a:t>
            </a:r>
            <a:r>
              <a:rPr lang="en-GB" sz="5400" dirty="0" smtClean="0"/>
              <a:t> </a:t>
            </a:r>
            <a:r>
              <a:rPr lang="en-GB" sz="5400" dirty="0" smtClean="0"/>
              <a:t>= </a:t>
            </a:r>
          </a:p>
          <a:p>
            <a:endParaRPr lang="en-GB" sz="5400" dirty="0"/>
          </a:p>
          <a:p>
            <a:endParaRPr lang="en-GB" sz="5400" dirty="0" smtClean="0"/>
          </a:p>
          <a:p>
            <a:r>
              <a:rPr lang="en-GB" sz="5400" dirty="0" smtClean="0"/>
              <a:t>          55</a:t>
            </a:r>
            <a:r>
              <a:rPr lang="en-GB" sz="5400" dirty="0" smtClean="0"/>
              <a:t> </a:t>
            </a:r>
            <a:r>
              <a:rPr lang="en-GB" sz="5400" dirty="0" smtClean="0"/>
              <a:t>  </a:t>
            </a:r>
            <a:r>
              <a:rPr lang="en-GB" sz="5400" dirty="0" smtClean="0"/>
              <a:t> 5 </a:t>
            </a:r>
            <a:r>
              <a:rPr lang="en-GB" sz="5400" dirty="0" smtClean="0"/>
              <a:t>=</a:t>
            </a:r>
            <a:endParaRPr lang="en-GB" sz="5400" dirty="0"/>
          </a:p>
        </p:txBody>
      </p:sp>
      <p:sp>
        <p:nvSpPr>
          <p:cNvPr id="9" name="Oval 8"/>
          <p:cNvSpPr/>
          <p:nvPr/>
        </p:nvSpPr>
        <p:spPr>
          <a:xfrm>
            <a:off x="2325326" y="2760405"/>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2532016" y="2055508"/>
            <a:ext cx="1371600" cy="307777"/>
          </a:xfrm>
          <a:prstGeom prst="rect">
            <a:avLst/>
          </a:prstGeom>
          <a:noFill/>
        </p:spPr>
        <p:txBody>
          <a:bodyPr wrap="square" rtlCol="0">
            <a:spAutoFit/>
          </a:bodyPr>
          <a:lstStyle/>
          <a:p>
            <a:r>
              <a:rPr lang="en-GB" sz="1400" dirty="0" smtClean="0"/>
              <a:t>Count in </a:t>
            </a:r>
            <a:r>
              <a:rPr lang="en-GB" sz="1400" dirty="0"/>
              <a:t>5</a:t>
            </a:r>
            <a:r>
              <a:rPr lang="en-GB" sz="1400" dirty="0" smtClean="0"/>
              <a:t>’s</a:t>
            </a:r>
            <a:r>
              <a:rPr lang="en-GB" sz="1400" dirty="0" smtClean="0"/>
              <a:t>…</a:t>
            </a:r>
            <a:endParaRPr lang="en-GB" sz="1400" dirty="0"/>
          </a:p>
        </p:txBody>
      </p:sp>
      <p:cxnSp>
        <p:nvCxnSpPr>
          <p:cNvPr id="12" name="Straight Arrow Connector 11"/>
          <p:cNvCxnSpPr/>
          <p:nvPr/>
        </p:nvCxnSpPr>
        <p:spPr>
          <a:xfrm flipH="1">
            <a:off x="2677884" y="2342031"/>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419408" y="1854926"/>
            <a:ext cx="1882436" cy="307777"/>
          </a:xfrm>
          <a:prstGeom prst="rect">
            <a:avLst/>
          </a:prstGeom>
          <a:noFill/>
        </p:spPr>
        <p:txBody>
          <a:bodyPr wrap="square" rtlCol="0">
            <a:spAutoFit/>
          </a:bodyPr>
          <a:lstStyle/>
          <a:p>
            <a:r>
              <a:rPr lang="en-GB" sz="1400" dirty="0" smtClean="0"/>
              <a:t>… until you get to 15</a:t>
            </a:r>
            <a:endParaRPr lang="en-GB" sz="1400" dirty="0"/>
          </a:p>
        </p:txBody>
      </p:sp>
      <p:sp>
        <p:nvSpPr>
          <p:cNvPr id="14" name="Oval 13"/>
          <p:cNvSpPr/>
          <p:nvPr/>
        </p:nvSpPr>
        <p:spPr>
          <a:xfrm>
            <a:off x="991296" y="2767744"/>
            <a:ext cx="870393"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5" name="Straight Arrow Connector 14"/>
          <p:cNvCxnSpPr>
            <a:endCxn id="14" idx="0"/>
          </p:cNvCxnSpPr>
          <p:nvPr/>
        </p:nvCxnSpPr>
        <p:spPr>
          <a:xfrm>
            <a:off x="1152797" y="2116536"/>
            <a:ext cx="81643" cy="652789"/>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254588" y="4244909"/>
            <a:ext cx="2128454" cy="307777"/>
          </a:xfrm>
          <a:prstGeom prst="rect">
            <a:avLst/>
          </a:prstGeom>
          <a:noFill/>
        </p:spPr>
        <p:txBody>
          <a:bodyPr wrap="square" rtlCol="0">
            <a:spAutoFit/>
          </a:bodyPr>
          <a:lstStyle/>
          <a:p>
            <a:r>
              <a:rPr lang="en-US" sz="1400" dirty="0" smtClean="0"/>
              <a:t>… until you get to 40</a:t>
            </a:r>
            <a:endParaRPr lang="en-GB" sz="1400" dirty="0"/>
          </a:p>
        </p:txBody>
      </p:sp>
      <p:sp>
        <p:nvSpPr>
          <p:cNvPr id="19" name="TextBox 18"/>
          <p:cNvSpPr txBox="1"/>
          <p:nvPr/>
        </p:nvSpPr>
        <p:spPr>
          <a:xfrm>
            <a:off x="2429691" y="4552195"/>
            <a:ext cx="1371600" cy="307777"/>
          </a:xfrm>
          <a:prstGeom prst="rect">
            <a:avLst/>
          </a:prstGeom>
          <a:noFill/>
        </p:spPr>
        <p:txBody>
          <a:bodyPr wrap="square" rtlCol="0">
            <a:spAutoFit/>
          </a:bodyPr>
          <a:lstStyle/>
          <a:p>
            <a:r>
              <a:rPr lang="en-GB" sz="1400" dirty="0" smtClean="0"/>
              <a:t>Count in </a:t>
            </a:r>
            <a:r>
              <a:rPr lang="en-GB" sz="1400" dirty="0" smtClean="0"/>
              <a:t>5’s</a:t>
            </a:r>
            <a:r>
              <a:rPr lang="en-GB" sz="1400" dirty="0" smtClean="0"/>
              <a:t>…</a:t>
            </a:r>
            <a:endParaRPr lang="en-GB" sz="1400" dirty="0"/>
          </a:p>
        </p:txBody>
      </p:sp>
      <p:cxnSp>
        <p:nvCxnSpPr>
          <p:cNvPr id="20" name="Straight Arrow Connector 19"/>
          <p:cNvCxnSpPr/>
          <p:nvPr/>
        </p:nvCxnSpPr>
        <p:spPr>
          <a:xfrm flipH="1">
            <a:off x="2161904" y="4863133"/>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1137160" y="4531388"/>
            <a:ext cx="97279" cy="788946"/>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3" name="Oval 22"/>
          <p:cNvSpPr/>
          <p:nvPr/>
        </p:nvSpPr>
        <p:spPr>
          <a:xfrm>
            <a:off x="935327" y="5321916"/>
            <a:ext cx="926362"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4" name="Oval 23"/>
          <p:cNvSpPr/>
          <p:nvPr/>
        </p:nvSpPr>
        <p:spPr>
          <a:xfrm>
            <a:off x="2303789" y="5246701"/>
            <a:ext cx="492315"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Oval 24"/>
          <p:cNvSpPr/>
          <p:nvPr/>
        </p:nvSpPr>
        <p:spPr>
          <a:xfrm>
            <a:off x="6418854" y="2793104"/>
            <a:ext cx="839760"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6" name="Oval 25"/>
          <p:cNvSpPr/>
          <p:nvPr/>
        </p:nvSpPr>
        <p:spPr>
          <a:xfrm>
            <a:off x="7752652" y="2799992"/>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7" name="Straight Arrow Connector 26"/>
          <p:cNvCxnSpPr/>
          <p:nvPr/>
        </p:nvCxnSpPr>
        <p:spPr>
          <a:xfrm>
            <a:off x="6399743" y="2140315"/>
            <a:ext cx="81643" cy="652789"/>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p:nvCxnSpPr>
        <p:spPr>
          <a:xfrm flipH="1">
            <a:off x="7707962" y="2303527"/>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5805035" y="1865640"/>
            <a:ext cx="1882436" cy="307777"/>
          </a:xfrm>
          <a:prstGeom prst="rect">
            <a:avLst/>
          </a:prstGeom>
          <a:noFill/>
        </p:spPr>
        <p:txBody>
          <a:bodyPr wrap="square" rtlCol="0">
            <a:spAutoFit/>
          </a:bodyPr>
          <a:lstStyle/>
          <a:p>
            <a:r>
              <a:rPr lang="en-GB" sz="1400" dirty="0" smtClean="0"/>
              <a:t>… until you get to 30</a:t>
            </a:r>
            <a:endParaRPr lang="en-GB" sz="1400" dirty="0"/>
          </a:p>
        </p:txBody>
      </p:sp>
      <p:sp>
        <p:nvSpPr>
          <p:cNvPr id="30" name="TextBox 29"/>
          <p:cNvSpPr txBox="1"/>
          <p:nvPr/>
        </p:nvSpPr>
        <p:spPr>
          <a:xfrm>
            <a:off x="7956155" y="2032591"/>
            <a:ext cx="1371600" cy="307777"/>
          </a:xfrm>
          <a:prstGeom prst="rect">
            <a:avLst/>
          </a:prstGeom>
          <a:noFill/>
        </p:spPr>
        <p:txBody>
          <a:bodyPr wrap="square" rtlCol="0">
            <a:spAutoFit/>
          </a:bodyPr>
          <a:lstStyle/>
          <a:p>
            <a:r>
              <a:rPr lang="en-GB" sz="1400" dirty="0" smtClean="0"/>
              <a:t>Count in </a:t>
            </a:r>
            <a:r>
              <a:rPr lang="en-GB" sz="1400" dirty="0"/>
              <a:t>5</a:t>
            </a:r>
            <a:r>
              <a:rPr lang="en-GB" sz="1400" dirty="0" smtClean="0"/>
              <a:t>’s</a:t>
            </a:r>
            <a:r>
              <a:rPr lang="en-GB" sz="1400" dirty="0" smtClean="0"/>
              <a:t>…</a:t>
            </a:r>
            <a:endParaRPr lang="en-GB" sz="1400" dirty="0"/>
          </a:p>
        </p:txBody>
      </p:sp>
      <p:sp>
        <p:nvSpPr>
          <p:cNvPr id="31" name="TextBox 30"/>
          <p:cNvSpPr txBox="1"/>
          <p:nvPr/>
        </p:nvSpPr>
        <p:spPr>
          <a:xfrm>
            <a:off x="7238741" y="4259302"/>
            <a:ext cx="1941597" cy="307777"/>
          </a:xfrm>
          <a:prstGeom prst="rect">
            <a:avLst/>
          </a:prstGeom>
          <a:noFill/>
        </p:spPr>
        <p:txBody>
          <a:bodyPr wrap="square" rtlCol="0">
            <a:spAutoFit/>
          </a:bodyPr>
          <a:lstStyle/>
          <a:p>
            <a:r>
              <a:rPr lang="en-GB" sz="1400" dirty="0" smtClean="0"/>
              <a:t>… until you get to 55</a:t>
            </a:r>
            <a:endParaRPr lang="en-GB" sz="1400" dirty="0"/>
          </a:p>
        </p:txBody>
      </p:sp>
      <p:sp>
        <p:nvSpPr>
          <p:cNvPr id="32" name="TextBox 31"/>
          <p:cNvSpPr txBox="1"/>
          <p:nvPr/>
        </p:nvSpPr>
        <p:spPr>
          <a:xfrm>
            <a:off x="9470941" y="4609441"/>
            <a:ext cx="1882436" cy="307777"/>
          </a:xfrm>
          <a:prstGeom prst="rect">
            <a:avLst/>
          </a:prstGeom>
          <a:noFill/>
        </p:spPr>
        <p:txBody>
          <a:bodyPr wrap="square" rtlCol="0">
            <a:spAutoFit/>
          </a:bodyPr>
          <a:lstStyle/>
          <a:p>
            <a:r>
              <a:rPr lang="en-GB" sz="1400" dirty="0" smtClean="0"/>
              <a:t>Count in 5’s…</a:t>
            </a:r>
            <a:endParaRPr lang="en-GB" sz="1400" dirty="0"/>
          </a:p>
        </p:txBody>
      </p:sp>
      <p:sp>
        <p:nvSpPr>
          <p:cNvPr id="33" name="Oval 32"/>
          <p:cNvSpPr/>
          <p:nvPr/>
        </p:nvSpPr>
        <p:spPr>
          <a:xfrm>
            <a:off x="9343167" y="5274005"/>
            <a:ext cx="457200"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4" name="Oval 33"/>
          <p:cNvSpPr/>
          <p:nvPr/>
        </p:nvSpPr>
        <p:spPr>
          <a:xfrm>
            <a:off x="7953101" y="5287467"/>
            <a:ext cx="893736"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35" name="Straight Arrow Connector 34"/>
          <p:cNvCxnSpPr/>
          <p:nvPr/>
        </p:nvCxnSpPr>
        <p:spPr>
          <a:xfrm flipH="1">
            <a:off x="9862645" y="4931310"/>
            <a:ext cx="315241" cy="562768"/>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a:xfrm>
            <a:off x="8068979" y="4552560"/>
            <a:ext cx="163532" cy="783674"/>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3376885" y="3470366"/>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498806" y="5992661"/>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8826483" y="3470366"/>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0041799" y="6075068"/>
            <a:ext cx="1036162" cy="0"/>
          </a:xfrm>
          <a:prstGeom prst="line">
            <a:avLst/>
          </a:prstGeom>
          <a:ln w="28575"/>
        </p:spPr>
        <p:style>
          <a:lnRef idx="1">
            <a:schemeClr val="dk1"/>
          </a:lnRef>
          <a:fillRef idx="0">
            <a:schemeClr val="dk1"/>
          </a:fillRef>
          <a:effectRef idx="0">
            <a:schemeClr val="dk1"/>
          </a:effectRef>
          <a:fontRef idx="minor">
            <a:schemeClr val="tx1"/>
          </a:fontRef>
        </p:style>
      </p:cxnSp>
      <p:pic>
        <p:nvPicPr>
          <p:cNvPr id="41"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grpSp>
        <p:nvGrpSpPr>
          <p:cNvPr id="44" name="Group 43"/>
          <p:cNvGrpSpPr/>
          <p:nvPr/>
        </p:nvGrpSpPr>
        <p:grpSpPr>
          <a:xfrm>
            <a:off x="1861689" y="2969623"/>
            <a:ext cx="376414" cy="474617"/>
            <a:chOff x="1861689" y="2969623"/>
            <a:chExt cx="376414" cy="474617"/>
          </a:xfrm>
        </p:grpSpPr>
        <p:cxnSp>
          <p:nvCxnSpPr>
            <p:cNvPr id="22" name="Straight Connector 21"/>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Oval 4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5" name="Group 44"/>
          <p:cNvGrpSpPr/>
          <p:nvPr/>
        </p:nvGrpSpPr>
        <p:grpSpPr>
          <a:xfrm>
            <a:off x="7223778" y="2976609"/>
            <a:ext cx="376414" cy="474617"/>
            <a:chOff x="1861689" y="2969623"/>
            <a:chExt cx="376414" cy="474617"/>
          </a:xfrm>
        </p:grpSpPr>
        <p:cxnSp>
          <p:nvCxnSpPr>
            <p:cNvPr id="46" name="Straight Connector 45"/>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7" name="Oval 46"/>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Oval 47"/>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9" name="Group 48"/>
          <p:cNvGrpSpPr/>
          <p:nvPr/>
        </p:nvGrpSpPr>
        <p:grpSpPr>
          <a:xfrm>
            <a:off x="1882834" y="5491549"/>
            <a:ext cx="376414" cy="474617"/>
            <a:chOff x="1861689" y="2969623"/>
            <a:chExt cx="376414" cy="474617"/>
          </a:xfrm>
        </p:grpSpPr>
        <p:cxnSp>
          <p:nvCxnSpPr>
            <p:cNvPr id="50" name="Straight Connector 49"/>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1" name="Oval 50"/>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2" name="Oval 51"/>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3" name="Group 52"/>
          <p:cNvGrpSpPr/>
          <p:nvPr/>
        </p:nvGrpSpPr>
        <p:grpSpPr>
          <a:xfrm>
            <a:off x="8938913" y="5562657"/>
            <a:ext cx="376414" cy="474617"/>
            <a:chOff x="1861689" y="2969623"/>
            <a:chExt cx="376414" cy="474617"/>
          </a:xfrm>
        </p:grpSpPr>
        <p:cxnSp>
          <p:nvCxnSpPr>
            <p:cNvPr id="54" name="Straight Connector 53"/>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Oval 54"/>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6" name="Oval 55"/>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60" name="Explosion 2 59"/>
          <p:cNvSpPr/>
          <p:nvPr/>
        </p:nvSpPr>
        <p:spPr>
          <a:xfrm>
            <a:off x="4700508" y="3965711"/>
            <a:ext cx="2333886" cy="18199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Have a go at these!</a:t>
            </a:r>
            <a:endParaRPr lang="en-GB" dirty="0"/>
          </a:p>
        </p:txBody>
      </p:sp>
      <p:sp>
        <p:nvSpPr>
          <p:cNvPr id="61" name="Left Arrow 60"/>
          <p:cNvSpPr/>
          <p:nvPr/>
        </p:nvSpPr>
        <p:spPr>
          <a:xfrm rot="19342518">
            <a:off x="4379688" y="5345243"/>
            <a:ext cx="548640" cy="200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Left Arrow 61"/>
          <p:cNvSpPr/>
          <p:nvPr/>
        </p:nvSpPr>
        <p:spPr>
          <a:xfrm rot="12786614">
            <a:off x="6796432" y="4891127"/>
            <a:ext cx="548640" cy="211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eft Arrow 56"/>
          <p:cNvSpPr/>
          <p:nvPr/>
        </p:nvSpPr>
        <p:spPr>
          <a:xfrm rot="2259909">
            <a:off x="4551838" y="4114049"/>
            <a:ext cx="548640" cy="2395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Left Arrow 62"/>
          <p:cNvSpPr/>
          <p:nvPr/>
        </p:nvSpPr>
        <p:spPr>
          <a:xfrm rot="8177433">
            <a:off x="6320252" y="3905659"/>
            <a:ext cx="548640" cy="2196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18449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5669518" y="433118"/>
            <a:ext cx="4532428"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Division </a:t>
            </a:r>
            <a:r>
              <a:rPr lang="en-US" sz="5400" dirty="0" smtClean="0">
                <a:ln w="0"/>
                <a:effectLst>
                  <a:outerShdw blurRad="38100" dist="19050" dir="2700000" algn="tl" rotWithShape="0">
                    <a:schemeClr val="dk1">
                      <a:alpha val="40000"/>
                    </a:schemeClr>
                  </a:outerShdw>
                </a:effectLst>
              </a:rPr>
              <a:t>Tables</a:t>
            </a:r>
            <a:endParaRPr lang="en-US" sz="54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274317" y="160019"/>
            <a:ext cx="5303521" cy="1694907"/>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761478" y="611873"/>
            <a:ext cx="4329198" cy="646331"/>
          </a:xfrm>
          <a:prstGeom prst="rect">
            <a:avLst/>
          </a:prstGeom>
          <a:noFill/>
        </p:spPr>
        <p:txBody>
          <a:bodyPr wrap="square" rtlCol="0">
            <a:spAutoFit/>
          </a:bodyPr>
          <a:lstStyle/>
          <a:p>
            <a:pPr algn="ctr"/>
            <a:r>
              <a:rPr lang="en-GB" dirty="0" smtClean="0">
                <a:latin typeface="+mj-lt"/>
              </a:rPr>
              <a:t>Fill in the missing answers </a:t>
            </a:r>
            <a:r>
              <a:rPr lang="en-GB" dirty="0" smtClean="0">
                <a:latin typeface="+mj-lt"/>
              </a:rPr>
              <a:t>by counting in your 10’s…</a:t>
            </a:r>
            <a:endParaRPr lang="en-GB" dirty="0">
              <a:latin typeface="+mj-lt"/>
            </a:endParaRPr>
          </a:p>
        </p:txBody>
      </p:sp>
      <p:sp>
        <p:nvSpPr>
          <p:cNvPr id="7" name="TextBox 6"/>
          <p:cNvSpPr txBox="1"/>
          <p:nvPr/>
        </p:nvSpPr>
        <p:spPr>
          <a:xfrm>
            <a:off x="757260" y="2767921"/>
            <a:ext cx="4193453" cy="3416320"/>
          </a:xfrm>
          <a:prstGeom prst="rect">
            <a:avLst/>
          </a:prstGeom>
          <a:noFill/>
        </p:spPr>
        <p:txBody>
          <a:bodyPr wrap="square" rtlCol="0">
            <a:spAutoFit/>
          </a:bodyPr>
          <a:lstStyle/>
          <a:p>
            <a:r>
              <a:rPr lang="en-GB" sz="5400" dirty="0" smtClean="0"/>
              <a:t>20 </a:t>
            </a:r>
            <a:r>
              <a:rPr lang="en-GB" sz="5400" dirty="0" smtClean="0"/>
              <a:t>  </a:t>
            </a:r>
            <a:r>
              <a:rPr lang="en-GB" sz="5400" dirty="0" smtClean="0"/>
              <a:t> 10 = </a:t>
            </a:r>
            <a:endParaRPr lang="en-GB" sz="5400" dirty="0" smtClean="0"/>
          </a:p>
          <a:p>
            <a:endParaRPr lang="en-GB" sz="5400" dirty="0" smtClean="0"/>
          </a:p>
          <a:p>
            <a:endParaRPr lang="en-GB" sz="5400" dirty="0"/>
          </a:p>
          <a:p>
            <a:r>
              <a:rPr lang="en-GB" sz="5400" dirty="0" smtClean="0"/>
              <a:t>70 </a:t>
            </a:r>
            <a:r>
              <a:rPr lang="en-GB" sz="5400" dirty="0" smtClean="0"/>
              <a:t>  </a:t>
            </a:r>
            <a:r>
              <a:rPr lang="en-GB" sz="5400" dirty="0" smtClean="0"/>
              <a:t> </a:t>
            </a:r>
            <a:r>
              <a:rPr lang="en-GB" sz="5400" dirty="0" smtClean="0"/>
              <a:t>10</a:t>
            </a:r>
            <a:r>
              <a:rPr lang="en-GB" sz="5400" dirty="0" smtClean="0"/>
              <a:t> </a:t>
            </a:r>
            <a:r>
              <a:rPr lang="en-GB" sz="5400" dirty="0" smtClean="0"/>
              <a:t>=</a:t>
            </a:r>
            <a:endParaRPr lang="en-GB" sz="5400" dirty="0"/>
          </a:p>
        </p:txBody>
      </p:sp>
      <p:sp>
        <p:nvSpPr>
          <p:cNvPr id="8" name="TextBox 7"/>
          <p:cNvSpPr txBox="1"/>
          <p:nvPr/>
        </p:nvSpPr>
        <p:spPr>
          <a:xfrm>
            <a:off x="6409682" y="2823228"/>
            <a:ext cx="5137884" cy="3416320"/>
          </a:xfrm>
          <a:prstGeom prst="rect">
            <a:avLst/>
          </a:prstGeom>
          <a:noFill/>
        </p:spPr>
        <p:txBody>
          <a:bodyPr wrap="square" rtlCol="0">
            <a:spAutoFit/>
          </a:bodyPr>
          <a:lstStyle/>
          <a:p>
            <a:r>
              <a:rPr lang="en-GB" sz="5400" dirty="0" smtClean="0"/>
              <a:t>100 </a:t>
            </a:r>
            <a:r>
              <a:rPr lang="en-GB" sz="5400" dirty="0" smtClean="0"/>
              <a:t>  </a:t>
            </a:r>
            <a:r>
              <a:rPr lang="en-GB" sz="5400" dirty="0" smtClean="0"/>
              <a:t> 10 </a:t>
            </a:r>
            <a:r>
              <a:rPr lang="en-GB" sz="5400" dirty="0" smtClean="0"/>
              <a:t>= </a:t>
            </a:r>
          </a:p>
          <a:p>
            <a:endParaRPr lang="en-GB" sz="5400" dirty="0"/>
          </a:p>
          <a:p>
            <a:endParaRPr lang="en-GB" sz="5400" dirty="0" smtClean="0"/>
          </a:p>
          <a:p>
            <a:r>
              <a:rPr lang="en-GB" sz="5400" dirty="0" smtClean="0"/>
              <a:t>          40</a:t>
            </a:r>
            <a:r>
              <a:rPr lang="en-GB" sz="5400" dirty="0" smtClean="0"/>
              <a:t> </a:t>
            </a:r>
            <a:r>
              <a:rPr lang="en-GB" sz="5400" dirty="0" smtClean="0"/>
              <a:t>  </a:t>
            </a:r>
            <a:r>
              <a:rPr lang="en-GB" sz="5400" dirty="0" smtClean="0"/>
              <a:t> </a:t>
            </a:r>
            <a:r>
              <a:rPr lang="en-GB" sz="5400" dirty="0" smtClean="0"/>
              <a:t>10</a:t>
            </a:r>
            <a:r>
              <a:rPr lang="en-GB" sz="5400" dirty="0" smtClean="0"/>
              <a:t> </a:t>
            </a:r>
            <a:r>
              <a:rPr lang="en-GB" sz="5400" dirty="0" smtClean="0"/>
              <a:t>=</a:t>
            </a:r>
            <a:endParaRPr lang="en-GB" sz="5400" dirty="0"/>
          </a:p>
        </p:txBody>
      </p:sp>
      <p:sp>
        <p:nvSpPr>
          <p:cNvPr id="9" name="Oval 8"/>
          <p:cNvSpPr/>
          <p:nvPr/>
        </p:nvSpPr>
        <p:spPr>
          <a:xfrm>
            <a:off x="2188842" y="2776531"/>
            <a:ext cx="727731"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p:cNvSpPr txBox="1"/>
          <p:nvPr/>
        </p:nvSpPr>
        <p:spPr>
          <a:xfrm>
            <a:off x="2532016" y="2055508"/>
            <a:ext cx="1371600" cy="307777"/>
          </a:xfrm>
          <a:prstGeom prst="rect">
            <a:avLst/>
          </a:prstGeom>
          <a:noFill/>
        </p:spPr>
        <p:txBody>
          <a:bodyPr wrap="square" rtlCol="0">
            <a:spAutoFit/>
          </a:bodyPr>
          <a:lstStyle/>
          <a:p>
            <a:r>
              <a:rPr lang="en-GB" sz="1400" dirty="0" smtClean="0"/>
              <a:t>Count in </a:t>
            </a:r>
            <a:r>
              <a:rPr lang="en-GB" sz="1400" dirty="0" smtClean="0"/>
              <a:t>10’s</a:t>
            </a:r>
            <a:r>
              <a:rPr lang="en-GB" sz="1400" dirty="0" smtClean="0"/>
              <a:t>…</a:t>
            </a:r>
            <a:endParaRPr lang="en-GB" sz="1400" dirty="0"/>
          </a:p>
        </p:txBody>
      </p:sp>
      <p:cxnSp>
        <p:nvCxnSpPr>
          <p:cNvPr id="12" name="Straight Arrow Connector 11"/>
          <p:cNvCxnSpPr/>
          <p:nvPr/>
        </p:nvCxnSpPr>
        <p:spPr>
          <a:xfrm flipH="1">
            <a:off x="2677884" y="2342031"/>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419408" y="1854926"/>
            <a:ext cx="1882436" cy="307777"/>
          </a:xfrm>
          <a:prstGeom prst="rect">
            <a:avLst/>
          </a:prstGeom>
          <a:noFill/>
        </p:spPr>
        <p:txBody>
          <a:bodyPr wrap="square" rtlCol="0">
            <a:spAutoFit/>
          </a:bodyPr>
          <a:lstStyle/>
          <a:p>
            <a:r>
              <a:rPr lang="en-GB" sz="1400" dirty="0" smtClean="0"/>
              <a:t>… until you get to 20</a:t>
            </a:r>
            <a:endParaRPr lang="en-GB" sz="1400" dirty="0"/>
          </a:p>
        </p:txBody>
      </p:sp>
      <p:sp>
        <p:nvSpPr>
          <p:cNvPr id="14" name="Oval 13"/>
          <p:cNvSpPr/>
          <p:nvPr/>
        </p:nvSpPr>
        <p:spPr>
          <a:xfrm>
            <a:off x="747503" y="2759425"/>
            <a:ext cx="870393"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15" name="Straight Arrow Connector 14"/>
          <p:cNvCxnSpPr>
            <a:endCxn id="14" idx="0"/>
          </p:cNvCxnSpPr>
          <p:nvPr/>
        </p:nvCxnSpPr>
        <p:spPr>
          <a:xfrm>
            <a:off x="1152797" y="2116536"/>
            <a:ext cx="81643" cy="652789"/>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254665" y="4140929"/>
            <a:ext cx="2128454" cy="307777"/>
          </a:xfrm>
          <a:prstGeom prst="rect">
            <a:avLst/>
          </a:prstGeom>
          <a:noFill/>
        </p:spPr>
        <p:txBody>
          <a:bodyPr wrap="square" rtlCol="0">
            <a:spAutoFit/>
          </a:bodyPr>
          <a:lstStyle/>
          <a:p>
            <a:r>
              <a:rPr lang="en-US" sz="1400" dirty="0" smtClean="0"/>
              <a:t>… until you get to 70</a:t>
            </a:r>
            <a:endParaRPr lang="en-GB" sz="1400" dirty="0"/>
          </a:p>
        </p:txBody>
      </p:sp>
      <p:sp>
        <p:nvSpPr>
          <p:cNvPr id="19" name="TextBox 18"/>
          <p:cNvSpPr txBox="1"/>
          <p:nvPr/>
        </p:nvSpPr>
        <p:spPr>
          <a:xfrm>
            <a:off x="2429691" y="4552195"/>
            <a:ext cx="1371600" cy="307777"/>
          </a:xfrm>
          <a:prstGeom prst="rect">
            <a:avLst/>
          </a:prstGeom>
          <a:noFill/>
        </p:spPr>
        <p:txBody>
          <a:bodyPr wrap="square" rtlCol="0">
            <a:spAutoFit/>
          </a:bodyPr>
          <a:lstStyle/>
          <a:p>
            <a:r>
              <a:rPr lang="en-GB" sz="1400" dirty="0" smtClean="0"/>
              <a:t>Count in </a:t>
            </a:r>
            <a:r>
              <a:rPr lang="en-GB" sz="1400" dirty="0" smtClean="0"/>
              <a:t>10</a:t>
            </a:r>
            <a:r>
              <a:rPr lang="en-GB" sz="1400" dirty="0" smtClean="0"/>
              <a:t>’s</a:t>
            </a:r>
            <a:r>
              <a:rPr lang="en-GB" sz="1400" dirty="0" smtClean="0"/>
              <a:t>…</a:t>
            </a:r>
            <a:endParaRPr lang="en-GB" sz="1400" dirty="0"/>
          </a:p>
        </p:txBody>
      </p:sp>
      <p:cxnSp>
        <p:nvCxnSpPr>
          <p:cNvPr id="20" name="Straight Arrow Connector 19"/>
          <p:cNvCxnSpPr/>
          <p:nvPr/>
        </p:nvCxnSpPr>
        <p:spPr>
          <a:xfrm flipH="1">
            <a:off x="2692949" y="4835377"/>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1137161" y="4409707"/>
            <a:ext cx="97279" cy="788946"/>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3" name="Oval 22"/>
          <p:cNvSpPr/>
          <p:nvPr/>
        </p:nvSpPr>
        <p:spPr>
          <a:xfrm>
            <a:off x="726323" y="5234892"/>
            <a:ext cx="926362"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4" name="Oval 23"/>
          <p:cNvSpPr/>
          <p:nvPr/>
        </p:nvSpPr>
        <p:spPr>
          <a:xfrm>
            <a:off x="2147863" y="5246701"/>
            <a:ext cx="778557"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Oval 24"/>
          <p:cNvSpPr/>
          <p:nvPr/>
        </p:nvSpPr>
        <p:spPr>
          <a:xfrm>
            <a:off x="6418853" y="2793104"/>
            <a:ext cx="1217403"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6" name="Oval 25"/>
          <p:cNvSpPr/>
          <p:nvPr/>
        </p:nvSpPr>
        <p:spPr>
          <a:xfrm>
            <a:off x="8150744" y="2817440"/>
            <a:ext cx="787563"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7" name="Straight Arrow Connector 26"/>
          <p:cNvCxnSpPr/>
          <p:nvPr/>
        </p:nvCxnSpPr>
        <p:spPr>
          <a:xfrm>
            <a:off x="6399743" y="2140315"/>
            <a:ext cx="81643" cy="652789"/>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p:cNvCxnSpPr/>
          <p:nvPr/>
        </p:nvCxnSpPr>
        <p:spPr>
          <a:xfrm flipH="1">
            <a:off x="7707962" y="2303527"/>
            <a:ext cx="496386" cy="418012"/>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29" name="TextBox 28"/>
          <p:cNvSpPr txBox="1"/>
          <p:nvPr/>
        </p:nvSpPr>
        <p:spPr>
          <a:xfrm>
            <a:off x="5805035" y="1865640"/>
            <a:ext cx="1882436" cy="307777"/>
          </a:xfrm>
          <a:prstGeom prst="rect">
            <a:avLst/>
          </a:prstGeom>
          <a:noFill/>
        </p:spPr>
        <p:txBody>
          <a:bodyPr wrap="square" rtlCol="0">
            <a:spAutoFit/>
          </a:bodyPr>
          <a:lstStyle/>
          <a:p>
            <a:r>
              <a:rPr lang="en-GB" sz="1400" dirty="0" smtClean="0"/>
              <a:t>… until you get to 100</a:t>
            </a:r>
            <a:endParaRPr lang="en-GB" sz="1400" dirty="0"/>
          </a:p>
        </p:txBody>
      </p:sp>
      <p:sp>
        <p:nvSpPr>
          <p:cNvPr id="30" name="TextBox 29"/>
          <p:cNvSpPr txBox="1"/>
          <p:nvPr/>
        </p:nvSpPr>
        <p:spPr>
          <a:xfrm>
            <a:off x="7956155" y="2032591"/>
            <a:ext cx="1371600" cy="307777"/>
          </a:xfrm>
          <a:prstGeom prst="rect">
            <a:avLst/>
          </a:prstGeom>
          <a:noFill/>
        </p:spPr>
        <p:txBody>
          <a:bodyPr wrap="square" rtlCol="0">
            <a:spAutoFit/>
          </a:bodyPr>
          <a:lstStyle/>
          <a:p>
            <a:r>
              <a:rPr lang="en-GB" sz="1400" dirty="0" smtClean="0"/>
              <a:t>Count in </a:t>
            </a:r>
            <a:r>
              <a:rPr lang="en-GB" sz="1400" dirty="0" smtClean="0"/>
              <a:t>10’s</a:t>
            </a:r>
            <a:r>
              <a:rPr lang="en-GB" sz="1400" dirty="0" smtClean="0"/>
              <a:t>…</a:t>
            </a:r>
            <a:endParaRPr lang="en-GB" sz="1400" dirty="0"/>
          </a:p>
        </p:txBody>
      </p:sp>
      <p:sp>
        <p:nvSpPr>
          <p:cNvPr id="31" name="TextBox 30"/>
          <p:cNvSpPr txBox="1"/>
          <p:nvPr/>
        </p:nvSpPr>
        <p:spPr>
          <a:xfrm>
            <a:off x="7238741" y="4259302"/>
            <a:ext cx="1941597" cy="307777"/>
          </a:xfrm>
          <a:prstGeom prst="rect">
            <a:avLst/>
          </a:prstGeom>
          <a:noFill/>
        </p:spPr>
        <p:txBody>
          <a:bodyPr wrap="square" rtlCol="0">
            <a:spAutoFit/>
          </a:bodyPr>
          <a:lstStyle/>
          <a:p>
            <a:r>
              <a:rPr lang="en-GB" sz="1400" dirty="0" smtClean="0"/>
              <a:t>… until you get to 40</a:t>
            </a:r>
            <a:endParaRPr lang="en-GB" sz="1400" dirty="0"/>
          </a:p>
        </p:txBody>
      </p:sp>
      <p:sp>
        <p:nvSpPr>
          <p:cNvPr id="32" name="TextBox 31"/>
          <p:cNvSpPr txBox="1"/>
          <p:nvPr/>
        </p:nvSpPr>
        <p:spPr>
          <a:xfrm>
            <a:off x="9492717" y="4452516"/>
            <a:ext cx="1882436" cy="307777"/>
          </a:xfrm>
          <a:prstGeom prst="rect">
            <a:avLst/>
          </a:prstGeom>
          <a:noFill/>
        </p:spPr>
        <p:txBody>
          <a:bodyPr wrap="square" rtlCol="0">
            <a:spAutoFit/>
          </a:bodyPr>
          <a:lstStyle/>
          <a:p>
            <a:r>
              <a:rPr lang="en-GB" sz="1400" dirty="0" smtClean="0"/>
              <a:t>Count in 10’s…</a:t>
            </a:r>
            <a:endParaRPr lang="en-GB" sz="1400" dirty="0"/>
          </a:p>
        </p:txBody>
      </p:sp>
      <p:sp>
        <p:nvSpPr>
          <p:cNvPr id="33" name="Oval 32"/>
          <p:cNvSpPr/>
          <p:nvPr/>
        </p:nvSpPr>
        <p:spPr>
          <a:xfrm>
            <a:off x="9343166" y="5274005"/>
            <a:ext cx="834719" cy="927464"/>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4" name="Oval 33"/>
          <p:cNvSpPr/>
          <p:nvPr/>
        </p:nvSpPr>
        <p:spPr>
          <a:xfrm>
            <a:off x="7953101" y="5287467"/>
            <a:ext cx="893736" cy="927464"/>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35" name="Straight Arrow Connector 34"/>
          <p:cNvCxnSpPr/>
          <p:nvPr/>
        </p:nvCxnSpPr>
        <p:spPr>
          <a:xfrm flipH="1">
            <a:off x="9906057" y="4757566"/>
            <a:ext cx="315241" cy="562768"/>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p:nvPr/>
        </p:nvCxnSpPr>
        <p:spPr>
          <a:xfrm>
            <a:off x="8068979" y="4552560"/>
            <a:ext cx="163532" cy="783674"/>
          </a:xfrm>
          <a:prstGeom prst="straightConnector1">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3499665" y="3470366"/>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3385535" y="6037274"/>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9523718" y="3470366"/>
            <a:ext cx="103616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0729776" y="6037274"/>
            <a:ext cx="1036162" cy="0"/>
          </a:xfrm>
          <a:prstGeom prst="line">
            <a:avLst/>
          </a:prstGeom>
          <a:ln w="28575"/>
        </p:spPr>
        <p:style>
          <a:lnRef idx="1">
            <a:schemeClr val="dk1"/>
          </a:lnRef>
          <a:fillRef idx="0">
            <a:schemeClr val="dk1"/>
          </a:fillRef>
          <a:effectRef idx="0">
            <a:schemeClr val="dk1"/>
          </a:effectRef>
          <a:fontRef idx="minor">
            <a:schemeClr val="tx1"/>
          </a:fontRef>
        </p:style>
      </p:cxnSp>
      <p:pic>
        <p:nvPicPr>
          <p:cNvPr id="41"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grpSp>
        <p:nvGrpSpPr>
          <p:cNvPr id="44" name="Group 43"/>
          <p:cNvGrpSpPr/>
          <p:nvPr/>
        </p:nvGrpSpPr>
        <p:grpSpPr>
          <a:xfrm>
            <a:off x="1680292" y="2984510"/>
            <a:ext cx="376414" cy="474617"/>
            <a:chOff x="1861689" y="2969623"/>
            <a:chExt cx="376414" cy="474617"/>
          </a:xfrm>
        </p:grpSpPr>
        <p:cxnSp>
          <p:nvCxnSpPr>
            <p:cNvPr id="22" name="Straight Connector 21"/>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Oval 4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5" name="Group 44"/>
          <p:cNvGrpSpPr/>
          <p:nvPr/>
        </p:nvGrpSpPr>
        <p:grpSpPr>
          <a:xfrm>
            <a:off x="7643605" y="3001402"/>
            <a:ext cx="376414" cy="474617"/>
            <a:chOff x="1861689" y="2969623"/>
            <a:chExt cx="376414" cy="474617"/>
          </a:xfrm>
        </p:grpSpPr>
        <p:cxnSp>
          <p:nvCxnSpPr>
            <p:cNvPr id="46" name="Straight Connector 45"/>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7" name="Oval 46"/>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Oval 47"/>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9" name="Group 48"/>
          <p:cNvGrpSpPr/>
          <p:nvPr/>
        </p:nvGrpSpPr>
        <p:grpSpPr>
          <a:xfrm>
            <a:off x="1743610" y="5473124"/>
            <a:ext cx="376414" cy="474617"/>
            <a:chOff x="1861689" y="2969623"/>
            <a:chExt cx="376414" cy="474617"/>
          </a:xfrm>
        </p:grpSpPr>
        <p:cxnSp>
          <p:nvCxnSpPr>
            <p:cNvPr id="50" name="Straight Connector 49"/>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1" name="Oval 50"/>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2" name="Oval 51"/>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3" name="Group 52"/>
          <p:cNvGrpSpPr/>
          <p:nvPr/>
        </p:nvGrpSpPr>
        <p:grpSpPr>
          <a:xfrm>
            <a:off x="8938913" y="5562657"/>
            <a:ext cx="376414" cy="474617"/>
            <a:chOff x="1861689" y="2969623"/>
            <a:chExt cx="376414" cy="474617"/>
          </a:xfrm>
        </p:grpSpPr>
        <p:cxnSp>
          <p:nvCxnSpPr>
            <p:cNvPr id="54" name="Straight Connector 53"/>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Oval 54"/>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6" name="Oval 55"/>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60" name="Explosion 2 59"/>
          <p:cNvSpPr/>
          <p:nvPr/>
        </p:nvSpPr>
        <p:spPr>
          <a:xfrm>
            <a:off x="4700508" y="3965711"/>
            <a:ext cx="2333886" cy="18199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Have a go at these!</a:t>
            </a:r>
            <a:endParaRPr lang="en-GB" dirty="0"/>
          </a:p>
        </p:txBody>
      </p:sp>
      <p:sp>
        <p:nvSpPr>
          <p:cNvPr id="61" name="Left Arrow 60"/>
          <p:cNvSpPr/>
          <p:nvPr/>
        </p:nvSpPr>
        <p:spPr>
          <a:xfrm rot="19342518">
            <a:off x="4379688" y="5345243"/>
            <a:ext cx="548640" cy="200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Left Arrow 61"/>
          <p:cNvSpPr/>
          <p:nvPr/>
        </p:nvSpPr>
        <p:spPr>
          <a:xfrm rot="12786614">
            <a:off x="6796432" y="4891127"/>
            <a:ext cx="548640" cy="211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eft Arrow 56"/>
          <p:cNvSpPr/>
          <p:nvPr/>
        </p:nvSpPr>
        <p:spPr>
          <a:xfrm rot="2259909">
            <a:off x="4551838" y="4114049"/>
            <a:ext cx="548640" cy="2395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Left Arrow 62"/>
          <p:cNvSpPr/>
          <p:nvPr/>
        </p:nvSpPr>
        <p:spPr>
          <a:xfrm rot="8177433">
            <a:off x="6320252" y="3905659"/>
            <a:ext cx="548640" cy="2196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53862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5340573" y="160019"/>
            <a:ext cx="5211748" cy="830997"/>
          </a:xfrm>
          <a:prstGeom prst="rect">
            <a:avLst/>
          </a:prstGeom>
          <a:noFill/>
        </p:spPr>
        <p:txBody>
          <a:bodyPr wrap="none" lIns="91440" tIns="45720" rIns="91440" bIns="45720">
            <a:spAutoFit/>
          </a:bodyPr>
          <a:lstStyle/>
          <a:p>
            <a:pPr algn="ctr"/>
            <a:r>
              <a:rPr lang="en-US" sz="4800" dirty="0" smtClean="0">
                <a:ln w="0"/>
                <a:effectLst>
                  <a:outerShdw blurRad="38100" dist="19050" dir="2700000" algn="tl" rotWithShape="0">
                    <a:schemeClr val="dk1">
                      <a:alpha val="40000"/>
                    </a:schemeClr>
                  </a:outerShdw>
                </a:effectLst>
              </a:rPr>
              <a:t>Division Table Recall</a:t>
            </a:r>
            <a:endParaRPr lang="en-US" sz="48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661851" y="160019"/>
            <a:ext cx="5835016" cy="1363981"/>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487680" y="327861"/>
            <a:ext cx="3870991" cy="1200329"/>
          </a:xfrm>
          <a:prstGeom prst="rect">
            <a:avLst/>
          </a:prstGeom>
          <a:noFill/>
        </p:spPr>
        <p:txBody>
          <a:bodyPr wrap="square" rtlCol="0">
            <a:spAutoFit/>
          </a:bodyPr>
          <a:lstStyle/>
          <a:p>
            <a:pPr algn="ctr"/>
            <a:r>
              <a:rPr lang="en-GB" dirty="0" smtClean="0">
                <a:latin typeface="+mj-lt"/>
              </a:rPr>
              <a:t>Fill in the missing answers to your </a:t>
            </a:r>
            <a:r>
              <a:rPr lang="en-GB" dirty="0" smtClean="0">
                <a:latin typeface="+mj-lt"/>
              </a:rPr>
              <a:t>2 and 5 division tables </a:t>
            </a:r>
            <a:r>
              <a:rPr lang="en-GB" dirty="0" smtClean="0">
                <a:latin typeface="+mj-lt"/>
              </a:rPr>
              <a:t>– count in </a:t>
            </a:r>
            <a:r>
              <a:rPr lang="en-GB" dirty="0" smtClean="0">
                <a:latin typeface="+mj-lt"/>
              </a:rPr>
              <a:t>2’s or 5’s </a:t>
            </a:r>
            <a:r>
              <a:rPr lang="en-GB" dirty="0" smtClean="0">
                <a:latin typeface="+mj-lt"/>
              </a:rPr>
              <a:t>to help </a:t>
            </a:r>
            <a:r>
              <a:rPr lang="en-GB" dirty="0" smtClean="0">
                <a:latin typeface="+mj-lt"/>
              </a:rPr>
              <a:t>you, or see if you can remember them!</a:t>
            </a:r>
            <a:endParaRPr lang="en-GB" dirty="0">
              <a:latin typeface="+mj-lt"/>
            </a:endParaRPr>
          </a:p>
        </p:txBody>
      </p:sp>
      <p:sp>
        <p:nvSpPr>
          <p:cNvPr id="7" name="TextBox 6"/>
          <p:cNvSpPr txBox="1"/>
          <p:nvPr/>
        </p:nvSpPr>
        <p:spPr>
          <a:xfrm>
            <a:off x="689632" y="1654629"/>
            <a:ext cx="2036151" cy="5078313"/>
          </a:xfrm>
          <a:prstGeom prst="rect">
            <a:avLst/>
          </a:prstGeom>
          <a:noFill/>
        </p:spPr>
        <p:txBody>
          <a:bodyPr wrap="square" rtlCol="0">
            <a:spAutoFit/>
          </a:bodyPr>
          <a:lstStyle/>
          <a:p>
            <a:r>
              <a:rPr lang="en-GB" sz="3600" dirty="0" smtClean="0"/>
              <a:t>5 </a:t>
            </a:r>
            <a:r>
              <a:rPr lang="en-GB" sz="3600" dirty="0"/>
              <a:t> </a:t>
            </a:r>
            <a:r>
              <a:rPr lang="en-GB" sz="3600" dirty="0" smtClean="0"/>
              <a:t> </a:t>
            </a:r>
            <a:r>
              <a:rPr lang="en-GB" sz="3600" dirty="0" smtClean="0"/>
              <a:t> </a:t>
            </a:r>
            <a:r>
              <a:rPr lang="en-GB" sz="3600" dirty="0" smtClean="0"/>
              <a:t>5 = </a:t>
            </a:r>
            <a:endParaRPr lang="en-GB" sz="3600" dirty="0"/>
          </a:p>
          <a:p>
            <a:r>
              <a:rPr lang="en-GB" sz="3600" dirty="0" smtClean="0"/>
              <a:t>10 </a:t>
            </a:r>
            <a:r>
              <a:rPr lang="en-GB" sz="3600" dirty="0"/>
              <a:t> </a:t>
            </a:r>
            <a:r>
              <a:rPr lang="en-GB" sz="3600" dirty="0" smtClean="0"/>
              <a:t> </a:t>
            </a:r>
            <a:r>
              <a:rPr lang="en-GB" sz="3600" dirty="0" smtClean="0"/>
              <a:t> </a:t>
            </a:r>
            <a:r>
              <a:rPr lang="en-GB" sz="3600" dirty="0" smtClean="0"/>
              <a:t>5 =</a:t>
            </a:r>
          </a:p>
          <a:p>
            <a:r>
              <a:rPr lang="en-GB" sz="3600" dirty="0" smtClean="0"/>
              <a:t>15 </a:t>
            </a:r>
            <a:r>
              <a:rPr lang="en-GB" sz="3600" dirty="0"/>
              <a:t> </a:t>
            </a:r>
            <a:r>
              <a:rPr lang="en-GB" sz="3600" dirty="0" smtClean="0"/>
              <a:t> </a:t>
            </a:r>
            <a:r>
              <a:rPr lang="en-GB" sz="3600" dirty="0" smtClean="0"/>
              <a:t> </a:t>
            </a:r>
            <a:r>
              <a:rPr lang="en-GB" sz="3600" dirty="0" smtClean="0"/>
              <a:t>5 =</a:t>
            </a:r>
          </a:p>
          <a:p>
            <a:r>
              <a:rPr lang="en-GB" sz="3600" dirty="0" smtClean="0"/>
              <a:t>20    </a:t>
            </a:r>
            <a:r>
              <a:rPr lang="en-GB" sz="3600" dirty="0" smtClean="0"/>
              <a:t>5 </a:t>
            </a:r>
            <a:r>
              <a:rPr lang="en-GB" sz="3600" dirty="0" smtClean="0"/>
              <a:t>=</a:t>
            </a:r>
          </a:p>
          <a:p>
            <a:r>
              <a:rPr lang="en-US" sz="3600" dirty="0" smtClean="0"/>
              <a:t>25    5 =</a:t>
            </a:r>
          </a:p>
          <a:p>
            <a:r>
              <a:rPr lang="en-US" sz="3600" dirty="0" smtClean="0"/>
              <a:t>30</a:t>
            </a:r>
            <a:r>
              <a:rPr lang="en-US" sz="3600" dirty="0" smtClean="0"/>
              <a:t>    5 =</a:t>
            </a:r>
          </a:p>
          <a:p>
            <a:r>
              <a:rPr lang="en-US" sz="3600" dirty="0" smtClean="0"/>
              <a:t>35    5 =</a:t>
            </a:r>
          </a:p>
          <a:p>
            <a:r>
              <a:rPr lang="en-US" sz="3600" dirty="0" smtClean="0"/>
              <a:t>40</a:t>
            </a:r>
            <a:r>
              <a:rPr lang="en-US" sz="3600" dirty="0" smtClean="0"/>
              <a:t>    5 =</a:t>
            </a:r>
          </a:p>
          <a:p>
            <a:r>
              <a:rPr lang="en-US" sz="3600" dirty="0" smtClean="0"/>
              <a:t>45    5 =</a:t>
            </a:r>
            <a:endParaRPr lang="en-GB" sz="3600" dirty="0"/>
          </a:p>
        </p:txBody>
      </p:sp>
      <p:sp>
        <p:nvSpPr>
          <p:cNvPr id="9" name="TextBox 8"/>
          <p:cNvSpPr txBox="1"/>
          <p:nvPr/>
        </p:nvSpPr>
        <p:spPr>
          <a:xfrm>
            <a:off x="3457601" y="1654629"/>
            <a:ext cx="2036151" cy="1754326"/>
          </a:xfrm>
          <a:prstGeom prst="rect">
            <a:avLst/>
          </a:prstGeom>
          <a:noFill/>
        </p:spPr>
        <p:txBody>
          <a:bodyPr wrap="square" rtlCol="0">
            <a:spAutoFit/>
          </a:bodyPr>
          <a:lstStyle/>
          <a:p>
            <a:r>
              <a:rPr lang="en-GB" sz="3600" dirty="0" smtClean="0"/>
              <a:t>50 </a:t>
            </a:r>
            <a:r>
              <a:rPr lang="en-GB" sz="3600" dirty="0"/>
              <a:t> </a:t>
            </a:r>
            <a:r>
              <a:rPr lang="en-GB" sz="3600" dirty="0" smtClean="0"/>
              <a:t> </a:t>
            </a:r>
            <a:r>
              <a:rPr lang="en-GB" sz="3600" dirty="0" smtClean="0"/>
              <a:t> </a:t>
            </a:r>
            <a:r>
              <a:rPr lang="en-GB" sz="3600" dirty="0" smtClean="0"/>
              <a:t>5 = </a:t>
            </a:r>
            <a:endParaRPr lang="en-GB" sz="3600" dirty="0"/>
          </a:p>
          <a:p>
            <a:r>
              <a:rPr lang="en-GB" sz="3600" dirty="0" smtClean="0"/>
              <a:t>55</a:t>
            </a:r>
            <a:r>
              <a:rPr lang="en-GB" sz="3600" dirty="0" smtClean="0"/>
              <a:t> </a:t>
            </a:r>
            <a:r>
              <a:rPr lang="en-GB" sz="3600" dirty="0"/>
              <a:t> </a:t>
            </a:r>
            <a:r>
              <a:rPr lang="en-GB" sz="3600" dirty="0" smtClean="0"/>
              <a:t> </a:t>
            </a:r>
            <a:r>
              <a:rPr lang="en-GB" sz="3600" dirty="0" smtClean="0"/>
              <a:t> </a:t>
            </a:r>
            <a:r>
              <a:rPr lang="en-GB" sz="3600" dirty="0" smtClean="0"/>
              <a:t>5 =</a:t>
            </a:r>
          </a:p>
          <a:p>
            <a:r>
              <a:rPr lang="en-GB" sz="3600" dirty="0" smtClean="0"/>
              <a:t>60 </a:t>
            </a:r>
            <a:r>
              <a:rPr lang="en-GB" sz="3600" dirty="0"/>
              <a:t> </a:t>
            </a:r>
            <a:r>
              <a:rPr lang="en-GB" sz="3600" dirty="0" smtClean="0"/>
              <a:t> </a:t>
            </a:r>
            <a:r>
              <a:rPr lang="en-GB" sz="3600" dirty="0" smtClean="0"/>
              <a:t> </a:t>
            </a:r>
            <a:r>
              <a:rPr lang="en-GB" sz="3600" dirty="0" smtClean="0"/>
              <a:t>5 </a:t>
            </a:r>
            <a:r>
              <a:rPr lang="en-GB" sz="3600" dirty="0" smtClean="0"/>
              <a:t>=</a:t>
            </a:r>
            <a:endParaRPr lang="en-GB" sz="3600" dirty="0" smtClean="0"/>
          </a:p>
        </p:txBody>
      </p:sp>
      <p:sp>
        <p:nvSpPr>
          <p:cNvPr id="10" name="TextBox 9"/>
          <p:cNvSpPr txBox="1"/>
          <p:nvPr/>
        </p:nvSpPr>
        <p:spPr>
          <a:xfrm>
            <a:off x="6368441" y="1639023"/>
            <a:ext cx="2036151" cy="5078313"/>
          </a:xfrm>
          <a:prstGeom prst="rect">
            <a:avLst/>
          </a:prstGeom>
          <a:noFill/>
        </p:spPr>
        <p:txBody>
          <a:bodyPr wrap="square" rtlCol="0">
            <a:spAutoFit/>
          </a:bodyPr>
          <a:lstStyle/>
          <a:p>
            <a:r>
              <a:rPr lang="en-GB" sz="3600" dirty="0" smtClean="0"/>
              <a:t>2 </a:t>
            </a:r>
            <a:r>
              <a:rPr lang="en-GB" sz="3600" dirty="0"/>
              <a:t> </a:t>
            </a:r>
            <a:r>
              <a:rPr lang="en-GB" sz="3600" dirty="0" smtClean="0"/>
              <a:t> </a:t>
            </a:r>
            <a:r>
              <a:rPr lang="en-GB" sz="3600" dirty="0" smtClean="0"/>
              <a:t> 2 </a:t>
            </a:r>
            <a:r>
              <a:rPr lang="en-GB" sz="3600" dirty="0" smtClean="0"/>
              <a:t>= </a:t>
            </a:r>
            <a:endParaRPr lang="en-GB" sz="3600" dirty="0"/>
          </a:p>
          <a:p>
            <a:r>
              <a:rPr lang="en-GB" sz="3600" dirty="0"/>
              <a:t>4</a:t>
            </a:r>
            <a:r>
              <a:rPr lang="en-GB" sz="3600" dirty="0" smtClean="0"/>
              <a:t> </a:t>
            </a:r>
            <a:r>
              <a:rPr lang="en-GB" sz="3600" dirty="0"/>
              <a:t> </a:t>
            </a:r>
            <a:r>
              <a:rPr lang="en-GB" sz="3600" dirty="0" smtClean="0"/>
              <a:t> </a:t>
            </a:r>
            <a:r>
              <a:rPr lang="en-GB" sz="3600" dirty="0" smtClean="0"/>
              <a:t> 2 </a:t>
            </a:r>
            <a:r>
              <a:rPr lang="en-GB" sz="3600" dirty="0" smtClean="0"/>
              <a:t>=</a:t>
            </a:r>
          </a:p>
          <a:p>
            <a:r>
              <a:rPr lang="en-GB" sz="3600" dirty="0" smtClean="0"/>
              <a:t>6</a:t>
            </a:r>
            <a:r>
              <a:rPr lang="en-GB" sz="3600" dirty="0" smtClean="0"/>
              <a:t> </a:t>
            </a:r>
            <a:r>
              <a:rPr lang="en-GB" sz="3600" dirty="0"/>
              <a:t> </a:t>
            </a:r>
            <a:r>
              <a:rPr lang="en-GB" sz="3600" dirty="0" smtClean="0"/>
              <a:t> </a:t>
            </a:r>
            <a:r>
              <a:rPr lang="en-GB" sz="3600" dirty="0" smtClean="0"/>
              <a:t> 2 </a:t>
            </a:r>
            <a:r>
              <a:rPr lang="en-GB" sz="3600" dirty="0" smtClean="0"/>
              <a:t>=</a:t>
            </a:r>
          </a:p>
          <a:p>
            <a:r>
              <a:rPr lang="en-GB" sz="3600" dirty="0" smtClean="0"/>
              <a:t>8</a:t>
            </a:r>
            <a:r>
              <a:rPr lang="en-GB" sz="3600" dirty="0" smtClean="0"/>
              <a:t> </a:t>
            </a:r>
            <a:r>
              <a:rPr lang="en-GB" sz="3600" dirty="0"/>
              <a:t> </a:t>
            </a:r>
            <a:r>
              <a:rPr lang="en-GB" sz="3600" dirty="0" smtClean="0"/>
              <a:t> </a:t>
            </a:r>
            <a:r>
              <a:rPr lang="en-GB" sz="3600" dirty="0" smtClean="0"/>
              <a:t> 2 =</a:t>
            </a:r>
          </a:p>
          <a:p>
            <a:r>
              <a:rPr lang="en-GB" sz="3600" dirty="0" smtClean="0"/>
              <a:t>10</a:t>
            </a:r>
            <a:r>
              <a:rPr lang="en-US" sz="3600" dirty="0"/>
              <a:t> </a:t>
            </a:r>
            <a:r>
              <a:rPr lang="en-US" sz="3600" dirty="0" smtClean="0"/>
              <a:t>   2 =</a:t>
            </a:r>
          </a:p>
          <a:p>
            <a:r>
              <a:rPr lang="en-US" sz="3600" dirty="0" smtClean="0"/>
              <a:t>12</a:t>
            </a:r>
            <a:r>
              <a:rPr lang="en-US" sz="3600" dirty="0" smtClean="0"/>
              <a:t>    2 =</a:t>
            </a:r>
          </a:p>
          <a:p>
            <a:r>
              <a:rPr lang="en-US" sz="3600" dirty="0" smtClean="0"/>
              <a:t>14    2 =</a:t>
            </a:r>
          </a:p>
          <a:p>
            <a:r>
              <a:rPr lang="en-US" sz="3600" dirty="0" smtClean="0"/>
              <a:t>16</a:t>
            </a:r>
            <a:r>
              <a:rPr lang="en-US" sz="3600" dirty="0" smtClean="0"/>
              <a:t>    2 =</a:t>
            </a:r>
          </a:p>
          <a:p>
            <a:r>
              <a:rPr lang="en-US" sz="3600" dirty="0" smtClean="0"/>
              <a:t>18    2 =</a:t>
            </a:r>
            <a:endParaRPr lang="en-GB" sz="3600" dirty="0"/>
          </a:p>
        </p:txBody>
      </p:sp>
      <p:sp>
        <p:nvSpPr>
          <p:cNvPr id="11" name="TextBox 10"/>
          <p:cNvSpPr txBox="1"/>
          <p:nvPr/>
        </p:nvSpPr>
        <p:spPr>
          <a:xfrm>
            <a:off x="9136410" y="1639023"/>
            <a:ext cx="2036151" cy="1754326"/>
          </a:xfrm>
          <a:prstGeom prst="rect">
            <a:avLst/>
          </a:prstGeom>
          <a:noFill/>
        </p:spPr>
        <p:txBody>
          <a:bodyPr wrap="square" rtlCol="0">
            <a:spAutoFit/>
          </a:bodyPr>
          <a:lstStyle/>
          <a:p>
            <a:r>
              <a:rPr lang="en-GB" sz="3600" dirty="0" smtClean="0"/>
              <a:t>20 </a:t>
            </a:r>
            <a:r>
              <a:rPr lang="en-GB" sz="3600" dirty="0"/>
              <a:t> </a:t>
            </a:r>
            <a:r>
              <a:rPr lang="en-GB" sz="3600" dirty="0" smtClean="0"/>
              <a:t> </a:t>
            </a:r>
            <a:r>
              <a:rPr lang="en-GB" sz="3600" dirty="0" smtClean="0"/>
              <a:t> 2 </a:t>
            </a:r>
            <a:r>
              <a:rPr lang="en-GB" sz="3600" dirty="0" smtClean="0"/>
              <a:t>= </a:t>
            </a:r>
            <a:endParaRPr lang="en-GB" sz="3600" dirty="0"/>
          </a:p>
          <a:p>
            <a:r>
              <a:rPr lang="en-GB" sz="3600" dirty="0" smtClean="0"/>
              <a:t>22</a:t>
            </a:r>
            <a:r>
              <a:rPr lang="en-GB" sz="3600" dirty="0" smtClean="0"/>
              <a:t> </a:t>
            </a:r>
            <a:r>
              <a:rPr lang="en-GB" sz="3600" dirty="0"/>
              <a:t> </a:t>
            </a:r>
            <a:r>
              <a:rPr lang="en-GB" sz="3600" dirty="0" smtClean="0"/>
              <a:t> </a:t>
            </a:r>
            <a:r>
              <a:rPr lang="en-GB" sz="3600" dirty="0" smtClean="0"/>
              <a:t> 2 </a:t>
            </a:r>
            <a:r>
              <a:rPr lang="en-GB" sz="3600" dirty="0" smtClean="0"/>
              <a:t>=</a:t>
            </a:r>
          </a:p>
          <a:p>
            <a:r>
              <a:rPr lang="en-GB" sz="3600" dirty="0" smtClean="0"/>
              <a:t>24 </a:t>
            </a:r>
            <a:r>
              <a:rPr lang="en-GB" sz="3600" dirty="0"/>
              <a:t> </a:t>
            </a:r>
            <a:r>
              <a:rPr lang="en-GB" sz="3600" dirty="0" smtClean="0"/>
              <a:t> </a:t>
            </a:r>
            <a:r>
              <a:rPr lang="en-GB" sz="3600" dirty="0" smtClean="0"/>
              <a:t> 2 =</a:t>
            </a:r>
            <a:endParaRPr lang="en-GB" sz="3600" dirty="0" smtClean="0"/>
          </a:p>
        </p:txBody>
      </p:sp>
      <p:pic>
        <p:nvPicPr>
          <p:cNvPr id="12" name="Picture 11"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121324"/>
            <a:ext cx="1276350" cy="962025"/>
          </a:xfrm>
          <a:prstGeom prst="rect">
            <a:avLst/>
          </a:prstGeom>
        </p:spPr>
      </p:pic>
      <p:grpSp>
        <p:nvGrpSpPr>
          <p:cNvPr id="14" name="Group 13"/>
          <p:cNvGrpSpPr/>
          <p:nvPr/>
        </p:nvGrpSpPr>
        <p:grpSpPr>
          <a:xfrm>
            <a:off x="1105987" y="1813195"/>
            <a:ext cx="271449" cy="333456"/>
            <a:chOff x="1861689" y="2969623"/>
            <a:chExt cx="376414" cy="474617"/>
          </a:xfrm>
        </p:grpSpPr>
        <p:cxnSp>
          <p:nvCxnSpPr>
            <p:cNvPr id="15" name="Straight Connector 14"/>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Oval 15"/>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8" name="Group 17"/>
          <p:cNvGrpSpPr/>
          <p:nvPr/>
        </p:nvGrpSpPr>
        <p:grpSpPr>
          <a:xfrm>
            <a:off x="1344083" y="2365064"/>
            <a:ext cx="271449" cy="333456"/>
            <a:chOff x="1861689" y="2969623"/>
            <a:chExt cx="376414" cy="474617"/>
          </a:xfrm>
        </p:grpSpPr>
        <p:cxnSp>
          <p:nvCxnSpPr>
            <p:cNvPr id="19" name="Straight Connector 18"/>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Oval 19"/>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2" name="Group 21"/>
          <p:cNvGrpSpPr/>
          <p:nvPr/>
        </p:nvGrpSpPr>
        <p:grpSpPr>
          <a:xfrm>
            <a:off x="1322805" y="2929021"/>
            <a:ext cx="271449" cy="333456"/>
            <a:chOff x="1861689" y="2969623"/>
            <a:chExt cx="376414" cy="474617"/>
          </a:xfrm>
        </p:grpSpPr>
        <p:cxnSp>
          <p:nvCxnSpPr>
            <p:cNvPr id="23" name="Straight Connector 2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24" name="Oval 2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Oval 2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6" name="Group 25"/>
          <p:cNvGrpSpPr/>
          <p:nvPr/>
        </p:nvGrpSpPr>
        <p:grpSpPr>
          <a:xfrm>
            <a:off x="1319524" y="4011451"/>
            <a:ext cx="271449" cy="333456"/>
            <a:chOff x="1861689" y="2969623"/>
            <a:chExt cx="376414" cy="474617"/>
          </a:xfrm>
        </p:grpSpPr>
        <p:cxnSp>
          <p:nvCxnSpPr>
            <p:cNvPr id="27" name="Straight Connector 2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Oval 2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Oval 2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0" name="Group 29"/>
          <p:cNvGrpSpPr/>
          <p:nvPr/>
        </p:nvGrpSpPr>
        <p:grpSpPr>
          <a:xfrm>
            <a:off x="1330286" y="3480889"/>
            <a:ext cx="271449" cy="333456"/>
            <a:chOff x="1861689" y="2969623"/>
            <a:chExt cx="376414" cy="474617"/>
          </a:xfrm>
        </p:grpSpPr>
        <p:cxnSp>
          <p:nvCxnSpPr>
            <p:cNvPr id="31" name="Straight Connector 30"/>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32" name="Oval 3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Oval 3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4" name="Group 33"/>
          <p:cNvGrpSpPr/>
          <p:nvPr/>
        </p:nvGrpSpPr>
        <p:grpSpPr>
          <a:xfrm>
            <a:off x="1319523" y="4563318"/>
            <a:ext cx="271449" cy="333456"/>
            <a:chOff x="1861689" y="2969623"/>
            <a:chExt cx="376414" cy="474617"/>
          </a:xfrm>
        </p:grpSpPr>
        <p:cxnSp>
          <p:nvCxnSpPr>
            <p:cNvPr id="35" name="Straight Connector 34"/>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36" name="Oval 35"/>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Oval 36"/>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8" name="Group 37"/>
          <p:cNvGrpSpPr/>
          <p:nvPr/>
        </p:nvGrpSpPr>
        <p:grpSpPr>
          <a:xfrm>
            <a:off x="1319522" y="5139362"/>
            <a:ext cx="271449" cy="333456"/>
            <a:chOff x="1861689" y="2969623"/>
            <a:chExt cx="376414" cy="474617"/>
          </a:xfrm>
        </p:grpSpPr>
        <p:cxnSp>
          <p:nvCxnSpPr>
            <p:cNvPr id="39" name="Straight Connector 38"/>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0" name="Oval 39"/>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2" name="Group 41"/>
          <p:cNvGrpSpPr/>
          <p:nvPr/>
        </p:nvGrpSpPr>
        <p:grpSpPr>
          <a:xfrm>
            <a:off x="1319521" y="5672991"/>
            <a:ext cx="271449" cy="333456"/>
            <a:chOff x="1861689" y="2969623"/>
            <a:chExt cx="376414" cy="474617"/>
          </a:xfrm>
        </p:grpSpPr>
        <p:cxnSp>
          <p:nvCxnSpPr>
            <p:cNvPr id="43" name="Straight Connector 4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4" name="Oval 4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Oval 4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6" name="Group 45"/>
          <p:cNvGrpSpPr/>
          <p:nvPr/>
        </p:nvGrpSpPr>
        <p:grpSpPr>
          <a:xfrm>
            <a:off x="1325687" y="6221791"/>
            <a:ext cx="271449" cy="333456"/>
            <a:chOff x="1861689" y="2969623"/>
            <a:chExt cx="376414" cy="474617"/>
          </a:xfrm>
        </p:grpSpPr>
        <p:cxnSp>
          <p:nvCxnSpPr>
            <p:cNvPr id="47" name="Straight Connector 4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8" name="Oval 4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9" name="Oval 4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0" name="Group 49"/>
          <p:cNvGrpSpPr/>
          <p:nvPr/>
        </p:nvGrpSpPr>
        <p:grpSpPr>
          <a:xfrm>
            <a:off x="4091795" y="1813195"/>
            <a:ext cx="271449" cy="333456"/>
            <a:chOff x="1861689" y="2969623"/>
            <a:chExt cx="376414" cy="474617"/>
          </a:xfrm>
        </p:grpSpPr>
        <p:cxnSp>
          <p:nvCxnSpPr>
            <p:cNvPr id="51" name="Straight Connector 50"/>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2" name="Oval 5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3" name="Oval 5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4" name="Group 53"/>
          <p:cNvGrpSpPr/>
          <p:nvPr/>
        </p:nvGrpSpPr>
        <p:grpSpPr>
          <a:xfrm>
            <a:off x="4087223" y="2365064"/>
            <a:ext cx="271449" cy="333456"/>
            <a:chOff x="1861689" y="2969623"/>
            <a:chExt cx="376414" cy="474617"/>
          </a:xfrm>
        </p:grpSpPr>
        <p:cxnSp>
          <p:nvCxnSpPr>
            <p:cNvPr id="55" name="Straight Connector 54"/>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6" name="Oval 55"/>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7" name="Oval 56"/>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8" name="Group 57"/>
          <p:cNvGrpSpPr/>
          <p:nvPr/>
        </p:nvGrpSpPr>
        <p:grpSpPr>
          <a:xfrm>
            <a:off x="4087222" y="2929021"/>
            <a:ext cx="271449" cy="333456"/>
            <a:chOff x="1861689" y="2969623"/>
            <a:chExt cx="376414" cy="474617"/>
          </a:xfrm>
        </p:grpSpPr>
        <p:cxnSp>
          <p:nvCxnSpPr>
            <p:cNvPr id="59" name="Straight Connector 58"/>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60" name="Oval 59"/>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1" name="Oval 60"/>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2" name="Group 61"/>
          <p:cNvGrpSpPr/>
          <p:nvPr/>
        </p:nvGrpSpPr>
        <p:grpSpPr>
          <a:xfrm>
            <a:off x="6797643" y="2365064"/>
            <a:ext cx="271449" cy="333456"/>
            <a:chOff x="1861689" y="2969623"/>
            <a:chExt cx="376414" cy="474617"/>
          </a:xfrm>
        </p:grpSpPr>
        <p:cxnSp>
          <p:nvCxnSpPr>
            <p:cNvPr id="63" name="Straight Connector 6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64" name="Oval 6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Oval 6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6" name="Group 65"/>
          <p:cNvGrpSpPr/>
          <p:nvPr/>
        </p:nvGrpSpPr>
        <p:grpSpPr>
          <a:xfrm>
            <a:off x="6780741" y="1825283"/>
            <a:ext cx="271449" cy="333456"/>
            <a:chOff x="1861689" y="2969623"/>
            <a:chExt cx="376414" cy="474617"/>
          </a:xfrm>
        </p:grpSpPr>
        <p:cxnSp>
          <p:nvCxnSpPr>
            <p:cNvPr id="67" name="Straight Connector 6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68" name="Oval 6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9" name="Oval 6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0" name="Group 69"/>
          <p:cNvGrpSpPr/>
          <p:nvPr/>
        </p:nvGrpSpPr>
        <p:grpSpPr>
          <a:xfrm>
            <a:off x="7018019" y="6195163"/>
            <a:ext cx="271449" cy="333456"/>
            <a:chOff x="1861689" y="2969623"/>
            <a:chExt cx="376414" cy="474617"/>
          </a:xfrm>
        </p:grpSpPr>
        <p:cxnSp>
          <p:nvCxnSpPr>
            <p:cNvPr id="71" name="Straight Connector 70"/>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72" name="Oval 7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Oval 7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4" name="Group 73"/>
          <p:cNvGrpSpPr/>
          <p:nvPr/>
        </p:nvGrpSpPr>
        <p:grpSpPr>
          <a:xfrm>
            <a:off x="6997100" y="5672991"/>
            <a:ext cx="271449" cy="333456"/>
            <a:chOff x="1861689" y="2969623"/>
            <a:chExt cx="376414" cy="474617"/>
          </a:xfrm>
        </p:grpSpPr>
        <p:cxnSp>
          <p:nvCxnSpPr>
            <p:cNvPr id="75" name="Straight Connector 74"/>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76" name="Oval 75"/>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Oval 76"/>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8" name="Group 77"/>
          <p:cNvGrpSpPr/>
          <p:nvPr/>
        </p:nvGrpSpPr>
        <p:grpSpPr>
          <a:xfrm>
            <a:off x="7001117" y="5096689"/>
            <a:ext cx="271449" cy="333456"/>
            <a:chOff x="1861689" y="2969623"/>
            <a:chExt cx="376414" cy="474617"/>
          </a:xfrm>
        </p:grpSpPr>
        <p:cxnSp>
          <p:nvCxnSpPr>
            <p:cNvPr id="79" name="Straight Connector 78"/>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80" name="Oval 79"/>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1" name="Oval 80"/>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2" name="Group 81"/>
          <p:cNvGrpSpPr/>
          <p:nvPr/>
        </p:nvGrpSpPr>
        <p:grpSpPr>
          <a:xfrm>
            <a:off x="6993636" y="4570145"/>
            <a:ext cx="271449" cy="333456"/>
            <a:chOff x="1861689" y="2969623"/>
            <a:chExt cx="376414" cy="474617"/>
          </a:xfrm>
        </p:grpSpPr>
        <p:cxnSp>
          <p:nvCxnSpPr>
            <p:cNvPr id="83" name="Straight Connector 8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84" name="Oval 8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5" name="Oval 8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6" name="Group 85"/>
          <p:cNvGrpSpPr/>
          <p:nvPr/>
        </p:nvGrpSpPr>
        <p:grpSpPr>
          <a:xfrm>
            <a:off x="7014914" y="3998835"/>
            <a:ext cx="271449" cy="333456"/>
            <a:chOff x="1861689" y="2969623"/>
            <a:chExt cx="376414" cy="474617"/>
          </a:xfrm>
        </p:grpSpPr>
        <p:cxnSp>
          <p:nvCxnSpPr>
            <p:cNvPr id="87" name="Straight Connector 8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88" name="Oval 8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9" name="Oval 8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0" name="Group 89"/>
          <p:cNvGrpSpPr/>
          <p:nvPr/>
        </p:nvGrpSpPr>
        <p:grpSpPr>
          <a:xfrm>
            <a:off x="6766944" y="3454942"/>
            <a:ext cx="271449" cy="333456"/>
            <a:chOff x="1861689" y="2969623"/>
            <a:chExt cx="376414" cy="474617"/>
          </a:xfrm>
        </p:grpSpPr>
        <p:cxnSp>
          <p:nvCxnSpPr>
            <p:cNvPr id="91" name="Straight Connector 90"/>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92" name="Oval 9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3" name="Oval 9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4" name="Group 93"/>
          <p:cNvGrpSpPr/>
          <p:nvPr/>
        </p:nvGrpSpPr>
        <p:grpSpPr>
          <a:xfrm>
            <a:off x="6782107" y="2903959"/>
            <a:ext cx="271449" cy="333456"/>
            <a:chOff x="1861689" y="2969623"/>
            <a:chExt cx="376414" cy="474617"/>
          </a:xfrm>
        </p:grpSpPr>
        <p:cxnSp>
          <p:nvCxnSpPr>
            <p:cNvPr id="95" name="Straight Connector 94"/>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96" name="Oval 95"/>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7" name="Oval 96"/>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8" name="Group 97"/>
          <p:cNvGrpSpPr/>
          <p:nvPr/>
        </p:nvGrpSpPr>
        <p:grpSpPr>
          <a:xfrm>
            <a:off x="9796519" y="2896512"/>
            <a:ext cx="271449" cy="333456"/>
            <a:chOff x="1861689" y="2969623"/>
            <a:chExt cx="376414" cy="474617"/>
          </a:xfrm>
        </p:grpSpPr>
        <p:cxnSp>
          <p:nvCxnSpPr>
            <p:cNvPr id="99" name="Straight Connector 98"/>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100" name="Oval 99"/>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1" name="Oval 100"/>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2" name="Group 101"/>
          <p:cNvGrpSpPr/>
          <p:nvPr/>
        </p:nvGrpSpPr>
        <p:grpSpPr>
          <a:xfrm>
            <a:off x="9789038" y="2349458"/>
            <a:ext cx="271449" cy="333456"/>
            <a:chOff x="1861689" y="2969623"/>
            <a:chExt cx="376414" cy="474617"/>
          </a:xfrm>
        </p:grpSpPr>
        <p:cxnSp>
          <p:nvCxnSpPr>
            <p:cNvPr id="103" name="Straight Connector 10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104" name="Oval 10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5" name="Oval 10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6" name="Group 105"/>
          <p:cNvGrpSpPr/>
          <p:nvPr/>
        </p:nvGrpSpPr>
        <p:grpSpPr>
          <a:xfrm>
            <a:off x="9772136" y="1798798"/>
            <a:ext cx="271449" cy="333456"/>
            <a:chOff x="1861689" y="2969623"/>
            <a:chExt cx="376414" cy="474617"/>
          </a:xfrm>
        </p:grpSpPr>
        <p:cxnSp>
          <p:nvCxnSpPr>
            <p:cNvPr id="107" name="Straight Connector 10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108" name="Oval 10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9" name="Oval 10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4378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2467161" y="121324"/>
            <a:ext cx="7929351" cy="769441"/>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Jumbled Up Division Table Recall..</a:t>
            </a:r>
            <a:endParaRPr lang="en-US" sz="44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693266" y="950417"/>
            <a:ext cx="4446109" cy="2288839"/>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217713" y="1650588"/>
            <a:ext cx="2927121" cy="646331"/>
          </a:xfrm>
          <a:prstGeom prst="rect">
            <a:avLst/>
          </a:prstGeom>
          <a:noFill/>
        </p:spPr>
        <p:txBody>
          <a:bodyPr wrap="square" rtlCol="0">
            <a:spAutoFit/>
          </a:bodyPr>
          <a:lstStyle/>
          <a:p>
            <a:pPr algn="ctr"/>
            <a:r>
              <a:rPr lang="en-GB" b="1" dirty="0" smtClean="0">
                <a:latin typeface="+mj-lt"/>
              </a:rPr>
              <a:t>Remember</a:t>
            </a:r>
            <a:r>
              <a:rPr lang="en-GB" dirty="0" smtClean="0">
                <a:latin typeface="+mj-lt"/>
              </a:rPr>
              <a:t> – count in 2’s, 5’s or 10’s to help you!</a:t>
            </a:r>
            <a:endParaRPr lang="en-GB" dirty="0">
              <a:latin typeface="+mj-lt"/>
            </a:endParaRPr>
          </a:p>
        </p:txBody>
      </p:sp>
      <p:sp>
        <p:nvSpPr>
          <p:cNvPr id="9" name="TextBox 8"/>
          <p:cNvSpPr txBox="1"/>
          <p:nvPr/>
        </p:nvSpPr>
        <p:spPr>
          <a:xfrm>
            <a:off x="4395685" y="1449108"/>
            <a:ext cx="2036151" cy="5078313"/>
          </a:xfrm>
          <a:prstGeom prst="rect">
            <a:avLst/>
          </a:prstGeom>
          <a:noFill/>
        </p:spPr>
        <p:txBody>
          <a:bodyPr wrap="square" rtlCol="0">
            <a:spAutoFit/>
          </a:bodyPr>
          <a:lstStyle/>
          <a:p>
            <a:r>
              <a:rPr lang="en-US" sz="3600" dirty="0" smtClean="0"/>
              <a:t>40   10 =</a:t>
            </a:r>
          </a:p>
          <a:p>
            <a:r>
              <a:rPr lang="en-US" sz="3600" dirty="0" smtClean="0"/>
              <a:t>25   5 =</a:t>
            </a:r>
          </a:p>
          <a:p>
            <a:r>
              <a:rPr lang="en-US" sz="3600" dirty="0" smtClean="0"/>
              <a:t>20   2 =</a:t>
            </a:r>
          </a:p>
          <a:p>
            <a:r>
              <a:rPr lang="en-US" sz="3600" dirty="0" smtClean="0"/>
              <a:t>10   10 =</a:t>
            </a:r>
          </a:p>
          <a:p>
            <a:r>
              <a:rPr lang="en-US" sz="3600" dirty="0" smtClean="0"/>
              <a:t>45    5 =</a:t>
            </a:r>
          </a:p>
          <a:p>
            <a:r>
              <a:rPr lang="en-US" sz="3600" dirty="0" smtClean="0"/>
              <a:t>12    2</a:t>
            </a:r>
            <a:r>
              <a:rPr lang="en-US" sz="3600" dirty="0" smtClean="0"/>
              <a:t> =</a:t>
            </a:r>
          </a:p>
          <a:p>
            <a:r>
              <a:rPr lang="en-US" sz="3600" dirty="0" smtClean="0"/>
              <a:t>80    10 =</a:t>
            </a:r>
          </a:p>
          <a:p>
            <a:r>
              <a:rPr lang="en-US" sz="3600" dirty="0" smtClean="0"/>
              <a:t>30    5 =</a:t>
            </a:r>
          </a:p>
          <a:p>
            <a:r>
              <a:rPr lang="en-US" sz="3600" dirty="0" smtClean="0"/>
              <a:t>8    2 =</a:t>
            </a:r>
            <a:endParaRPr lang="en-GB" sz="3600" dirty="0"/>
          </a:p>
        </p:txBody>
      </p:sp>
      <p:pic>
        <p:nvPicPr>
          <p:cNvPr id="10" name="Picture 9"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121324"/>
            <a:ext cx="1276350" cy="962025"/>
          </a:xfrm>
          <a:prstGeom prst="rect">
            <a:avLst/>
          </a:prstGeom>
        </p:spPr>
      </p:pic>
      <p:sp>
        <p:nvSpPr>
          <p:cNvPr id="11" name="TextBox 10"/>
          <p:cNvSpPr txBox="1"/>
          <p:nvPr/>
        </p:nvSpPr>
        <p:spPr>
          <a:xfrm>
            <a:off x="7517709" y="1449108"/>
            <a:ext cx="2036151" cy="5078313"/>
          </a:xfrm>
          <a:prstGeom prst="rect">
            <a:avLst/>
          </a:prstGeom>
          <a:noFill/>
        </p:spPr>
        <p:txBody>
          <a:bodyPr wrap="square" rtlCol="0">
            <a:spAutoFit/>
          </a:bodyPr>
          <a:lstStyle/>
          <a:p>
            <a:r>
              <a:rPr lang="en-US" sz="3600" dirty="0" smtClean="0"/>
              <a:t>110   10 =</a:t>
            </a:r>
          </a:p>
          <a:p>
            <a:r>
              <a:rPr lang="en-US" sz="3600" dirty="0" smtClean="0"/>
              <a:t>50    5 =</a:t>
            </a:r>
          </a:p>
          <a:p>
            <a:r>
              <a:rPr lang="en-US" sz="3600" dirty="0" smtClean="0"/>
              <a:t>24    2 =</a:t>
            </a:r>
          </a:p>
          <a:p>
            <a:r>
              <a:rPr lang="en-US" sz="3600" dirty="0" smtClean="0"/>
              <a:t>50    10 =</a:t>
            </a:r>
          </a:p>
          <a:p>
            <a:r>
              <a:rPr lang="en-US" sz="3600" dirty="0" smtClean="0"/>
              <a:t>15    5 =</a:t>
            </a:r>
          </a:p>
          <a:p>
            <a:r>
              <a:rPr lang="en-US" sz="3600" dirty="0" smtClean="0"/>
              <a:t>14    2 =</a:t>
            </a:r>
          </a:p>
          <a:p>
            <a:r>
              <a:rPr lang="en-US" sz="3600" dirty="0" smtClean="0"/>
              <a:t>90   10 =</a:t>
            </a:r>
          </a:p>
          <a:p>
            <a:r>
              <a:rPr lang="en-US" sz="3600" dirty="0" smtClean="0"/>
              <a:t>60   5 =</a:t>
            </a:r>
          </a:p>
          <a:p>
            <a:r>
              <a:rPr lang="en-US" sz="3600" dirty="0" smtClean="0"/>
              <a:t>2    2 =</a:t>
            </a:r>
            <a:endParaRPr lang="en-GB" sz="3600" dirty="0"/>
          </a:p>
        </p:txBody>
      </p:sp>
      <p:grpSp>
        <p:nvGrpSpPr>
          <p:cNvPr id="12" name="Group 11"/>
          <p:cNvGrpSpPr/>
          <p:nvPr/>
        </p:nvGrpSpPr>
        <p:grpSpPr>
          <a:xfrm>
            <a:off x="4792362" y="6010943"/>
            <a:ext cx="271449" cy="333456"/>
            <a:chOff x="1861689" y="2969623"/>
            <a:chExt cx="376414" cy="474617"/>
          </a:xfrm>
        </p:grpSpPr>
        <p:cxnSp>
          <p:nvCxnSpPr>
            <p:cNvPr id="13" name="Straight Connector 1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Oval 1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Oval 1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6" name="Group 15"/>
          <p:cNvGrpSpPr/>
          <p:nvPr/>
        </p:nvGrpSpPr>
        <p:grpSpPr>
          <a:xfrm>
            <a:off x="4991265" y="5459342"/>
            <a:ext cx="271449" cy="333456"/>
            <a:chOff x="1861689" y="2969623"/>
            <a:chExt cx="376414" cy="474617"/>
          </a:xfrm>
        </p:grpSpPr>
        <p:cxnSp>
          <p:nvCxnSpPr>
            <p:cNvPr id="17" name="Straight Connector 1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18" name="Oval 1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0" name="Group 19"/>
          <p:cNvGrpSpPr/>
          <p:nvPr/>
        </p:nvGrpSpPr>
        <p:grpSpPr>
          <a:xfrm>
            <a:off x="5029445" y="4900473"/>
            <a:ext cx="271449" cy="333456"/>
            <a:chOff x="1861689" y="2969623"/>
            <a:chExt cx="376414" cy="474617"/>
          </a:xfrm>
        </p:grpSpPr>
        <p:cxnSp>
          <p:nvCxnSpPr>
            <p:cNvPr id="21" name="Straight Connector 20"/>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22" name="Oval 2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4" name="Group 23"/>
          <p:cNvGrpSpPr/>
          <p:nvPr/>
        </p:nvGrpSpPr>
        <p:grpSpPr>
          <a:xfrm>
            <a:off x="5012543" y="4360960"/>
            <a:ext cx="271449" cy="333456"/>
            <a:chOff x="1861689" y="2969623"/>
            <a:chExt cx="376414" cy="474617"/>
          </a:xfrm>
        </p:grpSpPr>
        <p:cxnSp>
          <p:nvCxnSpPr>
            <p:cNvPr id="25" name="Straight Connector 24"/>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26" name="Oval 25"/>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Oval 26"/>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8" name="Group 27"/>
          <p:cNvGrpSpPr/>
          <p:nvPr/>
        </p:nvGrpSpPr>
        <p:grpSpPr>
          <a:xfrm>
            <a:off x="4997581" y="3817243"/>
            <a:ext cx="271449" cy="333456"/>
            <a:chOff x="1861689" y="2969623"/>
            <a:chExt cx="376414" cy="474617"/>
          </a:xfrm>
        </p:grpSpPr>
        <p:cxnSp>
          <p:nvCxnSpPr>
            <p:cNvPr id="29" name="Straight Connector 28"/>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30" name="Oval 29"/>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Oval 30"/>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2" name="Group 31"/>
          <p:cNvGrpSpPr/>
          <p:nvPr/>
        </p:nvGrpSpPr>
        <p:grpSpPr>
          <a:xfrm>
            <a:off x="4966882" y="3269296"/>
            <a:ext cx="271449" cy="333456"/>
            <a:chOff x="1861689" y="2969623"/>
            <a:chExt cx="376414" cy="474617"/>
          </a:xfrm>
        </p:grpSpPr>
        <p:cxnSp>
          <p:nvCxnSpPr>
            <p:cNvPr id="33" name="Straight Connector 3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34" name="Oval 3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Oval 3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6" name="Group 35"/>
          <p:cNvGrpSpPr/>
          <p:nvPr/>
        </p:nvGrpSpPr>
        <p:grpSpPr>
          <a:xfrm>
            <a:off x="4966882" y="2715456"/>
            <a:ext cx="271449" cy="333456"/>
            <a:chOff x="1861689" y="2969623"/>
            <a:chExt cx="376414" cy="474617"/>
          </a:xfrm>
        </p:grpSpPr>
        <p:cxnSp>
          <p:nvCxnSpPr>
            <p:cNvPr id="37" name="Straight Connector 3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38" name="Oval 3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Oval 3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0" name="Group 39"/>
          <p:cNvGrpSpPr/>
          <p:nvPr/>
        </p:nvGrpSpPr>
        <p:grpSpPr>
          <a:xfrm>
            <a:off x="4959401" y="2165593"/>
            <a:ext cx="271449" cy="333456"/>
            <a:chOff x="1861689" y="2969623"/>
            <a:chExt cx="376414" cy="474617"/>
          </a:xfrm>
        </p:grpSpPr>
        <p:cxnSp>
          <p:nvCxnSpPr>
            <p:cNvPr id="41" name="Straight Connector 40"/>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Oval 4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4" name="Group 43"/>
          <p:cNvGrpSpPr/>
          <p:nvPr/>
        </p:nvGrpSpPr>
        <p:grpSpPr>
          <a:xfrm>
            <a:off x="4980679" y="1595161"/>
            <a:ext cx="271449" cy="333456"/>
            <a:chOff x="1861689" y="2969623"/>
            <a:chExt cx="376414" cy="474617"/>
          </a:xfrm>
        </p:grpSpPr>
        <p:cxnSp>
          <p:nvCxnSpPr>
            <p:cNvPr id="45" name="Straight Connector 44"/>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46" name="Oval 45"/>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Oval 46"/>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8" name="Group 47"/>
          <p:cNvGrpSpPr/>
          <p:nvPr/>
        </p:nvGrpSpPr>
        <p:grpSpPr>
          <a:xfrm>
            <a:off x="7894202" y="6006127"/>
            <a:ext cx="271449" cy="333456"/>
            <a:chOff x="1861689" y="2969623"/>
            <a:chExt cx="376414" cy="474617"/>
          </a:xfrm>
        </p:grpSpPr>
        <p:cxnSp>
          <p:nvCxnSpPr>
            <p:cNvPr id="49" name="Straight Connector 48"/>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0" name="Oval 49"/>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Oval 50"/>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2" name="Group 51"/>
          <p:cNvGrpSpPr/>
          <p:nvPr/>
        </p:nvGrpSpPr>
        <p:grpSpPr>
          <a:xfrm>
            <a:off x="8084591" y="5461350"/>
            <a:ext cx="271449" cy="333456"/>
            <a:chOff x="1861689" y="2969623"/>
            <a:chExt cx="376414" cy="474617"/>
          </a:xfrm>
        </p:grpSpPr>
        <p:cxnSp>
          <p:nvCxnSpPr>
            <p:cNvPr id="53" name="Straight Connector 5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4" name="Oval 5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5" name="Oval 5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6" name="Group 55"/>
          <p:cNvGrpSpPr/>
          <p:nvPr/>
        </p:nvGrpSpPr>
        <p:grpSpPr>
          <a:xfrm>
            <a:off x="8097852" y="4889700"/>
            <a:ext cx="271449" cy="333456"/>
            <a:chOff x="1861689" y="2969623"/>
            <a:chExt cx="376414" cy="474617"/>
          </a:xfrm>
        </p:grpSpPr>
        <p:cxnSp>
          <p:nvCxnSpPr>
            <p:cNvPr id="57" name="Straight Connector 5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58" name="Oval 5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Oval 5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0" name="Group 59"/>
          <p:cNvGrpSpPr/>
          <p:nvPr/>
        </p:nvGrpSpPr>
        <p:grpSpPr>
          <a:xfrm>
            <a:off x="8136357" y="4364061"/>
            <a:ext cx="271449" cy="333456"/>
            <a:chOff x="1861689" y="2969623"/>
            <a:chExt cx="376414" cy="474617"/>
          </a:xfrm>
        </p:grpSpPr>
        <p:cxnSp>
          <p:nvCxnSpPr>
            <p:cNvPr id="61" name="Straight Connector 60"/>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62" name="Oval 6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3" name="Oval 6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4" name="Group 63"/>
          <p:cNvGrpSpPr/>
          <p:nvPr/>
        </p:nvGrpSpPr>
        <p:grpSpPr>
          <a:xfrm>
            <a:off x="8143838" y="3810261"/>
            <a:ext cx="271449" cy="333456"/>
            <a:chOff x="1861689" y="2969623"/>
            <a:chExt cx="376414" cy="474617"/>
          </a:xfrm>
        </p:grpSpPr>
        <p:cxnSp>
          <p:nvCxnSpPr>
            <p:cNvPr id="65" name="Straight Connector 64"/>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66" name="Oval 65"/>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8" name="Group 67"/>
          <p:cNvGrpSpPr/>
          <p:nvPr/>
        </p:nvGrpSpPr>
        <p:grpSpPr>
          <a:xfrm>
            <a:off x="8174537" y="3258783"/>
            <a:ext cx="271449" cy="333456"/>
            <a:chOff x="1861689" y="2969623"/>
            <a:chExt cx="376414" cy="474617"/>
          </a:xfrm>
        </p:grpSpPr>
        <p:cxnSp>
          <p:nvCxnSpPr>
            <p:cNvPr id="69" name="Straight Connector 68"/>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70" name="Oval 69"/>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1" name="Oval 70"/>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2" name="Group 71"/>
          <p:cNvGrpSpPr/>
          <p:nvPr/>
        </p:nvGrpSpPr>
        <p:grpSpPr>
          <a:xfrm>
            <a:off x="8136357" y="2707844"/>
            <a:ext cx="271449" cy="333456"/>
            <a:chOff x="1861689" y="2969623"/>
            <a:chExt cx="376414" cy="474617"/>
          </a:xfrm>
        </p:grpSpPr>
        <p:cxnSp>
          <p:nvCxnSpPr>
            <p:cNvPr id="73" name="Straight Connector 72"/>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74" name="Oval 73"/>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5" name="Oval 74"/>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6" name="Group 75"/>
          <p:cNvGrpSpPr/>
          <p:nvPr/>
        </p:nvGrpSpPr>
        <p:grpSpPr>
          <a:xfrm>
            <a:off x="8167056" y="2165593"/>
            <a:ext cx="271449" cy="333456"/>
            <a:chOff x="1861689" y="2969623"/>
            <a:chExt cx="376414" cy="474617"/>
          </a:xfrm>
        </p:grpSpPr>
        <p:cxnSp>
          <p:nvCxnSpPr>
            <p:cNvPr id="77" name="Straight Connector 76"/>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78" name="Oval 77"/>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9" name="Oval 78"/>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0" name="Group 79"/>
          <p:cNvGrpSpPr/>
          <p:nvPr/>
        </p:nvGrpSpPr>
        <p:grpSpPr>
          <a:xfrm>
            <a:off x="8333479" y="1595161"/>
            <a:ext cx="271449" cy="333456"/>
            <a:chOff x="1861689" y="2969623"/>
            <a:chExt cx="376414" cy="474617"/>
          </a:xfrm>
        </p:grpSpPr>
        <p:cxnSp>
          <p:nvCxnSpPr>
            <p:cNvPr id="81" name="Straight Connector 80"/>
            <p:cNvCxnSpPr/>
            <p:nvPr/>
          </p:nvCxnSpPr>
          <p:spPr>
            <a:xfrm>
              <a:off x="1861689" y="3224137"/>
              <a:ext cx="376414" cy="0"/>
            </a:xfrm>
            <a:prstGeom prst="line">
              <a:avLst/>
            </a:prstGeom>
            <a:ln w="38100"/>
          </p:spPr>
          <p:style>
            <a:lnRef idx="1">
              <a:schemeClr val="dk1"/>
            </a:lnRef>
            <a:fillRef idx="0">
              <a:schemeClr val="dk1"/>
            </a:fillRef>
            <a:effectRef idx="0">
              <a:schemeClr val="dk1"/>
            </a:effectRef>
            <a:fontRef idx="minor">
              <a:schemeClr val="tx1"/>
            </a:fontRef>
          </p:style>
        </p:cxnSp>
        <p:sp>
          <p:nvSpPr>
            <p:cNvPr id="82" name="Oval 81"/>
            <p:cNvSpPr/>
            <p:nvPr/>
          </p:nvSpPr>
          <p:spPr>
            <a:xfrm>
              <a:off x="2007327" y="2969623"/>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3" name="Oval 82"/>
            <p:cNvSpPr/>
            <p:nvPr/>
          </p:nvSpPr>
          <p:spPr>
            <a:xfrm>
              <a:off x="2020391" y="3313612"/>
              <a:ext cx="105887" cy="130628"/>
            </a:xfrm>
            <a:prstGeom prst="ellips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3950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E199F7-2EDF-45F5-8C95-6E734A809C20}"/>
              </a:ext>
            </a:extLst>
          </p:cNvPr>
          <p:cNvSpPr/>
          <p:nvPr/>
        </p:nvSpPr>
        <p:spPr>
          <a:xfrm>
            <a:off x="1831108" y="474961"/>
            <a:ext cx="876355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Fill in the </a:t>
            </a:r>
            <a:r>
              <a:rPr lang="en-US" sz="4000" dirty="0" smtClean="0">
                <a:ln w="0"/>
                <a:effectLst>
                  <a:outerShdw blurRad="38100" dist="19050" dir="2700000" algn="tl" rotWithShape="0">
                    <a:schemeClr val="dk1">
                      <a:alpha val="40000"/>
                    </a:schemeClr>
                  </a:outerShdw>
                </a:effectLst>
              </a:rPr>
              <a:t>Missing </a:t>
            </a:r>
            <a:r>
              <a:rPr lang="en-US" sz="4000" dirty="0" smtClean="0">
                <a:ln w="0"/>
                <a:effectLst>
                  <a:outerShdw blurRad="38100" dist="19050" dir="2700000" algn="tl" rotWithShape="0">
                    <a:schemeClr val="dk1">
                      <a:alpha val="40000"/>
                    </a:schemeClr>
                  </a:outerShdw>
                </a:effectLst>
              </a:rPr>
              <a:t>N</a:t>
            </a:r>
            <a:r>
              <a:rPr lang="en-US" sz="4000" dirty="0" smtClean="0">
                <a:ln w="0"/>
                <a:effectLst>
                  <a:outerShdw blurRad="38100" dist="19050" dir="2700000" algn="tl" rotWithShape="0">
                    <a:schemeClr val="dk1">
                      <a:alpha val="40000"/>
                    </a:schemeClr>
                  </a:outerShdw>
                </a:effectLst>
              </a:rPr>
              <a:t>umbers – </a:t>
            </a:r>
            <a:r>
              <a:rPr lang="en-US" sz="2800" dirty="0" smtClean="0">
                <a:ln w="0"/>
                <a:effectLst>
                  <a:outerShdw blurRad="38100" dist="19050" dir="2700000" algn="tl" rotWithShape="0">
                    <a:schemeClr val="dk1">
                      <a:alpha val="40000"/>
                    </a:schemeClr>
                  </a:outerShdw>
                </a:effectLst>
              </a:rPr>
              <a:t>Counting in 2’s </a:t>
            </a:r>
            <a:r>
              <a:rPr lang="en-US" sz="2800" dirty="0">
                <a:ln w="0"/>
                <a:effectLst>
                  <a:outerShdw blurRad="38100" dist="19050" dir="2700000" algn="tl" rotWithShape="0">
                    <a:schemeClr val="dk1">
                      <a:alpha val="40000"/>
                    </a:schemeClr>
                  </a:outerShdw>
                </a:effectLst>
              </a:rPr>
              <a:t>…</a:t>
            </a:r>
          </a:p>
        </p:txBody>
      </p:sp>
      <p:sp>
        <p:nvSpPr>
          <p:cNvPr id="5" name="TextBox 4">
            <a:extLst>
              <a:ext uri="{FF2B5EF4-FFF2-40B4-BE49-F238E27FC236}">
                <a16:creationId xmlns:a16="http://schemas.microsoft.com/office/drawing/2014/main" id="{6F61ACAE-DC8D-40C3-8DD0-DD001EE20C9D}"/>
              </a:ext>
            </a:extLst>
          </p:cNvPr>
          <p:cNvSpPr txBox="1"/>
          <p:nvPr/>
        </p:nvSpPr>
        <p:spPr>
          <a:xfrm>
            <a:off x="634363" y="1793422"/>
            <a:ext cx="11157042" cy="4524315"/>
          </a:xfrm>
          <a:prstGeom prst="rect">
            <a:avLst/>
          </a:prstGeom>
          <a:noFill/>
        </p:spPr>
        <p:txBody>
          <a:bodyPr wrap="square" rtlCol="0">
            <a:spAutoFit/>
          </a:bodyPr>
          <a:lstStyle/>
          <a:p>
            <a:r>
              <a:rPr lang="en-GB" sz="3200" b="1" dirty="0" smtClean="0">
                <a:latin typeface="+mj-lt"/>
              </a:rPr>
              <a:t>2,</a:t>
            </a:r>
            <a:r>
              <a:rPr lang="en-GB" sz="3200" b="1" dirty="0" smtClean="0">
                <a:latin typeface="+mj-lt"/>
              </a:rPr>
              <a:t>   ____,   6,   ____,   </a:t>
            </a:r>
            <a:r>
              <a:rPr lang="en-GB" sz="3200" b="1" dirty="0" smtClean="0">
                <a:latin typeface="+mj-lt"/>
              </a:rPr>
              <a:t>10, </a:t>
            </a:r>
            <a:r>
              <a:rPr lang="en-GB" sz="3200" b="1" dirty="0" smtClean="0">
                <a:latin typeface="+mj-lt"/>
              </a:rPr>
              <a:t>  ____,  </a:t>
            </a:r>
            <a:r>
              <a:rPr lang="en-GB" sz="3200" b="1" dirty="0" smtClean="0">
                <a:latin typeface="+mj-lt"/>
              </a:rPr>
              <a:t>14,</a:t>
            </a:r>
            <a:r>
              <a:rPr lang="en-GB" sz="3200" b="1" dirty="0" smtClean="0">
                <a:latin typeface="+mj-lt"/>
              </a:rPr>
              <a:t>   ____,   </a:t>
            </a:r>
            <a:r>
              <a:rPr lang="en-GB" sz="3200" b="1" dirty="0" smtClean="0">
                <a:latin typeface="+mj-lt"/>
              </a:rPr>
              <a:t>18,</a:t>
            </a:r>
            <a:r>
              <a:rPr lang="en-GB" sz="3200" b="1" dirty="0" smtClean="0">
                <a:latin typeface="+mj-lt"/>
              </a:rPr>
              <a:t>    </a:t>
            </a:r>
            <a:r>
              <a:rPr lang="en-GB" sz="3200" b="1" dirty="0" smtClean="0">
                <a:latin typeface="+mj-lt"/>
              </a:rPr>
              <a:t>____</a:t>
            </a:r>
            <a:endParaRPr lang="en-GB" sz="3200" b="1" dirty="0">
              <a:latin typeface="+mj-lt"/>
            </a:endParaRPr>
          </a:p>
          <a:p>
            <a:endParaRPr lang="en-GB" sz="3200" b="1" dirty="0">
              <a:latin typeface="+mj-lt"/>
            </a:endParaRPr>
          </a:p>
          <a:p>
            <a:r>
              <a:rPr lang="en-GB" sz="3200" b="1" dirty="0" smtClean="0">
                <a:latin typeface="+mj-lt"/>
              </a:rPr>
              <a:t>0,   ____,   ____, 6,   8,   ____,   ____,   </a:t>
            </a:r>
            <a:r>
              <a:rPr lang="en-GB" sz="3200" b="1" dirty="0" smtClean="0">
                <a:latin typeface="+mj-lt"/>
              </a:rPr>
              <a:t>14,</a:t>
            </a:r>
            <a:r>
              <a:rPr lang="en-GB" sz="3200" b="1" dirty="0" smtClean="0">
                <a:latin typeface="+mj-lt"/>
              </a:rPr>
              <a:t>   16,   18</a:t>
            </a:r>
            <a:endParaRPr lang="en-GB" sz="3200" b="1" dirty="0">
              <a:latin typeface="+mj-lt"/>
            </a:endParaRPr>
          </a:p>
          <a:p>
            <a:endParaRPr lang="en-GB" sz="3200" b="1" dirty="0">
              <a:latin typeface="+mj-lt"/>
            </a:endParaRPr>
          </a:p>
          <a:p>
            <a:r>
              <a:rPr lang="en-GB" sz="3200" b="1" dirty="0" smtClean="0">
                <a:latin typeface="+mj-lt"/>
              </a:rPr>
              <a:t>10,   ____,   </a:t>
            </a:r>
            <a:r>
              <a:rPr lang="en-GB" sz="3200" b="1" dirty="0" smtClean="0">
                <a:latin typeface="+mj-lt"/>
              </a:rPr>
              <a:t>14,</a:t>
            </a:r>
            <a:r>
              <a:rPr lang="en-GB" sz="3200" b="1" dirty="0" smtClean="0">
                <a:latin typeface="+mj-lt"/>
              </a:rPr>
              <a:t>   ____,   ____,   </a:t>
            </a:r>
            <a:r>
              <a:rPr lang="en-GB" sz="3200" b="1" dirty="0" smtClean="0">
                <a:latin typeface="+mj-lt"/>
              </a:rPr>
              <a:t>20,</a:t>
            </a:r>
            <a:r>
              <a:rPr lang="en-GB" sz="3200" b="1" dirty="0" smtClean="0">
                <a:latin typeface="+mj-lt"/>
              </a:rPr>
              <a:t>   ____,   ____,  </a:t>
            </a:r>
            <a:r>
              <a:rPr lang="en-GB" sz="3200" b="1" dirty="0" smtClean="0">
                <a:latin typeface="+mj-lt"/>
              </a:rPr>
              <a:t>26</a:t>
            </a:r>
            <a:r>
              <a:rPr lang="en-GB" sz="3200" b="1" dirty="0">
                <a:latin typeface="+mj-lt"/>
              </a:rPr>
              <a:t>,</a:t>
            </a:r>
            <a:r>
              <a:rPr lang="en-GB" sz="3200" b="1" dirty="0" smtClean="0">
                <a:latin typeface="+mj-lt"/>
              </a:rPr>
              <a:t>  ____, </a:t>
            </a:r>
            <a:r>
              <a:rPr lang="en-GB" sz="3200" b="1" dirty="0" smtClean="0">
                <a:latin typeface="+mj-lt"/>
              </a:rPr>
              <a:t>30</a:t>
            </a:r>
            <a:endParaRPr lang="en-GB" sz="3200" b="1" dirty="0">
              <a:latin typeface="+mj-lt"/>
            </a:endParaRPr>
          </a:p>
          <a:p>
            <a:endParaRPr lang="en-GB" sz="3200" b="1" dirty="0">
              <a:latin typeface="+mj-lt"/>
            </a:endParaRPr>
          </a:p>
          <a:p>
            <a:r>
              <a:rPr lang="en-GB" sz="3200" b="1" dirty="0" smtClean="0">
                <a:latin typeface="+mj-lt"/>
              </a:rPr>
              <a:t>24,   ____,   ____,   </a:t>
            </a:r>
            <a:r>
              <a:rPr lang="en-GB" sz="3200" b="1" dirty="0" smtClean="0">
                <a:latin typeface="+mj-lt"/>
              </a:rPr>
              <a:t>18,  </a:t>
            </a:r>
            <a:r>
              <a:rPr lang="en-GB" sz="3200" b="1" dirty="0" smtClean="0">
                <a:latin typeface="+mj-lt"/>
              </a:rPr>
              <a:t>  ____,  </a:t>
            </a:r>
            <a:r>
              <a:rPr lang="en-GB" sz="3200" b="1" dirty="0" smtClean="0">
                <a:latin typeface="+mj-lt"/>
              </a:rPr>
              <a:t>14,</a:t>
            </a:r>
            <a:r>
              <a:rPr lang="en-GB" sz="3200" b="1" dirty="0" smtClean="0">
                <a:latin typeface="+mj-lt"/>
              </a:rPr>
              <a:t> ____,  </a:t>
            </a:r>
            <a:r>
              <a:rPr lang="en-GB" sz="3200" b="1" dirty="0" smtClean="0">
                <a:latin typeface="+mj-lt"/>
              </a:rPr>
              <a:t>10,</a:t>
            </a:r>
            <a:r>
              <a:rPr lang="en-GB" sz="3200" b="1" dirty="0" smtClean="0">
                <a:latin typeface="+mj-lt"/>
              </a:rPr>
              <a:t>   ____,   6,   4</a:t>
            </a:r>
            <a:endParaRPr lang="en-GB" sz="3200" b="1" dirty="0">
              <a:latin typeface="+mj-lt"/>
            </a:endParaRPr>
          </a:p>
          <a:p>
            <a:endParaRPr lang="en-GB" sz="3200" b="1" dirty="0">
              <a:latin typeface="+mj-lt"/>
            </a:endParaRPr>
          </a:p>
          <a:p>
            <a:r>
              <a:rPr lang="en-GB" sz="3200" b="1" dirty="0" smtClean="0">
                <a:latin typeface="+mj-lt"/>
              </a:rPr>
              <a:t>30,</a:t>
            </a:r>
            <a:r>
              <a:rPr lang="en-GB" sz="3200" b="1" dirty="0" smtClean="0">
                <a:latin typeface="+mj-lt"/>
              </a:rPr>
              <a:t>  ____,   ____,   </a:t>
            </a:r>
            <a:r>
              <a:rPr lang="en-GB" sz="3200" b="1" dirty="0" smtClean="0">
                <a:latin typeface="+mj-lt"/>
              </a:rPr>
              <a:t>24,</a:t>
            </a:r>
            <a:r>
              <a:rPr lang="en-GB" sz="3200" b="1" dirty="0" smtClean="0">
                <a:latin typeface="+mj-lt"/>
              </a:rPr>
              <a:t>   ____,   ____,   </a:t>
            </a:r>
            <a:r>
              <a:rPr lang="en-GB" sz="3200" b="1" dirty="0" smtClean="0">
                <a:latin typeface="+mj-lt"/>
              </a:rPr>
              <a:t>18,</a:t>
            </a:r>
            <a:r>
              <a:rPr lang="en-GB" sz="3200" b="1" dirty="0" smtClean="0">
                <a:latin typeface="+mj-lt"/>
              </a:rPr>
              <a:t>   ____,   </a:t>
            </a:r>
            <a:r>
              <a:rPr lang="en-GB" sz="3200" b="1" dirty="0" smtClean="0">
                <a:latin typeface="+mj-lt"/>
              </a:rPr>
              <a:t>14,</a:t>
            </a:r>
            <a:r>
              <a:rPr lang="en-GB" sz="3200" b="1" dirty="0" smtClean="0">
                <a:latin typeface="+mj-lt"/>
              </a:rPr>
              <a:t> ____,   10</a:t>
            </a:r>
            <a:endParaRPr lang="en-GB" sz="3200" b="1" dirty="0">
              <a:latin typeface="+mj-lt"/>
            </a:endParaRPr>
          </a:p>
        </p:txBody>
      </p:sp>
      <p:sp>
        <p:nvSpPr>
          <p:cNvPr id="6" name="Rectangle 5"/>
          <p:cNvSpPr/>
          <p:nvPr/>
        </p:nvSpPr>
        <p:spPr>
          <a:xfrm>
            <a:off x="124228" y="121919"/>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
        <p:nvSpPr>
          <p:cNvPr id="2" name="TextBox 1"/>
          <p:cNvSpPr txBox="1"/>
          <p:nvPr/>
        </p:nvSpPr>
        <p:spPr>
          <a:xfrm>
            <a:off x="1523999" y="1768065"/>
            <a:ext cx="526869" cy="646331"/>
          </a:xfrm>
          <a:prstGeom prst="rect">
            <a:avLst/>
          </a:prstGeom>
          <a:noFill/>
        </p:spPr>
        <p:txBody>
          <a:bodyPr wrap="square" rtlCol="0">
            <a:spAutoFit/>
          </a:bodyPr>
          <a:lstStyle/>
          <a:p>
            <a:r>
              <a:rPr lang="en-US" sz="3600" dirty="0" smtClean="0">
                <a:solidFill>
                  <a:srgbClr val="FF0000"/>
                </a:solidFill>
              </a:rPr>
              <a:t>4</a:t>
            </a:r>
            <a:endParaRPr lang="en-GB" sz="3600" dirty="0">
              <a:solidFill>
                <a:srgbClr val="FF0000"/>
              </a:solidFill>
            </a:endParaRPr>
          </a:p>
        </p:txBody>
      </p:sp>
      <p:sp>
        <p:nvSpPr>
          <p:cNvPr id="7" name="TextBox 6"/>
          <p:cNvSpPr txBox="1"/>
          <p:nvPr/>
        </p:nvSpPr>
        <p:spPr>
          <a:xfrm>
            <a:off x="3052356" y="1791441"/>
            <a:ext cx="500741" cy="646331"/>
          </a:xfrm>
          <a:prstGeom prst="rect">
            <a:avLst/>
          </a:prstGeom>
          <a:noFill/>
        </p:spPr>
        <p:txBody>
          <a:bodyPr wrap="square" rtlCol="0">
            <a:spAutoFit/>
          </a:bodyPr>
          <a:lstStyle/>
          <a:p>
            <a:r>
              <a:rPr lang="en-US" sz="3600" dirty="0">
                <a:solidFill>
                  <a:srgbClr val="FF0000"/>
                </a:solidFill>
              </a:rPr>
              <a:t>8</a:t>
            </a:r>
            <a:endParaRPr lang="en-GB" sz="3600" dirty="0">
              <a:solidFill>
                <a:srgbClr val="FF0000"/>
              </a:solidFill>
            </a:endParaRPr>
          </a:p>
        </p:txBody>
      </p:sp>
      <p:sp>
        <p:nvSpPr>
          <p:cNvPr id="8" name="TextBox 7"/>
          <p:cNvSpPr txBox="1"/>
          <p:nvPr/>
        </p:nvSpPr>
        <p:spPr>
          <a:xfrm>
            <a:off x="4746180" y="1771045"/>
            <a:ext cx="1053737" cy="646331"/>
          </a:xfrm>
          <a:prstGeom prst="rect">
            <a:avLst/>
          </a:prstGeom>
          <a:noFill/>
        </p:spPr>
        <p:txBody>
          <a:bodyPr wrap="square" rtlCol="0">
            <a:spAutoFit/>
          </a:bodyPr>
          <a:lstStyle/>
          <a:p>
            <a:r>
              <a:rPr lang="en-US" sz="3600" dirty="0" smtClean="0">
                <a:solidFill>
                  <a:srgbClr val="FF0000"/>
                </a:solidFill>
              </a:rPr>
              <a:t>  12</a:t>
            </a:r>
            <a:endParaRPr lang="en-GB" sz="3600" dirty="0">
              <a:solidFill>
                <a:srgbClr val="FF0000"/>
              </a:solidFill>
            </a:endParaRPr>
          </a:p>
        </p:txBody>
      </p:sp>
      <p:sp>
        <p:nvSpPr>
          <p:cNvPr id="9" name="TextBox 8"/>
          <p:cNvSpPr txBox="1"/>
          <p:nvPr/>
        </p:nvSpPr>
        <p:spPr>
          <a:xfrm>
            <a:off x="6783977" y="1772505"/>
            <a:ext cx="809897" cy="646331"/>
          </a:xfrm>
          <a:prstGeom prst="rect">
            <a:avLst/>
          </a:prstGeom>
          <a:noFill/>
        </p:spPr>
        <p:txBody>
          <a:bodyPr wrap="square" rtlCol="0">
            <a:spAutoFit/>
          </a:bodyPr>
          <a:lstStyle/>
          <a:p>
            <a:r>
              <a:rPr lang="en-US" sz="3600" dirty="0" smtClean="0">
                <a:solidFill>
                  <a:srgbClr val="FF0000"/>
                </a:solidFill>
              </a:rPr>
              <a:t> 16</a:t>
            </a:r>
            <a:endParaRPr lang="en-GB" sz="3600" dirty="0">
              <a:solidFill>
                <a:srgbClr val="FF0000"/>
              </a:solidFill>
            </a:endParaRPr>
          </a:p>
        </p:txBody>
      </p:sp>
      <p:sp>
        <p:nvSpPr>
          <p:cNvPr id="10" name="TextBox 9"/>
          <p:cNvSpPr txBox="1"/>
          <p:nvPr/>
        </p:nvSpPr>
        <p:spPr>
          <a:xfrm>
            <a:off x="8891451" y="1756874"/>
            <a:ext cx="668252" cy="646331"/>
          </a:xfrm>
          <a:prstGeom prst="rect">
            <a:avLst/>
          </a:prstGeom>
          <a:noFill/>
        </p:spPr>
        <p:txBody>
          <a:bodyPr wrap="square" rtlCol="0">
            <a:spAutoFit/>
          </a:bodyPr>
          <a:lstStyle/>
          <a:p>
            <a:r>
              <a:rPr lang="en-US" sz="3600" dirty="0" smtClean="0">
                <a:solidFill>
                  <a:srgbClr val="FF0000"/>
                </a:solidFill>
              </a:rPr>
              <a:t>20</a:t>
            </a:r>
            <a:endParaRPr lang="en-GB" sz="3600" dirty="0">
              <a:solidFill>
                <a:srgbClr val="FF0000"/>
              </a:solidFill>
            </a:endParaRPr>
          </a:p>
        </p:txBody>
      </p:sp>
      <p:sp>
        <p:nvSpPr>
          <p:cNvPr id="11" name="TextBox 10"/>
          <p:cNvSpPr txBox="1"/>
          <p:nvPr/>
        </p:nvSpPr>
        <p:spPr>
          <a:xfrm>
            <a:off x="1589314" y="4704459"/>
            <a:ext cx="1053737" cy="646331"/>
          </a:xfrm>
          <a:prstGeom prst="rect">
            <a:avLst/>
          </a:prstGeom>
          <a:noFill/>
        </p:spPr>
        <p:txBody>
          <a:bodyPr wrap="square" rtlCol="0">
            <a:spAutoFit/>
          </a:bodyPr>
          <a:lstStyle/>
          <a:p>
            <a:r>
              <a:rPr lang="en-US" sz="3600" dirty="0" smtClean="0">
                <a:solidFill>
                  <a:srgbClr val="FF0000"/>
                </a:solidFill>
              </a:rPr>
              <a:t>22</a:t>
            </a:r>
            <a:endParaRPr lang="en-GB" sz="3600" dirty="0">
              <a:solidFill>
                <a:srgbClr val="FF0000"/>
              </a:solidFill>
            </a:endParaRPr>
          </a:p>
        </p:txBody>
      </p:sp>
      <p:sp>
        <p:nvSpPr>
          <p:cNvPr id="12" name="TextBox 11"/>
          <p:cNvSpPr txBox="1"/>
          <p:nvPr/>
        </p:nvSpPr>
        <p:spPr>
          <a:xfrm>
            <a:off x="2671360" y="4707386"/>
            <a:ext cx="1053737" cy="646331"/>
          </a:xfrm>
          <a:prstGeom prst="rect">
            <a:avLst/>
          </a:prstGeom>
          <a:noFill/>
        </p:spPr>
        <p:txBody>
          <a:bodyPr wrap="square" rtlCol="0">
            <a:spAutoFit/>
          </a:bodyPr>
          <a:lstStyle/>
          <a:p>
            <a:r>
              <a:rPr lang="en-US" sz="3600" dirty="0" smtClean="0">
                <a:solidFill>
                  <a:srgbClr val="FF0000"/>
                </a:solidFill>
              </a:rPr>
              <a:t>20</a:t>
            </a:r>
            <a:endParaRPr lang="en-GB" sz="3600" dirty="0">
              <a:solidFill>
                <a:srgbClr val="FF0000"/>
              </a:solidFill>
            </a:endParaRPr>
          </a:p>
        </p:txBody>
      </p:sp>
      <p:sp>
        <p:nvSpPr>
          <p:cNvPr id="13" name="TextBox 12"/>
          <p:cNvSpPr txBox="1"/>
          <p:nvPr/>
        </p:nvSpPr>
        <p:spPr>
          <a:xfrm>
            <a:off x="4743193" y="4704458"/>
            <a:ext cx="1053737" cy="646331"/>
          </a:xfrm>
          <a:prstGeom prst="rect">
            <a:avLst/>
          </a:prstGeom>
          <a:noFill/>
        </p:spPr>
        <p:txBody>
          <a:bodyPr wrap="square" rtlCol="0">
            <a:spAutoFit/>
          </a:bodyPr>
          <a:lstStyle/>
          <a:p>
            <a:r>
              <a:rPr lang="en-US" sz="3600" dirty="0" smtClean="0">
                <a:solidFill>
                  <a:srgbClr val="FF0000"/>
                </a:solidFill>
              </a:rPr>
              <a:t>16</a:t>
            </a:r>
            <a:endParaRPr lang="en-GB" sz="3600" dirty="0">
              <a:solidFill>
                <a:srgbClr val="FF0000"/>
              </a:solidFill>
            </a:endParaRPr>
          </a:p>
        </p:txBody>
      </p:sp>
      <p:sp>
        <p:nvSpPr>
          <p:cNvPr id="14" name="TextBox 13"/>
          <p:cNvSpPr txBox="1"/>
          <p:nvPr/>
        </p:nvSpPr>
        <p:spPr>
          <a:xfrm>
            <a:off x="6426926" y="4704458"/>
            <a:ext cx="1053737" cy="646331"/>
          </a:xfrm>
          <a:prstGeom prst="rect">
            <a:avLst/>
          </a:prstGeom>
          <a:noFill/>
        </p:spPr>
        <p:txBody>
          <a:bodyPr wrap="square" rtlCol="0">
            <a:spAutoFit/>
          </a:bodyPr>
          <a:lstStyle/>
          <a:p>
            <a:r>
              <a:rPr lang="en-US" sz="3600" dirty="0" smtClean="0">
                <a:solidFill>
                  <a:srgbClr val="FF0000"/>
                </a:solidFill>
              </a:rPr>
              <a:t>12</a:t>
            </a:r>
            <a:endParaRPr lang="en-GB" sz="3600" dirty="0">
              <a:solidFill>
                <a:srgbClr val="FF0000"/>
              </a:solidFill>
            </a:endParaRPr>
          </a:p>
        </p:txBody>
      </p:sp>
      <p:sp>
        <p:nvSpPr>
          <p:cNvPr id="15" name="TextBox 14"/>
          <p:cNvSpPr txBox="1"/>
          <p:nvPr/>
        </p:nvSpPr>
        <p:spPr>
          <a:xfrm>
            <a:off x="8364583" y="4704458"/>
            <a:ext cx="1053737" cy="646331"/>
          </a:xfrm>
          <a:prstGeom prst="rect">
            <a:avLst/>
          </a:prstGeom>
          <a:noFill/>
        </p:spPr>
        <p:txBody>
          <a:bodyPr wrap="square" rtlCol="0">
            <a:spAutoFit/>
          </a:bodyPr>
          <a:lstStyle/>
          <a:p>
            <a:r>
              <a:rPr lang="en-US" sz="3600" dirty="0">
                <a:solidFill>
                  <a:srgbClr val="FF0000"/>
                </a:solidFill>
              </a:rPr>
              <a:t>8</a:t>
            </a:r>
            <a:endParaRPr lang="en-GB" sz="3600" dirty="0">
              <a:solidFill>
                <a:srgbClr val="FF0000"/>
              </a:solidFill>
            </a:endParaRPr>
          </a:p>
        </p:txBody>
      </p:sp>
      <p:sp>
        <p:nvSpPr>
          <p:cNvPr id="16" name="TextBox 15"/>
          <p:cNvSpPr txBox="1"/>
          <p:nvPr/>
        </p:nvSpPr>
        <p:spPr>
          <a:xfrm>
            <a:off x="3470366" y="3722233"/>
            <a:ext cx="1053737" cy="646331"/>
          </a:xfrm>
          <a:prstGeom prst="rect">
            <a:avLst/>
          </a:prstGeom>
          <a:noFill/>
        </p:spPr>
        <p:txBody>
          <a:bodyPr wrap="square" rtlCol="0">
            <a:spAutoFit/>
          </a:bodyPr>
          <a:lstStyle/>
          <a:p>
            <a:r>
              <a:rPr lang="en-US" sz="3600" dirty="0" smtClean="0">
                <a:solidFill>
                  <a:srgbClr val="FF0000"/>
                </a:solidFill>
              </a:rPr>
              <a:t>16</a:t>
            </a:r>
            <a:endParaRPr lang="en-GB" sz="3600" dirty="0">
              <a:solidFill>
                <a:srgbClr val="FF0000"/>
              </a:solidFill>
            </a:endParaRPr>
          </a:p>
        </p:txBody>
      </p:sp>
      <p:sp>
        <p:nvSpPr>
          <p:cNvPr id="17" name="TextBox 16"/>
          <p:cNvSpPr txBox="1"/>
          <p:nvPr/>
        </p:nvSpPr>
        <p:spPr>
          <a:xfrm>
            <a:off x="1480456" y="5671406"/>
            <a:ext cx="1053737" cy="646331"/>
          </a:xfrm>
          <a:prstGeom prst="rect">
            <a:avLst/>
          </a:prstGeom>
          <a:noFill/>
        </p:spPr>
        <p:txBody>
          <a:bodyPr wrap="square" rtlCol="0">
            <a:spAutoFit/>
          </a:bodyPr>
          <a:lstStyle/>
          <a:p>
            <a:r>
              <a:rPr lang="en-US" sz="3600" dirty="0" smtClean="0">
                <a:solidFill>
                  <a:srgbClr val="FF0000"/>
                </a:solidFill>
              </a:rPr>
              <a:t>28</a:t>
            </a:r>
            <a:endParaRPr lang="en-GB" sz="3600" dirty="0">
              <a:solidFill>
                <a:srgbClr val="FF0000"/>
              </a:solidFill>
            </a:endParaRPr>
          </a:p>
        </p:txBody>
      </p:sp>
      <p:sp>
        <p:nvSpPr>
          <p:cNvPr id="18" name="TextBox 17"/>
          <p:cNvSpPr txBox="1"/>
          <p:nvPr/>
        </p:nvSpPr>
        <p:spPr>
          <a:xfrm>
            <a:off x="9540923" y="3722232"/>
            <a:ext cx="1053737" cy="646331"/>
          </a:xfrm>
          <a:prstGeom prst="rect">
            <a:avLst/>
          </a:prstGeom>
          <a:noFill/>
        </p:spPr>
        <p:txBody>
          <a:bodyPr wrap="square" rtlCol="0">
            <a:spAutoFit/>
          </a:bodyPr>
          <a:lstStyle/>
          <a:p>
            <a:r>
              <a:rPr lang="en-US" sz="3600" dirty="0" smtClean="0">
                <a:solidFill>
                  <a:srgbClr val="FF0000"/>
                </a:solidFill>
              </a:rPr>
              <a:t>28</a:t>
            </a:r>
            <a:endParaRPr lang="en-GB" sz="3600" dirty="0">
              <a:solidFill>
                <a:srgbClr val="FF0000"/>
              </a:solidFill>
            </a:endParaRPr>
          </a:p>
        </p:txBody>
      </p:sp>
      <p:pic>
        <p:nvPicPr>
          <p:cNvPr id="20"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2"/>
          <a:stretch>
            <a:fillRect/>
          </a:stretch>
        </p:blipFill>
        <p:spPr>
          <a:xfrm>
            <a:off x="10837273" y="110403"/>
            <a:ext cx="1276350" cy="971550"/>
          </a:xfrm>
          <a:prstGeom prst="rect">
            <a:avLst/>
          </a:prstGeom>
        </p:spPr>
      </p:pic>
    </p:spTree>
    <p:extLst>
      <p:ext uri="{BB962C8B-B14F-4D97-AF65-F5344CB8AC3E}">
        <p14:creationId xmlns:p14="http://schemas.microsoft.com/office/powerpoint/2010/main" val="20966246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DFC27-56B5-4DC8-81FE-DC18ABC72E64}"/>
              </a:ext>
            </a:extLst>
          </p:cNvPr>
          <p:cNvSpPr/>
          <p:nvPr/>
        </p:nvSpPr>
        <p:spPr>
          <a:xfrm>
            <a:off x="3145083" y="220423"/>
            <a:ext cx="4014240" cy="830997"/>
          </a:xfrm>
          <a:prstGeom prst="rect">
            <a:avLst/>
          </a:prstGeom>
          <a:noFill/>
        </p:spPr>
        <p:txBody>
          <a:bodyPr wrap="none" lIns="91440" tIns="45720" rIns="91440" bIns="45720">
            <a:spAutoFit/>
          </a:bodyPr>
          <a:lstStyle/>
          <a:p>
            <a:pPr algn="ctr"/>
            <a:r>
              <a:rPr lang="en-US" sz="4800" dirty="0" smtClean="0">
                <a:ln w="0"/>
                <a:effectLst>
                  <a:outerShdw blurRad="38100" dist="19050" dir="2700000" algn="tl" rotWithShape="0">
                    <a:schemeClr val="dk1">
                      <a:alpha val="40000"/>
                    </a:schemeClr>
                  </a:outerShdw>
                </a:effectLst>
              </a:rPr>
              <a:t>Division Games</a:t>
            </a:r>
            <a:endParaRPr lang="en-US" sz="4800" dirty="0">
              <a:ln w="0"/>
              <a:effectLst>
                <a:outerShdw blurRad="38100" dist="19050" dir="2700000" algn="tl" rotWithShape="0">
                  <a:schemeClr val="dk1">
                    <a:alpha val="40000"/>
                  </a:schemeClr>
                </a:outerShdw>
              </a:effectLst>
            </a:endParaRPr>
          </a:p>
        </p:txBody>
      </p:sp>
      <p:sp>
        <p:nvSpPr>
          <p:cNvPr id="5" name="Thought Bubble: Cloud 5">
            <a:extLst>
              <a:ext uri="{FF2B5EF4-FFF2-40B4-BE49-F238E27FC236}">
                <a16:creationId xmlns:a16="http://schemas.microsoft.com/office/drawing/2014/main" id="{2852CB47-4826-4E2D-ACCC-C2AA5F35A528}"/>
              </a:ext>
            </a:extLst>
          </p:cNvPr>
          <p:cNvSpPr/>
          <p:nvPr/>
        </p:nvSpPr>
        <p:spPr>
          <a:xfrm flipH="1">
            <a:off x="-693266" y="950417"/>
            <a:ext cx="3532260" cy="2288839"/>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E9DDB1-AB4B-4334-9157-26C9BA6F2635}"/>
              </a:ext>
            </a:extLst>
          </p:cNvPr>
          <p:cNvSpPr txBox="1"/>
          <p:nvPr/>
        </p:nvSpPr>
        <p:spPr>
          <a:xfrm>
            <a:off x="191588" y="1721837"/>
            <a:ext cx="2098766" cy="646331"/>
          </a:xfrm>
          <a:prstGeom prst="rect">
            <a:avLst/>
          </a:prstGeom>
          <a:noFill/>
        </p:spPr>
        <p:txBody>
          <a:bodyPr wrap="square" rtlCol="0">
            <a:spAutoFit/>
          </a:bodyPr>
          <a:lstStyle/>
          <a:p>
            <a:pPr algn="ctr"/>
            <a:r>
              <a:rPr lang="en-GB" b="1" dirty="0" smtClean="0">
                <a:latin typeface="+mj-lt"/>
              </a:rPr>
              <a:t>Copy and paste the links into ‘Google’.</a:t>
            </a:r>
            <a:endParaRPr lang="en-GB" dirty="0">
              <a:latin typeface="+mj-lt"/>
            </a:endParaRPr>
          </a:p>
        </p:txBody>
      </p:sp>
      <p:pic>
        <p:nvPicPr>
          <p:cNvPr id="10" name="Picture 9"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121324"/>
            <a:ext cx="1276350" cy="962025"/>
          </a:xfrm>
          <a:prstGeom prst="rect">
            <a:avLst/>
          </a:prstGeom>
        </p:spPr>
      </p:pic>
      <p:sp>
        <p:nvSpPr>
          <p:cNvPr id="2" name="Rectangle 1"/>
          <p:cNvSpPr/>
          <p:nvPr/>
        </p:nvSpPr>
        <p:spPr>
          <a:xfrm>
            <a:off x="3283892" y="1845367"/>
            <a:ext cx="7101624" cy="400110"/>
          </a:xfrm>
          <a:prstGeom prst="rect">
            <a:avLst/>
          </a:prstGeom>
        </p:spPr>
        <p:txBody>
          <a:bodyPr wrap="none">
            <a:spAutoFit/>
          </a:bodyPr>
          <a:lstStyle/>
          <a:p>
            <a:r>
              <a:rPr lang="en-GB" sz="2000" dirty="0">
                <a:solidFill>
                  <a:schemeClr val="accent1"/>
                </a:solidFill>
              </a:rPr>
              <a:t>https://www.ictgames.com/mobilePage/doggyDivision/index.html</a:t>
            </a:r>
          </a:p>
        </p:txBody>
      </p:sp>
      <p:sp>
        <p:nvSpPr>
          <p:cNvPr id="12" name="TextBox 11">
            <a:extLst>
              <a:ext uri="{FF2B5EF4-FFF2-40B4-BE49-F238E27FC236}">
                <a16:creationId xmlns:a16="http://schemas.microsoft.com/office/drawing/2014/main" id="{8FE9DDB1-AB4B-4334-9157-26C9BA6F2635}"/>
              </a:ext>
            </a:extLst>
          </p:cNvPr>
          <p:cNvSpPr txBox="1"/>
          <p:nvPr/>
        </p:nvSpPr>
        <p:spPr>
          <a:xfrm>
            <a:off x="3279159" y="1343646"/>
            <a:ext cx="3973488" cy="400110"/>
          </a:xfrm>
          <a:prstGeom prst="rect">
            <a:avLst/>
          </a:prstGeom>
          <a:noFill/>
        </p:spPr>
        <p:txBody>
          <a:bodyPr wrap="square" rtlCol="0">
            <a:spAutoFit/>
          </a:bodyPr>
          <a:lstStyle/>
          <a:p>
            <a:r>
              <a:rPr lang="en-GB" sz="2000" b="1" u="sng" dirty="0" smtClean="0">
                <a:latin typeface="+mj-lt"/>
              </a:rPr>
              <a:t>Division Puppy Game</a:t>
            </a:r>
            <a:endParaRPr lang="en-GB" sz="2000" u="sng" dirty="0">
              <a:latin typeface="+mj-lt"/>
            </a:endParaRPr>
          </a:p>
        </p:txBody>
      </p:sp>
      <p:sp>
        <p:nvSpPr>
          <p:cNvPr id="13" name="TextBox 12">
            <a:extLst>
              <a:ext uri="{FF2B5EF4-FFF2-40B4-BE49-F238E27FC236}">
                <a16:creationId xmlns:a16="http://schemas.microsoft.com/office/drawing/2014/main" id="{8FE9DDB1-AB4B-4334-9157-26C9BA6F2635}"/>
              </a:ext>
            </a:extLst>
          </p:cNvPr>
          <p:cNvSpPr txBox="1"/>
          <p:nvPr/>
        </p:nvSpPr>
        <p:spPr>
          <a:xfrm>
            <a:off x="3279159" y="2675860"/>
            <a:ext cx="3973488" cy="400110"/>
          </a:xfrm>
          <a:prstGeom prst="rect">
            <a:avLst/>
          </a:prstGeom>
          <a:noFill/>
        </p:spPr>
        <p:txBody>
          <a:bodyPr wrap="square" rtlCol="0">
            <a:spAutoFit/>
          </a:bodyPr>
          <a:lstStyle/>
          <a:p>
            <a:r>
              <a:rPr lang="en-GB" sz="2000" b="1" u="sng" dirty="0" smtClean="0">
                <a:latin typeface="+mj-lt"/>
              </a:rPr>
              <a:t>Division Demolition Game</a:t>
            </a:r>
            <a:endParaRPr lang="en-GB" sz="2000" u="sng" dirty="0">
              <a:latin typeface="+mj-lt"/>
            </a:endParaRPr>
          </a:p>
        </p:txBody>
      </p:sp>
      <p:sp>
        <p:nvSpPr>
          <p:cNvPr id="14" name="TextBox 13">
            <a:extLst>
              <a:ext uri="{FF2B5EF4-FFF2-40B4-BE49-F238E27FC236}">
                <a16:creationId xmlns:a16="http://schemas.microsoft.com/office/drawing/2014/main" id="{8FE9DDB1-AB4B-4334-9157-26C9BA6F2635}"/>
              </a:ext>
            </a:extLst>
          </p:cNvPr>
          <p:cNvSpPr txBox="1"/>
          <p:nvPr/>
        </p:nvSpPr>
        <p:spPr>
          <a:xfrm>
            <a:off x="3937791" y="4009104"/>
            <a:ext cx="3973488" cy="400110"/>
          </a:xfrm>
          <a:prstGeom prst="rect">
            <a:avLst/>
          </a:prstGeom>
          <a:noFill/>
        </p:spPr>
        <p:txBody>
          <a:bodyPr wrap="square" rtlCol="0">
            <a:spAutoFit/>
          </a:bodyPr>
          <a:lstStyle/>
          <a:p>
            <a:pPr algn="ctr"/>
            <a:r>
              <a:rPr lang="en-GB" sz="2000" b="1" u="sng" dirty="0">
                <a:latin typeface="+mj-lt"/>
              </a:rPr>
              <a:t>2</a:t>
            </a:r>
            <a:r>
              <a:rPr lang="en-GB" sz="2000" b="1" u="sng" dirty="0" smtClean="0">
                <a:latin typeface="+mj-lt"/>
              </a:rPr>
              <a:t>x Table Games and Activities</a:t>
            </a:r>
            <a:endParaRPr lang="en-GB" sz="2000" u="sng" dirty="0">
              <a:latin typeface="+mj-lt"/>
            </a:endParaRPr>
          </a:p>
        </p:txBody>
      </p:sp>
      <p:sp>
        <p:nvSpPr>
          <p:cNvPr id="15" name="Rectangle 14"/>
          <p:cNvSpPr/>
          <p:nvPr/>
        </p:nvSpPr>
        <p:spPr>
          <a:xfrm>
            <a:off x="3279159" y="3177581"/>
            <a:ext cx="5452968" cy="400110"/>
          </a:xfrm>
          <a:prstGeom prst="rect">
            <a:avLst/>
          </a:prstGeom>
        </p:spPr>
        <p:txBody>
          <a:bodyPr wrap="none">
            <a:spAutoFit/>
          </a:bodyPr>
          <a:lstStyle/>
          <a:p>
            <a:r>
              <a:rPr lang="en-GB" sz="2000" dirty="0">
                <a:solidFill>
                  <a:schemeClr val="accent1"/>
                </a:solidFill>
              </a:rPr>
              <a:t>https://www.arcademics.com/games/demolition</a:t>
            </a:r>
          </a:p>
        </p:txBody>
      </p:sp>
      <p:sp>
        <p:nvSpPr>
          <p:cNvPr id="16" name="Rectangle 15"/>
          <p:cNvSpPr/>
          <p:nvPr/>
        </p:nvSpPr>
        <p:spPr>
          <a:xfrm>
            <a:off x="4324188" y="4496160"/>
            <a:ext cx="5452968" cy="400110"/>
          </a:xfrm>
          <a:prstGeom prst="rect">
            <a:avLst/>
          </a:prstGeom>
        </p:spPr>
        <p:txBody>
          <a:bodyPr wrap="none">
            <a:spAutoFit/>
          </a:bodyPr>
          <a:lstStyle/>
          <a:p>
            <a:r>
              <a:rPr lang="en-GB" sz="2000" dirty="0">
                <a:solidFill>
                  <a:schemeClr val="accent1"/>
                </a:solidFill>
              </a:rPr>
              <a:t>https://www.timestables.co.uk/2-times-table.html</a:t>
            </a:r>
          </a:p>
        </p:txBody>
      </p:sp>
      <p:pic>
        <p:nvPicPr>
          <p:cNvPr id="3" name="Picture 2"/>
          <p:cNvPicPr>
            <a:picLocks noChangeAspect="1"/>
          </p:cNvPicPr>
          <p:nvPr/>
        </p:nvPicPr>
        <p:blipFill>
          <a:blip r:embed="rId3"/>
          <a:stretch>
            <a:fillRect/>
          </a:stretch>
        </p:blipFill>
        <p:spPr>
          <a:xfrm>
            <a:off x="9309463" y="5009506"/>
            <a:ext cx="2621279" cy="1668344"/>
          </a:xfrm>
          <a:prstGeom prst="rect">
            <a:avLst/>
          </a:prstGeom>
        </p:spPr>
      </p:pic>
      <p:pic>
        <p:nvPicPr>
          <p:cNvPr id="9" name="Picture 8"/>
          <p:cNvPicPr>
            <a:picLocks noChangeAspect="1"/>
          </p:cNvPicPr>
          <p:nvPr/>
        </p:nvPicPr>
        <p:blipFill>
          <a:blip r:embed="rId4"/>
          <a:stretch>
            <a:fillRect/>
          </a:stretch>
        </p:blipFill>
        <p:spPr>
          <a:xfrm>
            <a:off x="191588" y="4009104"/>
            <a:ext cx="3982904" cy="2699794"/>
          </a:xfrm>
          <a:prstGeom prst="rect">
            <a:avLst/>
          </a:prstGeom>
        </p:spPr>
      </p:pic>
      <p:pic>
        <p:nvPicPr>
          <p:cNvPr id="11" name="Picture 10"/>
          <p:cNvPicPr>
            <a:picLocks noChangeAspect="1"/>
          </p:cNvPicPr>
          <p:nvPr/>
        </p:nvPicPr>
        <p:blipFill rotWithShape="1">
          <a:blip r:embed="rId5"/>
          <a:srcRect l="6976" r="6795"/>
          <a:stretch/>
        </p:blipFill>
        <p:spPr>
          <a:xfrm>
            <a:off x="9309463" y="2544103"/>
            <a:ext cx="2612572" cy="1704277"/>
          </a:xfrm>
          <a:prstGeom prst="rect">
            <a:avLst/>
          </a:prstGeom>
        </p:spPr>
      </p:pic>
    </p:spTree>
    <p:extLst>
      <p:ext uri="{BB962C8B-B14F-4D97-AF65-F5344CB8AC3E}">
        <p14:creationId xmlns:p14="http://schemas.microsoft.com/office/powerpoint/2010/main" val="3484666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8A0D6-75DF-49AA-BB21-DFB8246D480F}"/>
              </a:ext>
            </a:extLst>
          </p:cNvPr>
          <p:cNvSpPr txBox="1"/>
          <p:nvPr/>
        </p:nvSpPr>
        <p:spPr>
          <a:xfrm>
            <a:off x="6904452" y="2327607"/>
            <a:ext cx="4805996" cy="140144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7200" dirty="0">
                <a:solidFill>
                  <a:srgbClr val="000000"/>
                </a:solidFill>
                <a:latin typeface="+mj-lt"/>
                <a:ea typeface="+mj-ea"/>
                <a:cs typeface="+mj-cs"/>
              </a:rPr>
              <a:t>Challenge!</a:t>
            </a:r>
          </a:p>
        </p:txBody>
      </p:sp>
      <p:pic>
        <p:nvPicPr>
          <p:cNvPr id="1026" name="Picture 2" descr="Trophy Store Gold Well Done Medal award, 5 cm, Free Ribbon, Free engraving  up to 45 letters AM1182.01: Amazon.co.uk: Sports &amp; Outdoors">
            <a:extLst>
              <a:ext uri="{FF2B5EF4-FFF2-40B4-BE49-F238E27FC236}">
                <a16:creationId xmlns:a16="http://schemas.microsoft.com/office/drawing/2014/main" id="{2D9305EB-4C1C-4E8C-B387-332C2BDF4B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828" r="1175" b="3"/>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E0EB96-74EB-4776-A020-60A830657FAD}"/>
              </a:ext>
            </a:extLst>
          </p:cNvPr>
          <p:cNvSpPr txBox="1"/>
          <p:nvPr/>
        </p:nvSpPr>
        <p:spPr>
          <a:xfrm>
            <a:off x="7079598" y="3753110"/>
            <a:ext cx="4311869" cy="461665"/>
          </a:xfrm>
          <a:prstGeom prst="rect">
            <a:avLst/>
          </a:prstGeom>
          <a:noFill/>
        </p:spPr>
        <p:txBody>
          <a:bodyPr wrap="square" rtlCol="0">
            <a:spAutoFit/>
          </a:bodyPr>
          <a:lstStyle/>
          <a:p>
            <a:pPr>
              <a:spcAft>
                <a:spcPts val="600"/>
              </a:spcAft>
            </a:pPr>
            <a:r>
              <a:rPr lang="en-GB" sz="2400" dirty="0"/>
              <a:t>Have a go at these problems…</a:t>
            </a:r>
          </a:p>
        </p:txBody>
      </p:sp>
    </p:spTree>
    <p:extLst>
      <p:ext uri="{BB962C8B-B14F-4D97-AF65-F5344CB8AC3E}">
        <p14:creationId xmlns:p14="http://schemas.microsoft.com/office/powerpoint/2010/main" val="1398219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796" b="6923"/>
          <a:stretch/>
        </p:blipFill>
        <p:spPr>
          <a:xfrm>
            <a:off x="264635" y="1696066"/>
            <a:ext cx="6312978" cy="2853250"/>
          </a:xfrm>
          <a:prstGeom prst="rect">
            <a:avLst/>
          </a:prstGeom>
        </p:spPr>
      </p:pic>
      <p:sp>
        <p:nvSpPr>
          <p:cNvPr id="6" name="Rectangle 5">
            <a:extLst>
              <a:ext uri="{FF2B5EF4-FFF2-40B4-BE49-F238E27FC236}">
                <a16:creationId xmlns:a16="http://schemas.microsoft.com/office/drawing/2014/main" id="{860DFC27-56B5-4DC8-81FE-DC18ABC72E64}"/>
              </a:ext>
            </a:extLst>
          </p:cNvPr>
          <p:cNvSpPr/>
          <p:nvPr/>
        </p:nvSpPr>
        <p:spPr>
          <a:xfrm>
            <a:off x="4416253" y="245877"/>
            <a:ext cx="5851153" cy="646331"/>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Use the stem sentence to investigate which digit cards can be used to describe the possible groups below. </a:t>
            </a:r>
            <a:endParaRPr lang="en-US" sz="1400" dirty="0">
              <a:ln w="0"/>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B318A0D6-75DF-49AA-BB21-DFB8246D480F}"/>
              </a:ext>
            </a:extLst>
          </p:cNvPr>
          <p:cNvSpPr txBox="1"/>
          <p:nvPr/>
        </p:nvSpPr>
        <p:spPr>
          <a:xfrm>
            <a:off x="-246596" y="142802"/>
            <a:ext cx="4986839" cy="982051"/>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7200" b="1" dirty="0" smtClean="0">
                <a:solidFill>
                  <a:srgbClr val="000000"/>
                </a:solidFill>
                <a:latin typeface="+mj-lt"/>
                <a:ea typeface="+mj-ea"/>
                <a:cs typeface="+mj-cs"/>
              </a:rPr>
              <a:t>Challenge…</a:t>
            </a:r>
            <a:endParaRPr lang="en-US" sz="7200" b="1" dirty="0">
              <a:solidFill>
                <a:srgbClr val="000000"/>
              </a:solidFill>
              <a:latin typeface="+mj-lt"/>
              <a:ea typeface="+mj-ea"/>
              <a:cs typeface="+mj-cs"/>
            </a:endParaRPr>
          </a:p>
        </p:txBody>
      </p:sp>
      <p:sp>
        <p:nvSpPr>
          <p:cNvPr id="9" name="Rectangle 8">
            <a:extLst>
              <a:ext uri="{FF2B5EF4-FFF2-40B4-BE49-F238E27FC236}">
                <a16:creationId xmlns:a16="http://schemas.microsoft.com/office/drawing/2014/main" id="{860DFC27-56B5-4DC8-81FE-DC18ABC72E64}"/>
              </a:ext>
            </a:extLst>
          </p:cNvPr>
          <p:cNvSpPr/>
          <p:nvPr/>
        </p:nvSpPr>
        <p:spPr>
          <a:xfrm>
            <a:off x="323226" y="1043262"/>
            <a:ext cx="7436112"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Stem Sentence:  </a:t>
            </a:r>
            <a:r>
              <a:rPr lang="en-US" dirty="0" smtClean="0">
                <a:ln w="0"/>
                <a:solidFill>
                  <a:srgbClr val="FF0000"/>
                </a:solidFill>
                <a:effectLst>
                  <a:outerShdw blurRad="38100" dist="19050" dir="2700000" algn="tl" rotWithShape="0">
                    <a:schemeClr val="dk1">
                      <a:alpha val="40000"/>
                    </a:schemeClr>
                  </a:outerShdw>
                </a:effectLst>
              </a:rPr>
              <a:t>There are _______ equal groups with ______ in each group.</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3" name="Rectangle 2"/>
          <p:cNvSpPr/>
          <p:nvPr/>
        </p:nvSpPr>
        <p:spPr>
          <a:xfrm>
            <a:off x="6731726" y="2492125"/>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10" name="Rectangle 9"/>
          <p:cNvSpPr/>
          <p:nvPr/>
        </p:nvSpPr>
        <p:spPr>
          <a:xfrm>
            <a:off x="6731725" y="3310302"/>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11" name="Rectangle 10"/>
          <p:cNvSpPr/>
          <p:nvPr/>
        </p:nvSpPr>
        <p:spPr>
          <a:xfrm>
            <a:off x="6731725" y="4210762"/>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12" name="Explosion 2 11"/>
          <p:cNvSpPr/>
          <p:nvPr/>
        </p:nvSpPr>
        <p:spPr>
          <a:xfrm>
            <a:off x="8602393" y="355688"/>
            <a:ext cx="3819794" cy="219685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Draw an arrow from the picture and complete the corresponding stem sentence.</a:t>
            </a:r>
            <a:endParaRPr lang="en-GB" sz="1200" dirty="0"/>
          </a:p>
        </p:txBody>
      </p:sp>
      <p:sp>
        <p:nvSpPr>
          <p:cNvPr id="13" name="Rectangle 12">
            <a:extLst>
              <a:ext uri="{FF2B5EF4-FFF2-40B4-BE49-F238E27FC236}">
                <a16:creationId xmlns:a16="http://schemas.microsoft.com/office/drawing/2014/main" id="{860DFC27-56B5-4DC8-81FE-DC18ABC72E64}"/>
              </a:ext>
            </a:extLst>
          </p:cNvPr>
          <p:cNvSpPr/>
          <p:nvPr/>
        </p:nvSpPr>
        <p:spPr>
          <a:xfrm>
            <a:off x="264635" y="4708132"/>
            <a:ext cx="9012363"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Use the remaining digit cards to complete the stem sentence and draw the groups:</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14" name="Rectangle 13"/>
          <p:cNvSpPr/>
          <p:nvPr/>
        </p:nvSpPr>
        <p:spPr>
          <a:xfrm>
            <a:off x="279683" y="5069118"/>
            <a:ext cx="11389803" cy="1662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3226" y="5258712"/>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16" name="Rectangle 15"/>
          <p:cNvSpPr/>
          <p:nvPr/>
        </p:nvSpPr>
        <p:spPr>
          <a:xfrm>
            <a:off x="6352902" y="5235913"/>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pic>
        <p:nvPicPr>
          <p:cNvPr id="17" name="Picture 16"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3"/>
          <a:stretch>
            <a:fillRect/>
          </a:stretch>
        </p:blipFill>
        <p:spPr>
          <a:xfrm>
            <a:off x="10955383" y="121324"/>
            <a:ext cx="1139530" cy="858899"/>
          </a:xfrm>
          <a:prstGeom prst="rect">
            <a:avLst/>
          </a:prstGeom>
        </p:spPr>
      </p:pic>
    </p:spTree>
    <p:extLst>
      <p:ext uri="{BB962C8B-B14F-4D97-AF65-F5344CB8AC3E}">
        <p14:creationId xmlns:p14="http://schemas.microsoft.com/office/powerpoint/2010/main" val="23390379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796" b="6923"/>
          <a:stretch/>
        </p:blipFill>
        <p:spPr>
          <a:xfrm>
            <a:off x="264635" y="1696066"/>
            <a:ext cx="6312978" cy="2853250"/>
          </a:xfrm>
          <a:prstGeom prst="rect">
            <a:avLst/>
          </a:prstGeom>
        </p:spPr>
      </p:pic>
      <p:sp>
        <p:nvSpPr>
          <p:cNvPr id="6" name="Rectangle 5">
            <a:extLst>
              <a:ext uri="{FF2B5EF4-FFF2-40B4-BE49-F238E27FC236}">
                <a16:creationId xmlns:a16="http://schemas.microsoft.com/office/drawing/2014/main" id="{860DFC27-56B5-4DC8-81FE-DC18ABC72E64}"/>
              </a:ext>
            </a:extLst>
          </p:cNvPr>
          <p:cNvSpPr/>
          <p:nvPr/>
        </p:nvSpPr>
        <p:spPr>
          <a:xfrm>
            <a:off x="5897473" y="139384"/>
            <a:ext cx="4863374" cy="923330"/>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Use the stem sentence to investigate which digit cards can be used to describe the possible groups below. </a:t>
            </a:r>
            <a:endParaRPr lang="en-US" sz="1400" dirty="0">
              <a:ln w="0"/>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B318A0D6-75DF-49AA-BB21-DFB8246D480F}"/>
              </a:ext>
            </a:extLst>
          </p:cNvPr>
          <p:cNvSpPr txBox="1"/>
          <p:nvPr/>
        </p:nvSpPr>
        <p:spPr>
          <a:xfrm>
            <a:off x="-246596" y="142802"/>
            <a:ext cx="6412265" cy="982051"/>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5400" b="1" dirty="0" smtClean="0">
                <a:solidFill>
                  <a:srgbClr val="000000"/>
                </a:solidFill>
                <a:latin typeface="+mj-lt"/>
                <a:ea typeface="+mj-ea"/>
                <a:cs typeface="+mj-cs"/>
              </a:rPr>
              <a:t>Challenge - </a:t>
            </a:r>
            <a:r>
              <a:rPr lang="en-US" sz="5400" b="1" dirty="0" smtClean="0">
                <a:solidFill>
                  <a:srgbClr val="FF0000"/>
                </a:solidFill>
                <a:latin typeface="+mj-lt"/>
                <a:ea typeface="+mj-ea"/>
                <a:cs typeface="+mj-cs"/>
              </a:rPr>
              <a:t>Answers</a:t>
            </a:r>
            <a:endParaRPr lang="en-US" sz="5400" b="1" dirty="0">
              <a:solidFill>
                <a:srgbClr val="FF0000"/>
              </a:solidFill>
              <a:latin typeface="+mj-lt"/>
              <a:ea typeface="+mj-ea"/>
              <a:cs typeface="+mj-cs"/>
            </a:endParaRPr>
          </a:p>
        </p:txBody>
      </p:sp>
      <p:sp>
        <p:nvSpPr>
          <p:cNvPr id="9" name="Rectangle 8">
            <a:extLst>
              <a:ext uri="{FF2B5EF4-FFF2-40B4-BE49-F238E27FC236}">
                <a16:creationId xmlns:a16="http://schemas.microsoft.com/office/drawing/2014/main" id="{860DFC27-56B5-4DC8-81FE-DC18ABC72E64}"/>
              </a:ext>
            </a:extLst>
          </p:cNvPr>
          <p:cNvSpPr/>
          <p:nvPr/>
        </p:nvSpPr>
        <p:spPr>
          <a:xfrm>
            <a:off x="323226" y="1043262"/>
            <a:ext cx="7436112"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Stem Sentence:  There are _______ equal groups with ______ in each group.</a:t>
            </a:r>
            <a:endParaRPr lang="en-US" sz="1400" dirty="0">
              <a:ln w="0"/>
              <a:effectLst>
                <a:outerShdw blurRad="38100" dist="19050" dir="2700000" algn="tl" rotWithShape="0">
                  <a:schemeClr val="dk1">
                    <a:alpha val="40000"/>
                  </a:schemeClr>
                </a:outerShdw>
              </a:effectLst>
            </a:endParaRPr>
          </a:p>
        </p:txBody>
      </p:sp>
      <p:sp>
        <p:nvSpPr>
          <p:cNvPr id="3" name="Rectangle 2"/>
          <p:cNvSpPr/>
          <p:nvPr/>
        </p:nvSpPr>
        <p:spPr>
          <a:xfrm>
            <a:off x="6731726" y="2492125"/>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10" name="Rectangle 9"/>
          <p:cNvSpPr/>
          <p:nvPr/>
        </p:nvSpPr>
        <p:spPr>
          <a:xfrm>
            <a:off x="6731725" y="3310302"/>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11" name="Rectangle 10"/>
          <p:cNvSpPr/>
          <p:nvPr/>
        </p:nvSpPr>
        <p:spPr>
          <a:xfrm>
            <a:off x="6731725" y="4210762"/>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860DFC27-56B5-4DC8-81FE-DC18ABC72E64}"/>
              </a:ext>
            </a:extLst>
          </p:cNvPr>
          <p:cNvSpPr/>
          <p:nvPr/>
        </p:nvSpPr>
        <p:spPr>
          <a:xfrm>
            <a:off x="264635" y="4708132"/>
            <a:ext cx="9012363"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Use the remaining digit cards to complete the stem sentence and draw the groups:</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14" name="Rectangle 13"/>
          <p:cNvSpPr/>
          <p:nvPr/>
        </p:nvSpPr>
        <p:spPr>
          <a:xfrm>
            <a:off x="317007" y="5080882"/>
            <a:ext cx="11389803" cy="1662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3226" y="5258712"/>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16" name="Rectangle 15"/>
          <p:cNvSpPr/>
          <p:nvPr/>
        </p:nvSpPr>
        <p:spPr>
          <a:xfrm>
            <a:off x="6352902" y="5235913"/>
            <a:ext cx="5176161" cy="338554"/>
          </a:xfrm>
          <a:prstGeom prst="rect">
            <a:avLst/>
          </a:prstGeom>
        </p:spPr>
        <p:txBody>
          <a:bodyPr wrap="none">
            <a:spAutoFit/>
          </a:bodyPr>
          <a:lstStyle/>
          <a:p>
            <a:r>
              <a:rPr lang="en-US" sz="1600" dirty="0">
                <a:ln w="0"/>
                <a:effectLst>
                  <a:outerShdw blurRad="38100" dist="19050" dir="2700000" algn="tl" rotWithShape="0">
                    <a:schemeClr val="dk1">
                      <a:alpha val="40000"/>
                    </a:schemeClr>
                  </a:outerShdw>
                </a:effectLst>
              </a:rPr>
              <a:t>There are _______ equal groups with ______ in each group.</a:t>
            </a:r>
            <a:endParaRPr lang="en-US" sz="1200" dirty="0">
              <a:ln w="0"/>
              <a:effectLst>
                <a:outerShdw blurRad="38100" dist="19050" dir="2700000" algn="tl" rotWithShape="0">
                  <a:schemeClr val="dk1">
                    <a:alpha val="40000"/>
                  </a:schemeClr>
                </a:outerShdw>
              </a:effectLst>
            </a:endParaRPr>
          </a:p>
        </p:txBody>
      </p:sp>
      <p:sp>
        <p:nvSpPr>
          <p:cNvPr id="4" name="TextBox 3"/>
          <p:cNvSpPr txBox="1"/>
          <p:nvPr/>
        </p:nvSpPr>
        <p:spPr>
          <a:xfrm>
            <a:off x="7829006" y="2344979"/>
            <a:ext cx="478971" cy="523220"/>
          </a:xfrm>
          <a:prstGeom prst="rect">
            <a:avLst/>
          </a:prstGeom>
          <a:noFill/>
        </p:spPr>
        <p:txBody>
          <a:bodyPr wrap="square" rtlCol="0">
            <a:spAutoFit/>
          </a:bodyPr>
          <a:lstStyle/>
          <a:p>
            <a:r>
              <a:rPr lang="en-US" sz="2800" dirty="0" smtClean="0">
                <a:solidFill>
                  <a:srgbClr val="FF0000"/>
                </a:solidFill>
              </a:rPr>
              <a:t>2</a:t>
            </a:r>
            <a:endParaRPr lang="en-GB" sz="2800" dirty="0">
              <a:solidFill>
                <a:srgbClr val="FF0000"/>
              </a:solidFill>
            </a:endParaRPr>
          </a:p>
        </p:txBody>
      </p:sp>
      <p:sp>
        <p:nvSpPr>
          <p:cNvPr id="17" name="TextBox 16"/>
          <p:cNvSpPr txBox="1"/>
          <p:nvPr/>
        </p:nvSpPr>
        <p:spPr>
          <a:xfrm>
            <a:off x="10036629" y="2340682"/>
            <a:ext cx="478971" cy="523220"/>
          </a:xfrm>
          <a:prstGeom prst="rect">
            <a:avLst/>
          </a:prstGeom>
          <a:noFill/>
        </p:spPr>
        <p:txBody>
          <a:bodyPr wrap="square" rtlCol="0">
            <a:spAutoFit/>
          </a:bodyPr>
          <a:lstStyle/>
          <a:p>
            <a:r>
              <a:rPr lang="en-US" sz="2800" dirty="0">
                <a:solidFill>
                  <a:srgbClr val="FF0000"/>
                </a:solidFill>
              </a:rPr>
              <a:t>8</a:t>
            </a:r>
            <a:endParaRPr lang="en-GB" sz="2800" dirty="0">
              <a:solidFill>
                <a:srgbClr val="FF0000"/>
              </a:solidFill>
            </a:endParaRPr>
          </a:p>
        </p:txBody>
      </p:sp>
      <p:sp>
        <p:nvSpPr>
          <p:cNvPr id="5" name="Oval 4"/>
          <p:cNvSpPr/>
          <p:nvPr/>
        </p:nvSpPr>
        <p:spPr>
          <a:xfrm>
            <a:off x="4493622" y="3519931"/>
            <a:ext cx="936096" cy="900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829006" y="3150482"/>
            <a:ext cx="478971" cy="523220"/>
          </a:xfrm>
          <a:prstGeom prst="rect">
            <a:avLst/>
          </a:prstGeom>
          <a:noFill/>
        </p:spPr>
        <p:txBody>
          <a:bodyPr wrap="square" rtlCol="0">
            <a:spAutoFit/>
          </a:bodyPr>
          <a:lstStyle/>
          <a:p>
            <a:r>
              <a:rPr lang="en-US" sz="2800" dirty="0">
                <a:solidFill>
                  <a:schemeClr val="accent6"/>
                </a:solidFill>
              </a:rPr>
              <a:t>4</a:t>
            </a:r>
            <a:endParaRPr lang="en-GB" sz="2800" dirty="0">
              <a:solidFill>
                <a:schemeClr val="accent6"/>
              </a:solidFill>
            </a:endParaRPr>
          </a:p>
        </p:txBody>
      </p:sp>
      <p:sp>
        <p:nvSpPr>
          <p:cNvPr id="19" name="TextBox 18"/>
          <p:cNvSpPr txBox="1"/>
          <p:nvPr/>
        </p:nvSpPr>
        <p:spPr>
          <a:xfrm>
            <a:off x="10036629" y="3164198"/>
            <a:ext cx="478971" cy="523220"/>
          </a:xfrm>
          <a:prstGeom prst="rect">
            <a:avLst/>
          </a:prstGeom>
          <a:noFill/>
        </p:spPr>
        <p:txBody>
          <a:bodyPr wrap="square" rtlCol="0">
            <a:spAutoFit/>
          </a:bodyPr>
          <a:lstStyle/>
          <a:p>
            <a:r>
              <a:rPr lang="en-US" sz="2800" dirty="0">
                <a:solidFill>
                  <a:schemeClr val="accent6"/>
                </a:solidFill>
              </a:rPr>
              <a:t>4</a:t>
            </a:r>
            <a:endParaRPr lang="en-GB" sz="2800" dirty="0">
              <a:solidFill>
                <a:schemeClr val="accent6"/>
              </a:solidFill>
            </a:endParaRPr>
          </a:p>
        </p:txBody>
      </p:sp>
      <p:sp>
        <p:nvSpPr>
          <p:cNvPr id="20" name="Oval 19"/>
          <p:cNvSpPr/>
          <p:nvPr/>
        </p:nvSpPr>
        <p:spPr>
          <a:xfrm>
            <a:off x="2409631" y="3519931"/>
            <a:ext cx="936096" cy="90046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828149" y="4061193"/>
            <a:ext cx="478971" cy="523220"/>
          </a:xfrm>
          <a:prstGeom prst="rect">
            <a:avLst/>
          </a:prstGeom>
          <a:noFill/>
        </p:spPr>
        <p:txBody>
          <a:bodyPr wrap="square" rtlCol="0">
            <a:spAutoFit/>
          </a:bodyPr>
          <a:lstStyle/>
          <a:p>
            <a:r>
              <a:rPr lang="en-US" sz="2800" dirty="0" smtClean="0">
                <a:solidFill>
                  <a:schemeClr val="accent4">
                    <a:lumMod val="60000"/>
                    <a:lumOff val="40000"/>
                  </a:schemeClr>
                </a:solidFill>
              </a:rPr>
              <a:t>8</a:t>
            </a:r>
            <a:endParaRPr lang="en-GB" sz="2800" dirty="0">
              <a:solidFill>
                <a:schemeClr val="accent4">
                  <a:lumMod val="60000"/>
                  <a:lumOff val="40000"/>
                </a:schemeClr>
              </a:solidFill>
            </a:endParaRPr>
          </a:p>
        </p:txBody>
      </p:sp>
      <p:sp>
        <p:nvSpPr>
          <p:cNvPr id="22" name="TextBox 21"/>
          <p:cNvSpPr txBox="1"/>
          <p:nvPr/>
        </p:nvSpPr>
        <p:spPr>
          <a:xfrm>
            <a:off x="10036629" y="4061193"/>
            <a:ext cx="478971" cy="523220"/>
          </a:xfrm>
          <a:prstGeom prst="rect">
            <a:avLst/>
          </a:prstGeom>
          <a:noFill/>
        </p:spPr>
        <p:txBody>
          <a:bodyPr wrap="square" rtlCol="0">
            <a:spAutoFit/>
          </a:bodyPr>
          <a:lstStyle/>
          <a:p>
            <a:r>
              <a:rPr lang="en-US" sz="2800" dirty="0">
                <a:solidFill>
                  <a:schemeClr val="accent4">
                    <a:lumMod val="60000"/>
                    <a:lumOff val="40000"/>
                  </a:schemeClr>
                </a:solidFill>
              </a:rPr>
              <a:t>2</a:t>
            </a:r>
            <a:endParaRPr lang="en-GB" sz="2800" dirty="0">
              <a:solidFill>
                <a:schemeClr val="accent4">
                  <a:lumMod val="60000"/>
                  <a:lumOff val="40000"/>
                </a:schemeClr>
              </a:solidFill>
            </a:endParaRPr>
          </a:p>
        </p:txBody>
      </p:sp>
      <p:sp>
        <p:nvSpPr>
          <p:cNvPr id="23" name="Oval 22"/>
          <p:cNvSpPr/>
          <p:nvPr/>
        </p:nvSpPr>
        <p:spPr>
          <a:xfrm>
            <a:off x="279683" y="3502513"/>
            <a:ext cx="936096" cy="900460"/>
          </a:xfrm>
          <a:prstGeom prst="ellipse">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p:cNvCxnSpPr/>
          <p:nvPr/>
        </p:nvCxnSpPr>
        <p:spPr>
          <a:xfrm flipV="1">
            <a:off x="5074379" y="2751910"/>
            <a:ext cx="1875061" cy="798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352339" y="3648856"/>
            <a:ext cx="4241535" cy="24594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185422" y="4222057"/>
            <a:ext cx="5697074" cy="268751"/>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15143" y="5119765"/>
            <a:ext cx="478971" cy="523220"/>
          </a:xfrm>
          <a:prstGeom prst="rect">
            <a:avLst/>
          </a:prstGeom>
          <a:noFill/>
        </p:spPr>
        <p:txBody>
          <a:bodyPr wrap="square" rtlCol="0">
            <a:spAutoFit/>
          </a:bodyPr>
          <a:lstStyle/>
          <a:p>
            <a:r>
              <a:rPr lang="en-US" sz="2800" dirty="0">
                <a:solidFill>
                  <a:srgbClr val="FF0000"/>
                </a:solidFill>
              </a:rPr>
              <a:t>3</a:t>
            </a:r>
            <a:endParaRPr lang="en-GB" sz="2800" dirty="0">
              <a:solidFill>
                <a:srgbClr val="FF0000"/>
              </a:solidFill>
            </a:endParaRPr>
          </a:p>
        </p:txBody>
      </p:sp>
      <p:sp>
        <p:nvSpPr>
          <p:cNvPr id="31" name="TextBox 30"/>
          <p:cNvSpPr txBox="1"/>
          <p:nvPr/>
        </p:nvSpPr>
        <p:spPr>
          <a:xfrm>
            <a:off x="3644536" y="5107079"/>
            <a:ext cx="478971" cy="523220"/>
          </a:xfrm>
          <a:prstGeom prst="rect">
            <a:avLst/>
          </a:prstGeom>
          <a:noFill/>
        </p:spPr>
        <p:txBody>
          <a:bodyPr wrap="square" rtlCol="0">
            <a:spAutoFit/>
          </a:bodyPr>
          <a:lstStyle/>
          <a:p>
            <a:r>
              <a:rPr lang="en-US" sz="2800" dirty="0" smtClean="0">
                <a:solidFill>
                  <a:srgbClr val="FF0000"/>
                </a:solidFill>
              </a:rPr>
              <a:t>6</a:t>
            </a:r>
            <a:endParaRPr lang="en-GB" sz="2800" dirty="0">
              <a:solidFill>
                <a:srgbClr val="FF0000"/>
              </a:solidFill>
            </a:endParaRPr>
          </a:p>
        </p:txBody>
      </p:sp>
      <p:sp>
        <p:nvSpPr>
          <p:cNvPr id="32" name="TextBox 31"/>
          <p:cNvSpPr txBox="1"/>
          <p:nvPr/>
        </p:nvSpPr>
        <p:spPr>
          <a:xfrm>
            <a:off x="7417525" y="5080882"/>
            <a:ext cx="478971" cy="523220"/>
          </a:xfrm>
          <a:prstGeom prst="rect">
            <a:avLst/>
          </a:prstGeom>
          <a:noFill/>
        </p:spPr>
        <p:txBody>
          <a:bodyPr wrap="square" rtlCol="0">
            <a:spAutoFit/>
          </a:bodyPr>
          <a:lstStyle/>
          <a:p>
            <a:r>
              <a:rPr lang="en-US" sz="2800" dirty="0" smtClean="0">
                <a:solidFill>
                  <a:srgbClr val="FF0000"/>
                </a:solidFill>
              </a:rPr>
              <a:t>6</a:t>
            </a:r>
            <a:endParaRPr lang="en-GB" sz="2800" dirty="0">
              <a:solidFill>
                <a:srgbClr val="FF0000"/>
              </a:solidFill>
            </a:endParaRPr>
          </a:p>
        </p:txBody>
      </p:sp>
      <p:sp>
        <p:nvSpPr>
          <p:cNvPr id="33" name="TextBox 32"/>
          <p:cNvSpPr txBox="1"/>
          <p:nvPr/>
        </p:nvSpPr>
        <p:spPr>
          <a:xfrm>
            <a:off x="9668616" y="5104215"/>
            <a:ext cx="478971" cy="523220"/>
          </a:xfrm>
          <a:prstGeom prst="rect">
            <a:avLst/>
          </a:prstGeom>
          <a:noFill/>
        </p:spPr>
        <p:txBody>
          <a:bodyPr wrap="square" rtlCol="0">
            <a:spAutoFit/>
          </a:bodyPr>
          <a:lstStyle/>
          <a:p>
            <a:r>
              <a:rPr lang="en-US" sz="2800" dirty="0">
                <a:solidFill>
                  <a:srgbClr val="FF0000"/>
                </a:solidFill>
              </a:rPr>
              <a:t>3</a:t>
            </a:r>
            <a:endParaRPr lang="en-GB" sz="2800" dirty="0">
              <a:solidFill>
                <a:srgbClr val="FF0000"/>
              </a:solidFill>
            </a:endParaRPr>
          </a:p>
        </p:txBody>
      </p:sp>
      <p:sp>
        <p:nvSpPr>
          <p:cNvPr id="34" name="Oval 33"/>
          <p:cNvSpPr/>
          <p:nvPr/>
        </p:nvSpPr>
        <p:spPr>
          <a:xfrm>
            <a:off x="557349" y="5642985"/>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1465217" y="5649892"/>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2373085" y="5649892"/>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056733" y="5657205"/>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970355" y="5649892"/>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846505" y="5650701"/>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756550" y="5649892"/>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9662241" y="5642984"/>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0570109" y="5642985"/>
            <a:ext cx="857794" cy="844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47731" y="5765075"/>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36161" y="5970660"/>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747731" y="6170660"/>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987963" y="5769475"/>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976393" y="5975060"/>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987963" y="6175060"/>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1688128" y="5786889"/>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1676558" y="5992474"/>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1688128" y="6192474"/>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1928360" y="5791289"/>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1916790" y="5996874"/>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1928360" y="6196874"/>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2596890" y="5787866"/>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2585320" y="5993451"/>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2596890" y="6193451"/>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2837122" y="5792266"/>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2825552" y="5997851"/>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2837122" y="6197851"/>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97910" y="5802083"/>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386340" y="600766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397910" y="620766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7300287" y="5802083"/>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7288717" y="600766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300287" y="620766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8195609" y="5802083"/>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8184039" y="600766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195609" y="620766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9119900" y="5802083"/>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9108330" y="600766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9119900" y="620766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10022915" y="5800208"/>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10011345" y="6005793"/>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10022915" y="6205793"/>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10931677" y="5773581"/>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10920107" y="5979166"/>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10931677" y="6179166"/>
            <a:ext cx="175378" cy="15582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3"/>
          <a:stretch>
            <a:fillRect/>
          </a:stretch>
        </p:blipFill>
        <p:spPr>
          <a:xfrm>
            <a:off x="10931676" y="117095"/>
            <a:ext cx="1141989" cy="869275"/>
          </a:xfrm>
          <a:prstGeom prst="rect">
            <a:avLst/>
          </a:prstGeom>
        </p:spPr>
      </p:pic>
    </p:spTree>
    <p:extLst>
      <p:ext uri="{BB962C8B-B14F-4D97-AF65-F5344CB8AC3E}">
        <p14:creationId xmlns:p14="http://schemas.microsoft.com/office/powerpoint/2010/main" val="975590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318A0D6-75DF-49AA-BB21-DFB8246D480F}"/>
              </a:ext>
            </a:extLst>
          </p:cNvPr>
          <p:cNvSpPr txBox="1"/>
          <p:nvPr/>
        </p:nvSpPr>
        <p:spPr>
          <a:xfrm>
            <a:off x="0" y="233476"/>
            <a:ext cx="4986839" cy="982051"/>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7200" b="1" dirty="0" smtClean="0">
                <a:solidFill>
                  <a:srgbClr val="000000"/>
                </a:solidFill>
                <a:latin typeface="+mj-lt"/>
                <a:ea typeface="+mj-ea"/>
                <a:cs typeface="+mj-cs"/>
              </a:rPr>
              <a:t>Challenge 2…</a:t>
            </a:r>
            <a:endParaRPr lang="en-US" sz="7200" b="1" dirty="0">
              <a:solidFill>
                <a:srgbClr val="000000"/>
              </a:solidFill>
              <a:latin typeface="+mj-lt"/>
              <a:ea typeface="+mj-ea"/>
              <a:cs typeface="+mj-cs"/>
            </a:endParaRPr>
          </a:p>
        </p:txBody>
      </p:sp>
      <p:sp>
        <p:nvSpPr>
          <p:cNvPr id="11" name="Rectangle 10">
            <a:extLst>
              <a:ext uri="{FF2B5EF4-FFF2-40B4-BE49-F238E27FC236}">
                <a16:creationId xmlns:a16="http://schemas.microsoft.com/office/drawing/2014/main" id="{860DFC27-56B5-4DC8-81FE-DC18ABC72E64}"/>
              </a:ext>
            </a:extLst>
          </p:cNvPr>
          <p:cNvSpPr/>
          <p:nvPr/>
        </p:nvSpPr>
        <p:spPr>
          <a:xfrm>
            <a:off x="279681" y="1215527"/>
            <a:ext cx="11285302"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Charles and Kendra are </a:t>
            </a:r>
            <a:r>
              <a:rPr lang="en-US" b="1" dirty="0" smtClean="0">
                <a:ln w="0"/>
                <a:effectLst>
                  <a:outerShdw blurRad="38100" dist="19050" dir="2700000" algn="tl" rotWithShape="0">
                    <a:schemeClr val="dk1">
                      <a:alpha val="40000"/>
                    </a:schemeClr>
                  </a:outerShdw>
                </a:effectLst>
              </a:rPr>
              <a:t>guessing</a:t>
            </a:r>
            <a:r>
              <a:rPr lang="en-US" dirty="0" smtClean="0">
                <a:ln w="0"/>
                <a:effectLst>
                  <a:outerShdw blurRad="38100" dist="19050" dir="2700000" algn="tl" rotWithShape="0">
                    <a:schemeClr val="dk1">
                      <a:alpha val="40000"/>
                    </a:schemeClr>
                  </a:outerShdw>
                </a:effectLst>
              </a:rPr>
              <a:t> each other’s number. They have chosen their number from this </a:t>
            </a:r>
            <a:r>
              <a:rPr lang="en-US" b="1" dirty="0" smtClean="0">
                <a:ln w="0"/>
                <a:effectLst>
                  <a:outerShdw blurRad="38100" dist="19050" dir="2700000" algn="tl" rotWithShape="0">
                    <a:schemeClr val="dk1">
                      <a:alpha val="40000"/>
                    </a:schemeClr>
                  </a:outerShdw>
                </a:effectLst>
              </a:rPr>
              <a:t>number grid</a:t>
            </a:r>
            <a:r>
              <a:rPr lang="en-US" dirty="0" smtClean="0">
                <a:ln w="0"/>
                <a:effectLst>
                  <a:outerShdw blurRad="38100" dist="19050" dir="2700000" algn="tl" rotWithShape="0">
                    <a:schemeClr val="dk1">
                      <a:alpha val="40000"/>
                    </a:schemeClr>
                  </a:outerShdw>
                </a:effectLst>
              </a:rPr>
              <a:t>.</a:t>
            </a:r>
            <a:endParaRPr lang="en-US" sz="1400" dirty="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rotWithShape="1">
          <a:blip r:embed="rId2"/>
          <a:srcRect l="24300" t="13753" r="22767" b="38571"/>
          <a:stretch/>
        </p:blipFill>
        <p:spPr>
          <a:xfrm>
            <a:off x="385944" y="1767840"/>
            <a:ext cx="4214949" cy="2116183"/>
          </a:xfrm>
          <a:prstGeom prst="rect">
            <a:avLst/>
          </a:prstGeom>
        </p:spPr>
      </p:pic>
      <p:pic>
        <p:nvPicPr>
          <p:cNvPr id="12" name="Picture 11"/>
          <p:cNvPicPr>
            <a:picLocks noChangeAspect="1"/>
          </p:cNvPicPr>
          <p:nvPr/>
        </p:nvPicPr>
        <p:blipFill rotWithShape="1">
          <a:blip r:embed="rId2"/>
          <a:srcRect l="55610" t="60140" r="-556" b="1081"/>
          <a:stretch/>
        </p:blipFill>
        <p:spPr>
          <a:xfrm>
            <a:off x="8070698" y="3643987"/>
            <a:ext cx="2660945" cy="1279722"/>
          </a:xfrm>
          <a:prstGeom prst="rect">
            <a:avLst/>
          </a:prstGeom>
        </p:spPr>
      </p:pic>
      <p:pic>
        <p:nvPicPr>
          <p:cNvPr id="3" name="Picture 2"/>
          <p:cNvPicPr>
            <a:picLocks noChangeAspect="1"/>
          </p:cNvPicPr>
          <p:nvPr/>
        </p:nvPicPr>
        <p:blipFill rotWithShape="1">
          <a:blip r:embed="rId3"/>
          <a:srcRect t="17328"/>
          <a:stretch/>
        </p:blipFill>
        <p:spPr>
          <a:xfrm>
            <a:off x="5076166" y="3643987"/>
            <a:ext cx="2599849" cy="1279722"/>
          </a:xfrm>
          <a:prstGeom prst="rect">
            <a:avLst/>
          </a:prstGeom>
        </p:spPr>
      </p:pic>
      <p:sp>
        <p:nvSpPr>
          <p:cNvPr id="13" name="Rectangle 12">
            <a:extLst>
              <a:ext uri="{FF2B5EF4-FFF2-40B4-BE49-F238E27FC236}">
                <a16:creationId xmlns:a16="http://schemas.microsoft.com/office/drawing/2014/main" id="{860DFC27-56B5-4DC8-81FE-DC18ABC72E64}"/>
              </a:ext>
            </a:extLst>
          </p:cNvPr>
          <p:cNvSpPr/>
          <p:nvPr/>
        </p:nvSpPr>
        <p:spPr>
          <a:xfrm>
            <a:off x="5551440" y="2224473"/>
            <a:ext cx="6013543"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These are the numbers they could have </a:t>
            </a:r>
            <a:r>
              <a:rPr lang="en-US" b="1" dirty="0" smtClean="0">
                <a:ln w="0"/>
                <a:effectLst>
                  <a:outerShdw blurRad="38100" dist="19050" dir="2700000" algn="tl" rotWithShape="0">
                    <a:schemeClr val="dk1">
                      <a:alpha val="40000"/>
                    </a:schemeClr>
                  </a:outerShdw>
                </a:effectLst>
              </a:rPr>
              <a:t>chosen</a:t>
            </a:r>
            <a:r>
              <a:rPr lang="en-US" dirty="0" smtClean="0">
                <a:ln w="0"/>
                <a:effectLst>
                  <a:outerShdw blurRad="38100" dist="19050" dir="2700000" algn="tl" rotWithShape="0">
                    <a:schemeClr val="dk1">
                      <a:alpha val="40000"/>
                    </a:schemeClr>
                  </a:outerShdw>
                </a:effectLst>
              </a:rPr>
              <a:t> from.</a:t>
            </a:r>
            <a:endParaRPr lang="en-US" sz="1400" dirty="0">
              <a:ln w="0"/>
              <a:effectLst>
                <a:outerShdw blurRad="38100" dist="19050" dir="2700000" algn="tl" rotWithShape="0">
                  <a:schemeClr val="dk1">
                    <a:alpha val="40000"/>
                  </a:schemeClr>
                </a:outerShdw>
              </a:effectLst>
            </a:endParaRPr>
          </a:p>
        </p:txBody>
      </p:sp>
      <p:sp>
        <p:nvSpPr>
          <p:cNvPr id="5" name="Left Arrow 4"/>
          <p:cNvSpPr/>
          <p:nvPr/>
        </p:nvSpPr>
        <p:spPr>
          <a:xfrm>
            <a:off x="4739990" y="2255128"/>
            <a:ext cx="672353" cy="3048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986839" y="3079408"/>
            <a:ext cx="6013543"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Here are the </a:t>
            </a:r>
            <a:r>
              <a:rPr lang="en-US" b="1" dirty="0" smtClean="0">
                <a:ln w="0"/>
                <a:effectLst>
                  <a:outerShdw blurRad="38100" dist="19050" dir="2700000" algn="tl" rotWithShape="0">
                    <a:schemeClr val="dk1">
                      <a:alpha val="40000"/>
                    </a:schemeClr>
                  </a:outerShdw>
                </a:effectLst>
              </a:rPr>
              <a:t>clues</a:t>
            </a:r>
            <a:r>
              <a:rPr lang="en-US" dirty="0" smtClean="0">
                <a:ln w="0"/>
                <a:effectLst>
                  <a:outerShdw blurRad="38100" dist="19050" dir="2700000" algn="tl" rotWithShape="0">
                    <a:schemeClr val="dk1">
                      <a:alpha val="40000"/>
                    </a:schemeClr>
                  </a:outerShdw>
                </a:effectLst>
              </a:rPr>
              <a:t> they both gave:</a:t>
            </a:r>
            <a:endParaRPr lang="en-US" sz="1400" dirty="0">
              <a:ln w="0"/>
              <a:effectLst>
                <a:outerShdw blurRad="38100" dist="19050" dir="2700000" algn="tl" rotWithShape="0">
                  <a:schemeClr val="dk1">
                    <a:alpha val="40000"/>
                  </a:schemeClr>
                </a:outerShdw>
              </a:effectLst>
            </a:endParaRPr>
          </a:p>
        </p:txBody>
      </p:sp>
      <p:sp>
        <p:nvSpPr>
          <p:cNvPr id="15" name="Explosion 2 14"/>
          <p:cNvSpPr/>
          <p:nvPr/>
        </p:nvSpPr>
        <p:spPr>
          <a:xfrm>
            <a:off x="781099" y="4283848"/>
            <a:ext cx="3819794" cy="219685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Which numbers could Kendra and Charles be thinking of?</a:t>
            </a:r>
            <a:endParaRPr lang="en-GB" sz="1600" dirty="0"/>
          </a:p>
        </p:txBody>
      </p:sp>
      <p:cxnSp>
        <p:nvCxnSpPr>
          <p:cNvPr id="17" name="Straight Connector 16"/>
          <p:cNvCxnSpPr/>
          <p:nvPr/>
        </p:nvCxnSpPr>
        <p:spPr>
          <a:xfrm>
            <a:off x="5159135" y="6122894"/>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45253" y="6122894"/>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50264" y="6122894"/>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157394" y="6122894"/>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153366" y="6122894"/>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60DFC27-56B5-4DC8-81FE-DC18ABC72E64}"/>
              </a:ext>
            </a:extLst>
          </p:cNvPr>
          <p:cNvSpPr/>
          <p:nvPr/>
        </p:nvSpPr>
        <p:spPr>
          <a:xfrm>
            <a:off x="4986838" y="4923709"/>
            <a:ext cx="2689177" cy="338554"/>
          </a:xfrm>
          <a:prstGeom prst="rect">
            <a:avLst/>
          </a:prstGeom>
          <a:noFill/>
        </p:spPr>
        <p:txBody>
          <a:bodyPr wrap="square" lIns="91440" tIns="45720" rIns="91440" bIns="45720">
            <a:spAutoFit/>
          </a:bodyPr>
          <a:lstStyle/>
          <a:p>
            <a:r>
              <a:rPr lang="en-US" sz="1600" dirty="0" smtClean="0">
                <a:ln w="0"/>
                <a:effectLst>
                  <a:outerShdw blurRad="38100" dist="19050" dir="2700000" algn="tl" rotWithShape="0">
                    <a:schemeClr val="dk1">
                      <a:alpha val="40000"/>
                    </a:schemeClr>
                  </a:outerShdw>
                </a:effectLst>
              </a:rPr>
              <a:t>Kendra’s possible numbers:</a:t>
            </a:r>
            <a:endParaRPr lang="en-US" sz="1200" dirty="0">
              <a:ln w="0"/>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860DFC27-56B5-4DC8-81FE-DC18ABC72E64}"/>
              </a:ext>
            </a:extLst>
          </p:cNvPr>
          <p:cNvSpPr/>
          <p:nvPr/>
        </p:nvSpPr>
        <p:spPr>
          <a:xfrm>
            <a:off x="7993610" y="4923709"/>
            <a:ext cx="2689177" cy="338554"/>
          </a:xfrm>
          <a:prstGeom prst="rect">
            <a:avLst/>
          </a:prstGeom>
          <a:noFill/>
        </p:spPr>
        <p:txBody>
          <a:bodyPr wrap="square" lIns="91440" tIns="45720" rIns="91440" bIns="45720">
            <a:spAutoFit/>
          </a:bodyPr>
          <a:lstStyle/>
          <a:p>
            <a:r>
              <a:rPr lang="en-US" sz="1600" dirty="0" smtClean="0">
                <a:ln w="0"/>
                <a:effectLst>
                  <a:outerShdw blurRad="38100" dist="19050" dir="2700000" algn="tl" rotWithShape="0">
                    <a:schemeClr val="dk1">
                      <a:alpha val="40000"/>
                    </a:schemeClr>
                  </a:outerShdw>
                </a:effectLst>
              </a:rPr>
              <a:t>Charles’ possible numbers:</a:t>
            </a:r>
            <a:endParaRPr lang="en-US" sz="1200" dirty="0">
              <a:ln w="0"/>
              <a:effectLst>
                <a:outerShdw blurRad="38100" dist="19050" dir="2700000" algn="tl" rotWithShape="0">
                  <a:schemeClr val="dk1">
                    <a:alpha val="40000"/>
                  </a:schemeClr>
                </a:outerShdw>
              </a:effectLst>
            </a:endParaRPr>
          </a:p>
        </p:txBody>
      </p:sp>
      <p:sp>
        <p:nvSpPr>
          <p:cNvPr id="24" name="Down Arrow 23"/>
          <p:cNvSpPr/>
          <p:nvPr/>
        </p:nvSpPr>
        <p:spPr>
          <a:xfrm>
            <a:off x="5922332" y="5262263"/>
            <a:ext cx="222921" cy="38550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a:off x="8934473" y="5262263"/>
            <a:ext cx="222921" cy="38550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4"/>
          <a:stretch>
            <a:fillRect/>
          </a:stretch>
        </p:blipFill>
        <p:spPr>
          <a:xfrm>
            <a:off x="10955383" y="121324"/>
            <a:ext cx="1139530" cy="858899"/>
          </a:xfrm>
          <a:prstGeom prst="rect">
            <a:avLst/>
          </a:prstGeom>
        </p:spPr>
      </p:pic>
    </p:spTree>
    <p:extLst>
      <p:ext uri="{BB962C8B-B14F-4D97-AF65-F5344CB8AC3E}">
        <p14:creationId xmlns:p14="http://schemas.microsoft.com/office/powerpoint/2010/main" val="1920226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318A0D6-75DF-49AA-BB21-DFB8246D480F}"/>
              </a:ext>
            </a:extLst>
          </p:cNvPr>
          <p:cNvSpPr txBox="1"/>
          <p:nvPr/>
        </p:nvSpPr>
        <p:spPr>
          <a:xfrm>
            <a:off x="0" y="233476"/>
            <a:ext cx="4986839" cy="982051"/>
          </a:xfrm>
          <a:prstGeom prst="rect">
            <a:avLst/>
          </a:prstGeom>
        </p:spPr>
        <p:txBody>
          <a:bodyPr vert="horz" lIns="91440" tIns="45720" rIns="91440" bIns="45720" rtlCol="0" anchor="t">
            <a:normAutofit fontScale="92500" lnSpcReduction="10000"/>
          </a:bodyPr>
          <a:lstStyle/>
          <a:p>
            <a:pPr algn="ctr">
              <a:lnSpc>
                <a:spcPct val="90000"/>
              </a:lnSpc>
              <a:spcBef>
                <a:spcPct val="0"/>
              </a:spcBef>
              <a:spcAft>
                <a:spcPts val="600"/>
              </a:spcAft>
            </a:pPr>
            <a:r>
              <a:rPr lang="en-US" sz="7200" b="1" dirty="0" smtClean="0">
                <a:solidFill>
                  <a:srgbClr val="000000"/>
                </a:solidFill>
                <a:latin typeface="+mj-lt"/>
                <a:ea typeface="+mj-ea"/>
                <a:cs typeface="+mj-cs"/>
              </a:rPr>
              <a:t>Challenge 2…</a:t>
            </a:r>
            <a:endParaRPr lang="en-US" sz="7200" b="1" dirty="0">
              <a:solidFill>
                <a:srgbClr val="000000"/>
              </a:solidFill>
              <a:latin typeface="+mj-lt"/>
              <a:ea typeface="+mj-ea"/>
              <a:cs typeface="+mj-cs"/>
            </a:endParaRPr>
          </a:p>
        </p:txBody>
      </p:sp>
      <p:sp>
        <p:nvSpPr>
          <p:cNvPr id="11" name="Rectangle 10">
            <a:extLst>
              <a:ext uri="{FF2B5EF4-FFF2-40B4-BE49-F238E27FC236}">
                <a16:creationId xmlns:a16="http://schemas.microsoft.com/office/drawing/2014/main" id="{860DFC27-56B5-4DC8-81FE-DC18ABC72E64}"/>
              </a:ext>
            </a:extLst>
          </p:cNvPr>
          <p:cNvSpPr/>
          <p:nvPr/>
        </p:nvSpPr>
        <p:spPr>
          <a:xfrm>
            <a:off x="279681" y="1215527"/>
            <a:ext cx="11285302"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Charles and Kendra are </a:t>
            </a:r>
            <a:r>
              <a:rPr lang="en-US" b="1" dirty="0" smtClean="0">
                <a:ln w="0"/>
                <a:effectLst>
                  <a:outerShdw blurRad="38100" dist="19050" dir="2700000" algn="tl" rotWithShape="0">
                    <a:schemeClr val="dk1">
                      <a:alpha val="40000"/>
                    </a:schemeClr>
                  </a:outerShdw>
                </a:effectLst>
              </a:rPr>
              <a:t>guessing</a:t>
            </a:r>
            <a:r>
              <a:rPr lang="en-US" dirty="0" smtClean="0">
                <a:ln w="0"/>
                <a:effectLst>
                  <a:outerShdw blurRad="38100" dist="19050" dir="2700000" algn="tl" rotWithShape="0">
                    <a:schemeClr val="dk1">
                      <a:alpha val="40000"/>
                    </a:schemeClr>
                  </a:outerShdw>
                </a:effectLst>
              </a:rPr>
              <a:t> each other’s number. They have chosen their number from this </a:t>
            </a:r>
            <a:r>
              <a:rPr lang="en-US" b="1" dirty="0" smtClean="0">
                <a:ln w="0"/>
                <a:effectLst>
                  <a:outerShdw blurRad="38100" dist="19050" dir="2700000" algn="tl" rotWithShape="0">
                    <a:schemeClr val="dk1">
                      <a:alpha val="40000"/>
                    </a:schemeClr>
                  </a:outerShdw>
                </a:effectLst>
              </a:rPr>
              <a:t>number grid</a:t>
            </a:r>
            <a:r>
              <a:rPr lang="en-US" dirty="0" smtClean="0">
                <a:ln w="0"/>
                <a:effectLst>
                  <a:outerShdw blurRad="38100" dist="19050" dir="2700000" algn="tl" rotWithShape="0">
                    <a:schemeClr val="dk1">
                      <a:alpha val="40000"/>
                    </a:schemeClr>
                  </a:outerShdw>
                </a:effectLst>
              </a:rPr>
              <a:t>.</a:t>
            </a:r>
            <a:endParaRPr lang="en-US" sz="1400" dirty="0">
              <a:ln w="0"/>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rotWithShape="1">
          <a:blip r:embed="rId2"/>
          <a:srcRect l="24300" t="13753" r="22767" b="38571"/>
          <a:stretch/>
        </p:blipFill>
        <p:spPr>
          <a:xfrm>
            <a:off x="385944" y="1584859"/>
            <a:ext cx="4214949" cy="2116183"/>
          </a:xfrm>
          <a:prstGeom prst="rect">
            <a:avLst/>
          </a:prstGeom>
        </p:spPr>
      </p:pic>
      <p:pic>
        <p:nvPicPr>
          <p:cNvPr id="12" name="Picture 11"/>
          <p:cNvPicPr>
            <a:picLocks noChangeAspect="1"/>
          </p:cNvPicPr>
          <p:nvPr/>
        </p:nvPicPr>
        <p:blipFill rotWithShape="1">
          <a:blip r:embed="rId2"/>
          <a:srcRect l="55610" t="60140" r="-556" b="1081"/>
          <a:stretch/>
        </p:blipFill>
        <p:spPr>
          <a:xfrm>
            <a:off x="6690131" y="3903965"/>
            <a:ext cx="2660945" cy="1279722"/>
          </a:xfrm>
          <a:prstGeom prst="rect">
            <a:avLst/>
          </a:prstGeom>
        </p:spPr>
      </p:pic>
      <p:pic>
        <p:nvPicPr>
          <p:cNvPr id="3" name="Picture 2"/>
          <p:cNvPicPr>
            <a:picLocks noChangeAspect="1"/>
          </p:cNvPicPr>
          <p:nvPr/>
        </p:nvPicPr>
        <p:blipFill rotWithShape="1">
          <a:blip r:embed="rId3"/>
          <a:srcRect t="17328"/>
          <a:stretch/>
        </p:blipFill>
        <p:spPr>
          <a:xfrm>
            <a:off x="3695599" y="3903965"/>
            <a:ext cx="2599849" cy="1279722"/>
          </a:xfrm>
          <a:prstGeom prst="rect">
            <a:avLst/>
          </a:prstGeom>
        </p:spPr>
      </p:pic>
      <p:sp>
        <p:nvSpPr>
          <p:cNvPr id="13" name="Rectangle 12">
            <a:extLst>
              <a:ext uri="{FF2B5EF4-FFF2-40B4-BE49-F238E27FC236}">
                <a16:creationId xmlns:a16="http://schemas.microsoft.com/office/drawing/2014/main" id="{860DFC27-56B5-4DC8-81FE-DC18ABC72E64}"/>
              </a:ext>
            </a:extLst>
          </p:cNvPr>
          <p:cNvSpPr/>
          <p:nvPr/>
        </p:nvSpPr>
        <p:spPr>
          <a:xfrm>
            <a:off x="5551440" y="2224473"/>
            <a:ext cx="6013543"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These are the numbers they could have </a:t>
            </a:r>
            <a:r>
              <a:rPr lang="en-US" b="1" dirty="0" smtClean="0">
                <a:ln w="0"/>
                <a:effectLst>
                  <a:outerShdw blurRad="38100" dist="19050" dir="2700000" algn="tl" rotWithShape="0">
                    <a:schemeClr val="dk1">
                      <a:alpha val="40000"/>
                    </a:schemeClr>
                  </a:outerShdw>
                </a:effectLst>
              </a:rPr>
              <a:t>chosen</a:t>
            </a:r>
            <a:r>
              <a:rPr lang="en-US" dirty="0" smtClean="0">
                <a:ln w="0"/>
                <a:effectLst>
                  <a:outerShdw blurRad="38100" dist="19050" dir="2700000" algn="tl" rotWithShape="0">
                    <a:schemeClr val="dk1">
                      <a:alpha val="40000"/>
                    </a:schemeClr>
                  </a:outerShdw>
                </a:effectLst>
              </a:rPr>
              <a:t> from.</a:t>
            </a:r>
            <a:endParaRPr lang="en-US" sz="1400" dirty="0">
              <a:ln w="0"/>
              <a:effectLst>
                <a:outerShdw blurRad="38100" dist="19050" dir="2700000" algn="tl" rotWithShape="0">
                  <a:schemeClr val="dk1">
                    <a:alpha val="40000"/>
                  </a:schemeClr>
                </a:outerShdw>
              </a:effectLst>
            </a:endParaRPr>
          </a:p>
        </p:txBody>
      </p:sp>
      <p:sp>
        <p:nvSpPr>
          <p:cNvPr id="5" name="Left Arrow 4"/>
          <p:cNvSpPr/>
          <p:nvPr/>
        </p:nvSpPr>
        <p:spPr>
          <a:xfrm>
            <a:off x="4739990" y="2255128"/>
            <a:ext cx="672353" cy="3048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60DFC27-56B5-4DC8-81FE-DC18ABC72E64}"/>
              </a:ext>
            </a:extLst>
          </p:cNvPr>
          <p:cNvSpPr/>
          <p:nvPr/>
        </p:nvSpPr>
        <p:spPr>
          <a:xfrm>
            <a:off x="4870298" y="3393210"/>
            <a:ext cx="6013543" cy="369332"/>
          </a:xfrm>
          <a:prstGeom prst="rect">
            <a:avLst/>
          </a:prstGeom>
          <a:noFill/>
        </p:spPr>
        <p:txBody>
          <a:bodyPr wrap="square" lIns="91440" tIns="45720" rIns="91440" bIns="45720">
            <a:spAutoFit/>
          </a:bodyPr>
          <a:lstStyle/>
          <a:p>
            <a:r>
              <a:rPr lang="en-US" dirty="0" smtClean="0">
                <a:ln w="0"/>
                <a:effectLst>
                  <a:outerShdw blurRad="38100" dist="19050" dir="2700000" algn="tl" rotWithShape="0">
                    <a:schemeClr val="dk1">
                      <a:alpha val="40000"/>
                    </a:schemeClr>
                  </a:outerShdw>
                </a:effectLst>
              </a:rPr>
              <a:t>Here are the </a:t>
            </a:r>
            <a:r>
              <a:rPr lang="en-US" b="1" dirty="0" smtClean="0">
                <a:ln w="0"/>
                <a:effectLst>
                  <a:outerShdw blurRad="38100" dist="19050" dir="2700000" algn="tl" rotWithShape="0">
                    <a:schemeClr val="dk1">
                      <a:alpha val="40000"/>
                    </a:schemeClr>
                  </a:outerShdw>
                </a:effectLst>
              </a:rPr>
              <a:t>clues</a:t>
            </a:r>
            <a:r>
              <a:rPr lang="en-US" dirty="0" smtClean="0">
                <a:ln w="0"/>
                <a:effectLst>
                  <a:outerShdw blurRad="38100" dist="19050" dir="2700000" algn="tl" rotWithShape="0">
                    <a:schemeClr val="dk1">
                      <a:alpha val="40000"/>
                    </a:schemeClr>
                  </a:outerShdw>
                </a:effectLst>
              </a:rPr>
              <a:t> they both gave:</a:t>
            </a:r>
            <a:endParaRPr lang="en-US" sz="1400" dirty="0">
              <a:ln w="0"/>
              <a:effectLst>
                <a:outerShdw blurRad="38100" dist="19050" dir="2700000" algn="tl" rotWithShape="0">
                  <a:schemeClr val="dk1">
                    <a:alpha val="40000"/>
                  </a:schemeClr>
                </a:outerShdw>
              </a:effectLst>
            </a:endParaRPr>
          </a:p>
        </p:txBody>
      </p:sp>
      <p:sp>
        <p:nvSpPr>
          <p:cNvPr id="15" name="Explosion 2 14"/>
          <p:cNvSpPr/>
          <p:nvPr/>
        </p:nvSpPr>
        <p:spPr>
          <a:xfrm>
            <a:off x="-70223" y="3719805"/>
            <a:ext cx="4254414" cy="308749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Kendra’s number could only be 12 or 24 because they are the only numbers that can be shared into groups of 2 and 3.</a:t>
            </a:r>
            <a:endParaRPr lang="en-GB" sz="1400" dirty="0">
              <a:solidFill>
                <a:srgbClr val="FF0000"/>
              </a:solidFill>
            </a:endParaRPr>
          </a:p>
        </p:txBody>
      </p:sp>
      <p:cxnSp>
        <p:nvCxnSpPr>
          <p:cNvPr id="17" name="Straight Connector 16"/>
          <p:cNvCxnSpPr/>
          <p:nvPr/>
        </p:nvCxnSpPr>
        <p:spPr>
          <a:xfrm>
            <a:off x="3778568" y="6382872"/>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64686" y="6382872"/>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69697" y="6382872"/>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776827" y="6382872"/>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72799" y="6382872"/>
            <a:ext cx="6702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60DFC27-56B5-4DC8-81FE-DC18ABC72E64}"/>
              </a:ext>
            </a:extLst>
          </p:cNvPr>
          <p:cNvSpPr/>
          <p:nvPr/>
        </p:nvSpPr>
        <p:spPr>
          <a:xfrm>
            <a:off x="3606271" y="5183687"/>
            <a:ext cx="2689177" cy="338554"/>
          </a:xfrm>
          <a:prstGeom prst="rect">
            <a:avLst/>
          </a:prstGeom>
          <a:noFill/>
        </p:spPr>
        <p:txBody>
          <a:bodyPr wrap="square" lIns="91440" tIns="45720" rIns="91440" bIns="45720">
            <a:spAutoFit/>
          </a:bodyPr>
          <a:lstStyle/>
          <a:p>
            <a:r>
              <a:rPr lang="en-US" sz="1600" dirty="0" smtClean="0">
                <a:ln w="0"/>
                <a:effectLst>
                  <a:outerShdw blurRad="38100" dist="19050" dir="2700000" algn="tl" rotWithShape="0">
                    <a:schemeClr val="dk1">
                      <a:alpha val="40000"/>
                    </a:schemeClr>
                  </a:outerShdw>
                </a:effectLst>
              </a:rPr>
              <a:t>Kendra’s possible numbers:</a:t>
            </a:r>
            <a:endParaRPr lang="en-US" sz="1200" dirty="0">
              <a:ln w="0"/>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860DFC27-56B5-4DC8-81FE-DC18ABC72E64}"/>
              </a:ext>
            </a:extLst>
          </p:cNvPr>
          <p:cNvSpPr/>
          <p:nvPr/>
        </p:nvSpPr>
        <p:spPr>
          <a:xfrm>
            <a:off x="6613043" y="5183687"/>
            <a:ext cx="2689177" cy="338554"/>
          </a:xfrm>
          <a:prstGeom prst="rect">
            <a:avLst/>
          </a:prstGeom>
          <a:noFill/>
        </p:spPr>
        <p:txBody>
          <a:bodyPr wrap="square" lIns="91440" tIns="45720" rIns="91440" bIns="45720">
            <a:spAutoFit/>
          </a:bodyPr>
          <a:lstStyle/>
          <a:p>
            <a:r>
              <a:rPr lang="en-US" sz="1600" dirty="0" smtClean="0">
                <a:ln w="0"/>
                <a:effectLst>
                  <a:outerShdw blurRad="38100" dist="19050" dir="2700000" algn="tl" rotWithShape="0">
                    <a:schemeClr val="dk1">
                      <a:alpha val="40000"/>
                    </a:schemeClr>
                  </a:outerShdw>
                </a:effectLst>
              </a:rPr>
              <a:t>Charles’ possible numbers:</a:t>
            </a:r>
            <a:endParaRPr lang="en-US" sz="1200" dirty="0">
              <a:ln w="0"/>
              <a:effectLst>
                <a:outerShdw blurRad="38100" dist="19050" dir="2700000" algn="tl" rotWithShape="0">
                  <a:schemeClr val="dk1">
                    <a:alpha val="40000"/>
                  </a:schemeClr>
                </a:outerShdw>
              </a:effectLst>
            </a:endParaRPr>
          </a:p>
        </p:txBody>
      </p:sp>
      <p:sp>
        <p:nvSpPr>
          <p:cNvPr id="24" name="Down Arrow 23"/>
          <p:cNvSpPr/>
          <p:nvPr/>
        </p:nvSpPr>
        <p:spPr>
          <a:xfrm>
            <a:off x="4541765" y="5522241"/>
            <a:ext cx="222921" cy="38550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a:off x="7553906" y="5522241"/>
            <a:ext cx="222921" cy="38550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60DFC27-56B5-4DC8-81FE-DC18ABC72E64}"/>
              </a:ext>
            </a:extLst>
          </p:cNvPr>
          <p:cNvSpPr/>
          <p:nvPr/>
        </p:nvSpPr>
        <p:spPr>
          <a:xfrm>
            <a:off x="3859570" y="5940189"/>
            <a:ext cx="589208" cy="523220"/>
          </a:xfrm>
          <a:prstGeom prst="rect">
            <a:avLst/>
          </a:prstGeom>
          <a:noFill/>
        </p:spPr>
        <p:txBody>
          <a:bodyPr wrap="square" lIns="91440" tIns="45720" rIns="91440" bIns="45720">
            <a:spAutoFit/>
          </a:bodyPr>
          <a:lstStyle/>
          <a:p>
            <a:r>
              <a:rPr lang="en-US" sz="2800" dirty="0" smtClean="0">
                <a:ln w="0"/>
                <a:solidFill>
                  <a:srgbClr val="FF0000"/>
                </a:solidFill>
                <a:effectLst>
                  <a:outerShdw blurRad="38100" dist="19050" dir="2700000" algn="tl" rotWithShape="0">
                    <a:schemeClr val="dk1">
                      <a:alpha val="40000"/>
                    </a:schemeClr>
                  </a:outerShdw>
                </a:effectLst>
              </a:rPr>
              <a:t>12</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860DFC27-56B5-4DC8-81FE-DC18ABC72E64}"/>
              </a:ext>
            </a:extLst>
          </p:cNvPr>
          <p:cNvSpPr/>
          <p:nvPr/>
        </p:nvSpPr>
        <p:spPr>
          <a:xfrm>
            <a:off x="4781562" y="5957480"/>
            <a:ext cx="589208" cy="523220"/>
          </a:xfrm>
          <a:prstGeom prst="rect">
            <a:avLst/>
          </a:prstGeom>
          <a:noFill/>
        </p:spPr>
        <p:txBody>
          <a:bodyPr wrap="square" lIns="91440" tIns="45720" rIns="91440" bIns="45720">
            <a:spAutoFit/>
          </a:bodyPr>
          <a:lstStyle/>
          <a:p>
            <a:r>
              <a:rPr lang="en-US" sz="2800" dirty="0" smtClean="0">
                <a:ln w="0"/>
                <a:solidFill>
                  <a:srgbClr val="FF0000"/>
                </a:solidFill>
                <a:effectLst>
                  <a:outerShdw blurRad="38100" dist="19050" dir="2700000" algn="tl" rotWithShape="0">
                    <a:schemeClr val="dk1">
                      <a:alpha val="40000"/>
                    </a:schemeClr>
                  </a:outerShdw>
                </a:effectLst>
              </a:rPr>
              <a:t>24</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860DFC27-56B5-4DC8-81FE-DC18ABC72E64}"/>
              </a:ext>
            </a:extLst>
          </p:cNvPr>
          <p:cNvSpPr/>
          <p:nvPr/>
        </p:nvSpPr>
        <p:spPr>
          <a:xfrm>
            <a:off x="6841306" y="5940189"/>
            <a:ext cx="589208" cy="523220"/>
          </a:xfrm>
          <a:prstGeom prst="rect">
            <a:avLst/>
          </a:prstGeom>
          <a:noFill/>
        </p:spPr>
        <p:txBody>
          <a:bodyPr wrap="square" lIns="91440" tIns="45720" rIns="91440" bIns="45720">
            <a:spAutoFit/>
          </a:bodyPr>
          <a:lstStyle/>
          <a:p>
            <a:r>
              <a:rPr lang="en-US" sz="2800" dirty="0" smtClean="0">
                <a:ln w="0"/>
                <a:solidFill>
                  <a:srgbClr val="FF0000"/>
                </a:solidFill>
                <a:effectLst>
                  <a:outerShdw blurRad="38100" dist="19050" dir="2700000" algn="tl" rotWithShape="0">
                    <a:schemeClr val="dk1">
                      <a:alpha val="40000"/>
                    </a:schemeClr>
                  </a:outerShdw>
                </a:effectLst>
              </a:rPr>
              <a:t>12</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860DFC27-56B5-4DC8-81FE-DC18ABC72E64}"/>
              </a:ext>
            </a:extLst>
          </p:cNvPr>
          <p:cNvSpPr/>
          <p:nvPr/>
        </p:nvSpPr>
        <p:spPr>
          <a:xfrm>
            <a:off x="8833758" y="5940189"/>
            <a:ext cx="589208" cy="523220"/>
          </a:xfrm>
          <a:prstGeom prst="rect">
            <a:avLst/>
          </a:prstGeom>
          <a:noFill/>
        </p:spPr>
        <p:txBody>
          <a:bodyPr wrap="square" lIns="91440" tIns="45720" rIns="91440" bIns="45720">
            <a:spAutoFit/>
          </a:bodyPr>
          <a:lstStyle/>
          <a:p>
            <a:r>
              <a:rPr lang="en-US" sz="2800" dirty="0" smtClean="0">
                <a:ln w="0"/>
                <a:solidFill>
                  <a:srgbClr val="FF0000"/>
                </a:solidFill>
                <a:effectLst>
                  <a:outerShdw blurRad="38100" dist="19050" dir="2700000" algn="tl" rotWithShape="0">
                    <a:schemeClr val="dk1">
                      <a:alpha val="40000"/>
                    </a:schemeClr>
                  </a:outerShdw>
                </a:effectLst>
              </a:rPr>
              <a:t>32</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860DFC27-56B5-4DC8-81FE-DC18ABC72E64}"/>
              </a:ext>
            </a:extLst>
          </p:cNvPr>
          <p:cNvSpPr/>
          <p:nvPr/>
        </p:nvSpPr>
        <p:spPr>
          <a:xfrm>
            <a:off x="7827424" y="5957480"/>
            <a:ext cx="589208" cy="523220"/>
          </a:xfrm>
          <a:prstGeom prst="rect">
            <a:avLst/>
          </a:prstGeom>
          <a:noFill/>
        </p:spPr>
        <p:txBody>
          <a:bodyPr wrap="square" lIns="91440" tIns="45720" rIns="91440" bIns="45720">
            <a:spAutoFit/>
          </a:bodyPr>
          <a:lstStyle/>
          <a:p>
            <a:r>
              <a:rPr lang="en-US" sz="2800" dirty="0" smtClean="0">
                <a:ln w="0"/>
                <a:solidFill>
                  <a:srgbClr val="FF0000"/>
                </a:solidFill>
                <a:effectLst>
                  <a:outerShdw blurRad="38100" dist="19050" dir="2700000" algn="tl" rotWithShape="0">
                    <a:schemeClr val="dk1">
                      <a:alpha val="40000"/>
                    </a:schemeClr>
                  </a:outerShdw>
                </a:effectLst>
              </a:rPr>
              <a:t>24</a:t>
            </a:r>
            <a:endParaRPr lang="en-US" sz="1400" dirty="0">
              <a:ln w="0"/>
              <a:solidFill>
                <a:srgbClr val="FF0000"/>
              </a:solidFill>
              <a:effectLst>
                <a:outerShdw blurRad="38100" dist="19050" dir="2700000" algn="tl" rotWithShape="0">
                  <a:schemeClr val="dk1">
                    <a:alpha val="40000"/>
                  </a:schemeClr>
                </a:outerShdw>
              </a:effectLst>
            </a:endParaRPr>
          </a:p>
        </p:txBody>
      </p:sp>
      <p:sp>
        <p:nvSpPr>
          <p:cNvPr id="31" name="Explosion 2 30"/>
          <p:cNvSpPr/>
          <p:nvPr/>
        </p:nvSpPr>
        <p:spPr>
          <a:xfrm>
            <a:off x="8843947" y="3392341"/>
            <a:ext cx="3819794" cy="3087490"/>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Charles’ number could have been 12, 24 or 32 because they are all divisible by 4 (counting in 4’s numbers).</a:t>
            </a:r>
            <a:endParaRPr lang="en-GB" sz="1400" dirty="0">
              <a:solidFill>
                <a:srgbClr val="FF0000"/>
              </a:solidFill>
            </a:endParaRPr>
          </a:p>
        </p:txBody>
      </p:sp>
      <p:pic>
        <p:nvPicPr>
          <p:cNvPr id="32"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4"/>
          <a:stretch>
            <a:fillRect/>
          </a:stretch>
        </p:blipFill>
        <p:spPr>
          <a:xfrm>
            <a:off x="10931676" y="117095"/>
            <a:ext cx="1141989" cy="869275"/>
          </a:xfrm>
          <a:prstGeom prst="rect">
            <a:avLst/>
          </a:prstGeom>
        </p:spPr>
      </p:pic>
    </p:spTree>
    <p:extLst>
      <p:ext uri="{BB962C8B-B14F-4D97-AF65-F5344CB8AC3E}">
        <p14:creationId xmlns:p14="http://schemas.microsoft.com/office/powerpoint/2010/main" val="14837971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933773"/>
            <a:ext cx="11130455" cy="369332"/>
          </a:xfrm>
          <a:prstGeom prst="rect">
            <a:avLst/>
          </a:prstGeom>
          <a:noFill/>
        </p:spPr>
        <p:txBody>
          <a:bodyPr wrap="square" rtlCol="0">
            <a:spAutoFit/>
          </a:bodyPr>
          <a:lstStyle/>
          <a:p>
            <a:pPr algn="ctr"/>
            <a:r>
              <a:rPr lang="en-GB" dirty="0"/>
              <a:t>Please send </a:t>
            </a:r>
            <a:r>
              <a:rPr lang="en-GB" dirty="0" smtClean="0"/>
              <a:t>your completed wor</a:t>
            </a:r>
            <a:r>
              <a:rPr lang="en-GB" dirty="0" smtClean="0"/>
              <a:t>k for this session to: </a:t>
            </a:r>
            <a:r>
              <a:rPr lang="en-GB" dirty="0" smtClean="0">
                <a:hlinkClick r:id="rId3"/>
              </a:rPr>
              <a:t>pioneerspupils@gmail.com</a:t>
            </a:r>
            <a:endParaRPr lang="en-GB" dirty="0"/>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1106059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4066" y="6033803"/>
            <a:ext cx="4028302" cy="461665"/>
          </a:xfrm>
          <a:prstGeom prst="rect">
            <a:avLst/>
          </a:prstGeom>
          <a:noFill/>
        </p:spPr>
        <p:txBody>
          <a:bodyPr wrap="square" rtlCol="0">
            <a:spAutoFit/>
          </a:bodyPr>
          <a:lstStyle/>
          <a:p>
            <a:r>
              <a:rPr lang="en-GB" sz="2400" dirty="0"/>
              <a:t>Subject</a:t>
            </a:r>
            <a:r>
              <a:rPr lang="en-GB" dirty="0"/>
              <a:t>: </a:t>
            </a:r>
            <a:r>
              <a:rPr lang="en-GB" sz="2400" dirty="0"/>
              <a:t>Maths </a:t>
            </a:r>
            <a:endParaRPr lang="en-GB" dirty="0"/>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Date</a:t>
            </a:r>
            <a:r>
              <a:rPr lang="en-GB" dirty="0"/>
              <a:t>: </a:t>
            </a:r>
            <a:r>
              <a:rPr lang="en-GB" sz="3200" dirty="0" smtClean="0"/>
              <a:t>02</a:t>
            </a:r>
            <a:r>
              <a:rPr lang="en-GB" sz="3200" dirty="0" smtClean="0"/>
              <a:t>.07.21</a:t>
            </a:r>
            <a:r>
              <a:rPr lang="en-GB" dirty="0" smtClean="0"/>
              <a:t> </a:t>
            </a:r>
            <a:endParaRPr lang="en-GB" dirty="0"/>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76911" y="2835982"/>
            <a:ext cx="10429593" cy="707886"/>
          </a:xfrm>
          <a:prstGeom prst="rect">
            <a:avLst/>
          </a:prstGeom>
          <a:noFill/>
        </p:spPr>
        <p:txBody>
          <a:bodyPr wrap="square" rtlCol="0">
            <a:spAutoFit/>
          </a:bodyPr>
          <a:lstStyle/>
          <a:p>
            <a:r>
              <a:rPr lang="en-GB" sz="4000" dirty="0"/>
              <a:t>LO To be able to </a:t>
            </a:r>
            <a:r>
              <a:rPr lang="en-GB" sz="4000" dirty="0" smtClean="0"/>
              <a:t>solve maths problems.</a:t>
            </a:r>
            <a:endParaRPr lang="en-GB" sz="4000" dirty="0"/>
          </a:p>
        </p:txBody>
      </p:sp>
      <p:pic>
        <p:nvPicPr>
          <p:cNvPr id="2" name="Picture 1"/>
          <p:cNvPicPr>
            <a:picLocks noChangeAspect="1"/>
          </p:cNvPicPr>
          <p:nvPr/>
        </p:nvPicPr>
        <p:blipFill>
          <a:blip r:embed="rId4"/>
          <a:stretch>
            <a:fillRect/>
          </a:stretch>
        </p:blipFill>
        <p:spPr>
          <a:xfrm>
            <a:off x="4721657" y="5940593"/>
            <a:ext cx="759101" cy="68164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967352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5688BD-7719-4536-911E-6612E76031D6}"/>
              </a:ext>
            </a:extLst>
          </p:cNvPr>
          <p:cNvSpPr txBox="1"/>
          <p:nvPr/>
        </p:nvSpPr>
        <p:spPr>
          <a:xfrm>
            <a:off x="3791507" y="362197"/>
            <a:ext cx="3904180" cy="646331"/>
          </a:xfrm>
          <a:prstGeom prst="rect">
            <a:avLst/>
          </a:prstGeom>
          <a:noFill/>
        </p:spPr>
        <p:txBody>
          <a:bodyPr wrap="square" rtlCol="0">
            <a:spAutoFit/>
          </a:bodyPr>
          <a:lstStyle/>
          <a:p>
            <a:r>
              <a:rPr lang="en-GB" sz="3600" dirty="0" smtClean="0"/>
              <a:t>Timed Twenty!</a:t>
            </a:r>
            <a:endParaRPr lang="en-GB" sz="3600" dirty="0"/>
          </a:p>
        </p:txBody>
      </p:sp>
      <p:sp>
        <p:nvSpPr>
          <p:cNvPr id="5" name="TextBox 4">
            <a:extLst>
              <a:ext uri="{FF2B5EF4-FFF2-40B4-BE49-F238E27FC236}">
                <a16:creationId xmlns:a16="http://schemas.microsoft.com/office/drawing/2014/main" id="{CC8AB06A-5305-4AE4-9E04-9DE16CF5E254}"/>
              </a:ext>
            </a:extLst>
          </p:cNvPr>
          <p:cNvSpPr txBox="1"/>
          <p:nvPr/>
        </p:nvSpPr>
        <p:spPr>
          <a:xfrm>
            <a:off x="1731686" y="928373"/>
            <a:ext cx="7158445" cy="646331"/>
          </a:xfrm>
          <a:prstGeom prst="rect">
            <a:avLst/>
          </a:prstGeom>
          <a:noFill/>
        </p:spPr>
        <p:txBody>
          <a:bodyPr wrap="square" rtlCol="0">
            <a:spAutoFit/>
          </a:bodyPr>
          <a:lstStyle/>
          <a:p>
            <a:pPr algn="ctr"/>
            <a:r>
              <a:rPr lang="en-GB" dirty="0" smtClean="0"/>
              <a:t>Have a go at working out the answer to these 20 arithmetic sums as quickly as you can!</a:t>
            </a:r>
            <a:endParaRPr lang="en-GB" dirty="0"/>
          </a:p>
        </p:txBody>
      </p:sp>
      <p:sp>
        <p:nvSpPr>
          <p:cNvPr id="6" name="TextBox 5">
            <a:extLst>
              <a:ext uri="{FF2B5EF4-FFF2-40B4-BE49-F238E27FC236}">
                <a16:creationId xmlns:a16="http://schemas.microsoft.com/office/drawing/2014/main" id="{FCCFB872-1257-4B5A-8096-059009B99DCF}"/>
              </a:ext>
            </a:extLst>
          </p:cNvPr>
          <p:cNvSpPr txBox="1"/>
          <p:nvPr/>
        </p:nvSpPr>
        <p:spPr>
          <a:xfrm>
            <a:off x="1534080" y="2034919"/>
            <a:ext cx="2384778" cy="4401205"/>
          </a:xfrm>
          <a:prstGeom prst="rect">
            <a:avLst/>
          </a:prstGeom>
          <a:noFill/>
        </p:spPr>
        <p:txBody>
          <a:bodyPr wrap="square" rtlCol="0">
            <a:spAutoFit/>
          </a:bodyPr>
          <a:lstStyle/>
          <a:p>
            <a:pPr marL="742950" indent="-742950">
              <a:buAutoNum type="arabicPeriod"/>
            </a:pPr>
            <a:r>
              <a:rPr lang="en-GB" sz="2800" dirty="0" smtClean="0"/>
              <a:t>2 + 5 =</a:t>
            </a:r>
          </a:p>
          <a:p>
            <a:pPr marL="742950" indent="-742950">
              <a:buAutoNum type="arabicPeriod"/>
            </a:pPr>
            <a:r>
              <a:rPr lang="en-US" sz="2800" dirty="0" smtClean="0"/>
              <a:t>10 + 1 =</a:t>
            </a:r>
          </a:p>
          <a:p>
            <a:pPr marL="742950" indent="-742950">
              <a:buAutoNum type="arabicPeriod"/>
            </a:pPr>
            <a:r>
              <a:rPr lang="en-US" sz="2800" dirty="0" smtClean="0"/>
              <a:t>3 + 3 =</a:t>
            </a:r>
          </a:p>
          <a:p>
            <a:pPr marL="742950" indent="-742950">
              <a:buAutoNum type="arabicPeriod"/>
            </a:pPr>
            <a:r>
              <a:rPr lang="en-US" sz="2800" dirty="0" smtClean="0"/>
              <a:t>4 + 6 =</a:t>
            </a:r>
          </a:p>
          <a:p>
            <a:pPr marL="742950" indent="-742950">
              <a:buAutoNum type="arabicPeriod"/>
            </a:pPr>
            <a:r>
              <a:rPr lang="en-US" sz="2800" dirty="0" smtClean="0"/>
              <a:t>7 + 1 =</a:t>
            </a:r>
          </a:p>
          <a:p>
            <a:pPr marL="742950" indent="-742950">
              <a:buAutoNum type="arabicPeriod"/>
            </a:pPr>
            <a:r>
              <a:rPr lang="en-US" sz="2800" dirty="0" smtClean="0"/>
              <a:t>2 + 2 =</a:t>
            </a:r>
          </a:p>
          <a:p>
            <a:pPr marL="742950" indent="-742950">
              <a:buAutoNum type="arabicPeriod"/>
            </a:pPr>
            <a:r>
              <a:rPr lang="en-US" sz="2800" dirty="0" smtClean="0"/>
              <a:t>9 + 5 =</a:t>
            </a:r>
          </a:p>
          <a:p>
            <a:pPr marL="742950" indent="-742950">
              <a:buAutoNum type="arabicPeriod"/>
            </a:pPr>
            <a:r>
              <a:rPr lang="en-US" sz="2800" dirty="0" smtClean="0"/>
              <a:t>10 + 6 =</a:t>
            </a:r>
          </a:p>
          <a:p>
            <a:pPr marL="742950" indent="-742950">
              <a:buAutoNum type="arabicPeriod"/>
            </a:pPr>
            <a:r>
              <a:rPr lang="en-US" sz="2800" dirty="0" smtClean="0"/>
              <a:t>8 + 8 =</a:t>
            </a:r>
          </a:p>
          <a:p>
            <a:pPr marL="742950" indent="-742950">
              <a:buAutoNum type="arabicPeriod"/>
            </a:pPr>
            <a:r>
              <a:rPr lang="en-US" sz="2800" dirty="0" smtClean="0"/>
              <a:t>6 + 2 =</a:t>
            </a:r>
            <a:endParaRPr lang="en-GB" sz="2800" dirty="0"/>
          </a:p>
        </p:txBody>
      </p:sp>
      <p:sp>
        <p:nvSpPr>
          <p:cNvPr id="12" name="Rectangle 11"/>
          <p:cNvSpPr/>
          <p:nvPr/>
        </p:nvSpPr>
        <p:spPr>
          <a:xfrm>
            <a:off x="104504" y="77434"/>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sp>
        <p:nvSpPr>
          <p:cNvPr id="2" name="Explosion 2 1"/>
          <p:cNvSpPr/>
          <p:nvPr/>
        </p:nvSpPr>
        <p:spPr>
          <a:xfrm>
            <a:off x="8456022" y="495445"/>
            <a:ext cx="3135086" cy="227388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Get someone to time you! </a:t>
            </a:r>
          </a:p>
        </p:txBody>
      </p:sp>
      <p:sp>
        <p:nvSpPr>
          <p:cNvPr id="13" name="TextBox 12">
            <a:extLst>
              <a:ext uri="{FF2B5EF4-FFF2-40B4-BE49-F238E27FC236}">
                <a16:creationId xmlns:a16="http://schemas.microsoft.com/office/drawing/2014/main" id="{FCCFB872-1257-4B5A-8096-059009B99DCF}"/>
              </a:ext>
            </a:extLst>
          </p:cNvPr>
          <p:cNvSpPr txBox="1"/>
          <p:nvPr/>
        </p:nvSpPr>
        <p:spPr>
          <a:xfrm>
            <a:off x="5310909" y="2034919"/>
            <a:ext cx="2384778" cy="4401205"/>
          </a:xfrm>
          <a:prstGeom prst="rect">
            <a:avLst/>
          </a:prstGeom>
          <a:noFill/>
        </p:spPr>
        <p:txBody>
          <a:bodyPr wrap="square" rtlCol="0">
            <a:spAutoFit/>
          </a:bodyPr>
          <a:lstStyle/>
          <a:p>
            <a:r>
              <a:rPr lang="en-US" sz="2800" dirty="0" smtClean="0"/>
              <a:t>11.    10 – 2 =</a:t>
            </a:r>
          </a:p>
          <a:p>
            <a:pPr marL="514350" indent="-514350">
              <a:buAutoNum type="arabicPeriod" startAt="12"/>
            </a:pPr>
            <a:r>
              <a:rPr lang="en-US" sz="2800" dirty="0" smtClean="0"/>
              <a:t>    8 – 1 =</a:t>
            </a:r>
            <a:r>
              <a:rPr lang="en-GB" sz="2800" dirty="0"/>
              <a:t> </a:t>
            </a:r>
            <a:endParaRPr lang="en-GB" sz="2800" dirty="0" smtClean="0"/>
          </a:p>
          <a:p>
            <a:pPr marL="514350" indent="-514350">
              <a:buAutoNum type="arabicPeriod" startAt="12"/>
            </a:pPr>
            <a:r>
              <a:rPr lang="en-US" sz="2800" dirty="0"/>
              <a:t> </a:t>
            </a:r>
            <a:r>
              <a:rPr lang="en-US" sz="2800" dirty="0" smtClean="0"/>
              <a:t>   7 – 4 =</a:t>
            </a:r>
          </a:p>
          <a:p>
            <a:pPr marL="514350" indent="-514350">
              <a:buAutoNum type="arabicPeriod" startAt="12"/>
            </a:pPr>
            <a:r>
              <a:rPr lang="en-US" sz="2800" dirty="0"/>
              <a:t> </a:t>
            </a:r>
            <a:r>
              <a:rPr lang="en-US" sz="2800" dirty="0" smtClean="0"/>
              <a:t>   2 – 0 =</a:t>
            </a:r>
          </a:p>
          <a:p>
            <a:pPr marL="514350" indent="-514350">
              <a:buAutoNum type="arabicPeriod" startAt="12"/>
            </a:pPr>
            <a:r>
              <a:rPr lang="en-US" sz="2800" dirty="0"/>
              <a:t> </a:t>
            </a:r>
            <a:r>
              <a:rPr lang="en-US" sz="2800" dirty="0" smtClean="0"/>
              <a:t>   5 – 5 =</a:t>
            </a:r>
          </a:p>
          <a:p>
            <a:pPr marL="514350" indent="-514350">
              <a:buAutoNum type="arabicPeriod" startAt="12"/>
            </a:pPr>
            <a:r>
              <a:rPr lang="en-US" sz="2800" dirty="0"/>
              <a:t> </a:t>
            </a:r>
            <a:r>
              <a:rPr lang="en-US" sz="2800" dirty="0" smtClean="0"/>
              <a:t>   6 – 3 =</a:t>
            </a:r>
          </a:p>
          <a:p>
            <a:pPr marL="514350" indent="-514350">
              <a:buAutoNum type="arabicPeriod" startAt="12"/>
            </a:pPr>
            <a:r>
              <a:rPr lang="en-US" sz="2800" dirty="0"/>
              <a:t> </a:t>
            </a:r>
            <a:r>
              <a:rPr lang="en-US" sz="2800" dirty="0" smtClean="0"/>
              <a:t>   10 – 7 =</a:t>
            </a:r>
          </a:p>
          <a:p>
            <a:pPr marL="514350" indent="-514350">
              <a:buAutoNum type="arabicPeriod" startAt="12"/>
            </a:pPr>
            <a:r>
              <a:rPr lang="en-US" sz="2800" dirty="0"/>
              <a:t> </a:t>
            </a:r>
            <a:r>
              <a:rPr lang="en-US" sz="2800" dirty="0" smtClean="0"/>
              <a:t>   9 – 4 =</a:t>
            </a:r>
          </a:p>
          <a:p>
            <a:pPr marL="514350" indent="-514350">
              <a:buAutoNum type="arabicPeriod" startAt="12"/>
            </a:pPr>
            <a:r>
              <a:rPr lang="en-US" sz="2800" dirty="0"/>
              <a:t> </a:t>
            </a:r>
            <a:r>
              <a:rPr lang="en-US" sz="2800" dirty="0" smtClean="0"/>
              <a:t>   8 – 6 =</a:t>
            </a:r>
          </a:p>
          <a:p>
            <a:pPr marL="514350" indent="-514350">
              <a:buAutoNum type="arabicPeriod" startAt="12"/>
            </a:pPr>
            <a:r>
              <a:rPr lang="en-US" sz="2800" dirty="0"/>
              <a:t> </a:t>
            </a:r>
            <a:r>
              <a:rPr lang="en-US" sz="2800" dirty="0" smtClean="0"/>
              <a:t>   14 – 4 =</a:t>
            </a:r>
          </a:p>
        </p:txBody>
      </p:sp>
      <p:pic>
        <p:nvPicPr>
          <p:cNvPr id="14" name="Picture 13"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
        <p:nvSpPr>
          <p:cNvPr id="3" name="5-Point Star 2"/>
          <p:cNvSpPr/>
          <p:nvPr/>
        </p:nvSpPr>
        <p:spPr>
          <a:xfrm>
            <a:off x="8961119" y="4415246"/>
            <a:ext cx="2987041" cy="21336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DID YOU BEAT YESTERDAY’S TIME?</a:t>
            </a:r>
            <a:endParaRPr lang="en-GB" sz="1400" dirty="0"/>
          </a:p>
        </p:txBody>
      </p:sp>
    </p:spTree>
    <p:extLst>
      <p:ext uri="{BB962C8B-B14F-4D97-AF65-F5344CB8AC3E}">
        <p14:creationId xmlns:p14="http://schemas.microsoft.com/office/powerpoint/2010/main" val="24265225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3254166" y="155939"/>
            <a:ext cx="453515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Word Problems</a:t>
            </a:r>
            <a:endParaRPr lang="en-US" sz="5400" dirty="0">
              <a:ln w="0"/>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stretch>
            <a:fillRect/>
          </a:stretch>
        </p:blipFill>
        <p:spPr>
          <a:xfrm>
            <a:off x="2447627" y="5757626"/>
            <a:ext cx="407409" cy="398741"/>
          </a:xfrm>
          <a:prstGeom prst="rect">
            <a:avLst/>
          </a:prstGeom>
        </p:spPr>
      </p:pic>
      <p:pic>
        <p:nvPicPr>
          <p:cNvPr id="12" name="Picture 11">
            <a:extLst>
              <a:ext uri="{FF2B5EF4-FFF2-40B4-BE49-F238E27FC236}">
                <a16:creationId xmlns:a16="http://schemas.microsoft.com/office/drawing/2014/main" id="{0A52A6D7-F86C-4E11-85C5-83C8BA994E50}"/>
              </a:ext>
            </a:extLst>
          </p:cNvPr>
          <p:cNvPicPr>
            <a:picLocks noChangeAspect="1"/>
          </p:cNvPicPr>
          <p:nvPr/>
        </p:nvPicPr>
        <p:blipFill>
          <a:blip r:embed="rId3"/>
          <a:stretch>
            <a:fillRect/>
          </a:stretch>
        </p:blipFill>
        <p:spPr>
          <a:xfrm flipH="1">
            <a:off x="2828353" y="4469299"/>
            <a:ext cx="188857" cy="953886"/>
          </a:xfrm>
          <a:prstGeom prst="rect">
            <a:avLst/>
          </a:prstGeom>
        </p:spPr>
      </p:pic>
      <p:sp>
        <p:nvSpPr>
          <p:cNvPr id="15" name="TextBox 14"/>
          <p:cNvSpPr txBox="1"/>
          <p:nvPr/>
        </p:nvSpPr>
        <p:spPr>
          <a:xfrm>
            <a:off x="528524" y="1053982"/>
            <a:ext cx="10646006" cy="830997"/>
          </a:xfrm>
          <a:prstGeom prst="rect">
            <a:avLst/>
          </a:prstGeom>
          <a:noFill/>
        </p:spPr>
        <p:txBody>
          <a:bodyPr wrap="square" rtlCol="0">
            <a:spAutoFit/>
          </a:bodyPr>
          <a:lstStyle/>
          <a:p>
            <a:pPr algn="ctr"/>
            <a:r>
              <a:rPr lang="en-GB" sz="2400" dirty="0" smtClean="0"/>
              <a:t>Jenny and Thomas put their pocket money together to buy some sweets. If Jenny has 52p and Thomas has 28p, how much money do they have to spend </a:t>
            </a:r>
            <a:r>
              <a:rPr lang="en-GB" sz="2400" b="1" dirty="0" smtClean="0">
                <a:solidFill>
                  <a:srgbClr val="FF0000"/>
                </a:solidFill>
              </a:rPr>
              <a:t>altogether</a:t>
            </a:r>
            <a:r>
              <a:rPr lang="en-GB" sz="2400" dirty="0" smtClean="0"/>
              <a:t>?</a:t>
            </a:r>
            <a:endParaRPr lang="en-GB" sz="2400" dirty="0"/>
          </a:p>
        </p:txBody>
      </p:sp>
      <p:sp>
        <p:nvSpPr>
          <p:cNvPr id="17" name="Thought Bubble: Cloud 11">
            <a:extLst>
              <a:ext uri="{FF2B5EF4-FFF2-40B4-BE49-F238E27FC236}">
                <a16:creationId xmlns:a16="http://schemas.microsoft.com/office/drawing/2014/main" id="{CEE395F3-817E-421C-AB46-EA959DA8B234}"/>
              </a:ext>
            </a:extLst>
          </p:cNvPr>
          <p:cNvSpPr/>
          <p:nvPr/>
        </p:nvSpPr>
        <p:spPr>
          <a:xfrm flipV="1">
            <a:off x="9706160" y="2088930"/>
            <a:ext cx="2311669" cy="2115438"/>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60DFC27-56B5-4DC8-81FE-DC18ABC72E64}"/>
              </a:ext>
            </a:extLst>
          </p:cNvPr>
          <p:cNvSpPr/>
          <p:nvPr/>
        </p:nvSpPr>
        <p:spPr>
          <a:xfrm>
            <a:off x="9884296" y="2805395"/>
            <a:ext cx="1705585" cy="1077218"/>
          </a:xfrm>
          <a:prstGeom prst="rect">
            <a:avLst/>
          </a:prstGeom>
          <a:noFill/>
        </p:spPr>
        <p:txBody>
          <a:bodyPr wrap="square" lIns="91440" tIns="45720" rIns="91440" bIns="45720">
            <a:spAutoFit/>
          </a:bodyPr>
          <a:lstStyle/>
          <a:p>
            <a:pPr algn="ctr"/>
            <a:r>
              <a:rPr lang="en-US" sz="1600" dirty="0" smtClean="0">
                <a:ln w="0"/>
              </a:rPr>
              <a:t>Altogether tells us that we need to </a:t>
            </a:r>
            <a:r>
              <a:rPr lang="en-US" sz="1600" b="1" dirty="0" smtClean="0">
                <a:ln w="0"/>
                <a:solidFill>
                  <a:srgbClr val="FF0000"/>
                </a:solidFill>
              </a:rPr>
              <a:t>add</a:t>
            </a:r>
            <a:r>
              <a:rPr lang="en-US" sz="1600" dirty="0" smtClean="0">
                <a:ln w="0"/>
              </a:rPr>
              <a:t> the two amounts.</a:t>
            </a:r>
            <a:endParaRPr lang="en-US" sz="1200" dirty="0">
              <a:ln w="0"/>
            </a:endParaRPr>
          </a:p>
        </p:txBody>
      </p:sp>
      <p:sp>
        <p:nvSpPr>
          <p:cNvPr id="2" name="TextBox 1"/>
          <p:cNvSpPr txBox="1"/>
          <p:nvPr/>
        </p:nvSpPr>
        <p:spPr>
          <a:xfrm>
            <a:off x="3497379" y="2145349"/>
            <a:ext cx="5554725" cy="1200329"/>
          </a:xfrm>
          <a:prstGeom prst="rect">
            <a:avLst/>
          </a:prstGeom>
          <a:noFill/>
        </p:spPr>
        <p:txBody>
          <a:bodyPr wrap="square" rtlCol="0">
            <a:spAutoFit/>
          </a:bodyPr>
          <a:lstStyle/>
          <a:p>
            <a:r>
              <a:rPr lang="en-US" sz="3600" dirty="0" smtClean="0"/>
              <a:t>TO      </a:t>
            </a:r>
            <a:r>
              <a:rPr lang="en-US" sz="3600" dirty="0" err="1" smtClean="0"/>
              <a:t>TO</a:t>
            </a:r>
            <a:endParaRPr lang="en-US" sz="3600" dirty="0" smtClean="0"/>
          </a:p>
          <a:p>
            <a:r>
              <a:rPr lang="en-US" sz="3600" dirty="0" smtClean="0"/>
              <a:t>52p + 28p = </a:t>
            </a:r>
            <a:r>
              <a:rPr lang="en-US" sz="3600" dirty="0" smtClean="0">
                <a:solidFill>
                  <a:srgbClr val="FF0000"/>
                </a:solidFill>
              </a:rPr>
              <a:t>70</a:t>
            </a:r>
            <a:r>
              <a:rPr lang="en-US" sz="3600" dirty="0" smtClean="0"/>
              <a:t> + </a:t>
            </a:r>
            <a:r>
              <a:rPr lang="en-US" sz="3600" dirty="0" smtClean="0">
                <a:solidFill>
                  <a:schemeClr val="accent6">
                    <a:lumMod val="75000"/>
                  </a:schemeClr>
                </a:solidFill>
              </a:rPr>
              <a:t>10</a:t>
            </a:r>
            <a:r>
              <a:rPr lang="en-US" sz="3600" dirty="0" smtClean="0"/>
              <a:t> = 80</a:t>
            </a:r>
            <a:endParaRPr lang="en-GB" sz="3600" dirty="0"/>
          </a:p>
        </p:txBody>
      </p:sp>
      <p:pic>
        <p:nvPicPr>
          <p:cNvPr id="19" name="Picture 18">
            <a:extLst>
              <a:ext uri="{FF2B5EF4-FFF2-40B4-BE49-F238E27FC236}">
                <a16:creationId xmlns:a16="http://schemas.microsoft.com/office/drawing/2014/main" id="{0A52A6D7-F86C-4E11-85C5-83C8BA994E50}"/>
              </a:ext>
            </a:extLst>
          </p:cNvPr>
          <p:cNvPicPr>
            <a:picLocks noChangeAspect="1"/>
          </p:cNvPicPr>
          <p:nvPr/>
        </p:nvPicPr>
        <p:blipFill>
          <a:blip r:embed="rId3"/>
          <a:stretch>
            <a:fillRect/>
          </a:stretch>
        </p:blipFill>
        <p:spPr>
          <a:xfrm flipH="1">
            <a:off x="3103688" y="4469299"/>
            <a:ext cx="188857" cy="953886"/>
          </a:xfrm>
          <a:prstGeom prst="rect">
            <a:avLst/>
          </a:prstGeom>
        </p:spPr>
      </p:pic>
      <p:pic>
        <p:nvPicPr>
          <p:cNvPr id="20" name="Picture 19">
            <a:extLst>
              <a:ext uri="{FF2B5EF4-FFF2-40B4-BE49-F238E27FC236}">
                <a16:creationId xmlns:a16="http://schemas.microsoft.com/office/drawing/2014/main" id="{0A52A6D7-F86C-4E11-85C5-83C8BA994E50}"/>
              </a:ext>
            </a:extLst>
          </p:cNvPr>
          <p:cNvPicPr>
            <a:picLocks noChangeAspect="1"/>
          </p:cNvPicPr>
          <p:nvPr/>
        </p:nvPicPr>
        <p:blipFill>
          <a:blip r:embed="rId3"/>
          <a:stretch>
            <a:fillRect/>
          </a:stretch>
        </p:blipFill>
        <p:spPr>
          <a:xfrm flipH="1">
            <a:off x="3379023" y="4469299"/>
            <a:ext cx="188857" cy="953886"/>
          </a:xfrm>
          <a:prstGeom prst="rect">
            <a:avLst/>
          </a:prstGeom>
        </p:spPr>
      </p:pic>
      <p:pic>
        <p:nvPicPr>
          <p:cNvPr id="21" name="Picture 20">
            <a:extLst>
              <a:ext uri="{FF2B5EF4-FFF2-40B4-BE49-F238E27FC236}">
                <a16:creationId xmlns:a16="http://schemas.microsoft.com/office/drawing/2014/main" id="{0A52A6D7-F86C-4E11-85C5-83C8BA994E50}"/>
              </a:ext>
            </a:extLst>
          </p:cNvPr>
          <p:cNvPicPr>
            <a:picLocks noChangeAspect="1"/>
          </p:cNvPicPr>
          <p:nvPr/>
        </p:nvPicPr>
        <p:blipFill>
          <a:blip r:embed="rId3"/>
          <a:stretch>
            <a:fillRect/>
          </a:stretch>
        </p:blipFill>
        <p:spPr>
          <a:xfrm flipH="1">
            <a:off x="3648785" y="4469299"/>
            <a:ext cx="188857" cy="953886"/>
          </a:xfrm>
          <a:prstGeom prst="rect">
            <a:avLst/>
          </a:prstGeom>
        </p:spPr>
      </p:pic>
      <p:pic>
        <p:nvPicPr>
          <p:cNvPr id="22" name="Picture 21">
            <a:extLst>
              <a:ext uri="{FF2B5EF4-FFF2-40B4-BE49-F238E27FC236}">
                <a16:creationId xmlns:a16="http://schemas.microsoft.com/office/drawing/2014/main" id="{0A52A6D7-F86C-4E11-85C5-83C8BA994E50}"/>
              </a:ext>
            </a:extLst>
          </p:cNvPr>
          <p:cNvPicPr>
            <a:picLocks noChangeAspect="1"/>
          </p:cNvPicPr>
          <p:nvPr/>
        </p:nvPicPr>
        <p:blipFill>
          <a:blip r:embed="rId3"/>
          <a:stretch>
            <a:fillRect/>
          </a:stretch>
        </p:blipFill>
        <p:spPr>
          <a:xfrm flipH="1">
            <a:off x="2556904" y="4481806"/>
            <a:ext cx="188857" cy="953886"/>
          </a:xfrm>
          <a:prstGeom prst="rect">
            <a:avLst/>
          </a:prstGeom>
        </p:spPr>
      </p:pic>
      <p:sp>
        <p:nvSpPr>
          <p:cNvPr id="23" name="TextBox 22"/>
          <p:cNvSpPr txBox="1"/>
          <p:nvPr/>
        </p:nvSpPr>
        <p:spPr>
          <a:xfrm>
            <a:off x="4258821" y="4577596"/>
            <a:ext cx="426029" cy="646331"/>
          </a:xfrm>
          <a:prstGeom prst="rect">
            <a:avLst/>
          </a:prstGeom>
          <a:noFill/>
        </p:spPr>
        <p:txBody>
          <a:bodyPr wrap="square" rtlCol="0">
            <a:spAutoFit/>
          </a:bodyPr>
          <a:lstStyle/>
          <a:p>
            <a:r>
              <a:rPr lang="en-US" sz="3600" dirty="0"/>
              <a:t>+</a:t>
            </a:r>
            <a:endParaRPr lang="en-GB" sz="3600" dirty="0"/>
          </a:p>
        </p:txBody>
      </p:sp>
      <p:pic>
        <p:nvPicPr>
          <p:cNvPr id="24" name="Picture 23">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3961610" y="4974522"/>
            <a:ext cx="216199" cy="230857"/>
          </a:xfrm>
          <a:prstGeom prst="rect">
            <a:avLst/>
          </a:prstGeom>
        </p:spPr>
      </p:pic>
      <p:pic>
        <p:nvPicPr>
          <p:cNvPr id="25" name="Picture 24">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3961610" y="4696144"/>
            <a:ext cx="216199" cy="230857"/>
          </a:xfrm>
          <a:prstGeom prst="rect">
            <a:avLst/>
          </a:prstGeom>
        </p:spPr>
      </p:pic>
      <p:pic>
        <p:nvPicPr>
          <p:cNvPr id="26" name="Picture 25">
            <a:extLst>
              <a:ext uri="{FF2B5EF4-FFF2-40B4-BE49-F238E27FC236}">
                <a16:creationId xmlns:a16="http://schemas.microsoft.com/office/drawing/2014/main" id="{0A52A6D7-F86C-4E11-85C5-83C8BA994E50}"/>
              </a:ext>
            </a:extLst>
          </p:cNvPr>
          <p:cNvPicPr>
            <a:picLocks noChangeAspect="1"/>
          </p:cNvPicPr>
          <p:nvPr/>
        </p:nvPicPr>
        <p:blipFill>
          <a:blip r:embed="rId3"/>
          <a:stretch>
            <a:fillRect/>
          </a:stretch>
        </p:blipFill>
        <p:spPr>
          <a:xfrm flipH="1">
            <a:off x="4746005" y="4481806"/>
            <a:ext cx="188857" cy="953886"/>
          </a:xfrm>
          <a:prstGeom prst="rect">
            <a:avLst/>
          </a:prstGeom>
        </p:spPr>
      </p:pic>
      <p:pic>
        <p:nvPicPr>
          <p:cNvPr id="27" name="Picture 26">
            <a:extLst>
              <a:ext uri="{FF2B5EF4-FFF2-40B4-BE49-F238E27FC236}">
                <a16:creationId xmlns:a16="http://schemas.microsoft.com/office/drawing/2014/main" id="{0A52A6D7-F86C-4E11-85C5-83C8BA994E50}"/>
              </a:ext>
            </a:extLst>
          </p:cNvPr>
          <p:cNvPicPr>
            <a:picLocks noChangeAspect="1"/>
          </p:cNvPicPr>
          <p:nvPr/>
        </p:nvPicPr>
        <p:blipFill>
          <a:blip r:embed="rId3"/>
          <a:stretch>
            <a:fillRect/>
          </a:stretch>
        </p:blipFill>
        <p:spPr>
          <a:xfrm flipH="1">
            <a:off x="4994732" y="4481806"/>
            <a:ext cx="188857" cy="953886"/>
          </a:xfrm>
          <a:prstGeom prst="rect">
            <a:avLst/>
          </a:prstGeom>
        </p:spPr>
      </p:pic>
      <p:pic>
        <p:nvPicPr>
          <p:cNvPr id="28" name="Picture 27">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5294709" y="4462167"/>
            <a:ext cx="216199" cy="230857"/>
          </a:xfrm>
          <a:prstGeom prst="rect">
            <a:avLst/>
          </a:prstGeom>
        </p:spPr>
      </p:pic>
      <p:pic>
        <p:nvPicPr>
          <p:cNvPr id="29" name="Picture 28">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5553301" y="4459324"/>
            <a:ext cx="216199" cy="230857"/>
          </a:xfrm>
          <a:prstGeom prst="rect">
            <a:avLst/>
          </a:prstGeom>
        </p:spPr>
      </p:pic>
      <p:grpSp>
        <p:nvGrpSpPr>
          <p:cNvPr id="3" name="Group 2"/>
          <p:cNvGrpSpPr/>
          <p:nvPr/>
        </p:nvGrpSpPr>
        <p:grpSpPr>
          <a:xfrm>
            <a:off x="5291102" y="4459324"/>
            <a:ext cx="474791" cy="233700"/>
            <a:chOff x="4289616" y="4500920"/>
            <a:chExt cx="474791" cy="233700"/>
          </a:xfrm>
        </p:grpSpPr>
        <p:pic>
          <p:nvPicPr>
            <p:cNvPr id="30" name="Picture 29">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4289616" y="4503763"/>
              <a:ext cx="216199" cy="230857"/>
            </a:xfrm>
            <a:prstGeom prst="rect">
              <a:avLst/>
            </a:prstGeom>
          </p:spPr>
        </p:pic>
        <p:pic>
          <p:nvPicPr>
            <p:cNvPr id="31" name="Picture 30">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4548208" y="4500920"/>
              <a:ext cx="216199" cy="230857"/>
            </a:xfrm>
            <a:prstGeom prst="rect">
              <a:avLst/>
            </a:prstGeom>
          </p:spPr>
        </p:pic>
      </p:grpSp>
      <p:grpSp>
        <p:nvGrpSpPr>
          <p:cNvPr id="32" name="Group 31"/>
          <p:cNvGrpSpPr/>
          <p:nvPr/>
        </p:nvGrpSpPr>
        <p:grpSpPr>
          <a:xfrm>
            <a:off x="5291102" y="4725049"/>
            <a:ext cx="474791" cy="233700"/>
            <a:chOff x="4289616" y="4500920"/>
            <a:chExt cx="474791" cy="233700"/>
          </a:xfrm>
        </p:grpSpPr>
        <p:pic>
          <p:nvPicPr>
            <p:cNvPr id="33" name="Picture 32">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4289616" y="4503763"/>
              <a:ext cx="216199" cy="230857"/>
            </a:xfrm>
            <a:prstGeom prst="rect">
              <a:avLst/>
            </a:prstGeom>
          </p:spPr>
        </p:pic>
        <p:pic>
          <p:nvPicPr>
            <p:cNvPr id="34" name="Picture 33">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4548208" y="4500920"/>
              <a:ext cx="216199" cy="230857"/>
            </a:xfrm>
            <a:prstGeom prst="rect">
              <a:avLst/>
            </a:prstGeom>
          </p:spPr>
        </p:pic>
      </p:grpSp>
      <p:grpSp>
        <p:nvGrpSpPr>
          <p:cNvPr id="35" name="Group 34"/>
          <p:cNvGrpSpPr/>
          <p:nvPr/>
        </p:nvGrpSpPr>
        <p:grpSpPr>
          <a:xfrm>
            <a:off x="5294492" y="4990774"/>
            <a:ext cx="474791" cy="233700"/>
            <a:chOff x="4289616" y="4500920"/>
            <a:chExt cx="474791" cy="233700"/>
          </a:xfrm>
        </p:grpSpPr>
        <p:pic>
          <p:nvPicPr>
            <p:cNvPr id="36" name="Picture 35">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4289616" y="4503763"/>
              <a:ext cx="216199" cy="230857"/>
            </a:xfrm>
            <a:prstGeom prst="rect">
              <a:avLst/>
            </a:prstGeom>
          </p:spPr>
        </p:pic>
        <p:pic>
          <p:nvPicPr>
            <p:cNvPr id="37" name="Picture 36">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4548208" y="4500920"/>
              <a:ext cx="216199" cy="230857"/>
            </a:xfrm>
            <a:prstGeom prst="rect">
              <a:avLst/>
            </a:prstGeom>
          </p:spPr>
        </p:pic>
      </p:grpSp>
      <p:grpSp>
        <p:nvGrpSpPr>
          <p:cNvPr id="38" name="Group 37"/>
          <p:cNvGrpSpPr/>
          <p:nvPr/>
        </p:nvGrpSpPr>
        <p:grpSpPr>
          <a:xfrm>
            <a:off x="5291102" y="5250813"/>
            <a:ext cx="474791" cy="233700"/>
            <a:chOff x="4289616" y="4500920"/>
            <a:chExt cx="474791" cy="233700"/>
          </a:xfrm>
        </p:grpSpPr>
        <p:pic>
          <p:nvPicPr>
            <p:cNvPr id="39" name="Picture 38">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4289616" y="4503763"/>
              <a:ext cx="216199" cy="230857"/>
            </a:xfrm>
            <a:prstGeom prst="rect">
              <a:avLst/>
            </a:prstGeom>
          </p:spPr>
        </p:pic>
        <p:pic>
          <p:nvPicPr>
            <p:cNvPr id="40" name="Picture 39">
              <a:extLst>
                <a:ext uri="{FF2B5EF4-FFF2-40B4-BE49-F238E27FC236}">
                  <a16:creationId xmlns:a16="http://schemas.microsoft.com/office/drawing/2014/main" id="{9BF65070-5CF0-456F-A8D0-7F11AC480613}"/>
                </a:ext>
              </a:extLst>
            </p:cNvPr>
            <p:cNvPicPr>
              <a:picLocks noChangeAspect="1"/>
            </p:cNvPicPr>
            <p:nvPr/>
          </p:nvPicPr>
          <p:blipFill>
            <a:blip r:embed="rId4"/>
            <a:stretch>
              <a:fillRect/>
            </a:stretch>
          </p:blipFill>
          <p:spPr>
            <a:xfrm>
              <a:off x="4548208" y="4500920"/>
              <a:ext cx="216199" cy="230857"/>
            </a:xfrm>
            <a:prstGeom prst="rect">
              <a:avLst/>
            </a:prstGeom>
          </p:spPr>
        </p:pic>
      </p:grpSp>
      <p:pic>
        <p:nvPicPr>
          <p:cNvPr id="41" name="Picture 40"/>
          <p:cNvPicPr>
            <a:picLocks noChangeAspect="1"/>
          </p:cNvPicPr>
          <p:nvPr/>
        </p:nvPicPr>
        <p:blipFill>
          <a:blip r:embed="rId2"/>
          <a:stretch>
            <a:fillRect/>
          </a:stretch>
        </p:blipFill>
        <p:spPr>
          <a:xfrm>
            <a:off x="2899983" y="5757626"/>
            <a:ext cx="407409" cy="398741"/>
          </a:xfrm>
          <a:prstGeom prst="rect">
            <a:avLst/>
          </a:prstGeom>
        </p:spPr>
      </p:pic>
      <p:pic>
        <p:nvPicPr>
          <p:cNvPr id="42" name="Picture 41"/>
          <p:cNvPicPr>
            <a:picLocks noChangeAspect="1"/>
          </p:cNvPicPr>
          <p:nvPr/>
        </p:nvPicPr>
        <p:blipFill>
          <a:blip r:embed="rId2"/>
          <a:stretch>
            <a:fillRect/>
          </a:stretch>
        </p:blipFill>
        <p:spPr>
          <a:xfrm>
            <a:off x="3355458" y="5757625"/>
            <a:ext cx="407409" cy="398741"/>
          </a:xfrm>
          <a:prstGeom prst="rect">
            <a:avLst/>
          </a:prstGeom>
        </p:spPr>
      </p:pic>
      <p:pic>
        <p:nvPicPr>
          <p:cNvPr id="43" name="Picture 42"/>
          <p:cNvPicPr>
            <a:picLocks noChangeAspect="1"/>
          </p:cNvPicPr>
          <p:nvPr/>
        </p:nvPicPr>
        <p:blipFill>
          <a:blip r:embed="rId2"/>
          <a:stretch>
            <a:fillRect/>
          </a:stretch>
        </p:blipFill>
        <p:spPr>
          <a:xfrm>
            <a:off x="2672713" y="6215597"/>
            <a:ext cx="407409" cy="398741"/>
          </a:xfrm>
          <a:prstGeom prst="rect">
            <a:avLst/>
          </a:prstGeom>
        </p:spPr>
      </p:pic>
      <p:pic>
        <p:nvPicPr>
          <p:cNvPr id="44" name="Picture 43"/>
          <p:cNvPicPr>
            <a:picLocks noChangeAspect="1"/>
          </p:cNvPicPr>
          <p:nvPr/>
        </p:nvPicPr>
        <p:blipFill>
          <a:blip r:embed="rId2"/>
          <a:stretch>
            <a:fillRect/>
          </a:stretch>
        </p:blipFill>
        <p:spPr>
          <a:xfrm>
            <a:off x="3151753" y="6215597"/>
            <a:ext cx="407409" cy="398741"/>
          </a:xfrm>
          <a:prstGeom prst="rect">
            <a:avLst/>
          </a:prstGeom>
        </p:spPr>
      </p:pic>
      <p:pic>
        <p:nvPicPr>
          <p:cNvPr id="45" name="Picture 44"/>
          <p:cNvPicPr>
            <a:picLocks noChangeAspect="1"/>
          </p:cNvPicPr>
          <p:nvPr/>
        </p:nvPicPr>
        <p:blipFill>
          <a:blip r:embed="rId2"/>
          <a:stretch>
            <a:fillRect/>
          </a:stretch>
        </p:blipFill>
        <p:spPr>
          <a:xfrm>
            <a:off x="4728587" y="6215597"/>
            <a:ext cx="407409" cy="398741"/>
          </a:xfrm>
          <a:prstGeom prst="rect">
            <a:avLst/>
          </a:prstGeom>
        </p:spPr>
      </p:pic>
      <p:pic>
        <p:nvPicPr>
          <p:cNvPr id="46" name="Picture 45"/>
          <p:cNvPicPr>
            <a:picLocks noChangeAspect="1"/>
          </p:cNvPicPr>
          <p:nvPr/>
        </p:nvPicPr>
        <p:blipFill>
          <a:blip r:embed="rId2"/>
          <a:stretch>
            <a:fillRect/>
          </a:stretch>
        </p:blipFill>
        <p:spPr>
          <a:xfrm>
            <a:off x="4730734" y="5757624"/>
            <a:ext cx="407409" cy="398741"/>
          </a:xfrm>
          <a:prstGeom prst="rect">
            <a:avLst/>
          </a:prstGeom>
        </p:spPr>
      </p:pic>
      <p:sp>
        <p:nvSpPr>
          <p:cNvPr id="47" name="TextBox 46"/>
          <p:cNvSpPr txBox="1"/>
          <p:nvPr/>
        </p:nvSpPr>
        <p:spPr>
          <a:xfrm>
            <a:off x="4198486" y="5833199"/>
            <a:ext cx="426029" cy="646331"/>
          </a:xfrm>
          <a:prstGeom prst="rect">
            <a:avLst/>
          </a:prstGeom>
          <a:noFill/>
        </p:spPr>
        <p:txBody>
          <a:bodyPr wrap="square" rtlCol="0">
            <a:spAutoFit/>
          </a:bodyPr>
          <a:lstStyle/>
          <a:p>
            <a:r>
              <a:rPr lang="en-US" sz="3600" dirty="0"/>
              <a:t>+</a:t>
            </a:r>
            <a:endParaRPr lang="en-GB" sz="3600" dirty="0"/>
          </a:p>
        </p:txBody>
      </p:sp>
      <p:sp>
        <p:nvSpPr>
          <p:cNvPr id="48" name="TextBox 47"/>
          <p:cNvSpPr txBox="1"/>
          <p:nvPr/>
        </p:nvSpPr>
        <p:spPr>
          <a:xfrm>
            <a:off x="6131998" y="4559048"/>
            <a:ext cx="434265" cy="646331"/>
          </a:xfrm>
          <a:prstGeom prst="rect">
            <a:avLst/>
          </a:prstGeom>
          <a:noFill/>
        </p:spPr>
        <p:txBody>
          <a:bodyPr wrap="square" rtlCol="0">
            <a:spAutoFit/>
          </a:bodyPr>
          <a:lstStyle/>
          <a:p>
            <a:r>
              <a:rPr lang="en-US" sz="3600" dirty="0" smtClean="0"/>
              <a:t>=</a:t>
            </a:r>
            <a:endParaRPr lang="en-GB" sz="2400" dirty="0"/>
          </a:p>
        </p:txBody>
      </p:sp>
      <p:sp>
        <p:nvSpPr>
          <p:cNvPr id="49" name="Rectangle 48"/>
          <p:cNvSpPr/>
          <p:nvPr/>
        </p:nvSpPr>
        <p:spPr>
          <a:xfrm>
            <a:off x="6637049" y="4570813"/>
            <a:ext cx="1697709" cy="369332"/>
          </a:xfrm>
          <a:prstGeom prst="rect">
            <a:avLst/>
          </a:prstGeom>
        </p:spPr>
        <p:txBody>
          <a:bodyPr wrap="none">
            <a:spAutoFit/>
          </a:bodyPr>
          <a:lstStyle/>
          <a:p>
            <a:r>
              <a:rPr lang="en-US" dirty="0"/>
              <a:t>7 tens </a:t>
            </a:r>
            <a:r>
              <a:rPr lang="en-US" dirty="0" smtClean="0"/>
              <a:t>and 1 ten</a:t>
            </a:r>
            <a:endParaRPr lang="en-GB" u="sng" dirty="0">
              <a:solidFill>
                <a:srgbClr val="FF0000"/>
              </a:solidFill>
            </a:endParaRPr>
          </a:p>
        </p:txBody>
      </p:sp>
      <p:sp>
        <p:nvSpPr>
          <p:cNvPr id="51" name="Rectangle 50"/>
          <p:cNvSpPr/>
          <p:nvPr/>
        </p:nvSpPr>
        <p:spPr>
          <a:xfrm>
            <a:off x="7514672" y="4806108"/>
            <a:ext cx="1061509" cy="369332"/>
          </a:xfrm>
          <a:prstGeom prst="rect">
            <a:avLst/>
          </a:prstGeom>
        </p:spPr>
        <p:txBody>
          <a:bodyPr wrap="none">
            <a:spAutoFit/>
          </a:bodyPr>
          <a:lstStyle/>
          <a:p>
            <a:r>
              <a:rPr lang="en-US" dirty="0" smtClean="0">
                <a:solidFill>
                  <a:srgbClr val="FF0000"/>
                </a:solidFill>
              </a:rPr>
              <a:t>(10 ones)</a:t>
            </a:r>
            <a:endParaRPr lang="en-GB" dirty="0">
              <a:solidFill>
                <a:srgbClr val="FF0000"/>
              </a:solidFill>
            </a:endParaRPr>
          </a:p>
        </p:txBody>
      </p:sp>
      <p:sp>
        <p:nvSpPr>
          <p:cNvPr id="52" name="TextBox 51"/>
          <p:cNvSpPr txBox="1"/>
          <p:nvPr/>
        </p:nvSpPr>
        <p:spPr>
          <a:xfrm>
            <a:off x="8617839" y="4517311"/>
            <a:ext cx="434265" cy="646331"/>
          </a:xfrm>
          <a:prstGeom prst="rect">
            <a:avLst/>
          </a:prstGeom>
          <a:noFill/>
        </p:spPr>
        <p:txBody>
          <a:bodyPr wrap="square" rtlCol="0">
            <a:spAutoFit/>
          </a:bodyPr>
          <a:lstStyle/>
          <a:p>
            <a:r>
              <a:rPr lang="en-US" sz="3600" dirty="0" smtClean="0"/>
              <a:t>=</a:t>
            </a:r>
            <a:endParaRPr lang="en-GB" sz="2400" dirty="0"/>
          </a:p>
        </p:txBody>
      </p:sp>
      <p:sp>
        <p:nvSpPr>
          <p:cNvPr id="53" name="TextBox 52"/>
          <p:cNvSpPr txBox="1"/>
          <p:nvPr/>
        </p:nvSpPr>
        <p:spPr>
          <a:xfrm>
            <a:off x="9115955" y="4509204"/>
            <a:ext cx="902955" cy="646331"/>
          </a:xfrm>
          <a:prstGeom prst="rect">
            <a:avLst/>
          </a:prstGeom>
          <a:noFill/>
        </p:spPr>
        <p:txBody>
          <a:bodyPr wrap="square" rtlCol="0">
            <a:spAutoFit/>
          </a:bodyPr>
          <a:lstStyle/>
          <a:p>
            <a:r>
              <a:rPr lang="en-US" sz="3600" dirty="0" smtClean="0"/>
              <a:t>80</a:t>
            </a:r>
            <a:endParaRPr lang="en-GB" sz="2400" dirty="0"/>
          </a:p>
        </p:txBody>
      </p:sp>
      <p:grpSp>
        <p:nvGrpSpPr>
          <p:cNvPr id="56" name="Group 55"/>
          <p:cNvGrpSpPr/>
          <p:nvPr/>
        </p:nvGrpSpPr>
        <p:grpSpPr>
          <a:xfrm>
            <a:off x="3813692" y="5800680"/>
            <a:ext cx="372826" cy="770601"/>
            <a:chOff x="2812206" y="5842276"/>
            <a:chExt cx="372826" cy="770601"/>
          </a:xfrm>
        </p:grpSpPr>
        <p:pic>
          <p:nvPicPr>
            <p:cNvPr id="54" name="Picture 53"/>
            <p:cNvPicPr>
              <a:picLocks noChangeAspect="1"/>
            </p:cNvPicPr>
            <p:nvPr/>
          </p:nvPicPr>
          <p:blipFill>
            <a:blip r:embed="rId5"/>
            <a:stretch>
              <a:fillRect/>
            </a:stretch>
          </p:blipFill>
          <p:spPr>
            <a:xfrm>
              <a:off x="2812207" y="5842276"/>
              <a:ext cx="372825" cy="355684"/>
            </a:xfrm>
            <a:prstGeom prst="rect">
              <a:avLst/>
            </a:prstGeom>
          </p:spPr>
        </p:pic>
        <p:pic>
          <p:nvPicPr>
            <p:cNvPr id="55" name="Picture 54"/>
            <p:cNvPicPr>
              <a:picLocks noChangeAspect="1"/>
            </p:cNvPicPr>
            <p:nvPr/>
          </p:nvPicPr>
          <p:blipFill>
            <a:blip r:embed="rId5"/>
            <a:stretch>
              <a:fillRect/>
            </a:stretch>
          </p:blipFill>
          <p:spPr>
            <a:xfrm>
              <a:off x="2812206" y="6257193"/>
              <a:ext cx="372825" cy="355684"/>
            </a:xfrm>
            <a:prstGeom prst="rect">
              <a:avLst/>
            </a:prstGeom>
          </p:spPr>
        </p:pic>
      </p:grpSp>
      <p:grpSp>
        <p:nvGrpSpPr>
          <p:cNvPr id="57" name="Group 56"/>
          <p:cNvGrpSpPr/>
          <p:nvPr/>
        </p:nvGrpSpPr>
        <p:grpSpPr>
          <a:xfrm>
            <a:off x="5199745" y="5806846"/>
            <a:ext cx="372826" cy="770601"/>
            <a:chOff x="2812206" y="5842276"/>
            <a:chExt cx="372826" cy="770601"/>
          </a:xfrm>
        </p:grpSpPr>
        <p:pic>
          <p:nvPicPr>
            <p:cNvPr id="58" name="Picture 57"/>
            <p:cNvPicPr>
              <a:picLocks noChangeAspect="1"/>
            </p:cNvPicPr>
            <p:nvPr/>
          </p:nvPicPr>
          <p:blipFill>
            <a:blip r:embed="rId5"/>
            <a:stretch>
              <a:fillRect/>
            </a:stretch>
          </p:blipFill>
          <p:spPr>
            <a:xfrm>
              <a:off x="2812207" y="5842276"/>
              <a:ext cx="372825" cy="355684"/>
            </a:xfrm>
            <a:prstGeom prst="rect">
              <a:avLst/>
            </a:prstGeom>
          </p:spPr>
        </p:pic>
        <p:pic>
          <p:nvPicPr>
            <p:cNvPr id="59" name="Picture 58"/>
            <p:cNvPicPr>
              <a:picLocks noChangeAspect="1"/>
            </p:cNvPicPr>
            <p:nvPr/>
          </p:nvPicPr>
          <p:blipFill>
            <a:blip r:embed="rId5"/>
            <a:stretch>
              <a:fillRect/>
            </a:stretch>
          </p:blipFill>
          <p:spPr>
            <a:xfrm>
              <a:off x="2812206" y="6257193"/>
              <a:ext cx="372825" cy="355684"/>
            </a:xfrm>
            <a:prstGeom prst="rect">
              <a:avLst/>
            </a:prstGeom>
          </p:spPr>
        </p:pic>
      </p:grpSp>
      <p:grpSp>
        <p:nvGrpSpPr>
          <p:cNvPr id="60" name="Group 59"/>
          <p:cNvGrpSpPr/>
          <p:nvPr/>
        </p:nvGrpSpPr>
        <p:grpSpPr>
          <a:xfrm>
            <a:off x="5617709" y="5800680"/>
            <a:ext cx="372826" cy="770601"/>
            <a:chOff x="2812206" y="5842276"/>
            <a:chExt cx="372826" cy="770601"/>
          </a:xfrm>
        </p:grpSpPr>
        <p:pic>
          <p:nvPicPr>
            <p:cNvPr id="61" name="Picture 60"/>
            <p:cNvPicPr>
              <a:picLocks noChangeAspect="1"/>
            </p:cNvPicPr>
            <p:nvPr/>
          </p:nvPicPr>
          <p:blipFill>
            <a:blip r:embed="rId5"/>
            <a:stretch>
              <a:fillRect/>
            </a:stretch>
          </p:blipFill>
          <p:spPr>
            <a:xfrm>
              <a:off x="2812207" y="5842276"/>
              <a:ext cx="372825" cy="355684"/>
            </a:xfrm>
            <a:prstGeom prst="rect">
              <a:avLst/>
            </a:prstGeom>
          </p:spPr>
        </p:pic>
        <p:pic>
          <p:nvPicPr>
            <p:cNvPr id="62" name="Picture 61"/>
            <p:cNvPicPr>
              <a:picLocks noChangeAspect="1"/>
            </p:cNvPicPr>
            <p:nvPr/>
          </p:nvPicPr>
          <p:blipFill>
            <a:blip r:embed="rId5"/>
            <a:stretch>
              <a:fillRect/>
            </a:stretch>
          </p:blipFill>
          <p:spPr>
            <a:xfrm>
              <a:off x="2812206" y="6257193"/>
              <a:ext cx="372825" cy="355684"/>
            </a:xfrm>
            <a:prstGeom prst="rect">
              <a:avLst/>
            </a:prstGeom>
          </p:spPr>
        </p:pic>
      </p:grpSp>
      <p:grpSp>
        <p:nvGrpSpPr>
          <p:cNvPr id="63" name="Group 62"/>
          <p:cNvGrpSpPr/>
          <p:nvPr/>
        </p:nvGrpSpPr>
        <p:grpSpPr>
          <a:xfrm>
            <a:off x="6038479" y="5800680"/>
            <a:ext cx="372826" cy="770601"/>
            <a:chOff x="2812206" y="5842276"/>
            <a:chExt cx="372826" cy="770601"/>
          </a:xfrm>
        </p:grpSpPr>
        <p:pic>
          <p:nvPicPr>
            <p:cNvPr id="64" name="Picture 63"/>
            <p:cNvPicPr>
              <a:picLocks noChangeAspect="1"/>
            </p:cNvPicPr>
            <p:nvPr/>
          </p:nvPicPr>
          <p:blipFill>
            <a:blip r:embed="rId5"/>
            <a:stretch>
              <a:fillRect/>
            </a:stretch>
          </p:blipFill>
          <p:spPr>
            <a:xfrm>
              <a:off x="2812207" y="5842276"/>
              <a:ext cx="372825" cy="355684"/>
            </a:xfrm>
            <a:prstGeom prst="rect">
              <a:avLst/>
            </a:prstGeom>
          </p:spPr>
        </p:pic>
        <p:pic>
          <p:nvPicPr>
            <p:cNvPr id="65" name="Picture 64"/>
            <p:cNvPicPr>
              <a:picLocks noChangeAspect="1"/>
            </p:cNvPicPr>
            <p:nvPr/>
          </p:nvPicPr>
          <p:blipFill>
            <a:blip r:embed="rId5"/>
            <a:stretch>
              <a:fillRect/>
            </a:stretch>
          </p:blipFill>
          <p:spPr>
            <a:xfrm>
              <a:off x="2812206" y="6257193"/>
              <a:ext cx="372825" cy="355684"/>
            </a:xfrm>
            <a:prstGeom prst="rect">
              <a:avLst/>
            </a:prstGeom>
          </p:spPr>
        </p:pic>
      </p:grpSp>
      <p:grpSp>
        <p:nvGrpSpPr>
          <p:cNvPr id="66" name="Group 65"/>
          <p:cNvGrpSpPr/>
          <p:nvPr/>
        </p:nvGrpSpPr>
        <p:grpSpPr>
          <a:xfrm>
            <a:off x="6471054" y="5800680"/>
            <a:ext cx="372826" cy="770601"/>
            <a:chOff x="2812206" y="5842276"/>
            <a:chExt cx="372826" cy="770601"/>
          </a:xfrm>
        </p:grpSpPr>
        <p:pic>
          <p:nvPicPr>
            <p:cNvPr id="67" name="Picture 66"/>
            <p:cNvPicPr>
              <a:picLocks noChangeAspect="1"/>
            </p:cNvPicPr>
            <p:nvPr/>
          </p:nvPicPr>
          <p:blipFill>
            <a:blip r:embed="rId5"/>
            <a:stretch>
              <a:fillRect/>
            </a:stretch>
          </p:blipFill>
          <p:spPr>
            <a:xfrm>
              <a:off x="2812207" y="5842276"/>
              <a:ext cx="372825" cy="355684"/>
            </a:xfrm>
            <a:prstGeom prst="rect">
              <a:avLst/>
            </a:prstGeom>
          </p:spPr>
        </p:pic>
        <p:pic>
          <p:nvPicPr>
            <p:cNvPr id="68" name="Picture 67"/>
            <p:cNvPicPr>
              <a:picLocks noChangeAspect="1"/>
            </p:cNvPicPr>
            <p:nvPr/>
          </p:nvPicPr>
          <p:blipFill>
            <a:blip r:embed="rId5"/>
            <a:stretch>
              <a:fillRect/>
            </a:stretch>
          </p:blipFill>
          <p:spPr>
            <a:xfrm>
              <a:off x="2812206" y="6257193"/>
              <a:ext cx="372825" cy="355684"/>
            </a:xfrm>
            <a:prstGeom prst="rect">
              <a:avLst/>
            </a:prstGeom>
          </p:spPr>
        </p:pic>
      </p:grpSp>
      <p:sp>
        <p:nvSpPr>
          <p:cNvPr id="69" name="TextBox 68"/>
          <p:cNvSpPr txBox="1"/>
          <p:nvPr/>
        </p:nvSpPr>
        <p:spPr>
          <a:xfrm>
            <a:off x="6916390" y="5807529"/>
            <a:ext cx="434265" cy="646331"/>
          </a:xfrm>
          <a:prstGeom prst="rect">
            <a:avLst/>
          </a:prstGeom>
          <a:noFill/>
        </p:spPr>
        <p:txBody>
          <a:bodyPr wrap="square" rtlCol="0">
            <a:spAutoFit/>
          </a:bodyPr>
          <a:lstStyle/>
          <a:p>
            <a:r>
              <a:rPr lang="en-US" sz="3600" dirty="0" smtClean="0"/>
              <a:t>=</a:t>
            </a:r>
            <a:endParaRPr lang="en-GB" sz="2400" dirty="0"/>
          </a:p>
        </p:txBody>
      </p:sp>
      <p:sp>
        <p:nvSpPr>
          <p:cNvPr id="70" name="Rectangle 69"/>
          <p:cNvSpPr/>
          <p:nvPr/>
        </p:nvSpPr>
        <p:spPr>
          <a:xfrm>
            <a:off x="7421441" y="5819294"/>
            <a:ext cx="1697709" cy="369332"/>
          </a:xfrm>
          <a:prstGeom prst="rect">
            <a:avLst/>
          </a:prstGeom>
        </p:spPr>
        <p:txBody>
          <a:bodyPr wrap="none">
            <a:spAutoFit/>
          </a:bodyPr>
          <a:lstStyle/>
          <a:p>
            <a:r>
              <a:rPr lang="en-US" dirty="0"/>
              <a:t>7 tens </a:t>
            </a:r>
            <a:r>
              <a:rPr lang="en-US" dirty="0" smtClean="0"/>
              <a:t>and 1 ten</a:t>
            </a:r>
            <a:endParaRPr lang="en-GB" u="sng" dirty="0">
              <a:solidFill>
                <a:srgbClr val="FF0000"/>
              </a:solidFill>
            </a:endParaRPr>
          </a:p>
        </p:txBody>
      </p:sp>
      <p:sp>
        <p:nvSpPr>
          <p:cNvPr id="71" name="Rectangle 70"/>
          <p:cNvSpPr/>
          <p:nvPr/>
        </p:nvSpPr>
        <p:spPr>
          <a:xfrm>
            <a:off x="8299064" y="6054589"/>
            <a:ext cx="1061509" cy="369332"/>
          </a:xfrm>
          <a:prstGeom prst="rect">
            <a:avLst/>
          </a:prstGeom>
        </p:spPr>
        <p:txBody>
          <a:bodyPr wrap="none">
            <a:spAutoFit/>
          </a:bodyPr>
          <a:lstStyle/>
          <a:p>
            <a:r>
              <a:rPr lang="en-US" dirty="0" smtClean="0">
                <a:solidFill>
                  <a:srgbClr val="FF0000"/>
                </a:solidFill>
              </a:rPr>
              <a:t>(10 ones)</a:t>
            </a:r>
            <a:endParaRPr lang="en-GB" dirty="0">
              <a:solidFill>
                <a:srgbClr val="FF0000"/>
              </a:solidFill>
            </a:endParaRPr>
          </a:p>
        </p:txBody>
      </p:sp>
      <p:sp>
        <p:nvSpPr>
          <p:cNvPr id="72" name="TextBox 71"/>
          <p:cNvSpPr txBox="1"/>
          <p:nvPr/>
        </p:nvSpPr>
        <p:spPr>
          <a:xfrm>
            <a:off x="9402231" y="5765792"/>
            <a:ext cx="434265" cy="646331"/>
          </a:xfrm>
          <a:prstGeom prst="rect">
            <a:avLst/>
          </a:prstGeom>
          <a:noFill/>
        </p:spPr>
        <p:txBody>
          <a:bodyPr wrap="square" rtlCol="0">
            <a:spAutoFit/>
          </a:bodyPr>
          <a:lstStyle/>
          <a:p>
            <a:r>
              <a:rPr lang="en-US" sz="3600" dirty="0" smtClean="0"/>
              <a:t>=</a:t>
            </a:r>
            <a:endParaRPr lang="en-GB" sz="2400" dirty="0"/>
          </a:p>
        </p:txBody>
      </p:sp>
      <p:sp>
        <p:nvSpPr>
          <p:cNvPr id="73" name="TextBox 72"/>
          <p:cNvSpPr txBox="1"/>
          <p:nvPr/>
        </p:nvSpPr>
        <p:spPr>
          <a:xfrm>
            <a:off x="9900347" y="5757685"/>
            <a:ext cx="902955" cy="646331"/>
          </a:xfrm>
          <a:prstGeom prst="rect">
            <a:avLst/>
          </a:prstGeom>
          <a:noFill/>
        </p:spPr>
        <p:txBody>
          <a:bodyPr wrap="square" rtlCol="0">
            <a:spAutoFit/>
          </a:bodyPr>
          <a:lstStyle/>
          <a:p>
            <a:r>
              <a:rPr lang="en-US" sz="3600" dirty="0" smtClean="0"/>
              <a:t>80</a:t>
            </a:r>
            <a:endParaRPr lang="en-GB" sz="2400" dirty="0"/>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a:off x="-751959" y="1884979"/>
            <a:ext cx="3300043" cy="1773369"/>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118875" y="2206904"/>
            <a:ext cx="1997307" cy="1077218"/>
          </a:xfrm>
          <a:prstGeom prst="rect">
            <a:avLst/>
          </a:prstGeom>
        </p:spPr>
        <p:txBody>
          <a:bodyPr wrap="square">
            <a:spAutoFit/>
          </a:bodyPr>
          <a:lstStyle/>
          <a:p>
            <a:pPr algn="ctr"/>
            <a:r>
              <a:rPr lang="en-US" sz="1600" dirty="0" smtClean="0"/>
              <a:t>You can use whichever strategy is easiest for you to find out the answer!</a:t>
            </a:r>
            <a:endParaRPr lang="en-GB" sz="1600" u="sng" dirty="0">
              <a:solidFill>
                <a:srgbClr val="FF0000"/>
              </a:solidFill>
            </a:endParaRPr>
          </a:p>
        </p:txBody>
      </p:sp>
      <p:sp>
        <p:nvSpPr>
          <p:cNvPr id="76" name="Left Bracket 75"/>
          <p:cNvSpPr/>
          <p:nvPr/>
        </p:nvSpPr>
        <p:spPr>
          <a:xfrm rot="16200000">
            <a:off x="4166798" y="2810422"/>
            <a:ext cx="227593" cy="1174992"/>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Left Bracket 76"/>
          <p:cNvSpPr/>
          <p:nvPr/>
        </p:nvSpPr>
        <p:spPr>
          <a:xfrm rot="16200000">
            <a:off x="4202556" y="2998867"/>
            <a:ext cx="647571" cy="1174992"/>
          </a:xfrm>
          <a:prstGeom prst="leftBracket">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Rectangle 77"/>
          <p:cNvSpPr/>
          <p:nvPr/>
        </p:nvSpPr>
        <p:spPr>
          <a:xfrm>
            <a:off x="3926099" y="3474051"/>
            <a:ext cx="1209897" cy="307777"/>
          </a:xfrm>
          <a:prstGeom prst="rect">
            <a:avLst/>
          </a:prstGeom>
        </p:spPr>
        <p:txBody>
          <a:bodyPr wrap="square">
            <a:spAutoFit/>
          </a:bodyPr>
          <a:lstStyle/>
          <a:p>
            <a:r>
              <a:rPr lang="en-US" sz="1400" dirty="0" smtClean="0">
                <a:solidFill>
                  <a:srgbClr val="FF0000"/>
                </a:solidFill>
              </a:rPr>
              <a:t>7 tens (70)</a:t>
            </a:r>
            <a:endParaRPr lang="en-GB" sz="1400" u="sng" dirty="0">
              <a:solidFill>
                <a:srgbClr val="FF0000"/>
              </a:solidFill>
            </a:endParaRPr>
          </a:p>
        </p:txBody>
      </p:sp>
      <p:sp>
        <p:nvSpPr>
          <p:cNvPr id="79" name="Rectangle 78"/>
          <p:cNvSpPr/>
          <p:nvPr/>
        </p:nvSpPr>
        <p:spPr>
          <a:xfrm>
            <a:off x="3996619" y="3896591"/>
            <a:ext cx="1088760" cy="307777"/>
          </a:xfrm>
          <a:prstGeom prst="rect">
            <a:avLst/>
          </a:prstGeom>
        </p:spPr>
        <p:txBody>
          <a:bodyPr wrap="none">
            <a:spAutoFit/>
          </a:bodyPr>
          <a:lstStyle/>
          <a:p>
            <a:r>
              <a:rPr lang="en-US" sz="1400" dirty="0" smtClean="0">
                <a:solidFill>
                  <a:schemeClr val="accent6">
                    <a:lumMod val="75000"/>
                  </a:schemeClr>
                </a:solidFill>
              </a:rPr>
              <a:t>10 ones (10)</a:t>
            </a:r>
            <a:endParaRPr lang="en-GB" sz="1400" u="sng" dirty="0">
              <a:solidFill>
                <a:schemeClr val="accent6">
                  <a:lumMod val="75000"/>
                </a:schemeClr>
              </a:solidFill>
            </a:endParaRPr>
          </a:p>
        </p:txBody>
      </p:sp>
      <p:pic>
        <p:nvPicPr>
          <p:cNvPr id="80"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6"/>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1321602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1ACAE-DC8D-40C3-8DD0-DD001EE20C9D}"/>
              </a:ext>
            </a:extLst>
          </p:cNvPr>
          <p:cNvSpPr txBox="1"/>
          <p:nvPr/>
        </p:nvSpPr>
        <p:spPr>
          <a:xfrm>
            <a:off x="390524" y="1314450"/>
            <a:ext cx="11157042" cy="5078313"/>
          </a:xfrm>
          <a:prstGeom prst="rect">
            <a:avLst/>
          </a:prstGeom>
          <a:noFill/>
        </p:spPr>
        <p:txBody>
          <a:bodyPr wrap="square" rtlCol="0">
            <a:spAutoFit/>
          </a:bodyPr>
          <a:lstStyle/>
          <a:p>
            <a:r>
              <a:rPr lang="en-GB" sz="3600" b="1" dirty="0" smtClean="0">
                <a:latin typeface="+mj-lt"/>
              </a:rPr>
              <a:t>5,   ____,   15,   ____,  25,   ____,    35,    ____,   45,   </a:t>
            </a:r>
            <a:r>
              <a:rPr lang="en-GB" sz="3600" b="1" dirty="0" smtClean="0">
                <a:latin typeface="+mj-lt"/>
              </a:rPr>
              <a:t>____</a:t>
            </a:r>
            <a:endParaRPr lang="en-GB" sz="3600" b="1" dirty="0">
              <a:latin typeface="+mj-lt"/>
            </a:endParaRPr>
          </a:p>
          <a:p>
            <a:endParaRPr lang="en-GB" sz="3600" b="1" dirty="0">
              <a:latin typeface="+mj-lt"/>
            </a:endParaRPr>
          </a:p>
          <a:p>
            <a:r>
              <a:rPr lang="en-GB" sz="3600" b="1" dirty="0" smtClean="0">
                <a:latin typeface="+mj-lt"/>
              </a:rPr>
              <a:t>10,   ____,   20,   ____,   ____,   35,   ____,   ____,  </a:t>
            </a:r>
            <a:r>
              <a:rPr lang="en-GB" sz="3600" b="1" dirty="0" smtClean="0">
                <a:latin typeface="+mj-lt"/>
              </a:rPr>
              <a:t>50   ____ </a:t>
            </a:r>
            <a:endParaRPr lang="en-GB" sz="3600" b="1" dirty="0">
              <a:latin typeface="+mj-lt"/>
            </a:endParaRPr>
          </a:p>
          <a:p>
            <a:endParaRPr lang="en-GB" sz="3600" b="1" dirty="0">
              <a:latin typeface="+mj-lt"/>
            </a:endParaRPr>
          </a:p>
          <a:p>
            <a:r>
              <a:rPr lang="en-GB" sz="3600" b="1" dirty="0" smtClean="0">
                <a:latin typeface="+mj-lt"/>
              </a:rPr>
              <a:t>40,   ____,   ____,   55,   ____,   ____,   70,   ____,   80,   </a:t>
            </a:r>
            <a:r>
              <a:rPr lang="en-GB" sz="3600" b="1" dirty="0" smtClean="0">
                <a:latin typeface="+mj-lt"/>
              </a:rPr>
              <a:t>____   </a:t>
            </a:r>
            <a:endParaRPr lang="en-GB" sz="3600" b="1" dirty="0" smtClean="0">
              <a:latin typeface="+mj-lt"/>
            </a:endParaRPr>
          </a:p>
          <a:p>
            <a:pPr marL="742950" indent="-742950">
              <a:buAutoNum type="arabicPlain" startAt="40"/>
            </a:pPr>
            <a:endParaRPr lang="en-US" sz="3600" b="1" dirty="0">
              <a:latin typeface="+mj-lt"/>
            </a:endParaRPr>
          </a:p>
          <a:p>
            <a:r>
              <a:rPr lang="en-US" sz="3600" b="1" dirty="0" smtClean="0">
                <a:latin typeface="+mj-lt"/>
              </a:rPr>
              <a:t>40,   35,    30,   ____,   20,   _____,    _____,    5,    0</a:t>
            </a:r>
          </a:p>
          <a:p>
            <a:endParaRPr lang="en-US" sz="3600" b="1" dirty="0">
              <a:latin typeface="+mj-lt"/>
            </a:endParaRPr>
          </a:p>
          <a:p>
            <a:r>
              <a:rPr lang="en-US" sz="3600" b="1" dirty="0" smtClean="0">
                <a:latin typeface="+mj-lt"/>
              </a:rPr>
              <a:t>55,   ____,    _____,   40,   35,   30,    _____,   20,    _____</a:t>
            </a:r>
            <a:endParaRPr lang="en-GB" sz="3600" b="1" dirty="0">
              <a:latin typeface="+mj-lt"/>
            </a:endParaRPr>
          </a:p>
        </p:txBody>
      </p:sp>
      <p:sp>
        <p:nvSpPr>
          <p:cNvPr id="6" name="Rectangle 5">
            <a:extLst>
              <a:ext uri="{FF2B5EF4-FFF2-40B4-BE49-F238E27FC236}">
                <a16:creationId xmlns:a16="http://schemas.microsoft.com/office/drawing/2014/main" id="{74E199F7-2EDF-45F5-8C95-6E734A809C20}"/>
              </a:ext>
            </a:extLst>
          </p:cNvPr>
          <p:cNvSpPr/>
          <p:nvPr/>
        </p:nvSpPr>
        <p:spPr>
          <a:xfrm>
            <a:off x="1831108" y="474961"/>
            <a:ext cx="876355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Fill in the </a:t>
            </a:r>
            <a:r>
              <a:rPr lang="en-US" sz="4000" dirty="0" smtClean="0">
                <a:ln w="0"/>
                <a:effectLst>
                  <a:outerShdw blurRad="38100" dist="19050" dir="2700000" algn="tl" rotWithShape="0">
                    <a:schemeClr val="dk1">
                      <a:alpha val="40000"/>
                    </a:schemeClr>
                  </a:outerShdw>
                </a:effectLst>
              </a:rPr>
              <a:t>Missing </a:t>
            </a:r>
            <a:r>
              <a:rPr lang="en-US" sz="4000" dirty="0" smtClean="0">
                <a:ln w="0"/>
                <a:effectLst>
                  <a:outerShdw blurRad="38100" dist="19050" dir="2700000" algn="tl" rotWithShape="0">
                    <a:schemeClr val="dk1">
                      <a:alpha val="40000"/>
                    </a:schemeClr>
                  </a:outerShdw>
                </a:effectLst>
              </a:rPr>
              <a:t>N</a:t>
            </a:r>
            <a:r>
              <a:rPr lang="en-US" sz="4000" dirty="0" smtClean="0">
                <a:ln w="0"/>
                <a:effectLst>
                  <a:outerShdw blurRad="38100" dist="19050" dir="2700000" algn="tl" rotWithShape="0">
                    <a:schemeClr val="dk1">
                      <a:alpha val="40000"/>
                    </a:schemeClr>
                  </a:outerShdw>
                </a:effectLst>
              </a:rPr>
              <a:t>umbers – </a:t>
            </a:r>
            <a:r>
              <a:rPr lang="en-US" sz="2800" dirty="0" smtClean="0">
                <a:ln w="0"/>
                <a:effectLst>
                  <a:outerShdw blurRad="38100" dist="19050" dir="2700000" algn="tl" rotWithShape="0">
                    <a:schemeClr val="dk1">
                      <a:alpha val="40000"/>
                    </a:schemeClr>
                  </a:outerShdw>
                </a:effectLst>
              </a:rPr>
              <a:t>Counting in 5’s </a:t>
            </a:r>
            <a:r>
              <a:rPr lang="en-US" sz="2800" dirty="0">
                <a:ln w="0"/>
                <a:effectLst>
                  <a:outerShdw blurRad="38100" dist="19050" dir="2700000" algn="tl" rotWithShape="0">
                    <a:schemeClr val="dk1">
                      <a:alpha val="40000"/>
                    </a:schemeClr>
                  </a:outerShdw>
                </a:effectLst>
              </a:rPr>
              <a:t>…</a:t>
            </a:r>
          </a:p>
        </p:txBody>
      </p:sp>
      <p:sp>
        <p:nvSpPr>
          <p:cNvPr id="7" name="Rectangle 6"/>
          <p:cNvSpPr/>
          <p:nvPr/>
        </p:nvSpPr>
        <p:spPr>
          <a:xfrm>
            <a:off x="124228" y="121919"/>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pic>
        <p:nvPicPr>
          <p:cNvPr id="8" name="Picture 7"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20733777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0423" y="3345678"/>
            <a:ext cx="8386354" cy="329025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3254166" y="155939"/>
            <a:ext cx="453515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Word Problems</a:t>
            </a:r>
            <a:endParaRPr lang="en-US" sz="5400" dirty="0">
              <a:ln w="0"/>
              <a:effectLst>
                <a:outerShdw blurRad="38100" dist="19050" dir="2700000" algn="tl" rotWithShape="0">
                  <a:schemeClr val="dk1">
                    <a:alpha val="40000"/>
                  </a:schemeClr>
                </a:outerShdw>
              </a:effectLst>
            </a:endParaRPr>
          </a:p>
        </p:txBody>
      </p:sp>
      <p:sp>
        <p:nvSpPr>
          <p:cNvPr id="15" name="TextBox 14"/>
          <p:cNvSpPr txBox="1"/>
          <p:nvPr/>
        </p:nvSpPr>
        <p:spPr>
          <a:xfrm>
            <a:off x="528524" y="1053982"/>
            <a:ext cx="10646006" cy="830997"/>
          </a:xfrm>
          <a:prstGeom prst="rect">
            <a:avLst/>
          </a:prstGeom>
          <a:noFill/>
        </p:spPr>
        <p:txBody>
          <a:bodyPr wrap="square" rtlCol="0">
            <a:spAutoFit/>
          </a:bodyPr>
          <a:lstStyle/>
          <a:p>
            <a:pPr algn="ctr"/>
            <a:r>
              <a:rPr lang="en-GB" sz="2400" dirty="0" smtClean="0"/>
              <a:t>Carly and Emma put their pocket money together to buy some sweets. If Jenny has 35p and Thomas has 53p, how much money do they have to spend </a:t>
            </a:r>
            <a:r>
              <a:rPr lang="en-GB" sz="2400" b="1" dirty="0" smtClean="0">
                <a:solidFill>
                  <a:srgbClr val="FF0000"/>
                </a:solidFill>
              </a:rPr>
              <a:t>altogether</a:t>
            </a:r>
            <a:r>
              <a:rPr lang="en-GB" sz="2400" dirty="0" smtClean="0"/>
              <a:t>?</a:t>
            </a:r>
            <a:endParaRPr lang="en-GB" sz="2400" dirty="0"/>
          </a:p>
        </p:txBody>
      </p:sp>
      <p:sp>
        <p:nvSpPr>
          <p:cNvPr id="17" name="Thought Bubble: Cloud 11">
            <a:extLst>
              <a:ext uri="{FF2B5EF4-FFF2-40B4-BE49-F238E27FC236}">
                <a16:creationId xmlns:a16="http://schemas.microsoft.com/office/drawing/2014/main" id="{CEE395F3-817E-421C-AB46-EA959DA8B234}"/>
              </a:ext>
            </a:extLst>
          </p:cNvPr>
          <p:cNvSpPr/>
          <p:nvPr/>
        </p:nvSpPr>
        <p:spPr>
          <a:xfrm flipV="1">
            <a:off x="9706160" y="2088930"/>
            <a:ext cx="2311669" cy="2115438"/>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60DFC27-56B5-4DC8-81FE-DC18ABC72E64}"/>
              </a:ext>
            </a:extLst>
          </p:cNvPr>
          <p:cNvSpPr/>
          <p:nvPr/>
        </p:nvSpPr>
        <p:spPr>
          <a:xfrm>
            <a:off x="9884296" y="2805395"/>
            <a:ext cx="1705585" cy="1077218"/>
          </a:xfrm>
          <a:prstGeom prst="rect">
            <a:avLst/>
          </a:prstGeom>
          <a:noFill/>
        </p:spPr>
        <p:txBody>
          <a:bodyPr wrap="square" lIns="91440" tIns="45720" rIns="91440" bIns="45720">
            <a:spAutoFit/>
          </a:bodyPr>
          <a:lstStyle/>
          <a:p>
            <a:pPr algn="ctr"/>
            <a:r>
              <a:rPr lang="en-US" sz="1600" dirty="0" smtClean="0">
                <a:ln w="0"/>
              </a:rPr>
              <a:t>Altogether tells us that we need to </a:t>
            </a:r>
            <a:r>
              <a:rPr lang="en-US" sz="1600" b="1" dirty="0" smtClean="0">
                <a:ln w="0"/>
                <a:solidFill>
                  <a:srgbClr val="FF0000"/>
                </a:solidFill>
              </a:rPr>
              <a:t>add</a:t>
            </a:r>
            <a:r>
              <a:rPr lang="en-US" sz="1600" dirty="0" smtClean="0">
                <a:ln w="0"/>
              </a:rPr>
              <a:t> the two amounts.</a:t>
            </a:r>
            <a:endParaRPr lang="en-US" sz="1200" dirty="0">
              <a:ln w="0"/>
            </a:endParaRPr>
          </a:p>
        </p:txBody>
      </p:sp>
      <p:sp>
        <p:nvSpPr>
          <p:cNvPr id="2" name="TextBox 1"/>
          <p:cNvSpPr txBox="1"/>
          <p:nvPr/>
        </p:nvSpPr>
        <p:spPr>
          <a:xfrm>
            <a:off x="3497379" y="2145349"/>
            <a:ext cx="5554725" cy="1200329"/>
          </a:xfrm>
          <a:prstGeom prst="rect">
            <a:avLst/>
          </a:prstGeom>
          <a:noFill/>
        </p:spPr>
        <p:txBody>
          <a:bodyPr wrap="square" rtlCol="0">
            <a:spAutoFit/>
          </a:bodyPr>
          <a:lstStyle/>
          <a:p>
            <a:r>
              <a:rPr lang="en-US" sz="3600" dirty="0" smtClean="0"/>
              <a:t>TO      </a:t>
            </a:r>
            <a:r>
              <a:rPr lang="en-US" sz="3600" dirty="0" err="1" smtClean="0"/>
              <a:t>TO</a:t>
            </a:r>
            <a:endParaRPr lang="en-US" sz="3600" dirty="0" smtClean="0"/>
          </a:p>
          <a:p>
            <a:r>
              <a:rPr lang="en-US" sz="3600" dirty="0" smtClean="0"/>
              <a:t>35p + 53p = ____</a:t>
            </a:r>
            <a:endParaRPr lang="en-GB" sz="3600" dirty="0"/>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a:off x="-751959" y="1884979"/>
            <a:ext cx="3300043" cy="1773369"/>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118875" y="2206904"/>
            <a:ext cx="1997307" cy="1077218"/>
          </a:xfrm>
          <a:prstGeom prst="rect">
            <a:avLst/>
          </a:prstGeom>
        </p:spPr>
        <p:txBody>
          <a:bodyPr wrap="square">
            <a:spAutoFit/>
          </a:bodyPr>
          <a:lstStyle/>
          <a:p>
            <a:pPr algn="ctr"/>
            <a:r>
              <a:rPr lang="en-US" sz="1600" dirty="0" smtClean="0"/>
              <a:t>You can use whichever strategy is easiest for you to find out the answer!</a:t>
            </a:r>
            <a:endParaRPr lang="en-GB" sz="1600" u="sng" dirty="0">
              <a:solidFill>
                <a:srgbClr val="FF0000"/>
              </a:solidFill>
            </a:endParaRPr>
          </a:p>
        </p:txBody>
      </p:sp>
      <p:sp>
        <p:nvSpPr>
          <p:cNvPr id="6" name="TextBox 5"/>
          <p:cNvSpPr txBox="1"/>
          <p:nvPr/>
        </p:nvSpPr>
        <p:spPr>
          <a:xfrm>
            <a:off x="2726220" y="3421428"/>
            <a:ext cx="4275908" cy="369332"/>
          </a:xfrm>
          <a:prstGeom prst="rect">
            <a:avLst/>
          </a:prstGeom>
          <a:noFill/>
        </p:spPr>
        <p:txBody>
          <a:bodyPr wrap="square" rtlCol="0">
            <a:spAutoFit/>
          </a:bodyPr>
          <a:lstStyle/>
          <a:p>
            <a:r>
              <a:rPr lang="en-US" dirty="0" smtClean="0"/>
              <a:t>Show your working out in this box:</a:t>
            </a:r>
            <a:endParaRPr lang="en-GB" dirty="0"/>
          </a:p>
        </p:txBody>
      </p:sp>
      <p:pic>
        <p:nvPicPr>
          <p:cNvPr id="1026" name="Picture 2" descr="money coins clip art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614" y="5343312"/>
            <a:ext cx="1472765" cy="1469889"/>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6076789" y="2030553"/>
            <a:ext cx="2277355" cy="584775"/>
          </a:xfrm>
          <a:prstGeom prst="rect">
            <a:avLst/>
          </a:prstGeom>
          <a:noFill/>
        </p:spPr>
        <p:txBody>
          <a:bodyPr wrap="square" rtlCol="0">
            <a:spAutoFit/>
          </a:bodyPr>
          <a:lstStyle/>
          <a:p>
            <a:pPr algn="ctr"/>
            <a:r>
              <a:rPr lang="en-US" sz="1600" b="1" dirty="0" smtClean="0"/>
              <a:t>Write your answer </a:t>
            </a:r>
          </a:p>
          <a:p>
            <a:pPr algn="ctr"/>
            <a:r>
              <a:rPr lang="en-US" sz="1600" b="1" dirty="0" smtClean="0"/>
              <a:t>here!</a:t>
            </a:r>
            <a:endParaRPr lang="en-GB" sz="1600" b="1" dirty="0"/>
          </a:p>
        </p:txBody>
      </p:sp>
      <p:sp>
        <p:nvSpPr>
          <p:cNvPr id="83" name="Left Arrow 82"/>
          <p:cNvSpPr/>
          <p:nvPr/>
        </p:nvSpPr>
        <p:spPr>
          <a:xfrm rot="19281555">
            <a:off x="6380571" y="2478908"/>
            <a:ext cx="478971" cy="173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2008434" y="4004576"/>
            <a:ext cx="5554725" cy="523220"/>
          </a:xfrm>
          <a:prstGeom prst="rect">
            <a:avLst/>
          </a:prstGeom>
          <a:noFill/>
        </p:spPr>
        <p:txBody>
          <a:bodyPr wrap="square" rtlCol="0">
            <a:spAutoFit/>
          </a:bodyPr>
          <a:lstStyle/>
          <a:p>
            <a:r>
              <a:rPr lang="en-US" sz="2800" dirty="0" smtClean="0"/>
              <a:t>35p + 53p =</a:t>
            </a:r>
            <a:endParaRPr lang="en-GB" sz="2800" dirty="0"/>
          </a:p>
        </p:txBody>
      </p:sp>
      <p:pic>
        <p:nvPicPr>
          <p:cNvPr id="85"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3"/>
          <a:stretch>
            <a:fillRect/>
          </a:stretch>
        </p:blipFill>
        <p:spPr>
          <a:xfrm>
            <a:off x="10837273" y="110403"/>
            <a:ext cx="1276350" cy="971550"/>
          </a:xfrm>
          <a:prstGeom prst="rect">
            <a:avLst/>
          </a:prstGeom>
        </p:spPr>
      </p:pic>
    </p:spTree>
    <p:extLst>
      <p:ext uri="{BB962C8B-B14F-4D97-AF65-F5344CB8AC3E}">
        <p14:creationId xmlns:p14="http://schemas.microsoft.com/office/powerpoint/2010/main" val="15753337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0423" y="3345678"/>
            <a:ext cx="8386354" cy="329025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3254166" y="155939"/>
            <a:ext cx="453515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Word Problems</a:t>
            </a:r>
            <a:endParaRPr lang="en-US" sz="5400" dirty="0">
              <a:ln w="0"/>
              <a:effectLst>
                <a:outerShdw blurRad="38100" dist="19050" dir="2700000" algn="tl" rotWithShape="0">
                  <a:schemeClr val="dk1">
                    <a:alpha val="40000"/>
                  </a:schemeClr>
                </a:outerShdw>
              </a:effectLst>
            </a:endParaRPr>
          </a:p>
        </p:txBody>
      </p:sp>
      <p:sp>
        <p:nvSpPr>
          <p:cNvPr id="15" name="TextBox 14"/>
          <p:cNvSpPr txBox="1"/>
          <p:nvPr/>
        </p:nvSpPr>
        <p:spPr>
          <a:xfrm>
            <a:off x="528524" y="1053982"/>
            <a:ext cx="10646006" cy="830997"/>
          </a:xfrm>
          <a:prstGeom prst="rect">
            <a:avLst/>
          </a:prstGeom>
          <a:noFill/>
        </p:spPr>
        <p:txBody>
          <a:bodyPr wrap="square" rtlCol="0">
            <a:spAutoFit/>
          </a:bodyPr>
          <a:lstStyle/>
          <a:p>
            <a:pPr algn="ctr"/>
            <a:r>
              <a:rPr lang="en-GB" sz="2400" dirty="0" smtClean="0"/>
              <a:t>Jake </a:t>
            </a:r>
            <a:r>
              <a:rPr lang="en-GB" sz="2400" dirty="0" smtClean="0"/>
              <a:t>had 17 marbles and </a:t>
            </a:r>
            <a:r>
              <a:rPr lang="en-GB" sz="2400" dirty="0" smtClean="0"/>
              <a:t>Billy had 51 marbles. </a:t>
            </a:r>
            <a:r>
              <a:rPr lang="en-GB" sz="2400" dirty="0"/>
              <a:t>H</a:t>
            </a:r>
            <a:r>
              <a:rPr lang="en-GB" sz="2400" dirty="0" smtClean="0"/>
              <a:t>ow many marbles do they have </a:t>
            </a:r>
            <a:r>
              <a:rPr lang="en-GB" sz="2400" b="1" dirty="0" smtClean="0">
                <a:solidFill>
                  <a:srgbClr val="FF0000"/>
                </a:solidFill>
              </a:rPr>
              <a:t>altogether</a:t>
            </a:r>
            <a:r>
              <a:rPr lang="en-GB" sz="2400" dirty="0" smtClean="0"/>
              <a:t> to put in the marble jar?</a:t>
            </a:r>
            <a:endParaRPr lang="en-GB" sz="2400" dirty="0"/>
          </a:p>
        </p:txBody>
      </p:sp>
      <p:sp>
        <p:nvSpPr>
          <p:cNvPr id="17" name="Thought Bubble: Cloud 11">
            <a:extLst>
              <a:ext uri="{FF2B5EF4-FFF2-40B4-BE49-F238E27FC236}">
                <a16:creationId xmlns:a16="http://schemas.microsoft.com/office/drawing/2014/main" id="{CEE395F3-817E-421C-AB46-EA959DA8B234}"/>
              </a:ext>
            </a:extLst>
          </p:cNvPr>
          <p:cNvSpPr/>
          <p:nvPr/>
        </p:nvSpPr>
        <p:spPr>
          <a:xfrm flipV="1">
            <a:off x="9706160" y="1884978"/>
            <a:ext cx="2311669" cy="1711662"/>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60DFC27-56B5-4DC8-81FE-DC18ABC72E64}"/>
              </a:ext>
            </a:extLst>
          </p:cNvPr>
          <p:cNvSpPr/>
          <p:nvPr/>
        </p:nvSpPr>
        <p:spPr>
          <a:xfrm>
            <a:off x="9938040" y="2299259"/>
            <a:ext cx="1705585" cy="1077218"/>
          </a:xfrm>
          <a:prstGeom prst="rect">
            <a:avLst/>
          </a:prstGeom>
          <a:noFill/>
        </p:spPr>
        <p:txBody>
          <a:bodyPr wrap="square" lIns="91440" tIns="45720" rIns="91440" bIns="45720">
            <a:spAutoFit/>
          </a:bodyPr>
          <a:lstStyle/>
          <a:p>
            <a:pPr algn="ctr"/>
            <a:r>
              <a:rPr lang="en-US" sz="1600" dirty="0" smtClean="0">
                <a:ln w="0"/>
              </a:rPr>
              <a:t>Altogether tells us that we need to </a:t>
            </a:r>
            <a:r>
              <a:rPr lang="en-US" sz="1600" b="1" dirty="0" smtClean="0">
                <a:ln w="0"/>
                <a:solidFill>
                  <a:srgbClr val="FF0000"/>
                </a:solidFill>
              </a:rPr>
              <a:t>add</a:t>
            </a:r>
            <a:r>
              <a:rPr lang="en-US" sz="1600" dirty="0" smtClean="0">
                <a:ln w="0"/>
              </a:rPr>
              <a:t> the two amounts.</a:t>
            </a:r>
            <a:endParaRPr lang="en-US" sz="1200" dirty="0">
              <a:ln w="0"/>
            </a:endParaRPr>
          </a:p>
        </p:txBody>
      </p:sp>
      <p:sp>
        <p:nvSpPr>
          <p:cNvPr id="2" name="TextBox 1"/>
          <p:cNvSpPr txBox="1"/>
          <p:nvPr/>
        </p:nvSpPr>
        <p:spPr>
          <a:xfrm>
            <a:off x="3497379" y="2145349"/>
            <a:ext cx="5554725" cy="1200329"/>
          </a:xfrm>
          <a:prstGeom prst="rect">
            <a:avLst/>
          </a:prstGeom>
          <a:noFill/>
        </p:spPr>
        <p:txBody>
          <a:bodyPr wrap="square" rtlCol="0">
            <a:spAutoFit/>
          </a:bodyPr>
          <a:lstStyle/>
          <a:p>
            <a:r>
              <a:rPr lang="en-US" sz="3600" dirty="0" smtClean="0"/>
              <a:t>TO      </a:t>
            </a:r>
            <a:r>
              <a:rPr lang="en-US" sz="3600" dirty="0" err="1" smtClean="0"/>
              <a:t>TO</a:t>
            </a:r>
            <a:endParaRPr lang="en-US" sz="3600" dirty="0" smtClean="0"/>
          </a:p>
          <a:p>
            <a:r>
              <a:rPr lang="en-US" sz="3600" dirty="0" smtClean="0"/>
              <a:t>___ + ___ =  ____</a:t>
            </a:r>
            <a:endParaRPr lang="en-GB" sz="3600" dirty="0"/>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a:off x="-751959" y="1884979"/>
            <a:ext cx="3300043" cy="1773369"/>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118875" y="2206904"/>
            <a:ext cx="1997307" cy="1077218"/>
          </a:xfrm>
          <a:prstGeom prst="rect">
            <a:avLst/>
          </a:prstGeom>
        </p:spPr>
        <p:txBody>
          <a:bodyPr wrap="square">
            <a:spAutoFit/>
          </a:bodyPr>
          <a:lstStyle/>
          <a:p>
            <a:pPr algn="ctr"/>
            <a:r>
              <a:rPr lang="en-US" sz="1600" dirty="0" smtClean="0"/>
              <a:t>You can use whichever strategy is easiest for you to find out the answer!</a:t>
            </a:r>
            <a:endParaRPr lang="en-GB" sz="1600" u="sng" dirty="0">
              <a:solidFill>
                <a:srgbClr val="FF0000"/>
              </a:solidFill>
            </a:endParaRPr>
          </a:p>
        </p:txBody>
      </p:sp>
      <p:sp>
        <p:nvSpPr>
          <p:cNvPr id="6" name="TextBox 5"/>
          <p:cNvSpPr txBox="1"/>
          <p:nvPr/>
        </p:nvSpPr>
        <p:spPr>
          <a:xfrm>
            <a:off x="2726220" y="3421428"/>
            <a:ext cx="4275908" cy="369332"/>
          </a:xfrm>
          <a:prstGeom prst="rect">
            <a:avLst/>
          </a:prstGeom>
          <a:noFill/>
        </p:spPr>
        <p:txBody>
          <a:bodyPr wrap="square" rtlCol="0">
            <a:spAutoFit/>
          </a:bodyPr>
          <a:lstStyle/>
          <a:p>
            <a:r>
              <a:rPr lang="en-US" dirty="0" smtClean="0"/>
              <a:t>Show your working out in this box:</a:t>
            </a:r>
            <a:endParaRPr lang="en-GB" dirty="0"/>
          </a:p>
        </p:txBody>
      </p:sp>
      <p:sp>
        <p:nvSpPr>
          <p:cNvPr id="11" name="TextBox 10"/>
          <p:cNvSpPr txBox="1"/>
          <p:nvPr/>
        </p:nvSpPr>
        <p:spPr>
          <a:xfrm>
            <a:off x="6076789" y="2030553"/>
            <a:ext cx="2277355" cy="584775"/>
          </a:xfrm>
          <a:prstGeom prst="rect">
            <a:avLst/>
          </a:prstGeom>
          <a:noFill/>
        </p:spPr>
        <p:txBody>
          <a:bodyPr wrap="square" rtlCol="0">
            <a:spAutoFit/>
          </a:bodyPr>
          <a:lstStyle/>
          <a:p>
            <a:pPr algn="ctr"/>
            <a:r>
              <a:rPr lang="en-US" sz="1600" b="1" dirty="0" smtClean="0"/>
              <a:t>Write your number sentence here!</a:t>
            </a:r>
            <a:endParaRPr lang="en-GB" sz="1600" b="1" dirty="0"/>
          </a:p>
        </p:txBody>
      </p:sp>
      <p:sp>
        <p:nvSpPr>
          <p:cNvPr id="3" name="Left Arrow 2"/>
          <p:cNvSpPr/>
          <p:nvPr/>
        </p:nvSpPr>
        <p:spPr>
          <a:xfrm rot="19281555">
            <a:off x="6035255" y="2470589"/>
            <a:ext cx="478971" cy="173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6" name="Picture 8" descr="Free Marbles Cliparts, Download Free Marbles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450" y="5782492"/>
            <a:ext cx="3163840" cy="11628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3"/>
          <a:stretch>
            <a:fillRect/>
          </a:stretch>
        </p:blipFill>
        <p:spPr>
          <a:xfrm>
            <a:off x="10955383" y="121324"/>
            <a:ext cx="1139530" cy="858899"/>
          </a:xfrm>
          <a:prstGeom prst="rect">
            <a:avLst/>
          </a:prstGeom>
        </p:spPr>
      </p:pic>
    </p:spTree>
    <p:extLst>
      <p:ext uri="{BB962C8B-B14F-4D97-AF65-F5344CB8AC3E}">
        <p14:creationId xmlns:p14="http://schemas.microsoft.com/office/powerpoint/2010/main" val="20397745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0423" y="3345678"/>
            <a:ext cx="8386354" cy="329025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3254166" y="155939"/>
            <a:ext cx="453515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Word Problems</a:t>
            </a:r>
            <a:endParaRPr lang="en-US" sz="5400" dirty="0">
              <a:ln w="0"/>
              <a:effectLst>
                <a:outerShdw blurRad="38100" dist="19050" dir="2700000" algn="tl" rotWithShape="0">
                  <a:schemeClr val="dk1">
                    <a:alpha val="40000"/>
                  </a:schemeClr>
                </a:outerShdw>
              </a:effectLst>
            </a:endParaRPr>
          </a:p>
        </p:txBody>
      </p:sp>
      <p:sp>
        <p:nvSpPr>
          <p:cNvPr id="15" name="TextBox 14"/>
          <p:cNvSpPr txBox="1"/>
          <p:nvPr/>
        </p:nvSpPr>
        <p:spPr>
          <a:xfrm>
            <a:off x="528524" y="1053982"/>
            <a:ext cx="10646006" cy="830997"/>
          </a:xfrm>
          <a:prstGeom prst="rect">
            <a:avLst/>
          </a:prstGeom>
          <a:noFill/>
        </p:spPr>
        <p:txBody>
          <a:bodyPr wrap="square" rtlCol="0">
            <a:spAutoFit/>
          </a:bodyPr>
          <a:lstStyle/>
          <a:p>
            <a:pPr algn="ctr"/>
            <a:r>
              <a:rPr lang="en-GB" sz="2400" dirty="0" smtClean="0"/>
              <a:t>At the aquarium, there are 15 stingrays and 60 clownfish that share a tank. </a:t>
            </a:r>
            <a:r>
              <a:rPr lang="en-GB" sz="2400" dirty="0" smtClean="0"/>
              <a:t>H</a:t>
            </a:r>
            <a:r>
              <a:rPr lang="en-GB" sz="2400" dirty="0" smtClean="0"/>
              <a:t>ow many sea creatures are in the tank </a:t>
            </a:r>
            <a:r>
              <a:rPr lang="en-GB" sz="2400" b="1" dirty="0" smtClean="0">
                <a:solidFill>
                  <a:srgbClr val="FF0000"/>
                </a:solidFill>
              </a:rPr>
              <a:t>altogether</a:t>
            </a:r>
            <a:r>
              <a:rPr lang="en-GB" sz="2400" dirty="0" smtClean="0"/>
              <a:t>?</a:t>
            </a:r>
            <a:endParaRPr lang="en-GB" sz="2400" dirty="0"/>
          </a:p>
        </p:txBody>
      </p:sp>
      <p:sp>
        <p:nvSpPr>
          <p:cNvPr id="17" name="Thought Bubble: Cloud 11">
            <a:extLst>
              <a:ext uri="{FF2B5EF4-FFF2-40B4-BE49-F238E27FC236}">
                <a16:creationId xmlns:a16="http://schemas.microsoft.com/office/drawing/2014/main" id="{CEE395F3-817E-421C-AB46-EA959DA8B234}"/>
              </a:ext>
            </a:extLst>
          </p:cNvPr>
          <p:cNvSpPr/>
          <p:nvPr/>
        </p:nvSpPr>
        <p:spPr>
          <a:xfrm flipV="1">
            <a:off x="9706160" y="1884978"/>
            <a:ext cx="2311669" cy="1711662"/>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60DFC27-56B5-4DC8-81FE-DC18ABC72E64}"/>
              </a:ext>
            </a:extLst>
          </p:cNvPr>
          <p:cNvSpPr/>
          <p:nvPr/>
        </p:nvSpPr>
        <p:spPr>
          <a:xfrm>
            <a:off x="9938040" y="2299259"/>
            <a:ext cx="1705585" cy="1077218"/>
          </a:xfrm>
          <a:prstGeom prst="rect">
            <a:avLst/>
          </a:prstGeom>
          <a:noFill/>
        </p:spPr>
        <p:txBody>
          <a:bodyPr wrap="square" lIns="91440" tIns="45720" rIns="91440" bIns="45720">
            <a:spAutoFit/>
          </a:bodyPr>
          <a:lstStyle/>
          <a:p>
            <a:pPr algn="ctr"/>
            <a:r>
              <a:rPr lang="en-US" sz="1600" dirty="0" smtClean="0">
                <a:ln w="0"/>
              </a:rPr>
              <a:t>Altogether tells us that we need to </a:t>
            </a:r>
            <a:r>
              <a:rPr lang="en-US" sz="1600" b="1" dirty="0" smtClean="0">
                <a:ln w="0"/>
                <a:solidFill>
                  <a:srgbClr val="FF0000"/>
                </a:solidFill>
              </a:rPr>
              <a:t>add</a:t>
            </a:r>
            <a:r>
              <a:rPr lang="en-US" sz="1600" dirty="0" smtClean="0">
                <a:ln w="0"/>
              </a:rPr>
              <a:t> the two amounts.</a:t>
            </a:r>
            <a:endParaRPr lang="en-US" sz="1200" dirty="0">
              <a:ln w="0"/>
            </a:endParaRPr>
          </a:p>
        </p:txBody>
      </p:sp>
      <p:sp>
        <p:nvSpPr>
          <p:cNvPr id="2" name="TextBox 1"/>
          <p:cNvSpPr txBox="1"/>
          <p:nvPr/>
        </p:nvSpPr>
        <p:spPr>
          <a:xfrm>
            <a:off x="3497379" y="2145349"/>
            <a:ext cx="5554725" cy="1200329"/>
          </a:xfrm>
          <a:prstGeom prst="rect">
            <a:avLst/>
          </a:prstGeom>
          <a:noFill/>
        </p:spPr>
        <p:txBody>
          <a:bodyPr wrap="square" rtlCol="0">
            <a:spAutoFit/>
          </a:bodyPr>
          <a:lstStyle/>
          <a:p>
            <a:r>
              <a:rPr lang="en-US" sz="3600" dirty="0" smtClean="0"/>
              <a:t>TO      </a:t>
            </a:r>
            <a:r>
              <a:rPr lang="en-US" sz="3600" dirty="0" err="1" smtClean="0"/>
              <a:t>TO</a:t>
            </a:r>
            <a:endParaRPr lang="en-US" sz="3600" dirty="0" smtClean="0"/>
          </a:p>
          <a:p>
            <a:r>
              <a:rPr lang="en-US" sz="3600" dirty="0" smtClean="0"/>
              <a:t>___ + ___ =  ____</a:t>
            </a:r>
            <a:endParaRPr lang="en-GB" sz="3600" dirty="0"/>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a:off x="-751959" y="1884979"/>
            <a:ext cx="3300043" cy="1773369"/>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118875" y="2206904"/>
            <a:ext cx="1997307" cy="1077218"/>
          </a:xfrm>
          <a:prstGeom prst="rect">
            <a:avLst/>
          </a:prstGeom>
        </p:spPr>
        <p:txBody>
          <a:bodyPr wrap="square">
            <a:spAutoFit/>
          </a:bodyPr>
          <a:lstStyle/>
          <a:p>
            <a:pPr algn="ctr"/>
            <a:r>
              <a:rPr lang="en-US" sz="1600" dirty="0" smtClean="0"/>
              <a:t>You can use whichever strategy is easiest for you to find out the answer!</a:t>
            </a:r>
            <a:endParaRPr lang="en-GB" sz="1600" u="sng" dirty="0">
              <a:solidFill>
                <a:srgbClr val="FF0000"/>
              </a:solidFill>
            </a:endParaRPr>
          </a:p>
        </p:txBody>
      </p:sp>
      <p:sp>
        <p:nvSpPr>
          <p:cNvPr id="6" name="TextBox 5"/>
          <p:cNvSpPr txBox="1"/>
          <p:nvPr/>
        </p:nvSpPr>
        <p:spPr>
          <a:xfrm>
            <a:off x="2726220" y="3421428"/>
            <a:ext cx="4275908" cy="369332"/>
          </a:xfrm>
          <a:prstGeom prst="rect">
            <a:avLst/>
          </a:prstGeom>
          <a:noFill/>
        </p:spPr>
        <p:txBody>
          <a:bodyPr wrap="square" rtlCol="0">
            <a:spAutoFit/>
          </a:bodyPr>
          <a:lstStyle/>
          <a:p>
            <a:r>
              <a:rPr lang="en-US" dirty="0" smtClean="0"/>
              <a:t>Show your working out in this box:</a:t>
            </a:r>
            <a:endParaRPr lang="en-GB" dirty="0"/>
          </a:p>
        </p:txBody>
      </p:sp>
      <p:sp>
        <p:nvSpPr>
          <p:cNvPr id="11" name="TextBox 10"/>
          <p:cNvSpPr txBox="1"/>
          <p:nvPr/>
        </p:nvSpPr>
        <p:spPr>
          <a:xfrm>
            <a:off x="6076789" y="2030553"/>
            <a:ext cx="2277355" cy="584775"/>
          </a:xfrm>
          <a:prstGeom prst="rect">
            <a:avLst/>
          </a:prstGeom>
          <a:noFill/>
        </p:spPr>
        <p:txBody>
          <a:bodyPr wrap="square" rtlCol="0">
            <a:spAutoFit/>
          </a:bodyPr>
          <a:lstStyle/>
          <a:p>
            <a:pPr algn="ctr"/>
            <a:r>
              <a:rPr lang="en-US" sz="1600" b="1" dirty="0" smtClean="0"/>
              <a:t>Write your number sentence here!</a:t>
            </a:r>
            <a:endParaRPr lang="en-GB" sz="1600" b="1" dirty="0"/>
          </a:p>
        </p:txBody>
      </p:sp>
      <p:sp>
        <p:nvSpPr>
          <p:cNvPr id="3" name="Left Arrow 2"/>
          <p:cNvSpPr/>
          <p:nvPr/>
        </p:nvSpPr>
        <p:spPr>
          <a:xfrm rot="19281555">
            <a:off x="6035255" y="2470589"/>
            <a:ext cx="478971" cy="173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8" name="Picture 6" descr="Pin on Fence boards 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756" y="4710596"/>
            <a:ext cx="2842151" cy="21474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3"/>
          <a:stretch>
            <a:fillRect/>
          </a:stretch>
        </p:blipFill>
        <p:spPr>
          <a:xfrm>
            <a:off x="10955383" y="121324"/>
            <a:ext cx="1139530" cy="858899"/>
          </a:xfrm>
          <a:prstGeom prst="rect">
            <a:avLst/>
          </a:prstGeom>
        </p:spPr>
      </p:pic>
    </p:spTree>
    <p:extLst>
      <p:ext uri="{BB962C8B-B14F-4D97-AF65-F5344CB8AC3E}">
        <p14:creationId xmlns:p14="http://schemas.microsoft.com/office/powerpoint/2010/main" val="2904406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0423" y="3345678"/>
            <a:ext cx="8386354" cy="329025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3497379" y="69108"/>
            <a:ext cx="453515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Word Problems</a:t>
            </a:r>
            <a:endParaRPr lang="en-US" sz="5400" dirty="0">
              <a:ln w="0"/>
              <a:effectLst>
                <a:outerShdw blurRad="38100" dist="19050" dir="2700000" algn="tl" rotWithShape="0">
                  <a:schemeClr val="dk1">
                    <a:alpha val="40000"/>
                  </a:schemeClr>
                </a:outerShdw>
              </a:effectLst>
            </a:endParaRPr>
          </a:p>
        </p:txBody>
      </p:sp>
      <p:sp>
        <p:nvSpPr>
          <p:cNvPr id="15" name="TextBox 14"/>
          <p:cNvSpPr txBox="1"/>
          <p:nvPr/>
        </p:nvSpPr>
        <p:spPr>
          <a:xfrm>
            <a:off x="554649" y="907145"/>
            <a:ext cx="10646006" cy="1200329"/>
          </a:xfrm>
          <a:prstGeom prst="rect">
            <a:avLst/>
          </a:prstGeom>
          <a:noFill/>
        </p:spPr>
        <p:txBody>
          <a:bodyPr wrap="square" rtlCol="0">
            <a:spAutoFit/>
          </a:bodyPr>
          <a:lstStyle/>
          <a:p>
            <a:pPr algn="ctr"/>
            <a:r>
              <a:rPr lang="en-GB" sz="2400" dirty="0" smtClean="0"/>
              <a:t>Chloe holds a bake sale to raise money for charity. Chloe bakes 34 cupcakes for the event and her best friend Tim brings 29 crispy cakes. How many cakes do they have  </a:t>
            </a:r>
            <a:r>
              <a:rPr lang="en-GB" sz="2400" b="1" dirty="0" smtClean="0">
                <a:solidFill>
                  <a:srgbClr val="FF0000"/>
                </a:solidFill>
              </a:rPr>
              <a:t>altogether </a:t>
            </a:r>
            <a:r>
              <a:rPr lang="en-GB" sz="2400" dirty="0" smtClean="0"/>
              <a:t>to sell at the bake sale?</a:t>
            </a:r>
            <a:endParaRPr lang="en-GB" sz="2400" dirty="0"/>
          </a:p>
        </p:txBody>
      </p:sp>
      <p:sp>
        <p:nvSpPr>
          <p:cNvPr id="17" name="Thought Bubble: Cloud 11">
            <a:extLst>
              <a:ext uri="{FF2B5EF4-FFF2-40B4-BE49-F238E27FC236}">
                <a16:creationId xmlns:a16="http://schemas.microsoft.com/office/drawing/2014/main" id="{CEE395F3-817E-421C-AB46-EA959DA8B234}"/>
              </a:ext>
            </a:extLst>
          </p:cNvPr>
          <p:cNvSpPr/>
          <p:nvPr/>
        </p:nvSpPr>
        <p:spPr>
          <a:xfrm flipV="1">
            <a:off x="9706160" y="1884978"/>
            <a:ext cx="2311669" cy="1711662"/>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60DFC27-56B5-4DC8-81FE-DC18ABC72E64}"/>
              </a:ext>
            </a:extLst>
          </p:cNvPr>
          <p:cNvSpPr/>
          <p:nvPr/>
        </p:nvSpPr>
        <p:spPr>
          <a:xfrm>
            <a:off x="9938040" y="2299259"/>
            <a:ext cx="1705585" cy="1077218"/>
          </a:xfrm>
          <a:prstGeom prst="rect">
            <a:avLst/>
          </a:prstGeom>
          <a:noFill/>
        </p:spPr>
        <p:txBody>
          <a:bodyPr wrap="square" lIns="91440" tIns="45720" rIns="91440" bIns="45720">
            <a:spAutoFit/>
          </a:bodyPr>
          <a:lstStyle/>
          <a:p>
            <a:pPr algn="ctr"/>
            <a:r>
              <a:rPr lang="en-US" sz="1600" dirty="0" smtClean="0">
                <a:ln w="0"/>
              </a:rPr>
              <a:t>Altogether tells us that we need to </a:t>
            </a:r>
            <a:r>
              <a:rPr lang="en-US" sz="1600" b="1" dirty="0" smtClean="0">
                <a:ln w="0"/>
                <a:solidFill>
                  <a:srgbClr val="FF0000"/>
                </a:solidFill>
              </a:rPr>
              <a:t>add</a:t>
            </a:r>
            <a:r>
              <a:rPr lang="en-US" sz="1600" dirty="0" smtClean="0">
                <a:ln w="0"/>
              </a:rPr>
              <a:t> the two amounts.</a:t>
            </a:r>
            <a:endParaRPr lang="en-US" sz="1200" dirty="0">
              <a:ln w="0"/>
            </a:endParaRPr>
          </a:p>
        </p:txBody>
      </p:sp>
      <p:sp>
        <p:nvSpPr>
          <p:cNvPr id="2" name="TextBox 1"/>
          <p:cNvSpPr txBox="1"/>
          <p:nvPr/>
        </p:nvSpPr>
        <p:spPr>
          <a:xfrm>
            <a:off x="3497379" y="2145349"/>
            <a:ext cx="5554725" cy="1200329"/>
          </a:xfrm>
          <a:prstGeom prst="rect">
            <a:avLst/>
          </a:prstGeom>
          <a:noFill/>
        </p:spPr>
        <p:txBody>
          <a:bodyPr wrap="square" rtlCol="0">
            <a:spAutoFit/>
          </a:bodyPr>
          <a:lstStyle/>
          <a:p>
            <a:r>
              <a:rPr lang="en-US" sz="3600" dirty="0" smtClean="0"/>
              <a:t>TO      </a:t>
            </a:r>
            <a:r>
              <a:rPr lang="en-US" sz="3600" dirty="0" err="1" smtClean="0"/>
              <a:t>TO</a:t>
            </a:r>
            <a:endParaRPr lang="en-US" sz="3600" dirty="0" smtClean="0"/>
          </a:p>
          <a:p>
            <a:r>
              <a:rPr lang="en-US" sz="3600" dirty="0" smtClean="0"/>
              <a:t>___ + ___ =  ____</a:t>
            </a:r>
            <a:endParaRPr lang="en-GB" sz="3600" dirty="0"/>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a:off x="-751959" y="1884979"/>
            <a:ext cx="3300043" cy="1773369"/>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118875" y="2206904"/>
            <a:ext cx="1997307" cy="1077218"/>
          </a:xfrm>
          <a:prstGeom prst="rect">
            <a:avLst/>
          </a:prstGeom>
        </p:spPr>
        <p:txBody>
          <a:bodyPr wrap="square">
            <a:spAutoFit/>
          </a:bodyPr>
          <a:lstStyle/>
          <a:p>
            <a:pPr algn="ctr"/>
            <a:r>
              <a:rPr lang="en-US" sz="1600" dirty="0" smtClean="0"/>
              <a:t>You can use whichever strategy is easiest for you to find out the answer!</a:t>
            </a:r>
            <a:endParaRPr lang="en-GB" sz="1600" u="sng" dirty="0">
              <a:solidFill>
                <a:srgbClr val="FF0000"/>
              </a:solidFill>
            </a:endParaRPr>
          </a:p>
        </p:txBody>
      </p:sp>
      <p:sp>
        <p:nvSpPr>
          <p:cNvPr id="6" name="TextBox 5"/>
          <p:cNvSpPr txBox="1"/>
          <p:nvPr/>
        </p:nvSpPr>
        <p:spPr>
          <a:xfrm>
            <a:off x="2726220" y="3421428"/>
            <a:ext cx="4275908" cy="369332"/>
          </a:xfrm>
          <a:prstGeom prst="rect">
            <a:avLst/>
          </a:prstGeom>
          <a:noFill/>
        </p:spPr>
        <p:txBody>
          <a:bodyPr wrap="square" rtlCol="0">
            <a:spAutoFit/>
          </a:bodyPr>
          <a:lstStyle/>
          <a:p>
            <a:r>
              <a:rPr lang="en-US" dirty="0" smtClean="0"/>
              <a:t>Show your working out in this box:</a:t>
            </a:r>
            <a:endParaRPr lang="en-GB" dirty="0"/>
          </a:p>
        </p:txBody>
      </p:sp>
      <p:sp>
        <p:nvSpPr>
          <p:cNvPr id="11" name="TextBox 10"/>
          <p:cNvSpPr txBox="1"/>
          <p:nvPr/>
        </p:nvSpPr>
        <p:spPr>
          <a:xfrm>
            <a:off x="6683919" y="2093673"/>
            <a:ext cx="2277355" cy="584775"/>
          </a:xfrm>
          <a:prstGeom prst="rect">
            <a:avLst/>
          </a:prstGeom>
          <a:noFill/>
        </p:spPr>
        <p:txBody>
          <a:bodyPr wrap="square" rtlCol="0">
            <a:spAutoFit/>
          </a:bodyPr>
          <a:lstStyle/>
          <a:p>
            <a:pPr algn="ctr"/>
            <a:r>
              <a:rPr lang="en-US" sz="1600" b="1" dirty="0" smtClean="0"/>
              <a:t>Write your number sentence here!</a:t>
            </a:r>
            <a:endParaRPr lang="en-GB" sz="1600" b="1" dirty="0"/>
          </a:p>
        </p:txBody>
      </p:sp>
      <p:sp>
        <p:nvSpPr>
          <p:cNvPr id="3" name="Left Arrow 2"/>
          <p:cNvSpPr/>
          <p:nvPr/>
        </p:nvSpPr>
        <p:spPr>
          <a:xfrm rot="19281555">
            <a:off x="6594853" y="2518353"/>
            <a:ext cx="478971" cy="173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Cupcake clipart. Free download transparent .PNG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160" y="4805378"/>
            <a:ext cx="1675943" cy="23537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3"/>
          <a:stretch>
            <a:fillRect/>
          </a:stretch>
        </p:blipFill>
        <p:spPr>
          <a:xfrm>
            <a:off x="10955383" y="121324"/>
            <a:ext cx="1139530" cy="858899"/>
          </a:xfrm>
          <a:prstGeom prst="rect">
            <a:avLst/>
          </a:prstGeom>
        </p:spPr>
      </p:pic>
    </p:spTree>
    <p:extLst>
      <p:ext uri="{BB962C8B-B14F-4D97-AF65-F5344CB8AC3E}">
        <p14:creationId xmlns:p14="http://schemas.microsoft.com/office/powerpoint/2010/main" val="26158390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2404806" y="405205"/>
            <a:ext cx="7182095"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14" name="TextBox 13"/>
          <p:cNvSpPr txBox="1"/>
          <p:nvPr/>
        </p:nvSpPr>
        <p:spPr>
          <a:xfrm>
            <a:off x="573244" y="1901287"/>
            <a:ext cx="11203140" cy="1477328"/>
          </a:xfrm>
          <a:prstGeom prst="rect">
            <a:avLst/>
          </a:prstGeom>
          <a:noFill/>
        </p:spPr>
        <p:txBody>
          <a:bodyPr wrap="square" rtlCol="0">
            <a:spAutoFit/>
          </a:bodyPr>
          <a:lstStyle/>
          <a:p>
            <a:r>
              <a:rPr lang="en-US" dirty="0" smtClean="0"/>
              <a:t>Wilma the witch is hosting a big party of all of her neighbours in the forest. She needs your help with some of the preparations to make sure that she hosts the BEST party ever!</a:t>
            </a:r>
          </a:p>
          <a:p>
            <a:endParaRPr lang="en-US" dirty="0"/>
          </a:p>
          <a:p>
            <a:r>
              <a:rPr lang="en-US" dirty="0" smtClean="0"/>
              <a:t>Each problem you solve will help Wilma organized for the celebrations! Don’t worry though, if you’re not sure how to work out the answer to a problem, there is help and guidance on the following page.</a:t>
            </a:r>
            <a:endParaRPr lang="en-GB" dirty="0"/>
          </a:p>
        </p:txBody>
      </p:sp>
      <p:sp>
        <p:nvSpPr>
          <p:cNvPr id="7" name="5-Point Star 6"/>
          <p:cNvSpPr/>
          <p:nvPr/>
        </p:nvSpPr>
        <p:spPr>
          <a:xfrm rot="544370">
            <a:off x="1993627" y="619085"/>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73541" y="342378"/>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3048870" y="12214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912444" y="1230385"/>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5-Point Star 20"/>
          <p:cNvSpPr/>
          <p:nvPr/>
        </p:nvSpPr>
        <p:spPr>
          <a:xfrm rot="20243804">
            <a:off x="3951592" y="383230"/>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2104481" y="3639436"/>
            <a:ext cx="2829634" cy="2821986"/>
          </a:xfrm>
          <a:prstGeom prst="rect">
            <a:avLst/>
          </a:prstGeom>
        </p:spPr>
      </p:pic>
      <p:sp>
        <p:nvSpPr>
          <p:cNvPr id="9" name="Oval Callout 8"/>
          <p:cNvSpPr/>
          <p:nvPr/>
        </p:nvSpPr>
        <p:spPr>
          <a:xfrm rot="20805555" flipH="1">
            <a:off x="5021158" y="3445020"/>
            <a:ext cx="2464525" cy="17305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want my house to look like this for the party!</a:t>
            </a:r>
            <a:endParaRPr lang="en-GB" dirty="0"/>
          </a:p>
        </p:txBody>
      </p:sp>
      <p:pic>
        <p:nvPicPr>
          <p:cNvPr id="6148" name="Picture 4" descr="cute witch clip art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214" y="363943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4"/>
          <a:stretch>
            <a:fillRect/>
          </a:stretch>
        </p:blipFill>
        <p:spPr>
          <a:xfrm>
            <a:off x="10797316" y="117095"/>
            <a:ext cx="1276350" cy="971550"/>
          </a:xfrm>
          <a:prstGeom prst="rect">
            <a:avLst/>
          </a:prstGeom>
        </p:spPr>
      </p:pic>
    </p:spTree>
    <p:extLst>
      <p:ext uri="{BB962C8B-B14F-4D97-AF65-F5344CB8AC3E}">
        <p14:creationId xmlns:p14="http://schemas.microsoft.com/office/powerpoint/2010/main" val="28824272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4412" y="3397082"/>
            <a:ext cx="8386354" cy="321546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2352554" y="204907"/>
            <a:ext cx="7182095"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75" name="Rectangle 74"/>
          <p:cNvSpPr/>
          <p:nvPr/>
        </p:nvSpPr>
        <p:spPr>
          <a:xfrm>
            <a:off x="9910565" y="5519887"/>
            <a:ext cx="1749442" cy="1169551"/>
          </a:xfrm>
          <a:prstGeom prst="rect">
            <a:avLst/>
          </a:prstGeom>
        </p:spPr>
        <p:txBody>
          <a:bodyPr wrap="square">
            <a:spAutoFit/>
          </a:bodyPr>
          <a:lstStyle/>
          <a:p>
            <a:pPr algn="ctr"/>
            <a:r>
              <a:rPr lang="en-US" sz="1400" dirty="0" smtClean="0"/>
              <a:t>Have a go at writing all the different combinations to give you the right amount of gumdrops!</a:t>
            </a:r>
            <a:endParaRPr lang="en-GB" sz="1400" u="sng" dirty="0">
              <a:solidFill>
                <a:srgbClr val="FF0000"/>
              </a:solidFill>
            </a:endParaRPr>
          </a:p>
        </p:txBody>
      </p:sp>
      <p:sp>
        <p:nvSpPr>
          <p:cNvPr id="6" name="TextBox 5"/>
          <p:cNvSpPr txBox="1"/>
          <p:nvPr/>
        </p:nvSpPr>
        <p:spPr>
          <a:xfrm>
            <a:off x="1750423" y="3086029"/>
            <a:ext cx="4275908" cy="338554"/>
          </a:xfrm>
          <a:prstGeom prst="rect">
            <a:avLst/>
          </a:prstGeom>
          <a:noFill/>
        </p:spPr>
        <p:txBody>
          <a:bodyPr wrap="square" rtlCol="0">
            <a:spAutoFit/>
          </a:bodyPr>
          <a:lstStyle/>
          <a:p>
            <a:r>
              <a:rPr lang="en-US" sz="1600" b="1" dirty="0" smtClean="0"/>
              <a:t>Show your working out in this box:</a:t>
            </a:r>
            <a:endParaRPr lang="en-GB" sz="1600" b="1" dirty="0"/>
          </a:p>
        </p:txBody>
      </p:sp>
      <p:sp>
        <p:nvSpPr>
          <p:cNvPr id="11" name="TextBox 10"/>
          <p:cNvSpPr txBox="1"/>
          <p:nvPr/>
        </p:nvSpPr>
        <p:spPr>
          <a:xfrm>
            <a:off x="1750423" y="3460097"/>
            <a:ext cx="8094333" cy="1569660"/>
          </a:xfrm>
          <a:prstGeom prst="rect">
            <a:avLst/>
          </a:prstGeom>
          <a:noFill/>
        </p:spPr>
        <p:txBody>
          <a:bodyPr wrap="square" rtlCol="0">
            <a:spAutoFit/>
          </a:bodyPr>
          <a:lstStyle/>
          <a:p>
            <a:r>
              <a:rPr lang="en-US" sz="1600" dirty="0" smtClean="0">
                <a:solidFill>
                  <a:schemeClr val="accent6">
                    <a:lumMod val="75000"/>
                  </a:schemeClr>
                </a:solidFill>
              </a:rPr>
              <a:t>More than 10 but less than 20 means:</a:t>
            </a:r>
          </a:p>
          <a:p>
            <a:r>
              <a:rPr lang="en-US" sz="1600" b="1" dirty="0" smtClean="0">
                <a:solidFill>
                  <a:schemeClr val="accent6">
                    <a:lumMod val="75000"/>
                  </a:schemeClr>
                </a:solidFill>
              </a:rPr>
              <a:t>11, 12, 13, 14, 15, 16, 17, 18, 19</a:t>
            </a:r>
          </a:p>
          <a:p>
            <a:endParaRPr lang="en-US" sz="1600" b="1" dirty="0">
              <a:solidFill>
                <a:schemeClr val="accent6">
                  <a:lumMod val="75000"/>
                </a:schemeClr>
              </a:solidFill>
            </a:endParaRPr>
          </a:p>
          <a:p>
            <a:r>
              <a:rPr lang="en-US" sz="1600" dirty="0" smtClean="0"/>
              <a:t>For </a:t>
            </a:r>
          </a:p>
          <a:p>
            <a:r>
              <a:rPr lang="en-US" sz="1600" dirty="0" smtClean="0"/>
              <a:t>example:</a:t>
            </a:r>
          </a:p>
          <a:p>
            <a:r>
              <a:rPr lang="en-US" sz="1600" dirty="0" smtClean="0"/>
              <a:t>         6</a:t>
            </a:r>
            <a:r>
              <a:rPr lang="en-GB" sz="1600" dirty="0" smtClean="0"/>
              <a:t>    +     5     =     </a:t>
            </a:r>
            <a:r>
              <a:rPr lang="en-GB" sz="1600" b="1" dirty="0" smtClean="0">
                <a:solidFill>
                  <a:schemeClr val="accent6">
                    <a:lumMod val="75000"/>
                  </a:schemeClr>
                </a:solidFill>
              </a:rPr>
              <a:t>11</a:t>
            </a:r>
            <a:endParaRPr lang="en-US" sz="1600" b="1" dirty="0" smtClean="0">
              <a:solidFill>
                <a:schemeClr val="accent6">
                  <a:lumMod val="75000"/>
                </a:schemeClr>
              </a:solidFill>
            </a:endParaRPr>
          </a:p>
        </p:txBody>
      </p:sp>
      <p:sp>
        <p:nvSpPr>
          <p:cNvPr id="3" name="Left Arrow 2"/>
          <p:cNvSpPr/>
          <p:nvPr/>
        </p:nvSpPr>
        <p:spPr>
          <a:xfrm rot="12402670" flipV="1">
            <a:off x="2005944" y="4400301"/>
            <a:ext cx="156804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05610" y="1309026"/>
            <a:ext cx="11480293" cy="1754326"/>
          </a:xfrm>
          <a:prstGeom prst="rect">
            <a:avLst/>
          </a:prstGeom>
          <a:noFill/>
        </p:spPr>
        <p:txBody>
          <a:bodyPr wrap="square" rtlCol="0">
            <a:spAutoFit/>
          </a:bodyPr>
          <a:lstStyle/>
          <a:p>
            <a:r>
              <a:rPr lang="en-US" dirty="0" smtClean="0"/>
              <a:t>First, Wilma needs to get some decorations! She would like some giant gum drops to go around the front of her cottage.</a:t>
            </a:r>
          </a:p>
          <a:p>
            <a:endParaRPr lang="en-US" dirty="0" smtClean="0"/>
          </a:p>
          <a:p>
            <a:r>
              <a:rPr lang="en-US" dirty="0" smtClean="0"/>
              <a:t>She knows that she needs more than 10 but less than 20 giant gumdrops in total to go along the front path. She already has 6 giant gumdrops at home. </a:t>
            </a:r>
          </a:p>
          <a:p>
            <a:endParaRPr lang="en-US" dirty="0"/>
          </a:p>
          <a:p>
            <a:r>
              <a:rPr lang="en-US" dirty="0" smtClean="0"/>
              <a:t>How many more does she need to buy at the shop? How many different combinations can you find?</a:t>
            </a:r>
            <a:endParaRPr lang="en-GB" dirty="0"/>
          </a:p>
        </p:txBody>
      </p:sp>
      <p:sp>
        <p:nvSpPr>
          <p:cNvPr id="7" name="5-Point Star 6"/>
          <p:cNvSpPr/>
          <p:nvPr/>
        </p:nvSpPr>
        <p:spPr>
          <a:xfrm rot="544370">
            <a:off x="1941375" y="418787"/>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21289" y="142080"/>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2996618" y="1021189"/>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860192" y="10300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4" name="Thought Bubble: Cloud 11">
            <a:extLst>
              <a:ext uri="{FF2B5EF4-FFF2-40B4-BE49-F238E27FC236}">
                <a16:creationId xmlns:a16="http://schemas.microsoft.com/office/drawing/2014/main" id="{CEE395F3-817E-421C-AB46-EA959DA8B234}"/>
              </a:ext>
            </a:extLst>
          </p:cNvPr>
          <p:cNvSpPr/>
          <p:nvPr/>
        </p:nvSpPr>
        <p:spPr>
          <a:xfrm flipV="1">
            <a:off x="9684669" y="5059763"/>
            <a:ext cx="2299924" cy="1963613"/>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5-Point Star 20"/>
          <p:cNvSpPr/>
          <p:nvPr/>
        </p:nvSpPr>
        <p:spPr>
          <a:xfrm rot="20243804">
            <a:off x="3899340" y="182932"/>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126" name="Picture 6" descr="Free Gumdrop Cliparts, Download Free Gumdrop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5336">
            <a:off x="9694994" y="2893695"/>
            <a:ext cx="2190909" cy="19341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 Gumdrop Cliparts, Download Free Gumdrop Cliparts png images, Free  ClipArts on Clipart Library"/>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234079">
            <a:off x="1060537" y="5855385"/>
            <a:ext cx="994685" cy="8781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ree Gumdrop Cliparts, Download Free Gumdrop Cliparts png images, Free  ClipArts on Clipart Library"/>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20982437">
            <a:off x="3647420" y="2266070"/>
            <a:ext cx="389440" cy="3438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5"/>
          <a:stretch>
            <a:fillRect/>
          </a:stretch>
        </p:blipFill>
        <p:spPr>
          <a:xfrm>
            <a:off x="10837273" y="110403"/>
            <a:ext cx="1276350" cy="971550"/>
          </a:xfrm>
          <a:prstGeom prst="rect">
            <a:avLst/>
          </a:prstGeom>
        </p:spPr>
      </p:pic>
    </p:spTree>
    <p:extLst>
      <p:ext uri="{BB962C8B-B14F-4D97-AF65-F5344CB8AC3E}">
        <p14:creationId xmlns:p14="http://schemas.microsoft.com/office/powerpoint/2010/main" val="13198109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4411" y="3404823"/>
            <a:ext cx="8386354" cy="321546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670970" y="204907"/>
            <a:ext cx="10075002"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 - Answers</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75" name="Rectangle 74"/>
          <p:cNvSpPr/>
          <p:nvPr/>
        </p:nvSpPr>
        <p:spPr>
          <a:xfrm>
            <a:off x="1465487" y="5243553"/>
            <a:ext cx="1227698" cy="646331"/>
          </a:xfrm>
          <a:prstGeom prst="rect">
            <a:avLst/>
          </a:prstGeom>
        </p:spPr>
        <p:txBody>
          <a:bodyPr wrap="square">
            <a:spAutoFit/>
          </a:bodyPr>
          <a:lstStyle/>
          <a:p>
            <a:pPr algn="ctr"/>
            <a:r>
              <a:rPr lang="en-US" sz="1200" b="1" dirty="0" smtClean="0"/>
              <a:t>How many Wilma has already.</a:t>
            </a:r>
            <a:endParaRPr lang="en-GB" sz="1200" b="1" u="sng" dirty="0">
              <a:solidFill>
                <a:srgbClr val="FF0000"/>
              </a:solidFill>
            </a:endParaRPr>
          </a:p>
        </p:txBody>
      </p:sp>
      <p:sp>
        <p:nvSpPr>
          <p:cNvPr id="6" name="TextBox 5"/>
          <p:cNvSpPr txBox="1"/>
          <p:nvPr/>
        </p:nvSpPr>
        <p:spPr>
          <a:xfrm>
            <a:off x="1750423" y="3086029"/>
            <a:ext cx="4275908" cy="338554"/>
          </a:xfrm>
          <a:prstGeom prst="rect">
            <a:avLst/>
          </a:prstGeom>
          <a:noFill/>
        </p:spPr>
        <p:txBody>
          <a:bodyPr wrap="square" rtlCol="0">
            <a:spAutoFit/>
          </a:bodyPr>
          <a:lstStyle/>
          <a:p>
            <a:r>
              <a:rPr lang="en-US" sz="1600" b="1" dirty="0" smtClean="0"/>
              <a:t>Show your working out in this box:</a:t>
            </a:r>
            <a:endParaRPr lang="en-GB" sz="1600" b="1" dirty="0"/>
          </a:p>
        </p:txBody>
      </p:sp>
      <p:sp>
        <p:nvSpPr>
          <p:cNvPr id="11" name="TextBox 10"/>
          <p:cNvSpPr txBox="1"/>
          <p:nvPr/>
        </p:nvSpPr>
        <p:spPr>
          <a:xfrm>
            <a:off x="1750422" y="3442897"/>
            <a:ext cx="8094333" cy="1569660"/>
          </a:xfrm>
          <a:prstGeom prst="rect">
            <a:avLst/>
          </a:prstGeom>
          <a:noFill/>
        </p:spPr>
        <p:txBody>
          <a:bodyPr wrap="square" rtlCol="0">
            <a:spAutoFit/>
          </a:bodyPr>
          <a:lstStyle/>
          <a:p>
            <a:r>
              <a:rPr lang="en-US" sz="1600" dirty="0" smtClean="0">
                <a:solidFill>
                  <a:schemeClr val="accent6">
                    <a:lumMod val="75000"/>
                  </a:schemeClr>
                </a:solidFill>
              </a:rPr>
              <a:t>More than 10 but less than 20 means:</a:t>
            </a:r>
          </a:p>
          <a:p>
            <a:r>
              <a:rPr lang="en-US" sz="1600" b="1" dirty="0" smtClean="0">
                <a:solidFill>
                  <a:schemeClr val="accent6">
                    <a:lumMod val="75000"/>
                  </a:schemeClr>
                </a:solidFill>
              </a:rPr>
              <a:t>11, 12, 13, 14, 15, 16, 17, 18, 19</a:t>
            </a:r>
          </a:p>
          <a:p>
            <a:endParaRPr lang="en-US" sz="1600" b="1" dirty="0">
              <a:solidFill>
                <a:schemeClr val="accent6">
                  <a:lumMod val="75000"/>
                </a:schemeClr>
              </a:solidFill>
            </a:endParaRPr>
          </a:p>
          <a:p>
            <a:r>
              <a:rPr lang="en-US" sz="1600" dirty="0" smtClean="0"/>
              <a:t>For </a:t>
            </a:r>
          </a:p>
          <a:p>
            <a:r>
              <a:rPr lang="en-US" sz="1600" dirty="0" smtClean="0"/>
              <a:t>example:</a:t>
            </a:r>
          </a:p>
          <a:p>
            <a:r>
              <a:rPr lang="en-US" sz="1600" dirty="0" smtClean="0"/>
              <a:t>         </a:t>
            </a:r>
            <a:r>
              <a:rPr lang="en-US" sz="1600" dirty="0" smtClean="0">
                <a:solidFill>
                  <a:schemeClr val="accent2">
                    <a:lumMod val="60000"/>
                    <a:lumOff val="40000"/>
                  </a:schemeClr>
                </a:solidFill>
              </a:rPr>
              <a:t>6</a:t>
            </a:r>
            <a:r>
              <a:rPr lang="en-GB" sz="1600" dirty="0" smtClean="0"/>
              <a:t>    +     </a:t>
            </a:r>
            <a:r>
              <a:rPr lang="en-GB" sz="1600" dirty="0" smtClean="0">
                <a:solidFill>
                  <a:srgbClr val="FF0000"/>
                </a:solidFill>
              </a:rPr>
              <a:t>5</a:t>
            </a:r>
            <a:r>
              <a:rPr lang="en-GB" sz="1600" dirty="0" smtClean="0"/>
              <a:t>     =     </a:t>
            </a:r>
            <a:r>
              <a:rPr lang="en-GB" sz="1600" b="1" dirty="0" smtClean="0">
                <a:solidFill>
                  <a:schemeClr val="accent6">
                    <a:lumMod val="75000"/>
                  </a:schemeClr>
                </a:solidFill>
              </a:rPr>
              <a:t>11</a:t>
            </a:r>
            <a:endParaRPr lang="en-US" sz="1600" b="1" dirty="0" smtClean="0">
              <a:solidFill>
                <a:schemeClr val="accent6">
                  <a:lumMod val="75000"/>
                </a:schemeClr>
              </a:solidFill>
            </a:endParaRPr>
          </a:p>
        </p:txBody>
      </p:sp>
      <p:sp>
        <p:nvSpPr>
          <p:cNvPr id="3" name="Left Arrow 2"/>
          <p:cNvSpPr/>
          <p:nvPr/>
        </p:nvSpPr>
        <p:spPr>
          <a:xfrm rot="12402670" flipV="1">
            <a:off x="2005944" y="4400301"/>
            <a:ext cx="156804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05610" y="1309026"/>
            <a:ext cx="11480293" cy="1754326"/>
          </a:xfrm>
          <a:prstGeom prst="rect">
            <a:avLst/>
          </a:prstGeom>
          <a:noFill/>
        </p:spPr>
        <p:txBody>
          <a:bodyPr wrap="square" rtlCol="0">
            <a:spAutoFit/>
          </a:bodyPr>
          <a:lstStyle/>
          <a:p>
            <a:r>
              <a:rPr lang="en-US" dirty="0" smtClean="0"/>
              <a:t>First, Wilma needs to get some decorations! She would like some giant gum drops to go around the front of her cottage.</a:t>
            </a:r>
          </a:p>
          <a:p>
            <a:endParaRPr lang="en-US" dirty="0" smtClean="0"/>
          </a:p>
          <a:p>
            <a:r>
              <a:rPr lang="en-US" dirty="0" smtClean="0"/>
              <a:t>She knows that she needs more than 10 but less than 20 giant gumdrops in total to go along the front path. She already has 6 giant gumdrops at home. </a:t>
            </a:r>
          </a:p>
          <a:p>
            <a:endParaRPr lang="en-US" dirty="0"/>
          </a:p>
          <a:p>
            <a:r>
              <a:rPr lang="en-US" dirty="0" smtClean="0"/>
              <a:t>How many more does she need to buy at the shop? How many different combinations can you find?</a:t>
            </a:r>
            <a:endParaRPr lang="en-GB" dirty="0"/>
          </a:p>
        </p:txBody>
      </p:sp>
      <p:sp>
        <p:nvSpPr>
          <p:cNvPr id="7" name="5-Point Star 6"/>
          <p:cNvSpPr/>
          <p:nvPr/>
        </p:nvSpPr>
        <p:spPr>
          <a:xfrm rot="544370">
            <a:off x="1967026" y="127441"/>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21289" y="142080"/>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2996618" y="1021189"/>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860192" y="10300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4" name="Thought Bubble: Cloud 11">
            <a:extLst>
              <a:ext uri="{FF2B5EF4-FFF2-40B4-BE49-F238E27FC236}">
                <a16:creationId xmlns:a16="http://schemas.microsoft.com/office/drawing/2014/main" id="{CEE395F3-817E-421C-AB46-EA959DA8B234}"/>
              </a:ext>
            </a:extLst>
          </p:cNvPr>
          <p:cNvSpPr/>
          <p:nvPr/>
        </p:nvSpPr>
        <p:spPr>
          <a:xfrm>
            <a:off x="7749016" y="4899320"/>
            <a:ext cx="3225647" cy="1228077"/>
          </a:xfrm>
          <a:prstGeom prst="cloudCallout">
            <a:avLst>
              <a:gd name="adj1" fmla="val -49301"/>
              <a:gd name="adj2" fmla="val 58414"/>
            </a:avLst>
          </a:prstGeom>
          <a:solidFill>
            <a:schemeClr val="bg1">
              <a:lumMod val="7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Wilma could buy 6, 7, 8, 9, 10, 11, 12 or 13 giant gumdrops</a:t>
            </a:r>
            <a:r>
              <a:rPr lang="en-US" dirty="0" smtClean="0"/>
              <a:t>!</a:t>
            </a:r>
            <a:endParaRPr lang="en-GB" dirty="0"/>
          </a:p>
        </p:txBody>
      </p:sp>
      <p:sp>
        <p:nvSpPr>
          <p:cNvPr id="21" name="5-Point Star 20"/>
          <p:cNvSpPr/>
          <p:nvPr/>
        </p:nvSpPr>
        <p:spPr>
          <a:xfrm rot="20243804">
            <a:off x="4102038" y="217768"/>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126" name="Picture 6" descr="Free Gumdrop Cliparts, Download Free Gumdrop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5336">
            <a:off x="9632547" y="2653691"/>
            <a:ext cx="2190909" cy="193416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 Gumdrop Cliparts, Download Free Gumdrop Cliparts png images, Free  ClipArts on Clipart Library"/>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234079">
            <a:off x="1060537" y="5855385"/>
            <a:ext cx="994685" cy="8781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ree Gumdrop Cliparts, Download Free Gumdrop Cliparts png images, Free  ClipArts on Clipart Library"/>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20982437">
            <a:off x="3647420" y="2266070"/>
            <a:ext cx="389440" cy="34380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644838" y="5208717"/>
            <a:ext cx="872036" cy="646331"/>
          </a:xfrm>
          <a:prstGeom prst="rect">
            <a:avLst/>
          </a:prstGeom>
        </p:spPr>
        <p:txBody>
          <a:bodyPr wrap="square">
            <a:spAutoFit/>
          </a:bodyPr>
          <a:lstStyle/>
          <a:p>
            <a:pPr algn="ctr"/>
            <a:r>
              <a:rPr lang="en-US" sz="1200" b="1" dirty="0" smtClean="0"/>
              <a:t>How many she needs to buy.</a:t>
            </a:r>
            <a:endParaRPr lang="en-GB" sz="1200" b="1" u="sng" dirty="0">
              <a:solidFill>
                <a:srgbClr val="FF0000"/>
              </a:solidFill>
            </a:endParaRPr>
          </a:p>
        </p:txBody>
      </p:sp>
      <p:sp>
        <p:nvSpPr>
          <p:cNvPr id="24" name="Rectangle 23"/>
          <p:cNvSpPr/>
          <p:nvPr/>
        </p:nvSpPr>
        <p:spPr>
          <a:xfrm>
            <a:off x="3500596" y="5095680"/>
            <a:ext cx="1227698" cy="646331"/>
          </a:xfrm>
          <a:prstGeom prst="rect">
            <a:avLst/>
          </a:prstGeom>
        </p:spPr>
        <p:txBody>
          <a:bodyPr wrap="square">
            <a:spAutoFit/>
          </a:bodyPr>
          <a:lstStyle/>
          <a:p>
            <a:pPr algn="ctr"/>
            <a:r>
              <a:rPr lang="en-US" sz="1200" b="1" dirty="0" smtClean="0"/>
              <a:t>How many she needs altogether.</a:t>
            </a:r>
            <a:endParaRPr lang="en-GB" sz="1200" b="1" u="sng" dirty="0">
              <a:solidFill>
                <a:srgbClr val="FF0000"/>
              </a:solidFill>
            </a:endParaRPr>
          </a:p>
        </p:txBody>
      </p:sp>
      <p:sp>
        <p:nvSpPr>
          <p:cNvPr id="8" name="Down Arrow 7"/>
          <p:cNvSpPr/>
          <p:nvPr/>
        </p:nvSpPr>
        <p:spPr>
          <a:xfrm rot="1603309">
            <a:off x="2076422" y="4962757"/>
            <a:ext cx="207930" cy="349994"/>
          </a:xfrm>
          <a:prstGeom prst="downArrow">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Down Arrow 24"/>
          <p:cNvSpPr/>
          <p:nvPr/>
        </p:nvSpPr>
        <p:spPr>
          <a:xfrm rot="20971251">
            <a:off x="2867318" y="4963355"/>
            <a:ext cx="204596" cy="301319"/>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Down Arrow 25"/>
          <p:cNvSpPr/>
          <p:nvPr/>
        </p:nvSpPr>
        <p:spPr>
          <a:xfrm rot="19631807">
            <a:off x="3750201" y="4941855"/>
            <a:ext cx="193903" cy="221067"/>
          </a:xfrm>
          <a:prstGeom prst="downArrow">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Rectangle 8"/>
          <p:cNvSpPr/>
          <p:nvPr/>
        </p:nvSpPr>
        <p:spPr>
          <a:xfrm>
            <a:off x="5546448" y="3939902"/>
            <a:ext cx="1941557" cy="369332"/>
          </a:xfrm>
          <a:prstGeom prst="rect">
            <a:avLst/>
          </a:prstGeom>
        </p:spPr>
        <p:txBody>
          <a:bodyPr wrap="none">
            <a:spAutoFit/>
          </a:bodyPr>
          <a:lstStyle/>
          <a:p>
            <a:r>
              <a:rPr lang="en-US" dirty="0"/>
              <a:t> </a:t>
            </a:r>
            <a:r>
              <a:rPr lang="en-US" dirty="0">
                <a:solidFill>
                  <a:schemeClr val="accent2">
                    <a:lumMod val="60000"/>
                    <a:lumOff val="40000"/>
                  </a:schemeClr>
                </a:solidFill>
              </a:rPr>
              <a:t>6</a:t>
            </a:r>
            <a:r>
              <a:rPr lang="en-GB" dirty="0"/>
              <a:t>    +     </a:t>
            </a:r>
            <a:r>
              <a:rPr lang="en-GB" dirty="0" smtClean="0">
                <a:solidFill>
                  <a:srgbClr val="FF0000"/>
                </a:solidFill>
              </a:rPr>
              <a:t>6</a:t>
            </a:r>
            <a:r>
              <a:rPr lang="en-GB" dirty="0" smtClean="0"/>
              <a:t>     </a:t>
            </a:r>
            <a:r>
              <a:rPr lang="en-GB" dirty="0"/>
              <a:t>=     </a:t>
            </a:r>
            <a:r>
              <a:rPr lang="en-GB" b="1" dirty="0" smtClean="0">
                <a:solidFill>
                  <a:schemeClr val="accent6">
                    <a:lumMod val="75000"/>
                  </a:schemeClr>
                </a:solidFill>
              </a:rPr>
              <a:t>12</a:t>
            </a:r>
          </a:p>
        </p:txBody>
      </p:sp>
      <p:sp>
        <p:nvSpPr>
          <p:cNvPr id="27" name="Rectangle 26"/>
          <p:cNvSpPr/>
          <p:nvPr/>
        </p:nvSpPr>
        <p:spPr>
          <a:xfrm>
            <a:off x="5564656" y="4269254"/>
            <a:ext cx="1941557" cy="369332"/>
          </a:xfrm>
          <a:prstGeom prst="rect">
            <a:avLst/>
          </a:prstGeom>
        </p:spPr>
        <p:txBody>
          <a:bodyPr wrap="none">
            <a:spAutoFit/>
          </a:bodyPr>
          <a:lstStyle/>
          <a:p>
            <a:r>
              <a:rPr lang="en-US" dirty="0"/>
              <a:t> </a:t>
            </a:r>
            <a:r>
              <a:rPr lang="en-US" dirty="0">
                <a:solidFill>
                  <a:schemeClr val="accent2">
                    <a:lumMod val="60000"/>
                    <a:lumOff val="40000"/>
                  </a:schemeClr>
                </a:solidFill>
              </a:rPr>
              <a:t>6</a:t>
            </a:r>
            <a:r>
              <a:rPr lang="en-GB" dirty="0"/>
              <a:t>    +     </a:t>
            </a:r>
            <a:r>
              <a:rPr lang="en-GB" dirty="0">
                <a:solidFill>
                  <a:srgbClr val="FF0000"/>
                </a:solidFill>
              </a:rPr>
              <a:t>7</a:t>
            </a:r>
            <a:r>
              <a:rPr lang="en-GB" dirty="0" smtClean="0"/>
              <a:t>     </a:t>
            </a:r>
            <a:r>
              <a:rPr lang="en-GB" dirty="0"/>
              <a:t>=     </a:t>
            </a:r>
            <a:r>
              <a:rPr lang="en-GB" b="1" dirty="0" smtClean="0">
                <a:solidFill>
                  <a:schemeClr val="accent6">
                    <a:lumMod val="75000"/>
                  </a:schemeClr>
                </a:solidFill>
              </a:rPr>
              <a:t>13</a:t>
            </a:r>
          </a:p>
        </p:txBody>
      </p:sp>
      <p:sp>
        <p:nvSpPr>
          <p:cNvPr id="28" name="Rectangle 27"/>
          <p:cNvSpPr/>
          <p:nvPr/>
        </p:nvSpPr>
        <p:spPr>
          <a:xfrm>
            <a:off x="5582864" y="4580615"/>
            <a:ext cx="1941557" cy="369332"/>
          </a:xfrm>
          <a:prstGeom prst="rect">
            <a:avLst/>
          </a:prstGeom>
        </p:spPr>
        <p:txBody>
          <a:bodyPr wrap="none">
            <a:spAutoFit/>
          </a:bodyPr>
          <a:lstStyle/>
          <a:p>
            <a:r>
              <a:rPr lang="en-US" dirty="0"/>
              <a:t> </a:t>
            </a:r>
            <a:r>
              <a:rPr lang="en-US" dirty="0">
                <a:solidFill>
                  <a:schemeClr val="accent2">
                    <a:lumMod val="60000"/>
                    <a:lumOff val="40000"/>
                  </a:schemeClr>
                </a:solidFill>
              </a:rPr>
              <a:t>6</a:t>
            </a:r>
            <a:r>
              <a:rPr lang="en-GB" dirty="0"/>
              <a:t>    +     </a:t>
            </a:r>
            <a:r>
              <a:rPr lang="en-GB" dirty="0">
                <a:solidFill>
                  <a:srgbClr val="FF0000"/>
                </a:solidFill>
              </a:rPr>
              <a:t>8</a:t>
            </a:r>
            <a:r>
              <a:rPr lang="en-GB" dirty="0" smtClean="0"/>
              <a:t>     </a:t>
            </a:r>
            <a:r>
              <a:rPr lang="en-GB" dirty="0"/>
              <a:t>=     </a:t>
            </a:r>
            <a:r>
              <a:rPr lang="en-GB" b="1" dirty="0" smtClean="0">
                <a:solidFill>
                  <a:schemeClr val="accent6">
                    <a:lumMod val="75000"/>
                  </a:schemeClr>
                </a:solidFill>
              </a:rPr>
              <a:t>14</a:t>
            </a:r>
          </a:p>
        </p:txBody>
      </p:sp>
      <p:sp>
        <p:nvSpPr>
          <p:cNvPr id="29" name="Rectangle 28"/>
          <p:cNvSpPr/>
          <p:nvPr/>
        </p:nvSpPr>
        <p:spPr>
          <a:xfrm>
            <a:off x="5572325" y="4913821"/>
            <a:ext cx="1941557" cy="369332"/>
          </a:xfrm>
          <a:prstGeom prst="rect">
            <a:avLst/>
          </a:prstGeom>
        </p:spPr>
        <p:txBody>
          <a:bodyPr wrap="none">
            <a:spAutoFit/>
          </a:bodyPr>
          <a:lstStyle/>
          <a:p>
            <a:r>
              <a:rPr lang="en-US" dirty="0"/>
              <a:t> </a:t>
            </a:r>
            <a:r>
              <a:rPr lang="en-US" dirty="0">
                <a:solidFill>
                  <a:schemeClr val="accent2">
                    <a:lumMod val="60000"/>
                    <a:lumOff val="40000"/>
                  </a:schemeClr>
                </a:solidFill>
              </a:rPr>
              <a:t>6</a:t>
            </a:r>
            <a:r>
              <a:rPr lang="en-GB" dirty="0"/>
              <a:t>    +     </a:t>
            </a:r>
            <a:r>
              <a:rPr lang="en-GB" dirty="0">
                <a:solidFill>
                  <a:srgbClr val="FF0000"/>
                </a:solidFill>
              </a:rPr>
              <a:t>9</a:t>
            </a:r>
            <a:r>
              <a:rPr lang="en-GB" dirty="0" smtClean="0"/>
              <a:t>     </a:t>
            </a:r>
            <a:r>
              <a:rPr lang="en-GB" dirty="0"/>
              <a:t>=     </a:t>
            </a:r>
            <a:r>
              <a:rPr lang="en-GB" b="1" dirty="0" smtClean="0">
                <a:solidFill>
                  <a:schemeClr val="accent6">
                    <a:lumMod val="75000"/>
                  </a:schemeClr>
                </a:solidFill>
              </a:rPr>
              <a:t>15</a:t>
            </a:r>
          </a:p>
        </p:txBody>
      </p:sp>
      <p:sp>
        <p:nvSpPr>
          <p:cNvPr id="30" name="Rectangle 29"/>
          <p:cNvSpPr/>
          <p:nvPr/>
        </p:nvSpPr>
        <p:spPr>
          <a:xfrm>
            <a:off x="5546448" y="5262426"/>
            <a:ext cx="2058577" cy="369332"/>
          </a:xfrm>
          <a:prstGeom prst="rect">
            <a:avLst/>
          </a:prstGeom>
        </p:spPr>
        <p:txBody>
          <a:bodyPr wrap="none">
            <a:spAutoFit/>
          </a:bodyPr>
          <a:lstStyle/>
          <a:p>
            <a:r>
              <a:rPr lang="en-US" dirty="0"/>
              <a:t> </a:t>
            </a:r>
            <a:r>
              <a:rPr lang="en-US" dirty="0">
                <a:solidFill>
                  <a:schemeClr val="accent2">
                    <a:lumMod val="60000"/>
                    <a:lumOff val="40000"/>
                  </a:schemeClr>
                </a:solidFill>
              </a:rPr>
              <a:t>6</a:t>
            </a:r>
            <a:r>
              <a:rPr lang="en-GB" dirty="0"/>
              <a:t>    +     </a:t>
            </a:r>
            <a:r>
              <a:rPr lang="en-GB" dirty="0" smtClean="0">
                <a:solidFill>
                  <a:srgbClr val="FF0000"/>
                </a:solidFill>
              </a:rPr>
              <a:t>10</a:t>
            </a:r>
            <a:r>
              <a:rPr lang="en-GB" dirty="0" smtClean="0"/>
              <a:t>     </a:t>
            </a:r>
            <a:r>
              <a:rPr lang="en-GB" dirty="0"/>
              <a:t>=     </a:t>
            </a:r>
            <a:r>
              <a:rPr lang="en-GB" b="1" dirty="0" smtClean="0">
                <a:solidFill>
                  <a:schemeClr val="accent6">
                    <a:lumMod val="75000"/>
                  </a:schemeClr>
                </a:solidFill>
              </a:rPr>
              <a:t>16</a:t>
            </a:r>
          </a:p>
        </p:txBody>
      </p:sp>
      <p:sp>
        <p:nvSpPr>
          <p:cNvPr id="31" name="Rectangle 30"/>
          <p:cNvSpPr/>
          <p:nvPr/>
        </p:nvSpPr>
        <p:spPr>
          <a:xfrm>
            <a:off x="5552065" y="5624624"/>
            <a:ext cx="2058577" cy="369332"/>
          </a:xfrm>
          <a:prstGeom prst="rect">
            <a:avLst/>
          </a:prstGeom>
        </p:spPr>
        <p:txBody>
          <a:bodyPr wrap="none">
            <a:spAutoFit/>
          </a:bodyPr>
          <a:lstStyle/>
          <a:p>
            <a:r>
              <a:rPr lang="en-US" dirty="0"/>
              <a:t> </a:t>
            </a:r>
            <a:r>
              <a:rPr lang="en-US" dirty="0">
                <a:solidFill>
                  <a:schemeClr val="accent2">
                    <a:lumMod val="60000"/>
                    <a:lumOff val="40000"/>
                  </a:schemeClr>
                </a:solidFill>
              </a:rPr>
              <a:t>6</a:t>
            </a:r>
            <a:r>
              <a:rPr lang="en-GB" dirty="0"/>
              <a:t>    +     </a:t>
            </a:r>
            <a:r>
              <a:rPr lang="en-GB" dirty="0" smtClean="0">
                <a:solidFill>
                  <a:srgbClr val="FF0000"/>
                </a:solidFill>
              </a:rPr>
              <a:t>11</a:t>
            </a:r>
            <a:r>
              <a:rPr lang="en-GB" dirty="0" smtClean="0"/>
              <a:t>     </a:t>
            </a:r>
            <a:r>
              <a:rPr lang="en-GB" dirty="0"/>
              <a:t>=     </a:t>
            </a:r>
            <a:r>
              <a:rPr lang="en-GB" b="1" dirty="0" smtClean="0">
                <a:solidFill>
                  <a:schemeClr val="accent6">
                    <a:lumMod val="75000"/>
                  </a:schemeClr>
                </a:solidFill>
              </a:rPr>
              <a:t>17</a:t>
            </a:r>
          </a:p>
        </p:txBody>
      </p:sp>
      <p:sp>
        <p:nvSpPr>
          <p:cNvPr id="33" name="Rectangle 32"/>
          <p:cNvSpPr/>
          <p:nvPr/>
        </p:nvSpPr>
        <p:spPr>
          <a:xfrm>
            <a:off x="5562495" y="3502199"/>
            <a:ext cx="2986651" cy="369332"/>
          </a:xfrm>
          <a:prstGeom prst="rect">
            <a:avLst/>
          </a:prstGeom>
        </p:spPr>
        <p:txBody>
          <a:bodyPr wrap="none">
            <a:spAutoFit/>
          </a:bodyPr>
          <a:lstStyle/>
          <a:p>
            <a:r>
              <a:rPr lang="en-US" b="1" dirty="0" smtClean="0"/>
              <a:t>Other possible combinations:</a:t>
            </a:r>
            <a:endParaRPr lang="en-GB" b="1" dirty="0" smtClean="0">
              <a:solidFill>
                <a:schemeClr val="accent6">
                  <a:lumMod val="75000"/>
                </a:schemeClr>
              </a:solidFill>
            </a:endParaRPr>
          </a:p>
        </p:txBody>
      </p:sp>
      <p:sp>
        <p:nvSpPr>
          <p:cNvPr id="34" name="Rectangle 33"/>
          <p:cNvSpPr/>
          <p:nvPr/>
        </p:nvSpPr>
        <p:spPr>
          <a:xfrm>
            <a:off x="5572325" y="5943418"/>
            <a:ext cx="2058577" cy="369332"/>
          </a:xfrm>
          <a:prstGeom prst="rect">
            <a:avLst/>
          </a:prstGeom>
        </p:spPr>
        <p:txBody>
          <a:bodyPr wrap="none">
            <a:spAutoFit/>
          </a:bodyPr>
          <a:lstStyle/>
          <a:p>
            <a:r>
              <a:rPr lang="en-US" dirty="0"/>
              <a:t> </a:t>
            </a:r>
            <a:r>
              <a:rPr lang="en-US" dirty="0">
                <a:solidFill>
                  <a:schemeClr val="accent2">
                    <a:lumMod val="60000"/>
                    <a:lumOff val="40000"/>
                  </a:schemeClr>
                </a:solidFill>
              </a:rPr>
              <a:t>6</a:t>
            </a:r>
            <a:r>
              <a:rPr lang="en-GB" dirty="0"/>
              <a:t>    +     </a:t>
            </a:r>
            <a:r>
              <a:rPr lang="en-GB" dirty="0" smtClean="0">
                <a:solidFill>
                  <a:srgbClr val="FF0000"/>
                </a:solidFill>
              </a:rPr>
              <a:t>12</a:t>
            </a:r>
            <a:r>
              <a:rPr lang="en-GB" dirty="0" smtClean="0"/>
              <a:t>     </a:t>
            </a:r>
            <a:r>
              <a:rPr lang="en-GB" dirty="0"/>
              <a:t>=     </a:t>
            </a:r>
            <a:r>
              <a:rPr lang="en-GB" b="1" dirty="0" smtClean="0">
                <a:solidFill>
                  <a:schemeClr val="accent6">
                    <a:lumMod val="75000"/>
                  </a:schemeClr>
                </a:solidFill>
              </a:rPr>
              <a:t>18</a:t>
            </a:r>
          </a:p>
        </p:txBody>
      </p:sp>
      <p:sp>
        <p:nvSpPr>
          <p:cNvPr id="35" name="Rectangle 34"/>
          <p:cNvSpPr/>
          <p:nvPr/>
        </p:nvSpPr>
        <p:spPr>
          <a:xfrm>
            <a:off x="5582864" y="6230969"/>
            <a:ext cx="2058577" cy="369332"/>
          </a:xfrm>
          <a:prstGeom prst="rect">
            <a:avLst/>
          </a:prstGeom>
        </p:spPr>
        <p:txBody>
          <a:bodyPr wrap="none">
            <a:spAutoFit/>
          </a:bodyPr>
          <a:lstStyle/>
          <a:p>
            <a:r>
              <a:rPr lang="en-US" dirty="0"/>
              <a:t> </a:t>
            </a:r>
            <a:r>
              <a:rPr lang="en-US" dirty="0">
                <a:solidFill>
                  <a:schemeClr val="accent2">
                    <a:lumMod val="60000"/>
                    <a:lumOff val="40000"/>
                  </a:schemeClr>
                </a:solidFill>
              </a:rPr>
              <a:t>6</a:t>
            </a:r>
            <a:r>
              <a:rPr lang="en-GB" dirty="0"/>
              <a:t>    +     </a:t>
            </a:r>
            <a:r>
              <a:rPr lang="en-GB" dirty="0" smtClean="0">
                <a:solidFill>
                  <a:srgbClr val="FF0000"/>
                </a:solidFill>
              </a:rPr>
              <a:t>13</a:t>
            </a:r>
            <a:r>
              <a:rPr lang="en-GB" dirty="0" smtClean="0"/>
              <a:t>     </a:t>
            </a:r>
            <a:r>
              <a:rPr lang="en-GB" dirty="0"/>
              <a:t>=     </a:t>
            </a:r>
            <a:r>
              <a:rPr lang="en-GB" b="1" dirty="0" smtClean="0">
                <a:solidFill>
                  <a:schemeClr val="accent6">
                    <a:lumMod val="75000"/>
                  </a:schemeClr>
                </a:solidFill>
              </a:rPr>
              <a:t>19</a:t>
            </a:r>
          </a:p>
        </p:txBody>
      </p:sp>
      <p:pic>
        <p:nvPicPr>
          <p:cNvPr id="36"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5"/>
          <a:stretch>
            <a:fillRect/>
          </a:stretch>
        </p:blipFill>
        <p:spPr>
          <a:xfrm>
            <a:off x="10956394" y="117095"/>
            <a:ext cx="1117271" cy="850460"/>
          </a:xfrm>
          <a:prstGeom prst="rect">
            <a:avLst/>
          </a:prstGeom>
        </p:spPr>
      </p:pic>
    </p:spTree>
    <p:extLst>
      <p:ext uri="{BB962C8B-B14F-4D97-AF65-F5344CB8AC3E}">
        <p14:creationId xmlns:p14="http://schemas.microsoft.com/office/powerpoint/2010/main" val="4763657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8902" y="3762482"/>
            <a:ext cx="8740388" cy="299349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2352554" y="204907"/>
            <a:ext cx="7182095"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75" name="Rectangle 74"/>
          <p:cNvSpPr/>
          <p:nvPr/>
        </p:nvSpPr>
        <p:spPr>
          <a:xfrm>
            <a:off x="-26127" y="4732032"/>
            <a:ext cx="1749442" cy="738664"/>
          </a:xfrm>
          <a:prstGeom prst="rect">
            <a:avLst/>
          </a:prstGeom>
        </p:spPr>
        <p:txBody>
          <a:bodyPr wrap="square">
            <a:spAutoFit/>
          </a:bodyPr>
          <a:lstStyle/>
          <a:p>
            <a:pPr algn="ctr"/>
            <a:r>
              <a:rPr lang="en-US" sz="1400" dirty="0" smtClean="0"/>
              <a:t>Write your number sentence for each different thing.</a:t>
            </a:r>
            <a:endParaRPr lang="en-GB" sz="1400" u="sng" dirty="0">
              <a:solidFill>
                <a:srgbClr val="FF0000"/>
              </a:solidFill>
            </a:endParaRPr>
          </a:p>
        </p:txBody>
      </p:sp>
      <p:sp>
        <p:nvSpPr>
          <p:cNvPr id="6" name="TextBox 5"/>
          <p:cNvSpPr txBox="1"/>
          <p:nvPr/>
        </p:nvSpPr>
        <p:spPr>
          <a:xfrm>
            <a:off x="7396695" y="3774598"/>
            <a:ext cx="4275908" cy="338554"/>
          </a:xfrm>
          <a:prstGeom prst="rect">
            <a:avLst/>
          </a:prstGeom>
          <a:noFill/>
        </p:spPr>
        <p:txBody>
          <a:bodyPr wrap="square" rtlCol="0">
            <a:spAutoFit/>
          </a:bodyPr>
          <a:lstStyle/>
          <a:p>
            <a:r>
              <a:rPr lang="en-US" sz="1600" b="1" dirty="0" smtClean="0"/>
              <a:t>Show your working out in this box:</a:t>
            </a:r>
            <a:endParaRPr lang="en-GB" sz="1600" b="1" dirty="0"/>
          </a:p>
        </p:txBody>
      </p:sp>
      <p:sp>
        <p:nvSpPr>
          <p:cNvPr id="11" name="TextBox 10"/>
          <p:cNvSpPr txBox="1"/>
          <p:nvPr/>
        </p:nvSpPr>
        <p:spPr>
          <a:xfrm>
            <a:off x="1996522" y="3774598"/>
            <a:ext cx="2625467" cy="338554"/>
          </a:xfrm>
          <a:prstGeom prst="rect">
            <a:avLst/>
          </a:prstGeom>
          <a:noFill/>
        </p:spPr>
        <p:txBody>
          <a:bodyPr wrap="square" rtlCol="0">
            <a:spAutoFit/>
          </a:bodyPr>
          <a:lstStyle/>
          <a:p>
            <a:r>
              <a:rPr lang="en-US" sz="1600" b="1" dirty="0" smtClean="0">
                <a:solidFill>
                  <a:srgbClr val="FF0000"/>
                </a:solidFill>
              </a:rPr>
              <a:t>3 candy floss trees:</a:t>
            </a:r>
          </a:p>
        </p:txBody>
      </p:sp>
      <p:sp>
        <p:nvSpPr>
          <p:cNvPr id="14" name="TextBox 13"/>
          <p:cNvSpPr txBox="1"/>
          <p:nvPr/>
        </p:nvSpPr>
        <p:spPr>
          <a:xfrm>
            <a:off x="405610" y="1309026"/>
            <a:ext cx="11480293" cy="646331"/>
          </a:xfrm>
          <a:prstGeom prst="rect">
            <a:avLst/>
          </a:prstGeom>
          <a:noFill/>
        </p:spPr>
        <p:txBody>
          <a:bodyPr wrap="square" rtlCol="0">
            <a:spAutoFit/>
          </a:bodyPr>
          <a:lstStyle/>
          <a:p>
            <a:r>
              <a:rPr lang="en-US" dirty="0" smtClean="0"/>
              <a:t>Next, Wilma wants to decorate the rest of the garden so she goes to Gemma’s Garden Utopia. She looks at the cost of some different garden decorations:</a:t>
            </a:r>
            <a:endParaRPr lang="en-GB" dirty="0"/>
          </a:p>
        </p:txBody>
      </p:sp>
      <p:sp>
        <p:nvSpPr>
          <p:cNvPr id="7" name="5-Point Star 6"/>
          <p:cNvSpPr/>
          <p:nvPr/>
        </p:nvSpPr>
        <p:spPr>
          <a:xfrm rot="544370">
            <a:off x="1941375" y="418787"/>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21289" y="142080"/>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2996618" y="1021189"/>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860192" y="10300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flipV="1">
            <a:off x="-377963" y="4447112"/>
            <a:ext cx="2170033" cy="1242353"/>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5-Point Star 20"/>
          <p:cNvSpPr/>
          <p:nvPr/>
        </p:nvSpPr>
        <p:spPr>
          <a:xfrm rot="20243804">
            <a:off x="3899340" y="182932"/>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3861743" y="1686884"/>
            <a:ext cx="4533217" cy="959710"/>
          </a:xfrm>
          <a:prstGeom prst="rect">
            <a:avLst/>
          </a:prstGeom>
        </p:spPr>
      </p:pic>
      <p:sp>
        <p:nvSpPr>
          <p:cNvPr id="23" name="TextBox 22"/>
          <p:cNvSpPr txBox="1"/>
          <p:nvPr/>
        </p:nvSpPr>
        <p:spPr>
          <a:xfrm>
            <a:off x="363339" y="2678148"/>
            <a:ext cx="11522564" cy="1046440"/>
          </a:xfrm>
          <a:prstGeom prst="rect">
            <a:avLst/>
          </a:prstGeom>
          <a:noFill/>
        </p:spPr>
        <p:txBody>
          <a:bodyPr wrap="square" rtlCol="0">
            <a:spAutoFit/>
          </a:bodyPr>
          <a:lstStyle/>
          <a:p>
            <a:r>
              <a:rPr lang="en-US" dirty="0" smtClean="0"/>
              <a:t>Wilma wants </a:t>
            </a:r>
            <a:r>
              <a:rPr lang="en-US" b="1" dirty="0" smtClean="0"/>
              <a:t>3 candy floss trees</a:t>
            </a:r>
            <a:r>
              <a:rPr lang="en-US" dirty="0" smtClean="0"/>
              <a:t>, </a:t>
            </a:r>
            <a:r>
              <a:rPr lang="en-US" b="1" dirty="0" smtClean="0"/>
              <a:t>3 chocolate drop bushes </a:t>
            </a:r>
            <a:r>
              <a:rPr lang="en-US" dirty="0" smtClean="0"/>
              <a:t>and </a:t>
            </a:r>
            <a:r>
              <a:rPr lang="en-US" b="1" dirty="0" smtClean="0"/>
              <a:t>3 liquorice vines </a:t>
            </a:r>
            <a:r>
              <a:rPr lang="en-US" dirty="0" smtClean="0"/>
              <a:t>to make her garden look amazing for the party! Luckily, the three things are on sale.</a:t>
            </a:r>
          </a:p>
          <a:p>
            <a:endParaRPr lang="en-US" sz="800" dirty="0" smtClean="0"/>
          </a:p>
          <a:p>
            <a:r>
              <a:rPr lang="en-US" dirty="0" smtClean="0"/>
              <a:t>How much does she </a:t>
            </a:r>
            <a:r>
              <a:rPr lang="en-US" b="1" dirty="0" smtClean="0"/>
              <a:t>spend</a:t>
            </a:r>
            <a:r>
              <a:rPr lang="en-US" dirty="0" smtClean="0"/>
              <a:t> on each different thing?</a:t>
            </a:r>
            <a:endParaRPr lang="en-GB" dirty="0"/>
          </a:p>
        </p:txBody>
      </p:sp>
      <p:sp>
        <p:nvSpPr>
          <p:cNvPr id="24" name="TextBox 23"/>
          <p:cNvSpPr txBox="1"/>
          <p:nvPr/>
        </p:nvSpPr>
        <p:spPr>
          <a:xfrm>
            <a:off x="1996521" y="4732032"/>
            <a:ext cx="2625467" cy="338554"/>
          </a:xfrm>
          <a:prstGeom prst="rect">
            <a:avLst/>
          </a:prstGeom>
          <a:noFill/>
        </p:spPr>
        <p:txBody>
          <a:bodyPr wrap="square" rtlCol="0">
            <a:spAutoFit/>
          </a:bodyPr>
          <a:lstStyle/>
          <a:p>
            <a:r>
              <a:rPr lang="en-US" sz="1600" b="1" dirty="0" smtClean="0">
                <a:solidFill>
                  <a:srgbClr val="FF0000"/>
                </a:solidFill>
              </a:rPr>
              <a:t>3 chocolate drop bushes:</a:t>
            </a:r>
          </a:p>
        </p:txBody>
      </p:sp>
      <p:sp>
        <p:nvSpPr>
          <p:cNvPr id="25" name="TextBox 24"/>
          <p:cNvSpPr txBox="1"/>
          <p:nvPr/>
        </p:nvSpPr>
        <p:spPr>
          <a:xfrm>
            <a:off x="1976533" y="5689466"/>
            <a:ext cx="2625467" cy="338554"/>
          </a:xfrm>
          <a:prstGeom prst="rect">
            <a:avLst/>
          </a:prstGeom>
          <a:noFill/>
        </p:spPr>
        <p:txBody>
          <a:bodyPr wrap="square" rtlCol="0">
            <a:spAutoFit/>
          </a:bodyPr>
          <a:lstStyle/>
          <a:p>
            <a:r>
              <a:rPr lang="en-US" sz="1600" b="1" dirty="0" smtClean="0">
                <a:solidFill>
                  <a:srgbClr val="FF0000"/>
                </a:solidFill>
              </a:rPr>
              <a:t>3 liquorice vines:</a:t>
            </a:r>
          </a:p>
        </p:txBody>
      </p:sp>
      <p:pic>
        <p:nvPicPr>
          <p:cNvPr id="7170" name="Picture 2" descr="cotton candy clipart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6483" y="3234434"/>
            <a:ext cx="157016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corice | Club Penguin Wiki | Fando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901202">
            <a:off x="289893" y="-490764"/>
            <a:ext cx="1401685" cy="23146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5"/>
          <a:stretch>
            <a:fillRect/>
          </a:stretch>
        </p:blipFill>
        <p:spPr>
          <a:xfrm>
            <a:off x="10955383" y="121324"/>
            <a:ext cx="1139530" cy="858899"/>
          </a:xfrm>
          <a:prstGeom prst="rect">
            <a:avLst/>
          </a:prstGeom>
        </p:spPr>
      </p:pic>
    </p:spTree>
    <p:extLst>
      <p:ext uri="{BB962C8B-B14F-4D97-AF65-F5344CB8AC3E}">
        <p14:creationId xmlns:p14="http://schemas.microsoft.com/office/powerpoint/2010/main" val="10172002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2861" y="3756142"/>
            <a:ext cx="8740388" cy="299349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906103" y="204907"/>
            <a:ext cx="10075002"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 - Answers</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6" name="TextBox 5"/>
          <p:cNvSpPr txBox="1"/>
          <p:nvPr/>
        </p:nvSpPr>
        <p:spPr>
          <a:xfrm>
            <a:off x="7396695" y="3774598"/>
            <a:ext cx="4275908" cy="338554"/>
          </a:xfrm>
          <a:prstGeom prst="rect">
            <a:avLst/>
          </a:prstGeom>
          <a:noFill/>
        </p:spPr>
        <p:txBody>
          <a:bodyPr wrap="square" rtlCol="0">
            <a:spAutoFit/>
          </a:bodyPr>
          <a:lstStyle/>
          <a:p>
            <a:r>
              <a:rPr lang="en-US" sz="1600" b="1" dirty="0" smtClean="0"/>
              <a:t>Show your working out in this box:</a:t>
            </a:r>
            <a:endParaRPr lang="en-GB" sz="1600" b="1" dirty="0"/>
          </a:p>
        </p:txBody>
      </p:sp>
      <p:sp>
        <p:nvSpPr>
          <p:cNvPr id="11" name="TextBox 10"/>
          <p:cNvSpPr txBox="1"/>
          <p:nvPr/>
        </p:nvSpPr>
        <p:spPr>
          <a:xfrm>
            <a:off x="1996522" y="3774598"/>
            <a:ext cx="2625467" cy="338554"/>
          </a:xfrm>
          <a:prstGeom prst="rect">
            <a:avLst/>
          </a:prstGeom>
          <a:noFill/>
        </p:spPr>
        <p:txBody>
          <a:bodyPr wrap="square" rtlCol="0">
            <a:spAutoFit/>
          </a:bodyPr>
          <a:lstStyle/>
          <a:p>
            <a:r>
              <a:rPr lang="en-US" sz="1600" b="1" dirty="0" smtClean="0">
                <a:solidFill>
                  <a:srgbClr val="FF0000"/>
                </a:solidFill>
              </a:rPr>
              <a:t>3 candy floss trees:</a:t>
            </a:r>
          </a:p>
        </p:txBody>
      </p:sp>
      <p:sp>
        <p:nvSpPr>
          <p:cNvPr id="14" name="TextBox 13"/>
          <p:cNvSpPr txBox="1"/>
          <p:nvPr/>
        </p:nvSpPr>
        <p:spPr>
          <a:xfrm>
            <a:off x="405610" y="1309026"/>
            <a:ext cx="11480293" cy="646331"/>
          </a:xfrm>
          <a:prstGeom prst="rect">
            <a:avLst/>
          </a:prstGeom>
          <a:noFill/>
        </p:spPr>
        <p:txBody>
          <a:bodyPr wrap="square" rtlCol="0">
            <a:spAutoFit/>
          </a:bodyPr>
          <a:lstStyle/>
          <a:p>
            <a:r>
              <a:rPr lang="en-US" dirty="0" smtClean="0"/>
              <a:t>Next, Wilma wants to decorate the rest of the garden so she goes to Gemma’s Garden Utopia. She looks at the cost of some different garden decorations:</a:t>
            </a:r>
            <a:endParaRPr lang="en-GB" dirty="0"/>
          </a:p>
        </p:txBody>
      </p:sp>
      <p:sp>
        <p:nvSpPr>
          <p:cNvPr id="7" name="5-Point Star 6"/>
          <p:cNvSpPr/>
          <p:nvPr/>
        </p:nvSpPr>
        <p:spPr>
          <a:xfrm rot="544370">
            <a:off x="1891996" y="126233"/>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21289" y="142080"/>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2996618" y="1021189"/>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860192" y="10300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flipV="1">
            <a:off x="-151712" y="4372465"/>
            <a:ext cx="2170033" cy="1242353"/>
          </a:xfrm>
          <a:prstGeom prst="cloudCallout">
            <a:avLst>
              <a:gd name="adj1" fmla="val -49301"/>
              <a:gd name="adj2" fmla="val 58414"/>
            </a:avLst>
          </a:prstGeom>
          <a:solidFill>
            <a:schemeClr val="bg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5-Point Star 20"/>
          <p:cNvSpPr/>
          <p:nvPr/>
        </p:nvSpPr>
        <p:spPr>
          <a:xfrm rot="20243804">
            <a:off x="3899340" y="182932"/>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3861743" y="1686884"/>
            <a:ext cx="4533217" cy="959710"/>
          </a:xfrm>
          <a:prstGeom prst="rect">
            <a:avLst/>
          </a:prstGeom>
        </p:spPr>
      </p:pic>
      <p:sp>
        <p:nvSpPr>
          <p:cNvPr id="75" name="Rectangle 74"/>
          <p:cNvSpPr/>
          <p:nvPr/>
        </p:nvSpPr>
        <p:spPr>
          <a:xfrm>
            <a:off x="113215" y="4662360"/>
            <a:ext cx="1749442" cy="523220"/>
          </a:xfrm>
          <a:prstGeom prst="rect">
            <a:avLst/>
          </a:prstGeom>
        </p:spPr>
        <p:txBody>
          <a:bodyPr wrap="square">
            <a:spAutoFit/>
          </a:bodyPr>
          <a:lstStyle/>
          <a:p>
            <a:pPr algn="ctr"/>
            <a:r>
              <a:rPr lang="en-US" sz="1400" b="1" dirty="0" smtClean="0">
                <a:solidFill>
                  <a:schemeClr val="bg1"/>
                </a:solidFill>
              </a:rPr>
              <a:t>You have to add 3 of each thing together.</a:t>
            </a:r>
            <a:endParaRPr lang="en-GB" sz="1400" b="1" u="sng" dirty="0">
              <a:solidFill>
                <a:schemeClr val="bg1"/>
              </a:solidFill>
            </a:endParaRPr>
          </a:p>
        </p:txBody>
      </p:sp>
      <p:sp>
        <p:nvSpPr>
          <p:cNvPr id="23" name="TextBox 22"/>
          <p:cNvSpPr txBox="1"/>
          <p:nvPr/>
        </p:nvSpPr>
        <p:spPr>
          <a:xfrm>
            <a:off x="363339" y="2678148"/>
            <a:ext cx="11522564" cy="1046440"/>
          </a:xfrm>
          <a:prstGeom prst="rect">
            <a:avLst/>
          </a:prstGeom>
          <a:noFill/>
        </p:spPr>
        <p:txBody>
          <a:bodyPr wrap="square" rtlCol="0">
            <a:spAutoFit/>
          </a:bodyPr>
          <a:lstStyle/>
          <a:p>
            <a:r>
              <a:rPr lang="en-US" dirty="0" smtClean="0"/>
              <a:t>Wilma wants </a:t>
            </a:r>
            <a:r>
              <a:rPr lang="en-US" b="1" dirty="0" smtClean="0"/>
              <a:t>3 candy floss trees</a:t>
            </a:r>
            <a:r>
              <a:rPr lang="en-US" dirty="0" smtClean="0"/>
              <a:t>, </a:t>
            </a:r>
            <a:r>
              <a:rPr lang="en-US" b="1" dirty="0" smtClean="0"/>
              <a:t>3 chocolate drop bushes </a:t>
            </a:r>
            <a:r>
              <a:rPr lang="en-US" dirty="0" smtClean="0"/>
              <a:t>and </a:t>
            </a:r>
            <a:r>
              <a:rPr lang="en-US" b="1" dirty="0" smtClean="0"/>
              <a:t>3 liquorice vines </a:t>
            </a:r>
            <a:r>
              <a:rPr lang="en-US" dirty="0" smtClean="0"/>
              <a:t>to make her garden look amazing for the party! Luckily, the three things are on sale.</a:t>
            </a:r>
          </a:p>
          <a:p>
            <a:endParaRPr lang="en-US" sz="800" dirty="0" smtClean="0"/>
          </a:p>
          <a:p>
            <a:r>
              <a:rPr lang="en-US" dirty="0" smtClean="0"/>
              <a:t>How much does she </a:t>
            </a:r>
            <a:r>
              <a:rPr lang="en-US" b="1" dirty="0" smtClean="0"/>
              <a:t>spend</a:t>
            </a:r>
            <a:r>
              <a:rPr lang="en-US" dirty="0" smtClean="0"/>
              <a:t> on each different thing?</a:t>
            </a:r>
            <a:endParaRPr lang="en-GB" dirty="0"/>
          </a:p>
        </p:txBody>
      </p:sp>
      <p:sp>
        <p:nvSpPr>
          <p:cNvPr id="24" name="TextBox 23"/>
          <p:cNvSpPr txBox="1"/>
          <p:nvPr/>
        </p:nvSpPr>
        <p:spPr>
          <a:xfrm>
            <a:off x="1996521" y="4732032"/>
            <a:ext cx="2625467" cy="338554"/>
          </a:xfrm>
          <a:prstGeom prst="rect">
            <a:avLst/>
          </a:prstGeom>
          <a:noFill/>
        </p:spPr>
        <p:txBody>
          <a:bodyPr wrap="square" rtlCol="0">
            <a:spAutoFit/>
          </a:bodyPr>
          <a:lstStyle/>
          <a:p>
            <a:r>
              <a:rPr lang="en-US" sz="1600" b="1" dirty="0" smtClean="0">
                <a:solidFill>
                  <a:srgbClr val="FF0000"/>
                </a:solidFill>
              </a:rPr>
              <a:t>3 chocolate drop bushes:</a:t>
            </a:r>
          </a:p>
        </p:txBody>
      </p:sp>
      <p:sp>
        <p:nvSpPr>
          <p:cNvPr id="25" name="TextBox 24"/>
          <p:cNvSpPr txBox="1"/>
          <p:nvPr/>
        </p:nvSpPr>
        <p:spPr>
          <a:xfrm>
            <a:off x="1976533" y="5689466"/>
            <a:ext cx="2625467" cy="338554"/>
          </a:xfrm>
          <a:prstGeom prst="rect">
            <a:avLst/>
          </a:prstGeom>
          <a:noFill/>
        </p:spPr>
        <p:txBody>
          <a:bodyPr wrap="square" rtlCol="0">
            <a:spAutoFit/>
          </a:bodyPr>
          <a:lstStyle/>
          <a:p>
            <a:r>
              <a:rPr lang="en-US" sz="1600" b="1" dirty="0" smtClean="0">
                <a:solidFill>
                  <a:srgbClr val="FF0000"/>
                </a:solidFill>
              </a:rPr>
              <a:t>3 liquorice vines:</a:t>
            </a:r>
          </a:p>
        </p:txBody>
      </p:sp>
      <p:pic>
        <p:nvPicPr>
          <p:cNvPr id="7170" name="Picture 2" descr="cotton candy clipart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2213" y="3234434"/>
            <a:ext cx="157016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corice | Club Penguin Wiki | Fando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899941">
            <a:off x="-295232" y="-358727"/>
            <a:ext cx="1401685" cy="23146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05356" y="4058617"/>
            <a:ext cx="3232998" cy="400110"/>
          </a:xfrm>
          <a:prstGeom prst="rect">
            <a:avLst/>
          </a:prstGeom>
          <a:noFill/>
        </p:spPr>
        <p:txBody>
          <a:bodyPr wrap="square" rtlCol="0">
            <a:spAutoFit/>
          </a:bodyPr>
          <a:lstStyle/>
          <a:p>
            <a:r>
              <a:rPr lang="en-US" sz="2000" dirty="0" smtClean="0"/>
              <a:t>£4 + £4 + £4 = £12</a:t>
            </a:r>
            <a:endParaRPr lang="en-GB" sz="2000" dirty="0"/>
          </a:p>
        </p:txBody>
      </p:sp>
      <p:sp>
        <p:nvSpPr>
          <p:cNvPr id="22" name="TextBox 21"/>
          <p:cNvSpPr txBox="1"/>
          <p:nvPr/>
        </p:nvSpPr>
        <p:spPr>
          <a:xfrm>
            <a:off x="2075151" y="5028167"/>
            <a:ext cx="3232998" cy="400110"/>
          </a:xfrm>
          <a:prstGeom prst="rect">
            <a:avLst/>
          </a:prstGeom>
          <a:noFill/>
        </p:spPr>
        <p:txBody>
          <a:bodyPr wrap="square" rtlCol="0">
            <a:spAutoFit/>
          </a:bodyPr>
          <a:lstStyle/>
          <a:p>
            <a:r>
              <a:rPr lang="en-US" sz="2000" dirty="0" smtClean="0"/>
              <a:t> £7   +    £7    +    £7   =   £21</a:t>
            </a:r>
            <a:endParaRPr lang="en-GB" sz="2000" dirty="0"/>
          </a:p>
        </p:txBody>
      </p:sp>
      <p:sp>
        <p:nvSpPr>
          <p:cNvPr id="26" name="TextBox 25"/>
          <p:cNvSpPr txBox="1"/>
          <p:nvPr/>
        </p:nvSpPr>
        <p:spPr>
          <a:xfrm>
            <a:off x="2075151" y="5919589"/>
            <a:ext cx="3232998" cy="400110"/>
          </a:xfrm>
          <a:prstGeom prst="rect">
            <a:avLst/>
          </a:prstGeom>
          <a:noFill/>
        </p:spPr>
        <p:txBody>
          <a:bodyPr wrap="square" rtlCol="0">
            <a:spAutoFit/>
          </a:bodyPr>
          <a:lstStyle/>
          <a:p>
            <a:r>
              <a:rPr lang="en-US" sz="2000" dirty="0" smtClean="0"/>
              <a:t>£6    +    £6    +    £6   =   £18</a:t>
            </a:r>
            <a:endParaRPr lang="en-GB" sz="2000" dirty="0"/>
          </a:p>
        </p:txBody>
      </p:sp>
      <p:grpSp>
        <p:nvGrpSpPr>
          <p:cNvPr id="8" name="Group 7"/>
          <p:cNvGrpSpPr/>
          <p:nvPr/>
        </p:nvGrpSpPr>
        <p:grpSpPr>
          <a:xfrm>
            <a:off x="2015808" y="4373164"/>
            <a:ext cx="534432" cy="461003"/>
            <a:chOff x="2015808" y="4373164"/>
            <a:chExt cx="534432" cy="461003"/>
          </a:xfrm>
        </p:grpSpPr>
        <p:pic>
          <p:nvPicPr>
            <p:cNvPr id="27" name="Picture 26">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15808" y="4373164"/>
              <a:ext cx="216199" cy="230857"/>
            </a:xfrm>
            <a:prstGeom prst="rect">
              <a:avLst/>
            </a:prstGeom>
          </p:spPr>
        </p:pic>
        <p:pic>
          <p:nvPicPr>
            <p:cNvPr id="28" name="Picture 27">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97638" y="4603310"/>
              <a:ext cx="216199" cy="230857"/>
            </a:xfrm>
            <a:prstGeom prst="rect">
              <a:avLst/>
            </a:prstGeom>
          </p:spPr>
        </p:pic>
        <p:pic>
          <p:nvPicPr>
            <p:cNvPr id="29" name="Picture 28">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226851" y="4377305"/>
              <a:ext cx="216199" cy="230857"/>
            </a:xfrm>
            <a:prstGeom prst="rect">
              <a:avLst/>
            </a:prstGeom>
          </p:spPr>
        </p:pic>
        <p:pic>
          <p:nvPicPr>
            <p:cNvPr id="30" name="Picture 29">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334041" y="4600827"/>
              <a:ext cx="216199" cy="230857"/>
            </a:xfrm>
            <a:prstGeom prst="rect">
              <a:avLst/>
            </a:prstGeom>
          </p:spPr>
        </p:pic>
      </p:grpSp>
      <p:grpSp>
        <p:nvGrpSpPr>
          <p:cNvPr id="31" name="Group 30"/>
          <p:cNvGrpSpPr/>
          <p:nvPr/>
        </p:nvGrpSpPr>
        <p:grpSpPr>
          <a:xfrm>
            <a:off x="2631315" y="4359906"/>
            <a:ext cx="534432" cy="461003"/>
            <a:chOff x="2015808" y="4373164"/>
            <a:chExt cx="534432" cy="461003"/>
          </a:xfrm>
        </p:grpSpPr>
        <p:pic>
          <p:nvPicPr>
            <p:cNvPr id="32" name="Picture 31">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15808" y="4373164"/>
              <a:ext cx="216199" cy="230857"/>
            </a:xfrm>
            <a:prstGeom prst="rect">
              <a:avLst/>
            </a:prstGeom>
          </p:spPr>
        </p:pic>
        <p:pic>
          <p:nvPicPr>
            <p:cNvPr id="33" name="Picture 32">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97638" y="4603310"/>
              <a:ext cx="216199" cy="230857"/>
            </a:xfrm>
            <a:prstGeom prst="rect">
              <a:avLst/>
            </a:prstGeom>
          </p:spPr>
        </p:pic>
        <p:pic>
          <p:nvPicPr>
            <p:cNvPr id="34" name="Picture 33">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226851" y="4377305"/>
              <a:ext cx="216199" cy="230857"/>
            </a:xfrm>
            <a:prstGeom prst="rect">
              <a:avLst/>
            </a:prstGeom>
          </p:spPr>
        </p:pic>
        <p:pic>
          <p:nvPicPr>
            <p:cNvPr id="35" name="Picture 34">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334041" y="4600827"/>
              <a:ext cx="216199" cy="230857"/>
            </a:xfrm>
            <a:prstGeom prst="rect">
              <a:avLst/>
            </a:prstGeom>
          </p:spPr>
        </p:pic>
      </p:grpSp>
      <p:grpSp>
        <p:nvGrpSpPr>
          <p:cNvPr id="36" name="Group 35"/>
          <p:cNvGrpSpPr/>
          <p:nvPr/>
        </p:nvGrpSpPr>
        <p:grpSpPr>
          <a:xfrm>
            <a:off x="3267250" y="4360727"/>
            <a:ext cx="534432" cy="461003"/>
            <a:chOff x="2015808" y="4373164"/>
            <a:chExt cx="534432" cy="461003"/>
          </a:xfrm>
        </p:grpSpPr>
        <p:pic>
          <p:nvPicPr>
            <p:cNvPr id="37" name="Picture 36">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15808" y="4373164"/>
              <a:ext cx="216199" cy="230857"/>
            </a:xfrm>
            <a:prstGeom prst="rect">
              <a:avLst/>
            </a:prstGeom>
          </p:spPr>
        </p:pic>
        <p:pic>
          <p:nvPicPr>
            <p:cNvPr id="38" name="Picture 37">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97638" y="4603310"/>
              <a:ext cx="216199" cy="230857"/>
            </a:xfrm>
            <a:prstGeom prst="rect">
              <a:avLst/>
            </a:prstGeom>
          </p:spPr>
        </p:pic>
        <p:pic>
          <p:nvPicPr>
            <p:cNvPr id="39" name="Picture 38">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226851" y="4377305"/>
              <a:ext cx="216199" cy="230857"/>
            </a:xfrm>
            <a:prstGeom prst="rect">
              <a:avLst/>
            </a:prstGeom>
          </p:spPr>
        </p:pic>
        <p:pic>
          <p:nvPicPr>
            <p:cNvPr id="40" name="Picture 39">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334041" y="4600827"/>
              <a:ext cx="216199" cy="230857"/>
            </a:xfrm>
            <a:prstGeom prst="rect">
              <a:avLst/>
            </a:prstGeom>
          </p:spPr>
        </p:pic>
      </p:grpSp>
      <p:grpSp>
        <p:nvGrpSpPr>
          <p:cNvPr id="9" name="Group 8"/>
          <p:cNvGrpSpPr/>
          <p:nvPr/>
        </p:nvGrpSpPr>
        <p:grpSpPr>
          <a:xfrm>
            <a:off x="1963676" y="6219564"/>
            <a:ext cx="770835" cy="461003"/>
            <a:chOff x="2094310" y="6236982"/>
            <a:chExt cx="770835" cy="461003"/>
          </a:xfrm>
        </p:grpSpPr>
        <p:grpSp>
          <p:nvGrpSpPr>
            <p:cNvPr id="41" name="Group 40"/>
            <p:cNvGrpSpPr/>
            <p:nvPr/>
          </p:nvGrpSpPr>
          <p:grpSpPr>
            <a:xfrm>
              <a:off x="2094310" y="6236982"/>
              <a:ext cx="534432" cy="461003"/>
              <a:chOff x="2015808" y="4373164"/>
              <a:chExt cx="534432" cy="461003"/>
            </a:xfrm>
          </p:grpSpPr>
          <p:pic>
            <p:nvPicPr>
              <p:cNvPr id="42" name="Picture 41">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15808" y="4373164"/>
                <a:ext cx="216199" cy="230857"/>
              </a:xfrm>
              <a:prstGeom prst="rect">
                <a:avLst/>
              </a:prstGeom>
            </p:spPr>
          </p:pic>
          <p:pic>
            <p:nvPicPr>
              <p:cNvPr id="43" name="Picture 42">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97638" y="4603310"/>
                <a:ext cx="216199" cy="230857"/>
              </a:xfrm>
              <a:prstGeom prst="rect">
                <a:avLst/>
              </a:prstGeom>
            </p:spPr>
          </p:pic>
          <p:pic>
            <p:nvPicPr>
              <p:cNvPr id="44" name="Picture 43">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226851" y="4377305"/>
                <a:ext cx="216199" cy="230857"/>
              </a:xfrm>
              <a:prstGeom prst="rect">
                <a:avLst/>
              </a:prstGeom>
            </p:spPr>
          </p:pic>
          <p:pic>
            <p:nvPicPr>
              <p:cNvPr id="45" name="Picture 44">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334041" y="4600827"/>
                <a:ext cx="216199" cy="230857"/>
              </a:xfrm>
              <a:prstGeom prst="rect">
                <a:avLst/>
              </a:prstGeom>
            </p:spPr>
          </p:pic>
        </p:grpSp>
        <p:pic>
          <p:nvPicPr>
            <p:cNvPr id="46" name="Picture 45">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541756" y="6241123"/>
              <a:ext cx="216199" cy="230857"/>
            </a:xfrm>
            <a:prstGeom prst="rect">
              <a:avLst/>
            </a:prstGeom>
          </p:spPr>
        </p:pic>
        <p:pic>
          <p:nvPicPr>
            <p:cNvPr id="47" name="Picture 46">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648946" y="6464644"/>
              <a:ext cx="216199" cy="230857"/>
            </a:xfrm>
            <a:prstGeom prst="rect">
              <a:avLst/>
            </a:prstGeom>
          </p:spPr>
        </p:pic>
      </p:grpSp>
      <p:grpSp>
        <p:nvGrpSpPr>
          <p:cNvPr id="48" name="Group 47"/>
          <p:cNvGrpSpPr/>
          <p:nvPr/>
        </p:nvGrpSpPr>
        <p:grpSpPr>
          <a:xfrm>
            <a:off x="2890854" y="6213560"/>
            <a:ext cx="770835" cy="461003"/>
            <a:chOff x="2094310" y="6236982"/>
            <a:chExt cx="770835" cy="461003"/>
          </a:xfrm>
        </p:grpSpPr>
        <p:grpSp>
          <p:nvGrpSpPr>
            <p:cNvPr id="49" name="Group 48"/>
            <p:cNvGrpSpPr/>
            <p:nvPr/>
          </p:nvGrpSpPr>
          <p:grpSpPr>
            <a:xfrm>
              <a:off x="2094310" y="6236982"/>
              <a:ext cx="534432" cy="461003"/>
              <a:chOff x="2015808" y="4373164"/>
              <a:chExt cx="534432" cy="461003"/>
            </a:xfrm>
          </p:grpSpPr>
          <p:pic>
            <p:nvPicPr>
              <p:cNvPr id="52" name="Picture 51">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15808" y="4373164"/>
                <a:ext cx="216199" cy="230857"/>
              </a:xfrm>
              <a:prstGeom prst="rect">
                <a:avLst/>
              </a:prstGeom>
            </p:spPr>
          </p:pic>
          <p:pic>
            <p:nvPicPr>
              <p:cNvPr id="53" name="Picture 52">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97638" y="4603310"/>
                <a:ext cx="216199" cy="230857"/>
              </a:xfrm>
              <a:prstGeom prst="rect">
                <a:avLst/>
              </a:prstGeom>
            </p:spPr>
          </p:pic>
          <p:pic>
            <p:nvPicPr>
              <p:cNvPr id="54" name="Picture 53">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226851" y="4377305"/>
                <a:ext cx="216199" cy="230857"/>
              </a:xfrm>
              <a:prstGeom prst="rect">
                <a:avLst/>
              </a:prstGeom>
            </p:spPr>
          </p:pic>
          <p:pic>
            <p:nvPicPr>
              <p:cNvPr id="55" name="Picture 54">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334041" y="4600827"/>
                <a:ext cx="216199" cy="230857"/>
              </a:xfrm>
              <a:prstGeom prst="rect">
                <a:avLst/>
              </a:prstGeom>
            </p:spPr>
          </p:pic>
        </p:grpSp>
        <p:pic>
          <p:nvPicPr>
            <p:cNvPr id="50" name="Picture 49">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541756" y="6241123"/>
              <a:ext cx="216199" cy="230857"/>
            </a:xfrm>
            <a:prstGeom prst="rect">
              <a:avLst/>
            </a:prstGeom>
          </p:spPr>
        </p:pic>
        <p:pic>
          <p:nvPicPr>
            <p:cNvPr id="51" name="Picture 50">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648946" y="6464644"/>
              <a:ext cx="216199" cy="230857"/>
            </a:xfrm>
            <a:prstGeom prst="rect">
              <a:avLst/>
            </a:prstGeom>
          </p:spPr>
        </p:pic>
      </p:grpSp>
      <p:grpSp>
        <p:nvGrpSpPr>
          <p:cNvPr id="56" name="Group 55"/>
          <p:cNvGrpSpPr/>
          <p:nvPr/>
        </p:nvGrpSpPr>
        <p:grpSpPr>
          <a:xfrm>
            <a:off x="3756748" y="6210720"/>
            <a:ext cx="770835" cy="461003"/>
            <a:chOff x="2094310" y="6236982"/>
            <a:chExt cx="770835" cy="461003"/>
          </a:xfrm>
        </p:grpSpPr>
        <p:grpSp>
          <p:nvGrpSpPr>
            <p:cNvPr id="57" name="Group 56"/>
            <p:cNvGrpSpPr/>
            <p:nvPr/>
          </p:nvGrpSpPr>
          <p:grpSpPr>
            <a:xfrm>
              <a:off x="2094310" y="6236982"/>
              <a:ext cx="534432" cy="461003"/>
              <a:chOff x="2015808" y="4373164"/>
              <a:chExt cx="534432" cy="461003"/>
            </a:xfrm>
          </p:grpSpPr>
          <p:pic>
            <p:nvPicPr>
              <p:cNvPr id="60" name="Picture 59">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15808" y="4373164"/>
                <a:ext cx="216199" cy="230857"/>
              </a:xfrm>
              <a:prstGeom prst="rect">
                <a:avLst/>
              </a:prstGeom>
            </p:spPr>
          </p:pic>
          <p:pic>
            <p:nvPicPr>
              <p:cNvPr id="61" name="Picture 60">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097638" y="4603310"/>
                <a:ext cx="216199" cy="230857"/>
              </a:xfrm>
              <a:prstGeom prst="rect">
                <a:avLst/>
              </a:prstGeom>
            </p:spPr>
          </p:pic>
          <p:pic>
            <p:nvPicPr>
              <p:cNvPr id="62" name="Picture 61">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226851" y="4377305"/>
                <a:ext cx="216199" cy="230857"/>
              </a:xfrm>
              <a:prstGeom prst="rect">
                <a:avLst/>
              </a:prstGeom>
            </p:spPr>
          </p:pic>
          <p:pic>
            <p:nvPicPr>
              <p:cNvPr id="63" name="Picture 62">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334041" y="4600827"/>
                <a:ext cx="216199" cy="230857"/>
              </a:xfrm>
              <a:prstGeom prst="rect">
                <a:avLst/>
              </a:prstGeom>
            </p:spPr>
          </p:pic>
        </p:grpSp>
        <p:pic>
          <p:nvPicPr>
            <p:cNvPr id="58" name="Picture 57">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541756" y="6241123"/>
              <a:ext cx="216199" cy="230857"/>
            </a:xfrm>
            <a:prstGeom prst="rect">
              <a:avLst/>
            </a:prstGeom>
          </p:spPr>
        </p:pic>
        <p:pic>
          <p:nvPicPr>
            <p:cNvPr id="59" name="Picture 58">
              <a:extLst>
                <a:ext uri="{FF2B5EF4-FFF2-40B4-BE49-F238E27FC236}">
                  <a16:creationId xmlns:a16="http://schemas.microsoft.com/office/drawing/2014/main" id="{9BF65070-5CF0-456F-A8D0-7F11AC480613}"/>
                </a:ext>
              </a:extLst>
            </p:cNvPr>
            <p:cNvPicPr>
              <a:picLocks noChangeAspect="1"/>
            </p:cNvPicPr>
            <p:nvPr/>
          </p:nvPicPr>
          <p:blipFill>
            <a:blip r:embed="rId5"/>
            <a:stretch>
              <a:fillRect/>
            </a:stretch>
          </p:blipFill>
          <p:spPr>
            <a:xfrm>
              <a:off x="2648946" y="6464644"/>
              <a:ext cx="216199" cy="230857"/>
            </a:xfrm>
            <a:prstGeom prst="rect">
              <a:avLst/>
            </a:prstGeom>
          </p:spPr>
        </p:pic>
      </p:grpSp>
      <p:grpSp>
        <p:nvGrpSpPr>
          <p:cNvPr id="12" name="Group 11"/>
          <p:cNvGrpSpPr/>
          <p:nvPr/>
        </p:nvGrpSpPr>
        <p:grpSpPr>
          <a:xfrm>
            <a:off x="1976670" y="5344892"/>
            <a:ext cx="672541" cy="362569"/>
            <a:chOff x="1976670" y="5344892"/>
            <a:chExt cx="672541" cy="362569"/>
          </a:xfrm>
        </p:grpSpPr>
        <p:sp>
          <p:nvSpPr>
            <p:cNvPr id="10" name="Rectangle 9"/>
            <p:cNvSpPr/>
            <p:nvPr/>
          </p:nvSpPr>
          <p:spPr>
            <a:xfrm>
              <a:off x="1976670" y="5349303"/>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4" name="Rectangle 63"/>
            <p:cNvSpPr/>
            <p:nvPr/>
          </p:nvSpPr>
          <p:spPr>
            <a:xfrm>
              <a:off x="2077286" y="5344894"/>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5" name="Rectangle 64"/>
            <p:cNvSpPr/>
            <p:nvPr/>
          </p:nvSpPr>
          <p:spPr>
            <a:xfrm>
              <a:off x="2193817" y="5345729"/>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6" name="Rectangle 65"/>
            <p:cNvSpPr/>
            <p:nvPr/>
          </p:nvSpPr>
          <p:spPr>
            <a:xfrm>
              <a:off x="2302817" y="5344893"/>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7" name="Rectangle 66"/>
            <p:cNvSpPr/>
            <p:nvPr/>
          </p:nvSpPr>
          <p:spPr>
            <a:xfrm>
              <a:off x="2406943" y="5344892"/>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8" name="Rectangle 67"/>
            <p:cNvSpPr/>
            <p:nvPr/>
          </p:nvSpPr>
          <p:spPr>
            <a:xfrm>
              <a:off x="2509820" y="5349770"/>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9" name="Rectangle 68"/>
            <p:cNvSpPr/>
            <p:nvPr/>
          </p:nvSpPr>
          <p:spPr>
            <a:xfrm>
              <a:off x="2603492" y="5349302"/>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70" name="Group 69"/>
          <p:cNvGrpSpPr/>
          <p:nvPr/>
        </p:nvGrpSpPr>
        <p:grpSpPr>
          <a:xfrm>
            <a:off x="2809965" y="5346518"/>
            <a:ext cx="672541" cy="362569"/>
            <a:chOff x="1976670" y="5344892"/>
            <a:chExt cx="672541" cy="362569"/>
          </a:xfrm>
        </p:grpSpPr>
        <p:sp>
          <p:nvSpPr>
            <p:cNvPr id="71" name="Rectangle 70"/>
            <p:cNvSpPr/>
            <p:nvPr/>
          </p:nvSpPr>
          <p:spPr>
            <a:xfrm>
              <a:off x="1976670" y="5349303"/>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2" name="Rectangle 71"/>
            <p:cNvSpPr/>
            <p:nvPr/>
          </p:nvSpPr>
          <p:spPr>
            <a:xfrm>
              <a:off x="2077286" y="5344894"/>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3" name="Rectangle 72"/>
            <p:cNvSpPr/>
            <p:nvPr/>
          </p:nvSpPr>
          <p:spPr>
            <a:xfrm>
              <a:off x="2193817" y="5345729"/>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6" name="Rectangle 75"/>
            <p:cNvSpPr/>
            <p:nvPr/>
          </p:nvSpPr>
          <p:spPr>
            <a:xfrm>
              <a:off x="2302817" y="5344893"/>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7" name="Rectangle 76"/>
            <p:cNvSpPr/>
            <p:nvPr/>
          </p:nvSpPr>
          <p:spPr>
            <a:xfrm>
              <a:off x="2406943" y="5344892"/>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8" name="Rectangle 77"/>
            <p:cNvSpPr/>
            <p:nvPr/>
          </p:nvSpPr>
          <p:spPr>
            <a:xfrm>
              <a:off x="2509820" y="5349770"/>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9" name="Rectangle 78"/>
            <p:cNvSpPr/>
            <p:nvPr/>
          </p:nvSpPr>
          <p:spPr>
            <a:xfrm>
              <a:off x="2603492" y="5349302"/>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80" name="Group 79"/>
          <p:cNvGrpSpPr/>
          <p:nvPr/>
        </p:nvGrpSpPr>
        <p:grpSpPr>
          <a:xfrm>
            <a:off x="3643590" y="5340562"/>
            <a:ext cx="672541" cy="362569"/>
            <a:chOff x="1976670" y="5344892"/>
            <a:chExt cx="672541" cy="362569"/>
          </a:xfrm>
        </p:grpSpPr>
        <p:sp>
          <p:nvSpPr>
            <p:cNvPr id="81" name="Rectangle 80"/>
            <p:cNvSpPr/>
            <p:nvPr/>
          </p:nvSpPr>
          <p:spPr>
            <a:xfrm>
              <a:off x="1976670" y="5349303"/>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2" name="Rectangle 81"/>
            <p:cNvSpPr/>
            <p:nvPr/>
          </p:nvSpPr>
          <p:spPr>
            <a:xfrm>
              <a:off x="2077286" y="5344894"/>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3" name="Rectangle 82"/>
            <p:cNvSpPr/>
            <p:nvPr/>
          </p:nvSpPr>
          <p:spPr>
            <a:xfrm>
              <a:off x="2193817" y="5345729"/>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4" name="Rectangle 83"/>
            <p:cNvSpPr/>
            <p:nvPr/>
          </p:nvSpPr>
          <p:spPr>
            <a:xfrm>
              <a:off x="2302817" y="5344893"/>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5" name="Rectangle 84"/>
            <p:cNvSpPr/>
            <p:nvPr/>
          </p:nvSpPr>
          <p:spPr>
            <a:xfrm>
              <a:off x="2406943" y="5344892"/>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6" name="Rectangle 85"/>
            <p:cNvSpPr/>
            <p:nvPr/>
          </p:nvSpPr>
          <p:spPr>
            <a:xfrm>
              <a:off x="2509820" y="5349770"/>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87" name="Rectangle 86"/>
            <p:cNvSpPr/>
            <p:nvPr/>
          </p:nvSpPr>
          <p:spPr>
            <a:xfrm>
              <a:off x="2603492" y="5349302"/>
              <a:ext cx="45719" cy="3576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pic>
        <p:nvPicPr>
          <p:cNvPr id="88"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6"/>
          <a:stretch>
            <a:fillRect/>
          </a:stretch>
        </p:blipFill>
        <p:spPr>
          <a:xfrm>
            <a:off x="10956394" y="117095"/>
            <a:ext cx="1117271" cy="850460"/>
          </a:xfrm>
          <a:prstGeom prst="rect">
            <a:avLst/>
          </a:prstGeom>
        </p:spPr>
      </p:pic>
    </p:spTree>
    <p:extLst>
      <p:ext uri="{BB962C8B-B14F-4D97-AF65-F5344CB8AC3E}">
        <p14:creationId xmlns:p14="http://schemas.microsoft.com/office/powerpoint/2010/main" val="40320288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8902" y="3762482"/>
            <a:ext cx="8740388" cy="276894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2352554" y="204907"/>
            <a:ext cx="7182095"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75" name="Rectangle 74"/>
          <p:cNvSpPr/>
          <p:nvPr/>
        </p:nvSpPr>
        <p:spPr>
          <a:xfrm>
            <a:off x="-26127" y="4732032"/>
            <a:ext cx="1749442" cy="646331"/>
          </a:xfrm>
          <a:prstGeom prst="rect">
            <a:avLst/>
          </a:prstGeom>
        </p:spPr>
        <p:txBody>
          <a:bodyPr wrap="square">
            <a:spAutoFit/>
          </a:bodyPr>
          <a:lstStyle/>
          <a:p>
            <a:pPr algn="ctr"/>
            <a:r>
              <a:rPr lang="en-US" dirty="0" smtClean="0"/>
              <a:t>Make sure you explain </a:t>
            </a:r>
            <a:r>
              <a:rPr lang="en-US" b="1" dirty="0" smtClean="0"/>
              <a:t>WHY</a:t>
            </a:r>
            <a:r>
              <a:rPr lang="en-US" dirty="0" smtClean="0"/>
              <a:t>.</a:t>
            </a:r>
            <a:endParaRPr lang="en-GB" u="sng" dirty="0">
              <a:solidFill>
                <a:srgbClr val="FF0000"/>
              </a:solidFill>
            </a:endParaRPr>
          </a:p>
        </p:txBody>
      </p:sp>
      <p:sp>
        <p:nvSpPr>
          <p:cNvPr id="6" name="TextBox 5"/>
          <p:cNvSpPr txBox="1"/>
          <p:nvPr/>
        </p:nvSpPr>
        <p:spPr>
          <a:xfrm>
            <a:off x="2013188" y="3833998"/>
            <a:ext cx="4275908" cy="338554"/>
          </a:xfrm>
          <a:prstGeom prst="rect">
            <a:avLst/>
          </a:prstGeom>
          <a:noFill/>
        </p:spPr>
        <p:txBody>
          <a:bodyPr wrap="square" rtlCol="0">
            <a:spAutoFit/>
          </a:bodyPr>
          <a:lstStyle/>
          <a:p>
            <a:r>
              <a:rPr lang="en-US" sz="1600" b="1" dirty="0" smtClean="0"/>
              <a:t>Explain in the box:</a:t>
            </a:r>
            <a:endParaRPr lang="en-GB" sz="1600" b="1" dirty="0"/>
          </a:p>
        </p:txBody>
      </p:sp>
      <p:sp>
        <p:nvSpPr>
          <p:cNvPr id="7" name="5-Point Star 6"/>
          <p:cNvSpPr/>
          <p:nvPr/>
        </p:nvSpPr>
        <p:spPr>
          <a:xfrm rot="544370">
            <a:off x="1941375" y="418787"/>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21289" y="142080"/>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2996618" y="1021189"/>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860192" y="10300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flipV="1">
            <a:off x="-369254" y="4447112"/>
            <a:ext cx="2170033" cy="1242353"/>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5-Point Star 20"/>
          <p:cNvSpPr/>
          <p:nvPr/>
        </p:nvSpPr>
        <p:spPr>
          <a:xfrm rot="20243804">
            <a:off x="3899340" y="182932"/>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3387837" y="1423851"/>
            <a:ext cx="5515838" cy="1167737"/>
          </a:xfrm>
          <a:prstGeom prst="rect">
            <a:avLst/>
          </a:prstGeom>
        </p:spPr>
      </p:pic>
      <p:sp>
        <p:nvSpPr>
          <p:cNvPr id="23" name="TextBox 22"/>
          <p:cNvSpPr txBox="1"/>
          <p:nvPr/>
        </p:nvSpPr>
        <p:spPr>
          <a:xfrm>
            <a:off x="384474" y="2677561"/>
            <a:ext cx="11522564" cy="923330"/>
          </a:xfrm>
          <a:prstGeom prst="rect">
            <a:avLst/>
          </a:prstGeom>
          <a:noFill/>
        </p:spPr>
        <p:txBody>
          <a:bodyPr wrap="square" rtlCol="0">
            <a:spAutoFit/>
          </a:bodyPr>
          <a:lstStyle/>
          <a:p>
            <a:r>
              <a:rPr lang="en-US" dirty="0" smtClean="0"/>
              <a:t>Because the chocolate drop bushes are in the sale, Wilma thinks that she has saved £5.</a:t>
            </a:r>
          </a:p>
          <a:p>
            <a:endParaRPr lang="en-US" dirty="0"/>
          </a:p>
          <a:p>
            <a:r>
              <a:rPr lang="en-US" dirty="0" smtClean="0"/>
              <a:t>Is she correct?</a:t>
            </a:r>
            <a:endParaRPr lang="en-GB" dirty="0"/>
          </a:p>
        </p:txBody>
      </p:sp>
      <p:pic>
        <p:nvPicPr>
          <p:cNvPr id="9218" name="Picture 2" descr="Chocolate | Club Penguin Wiki | F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1314">
            <a:off x="9626092" y="4868872"/>
            <a:ext cx="2787060" cy="19208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ocolate | Club Penguin Wiki | Fando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890826">
            <a:off x="8642271" y="2123476"/>
            <a:ext cx="1289025" cy="8884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ocolate | Club Penguin Wiki | Fandom"/>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21236061">
            <a:off x="700456" y="909993"/>
            <a:ext cx="1358564" cy="9363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104688" y="4540506"/>
            <a:ext cx="82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04688" y="4971581"/>
            <a:ext cx="82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04688" y="5378363"/>
            <a:ext cx="79637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04688" y="5798895"/>
            <a:ext cx="7677826" cy="27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04688" y="6260449"/>
            <a:ext cx="7677826" cy="972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33"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6"/>
          <a:stretch>
            <a:fillRect/>
          </a:stretch>
        </p:blipFill>
        <p:spPr>
          <a:xfrm>
            <a:off x="10955383" y="121324"/>
            <a:ext cx="1139530" cy="858899"/>
          </a:xfrm>
          <a:prstGeom prst="rect">
            <a:avLst/>
          </a:prstGeom>
        </p:spPr>
      </p:pic>
    </p:spTree>
    <p:extLst>
      <p:ext uri="{BB962C8B-B14F-4D97-AF65-F5344CB8AC3E}">
        <p14:creationId xmlns:p14="http://schemas.microsoft.com/office/powerpoint/2010/main" val="127041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61ACAE-DC8D-40C3-8DD0-DD001EE20C9D}"/>
              </a:ext>
            </a:extLst>
          </p:cNvPr>
          <p:cNvSpPr txBox="1"/>
          <p:nvPr/>
        </p:nvSpPr>
        <p:spPr>
          <a:xfrm>
            <a:off x="390524" y="1314450"/>
            <a:ext cx="11157042" cy="5078313"/>
          </a:xfrm>
          <a:prstGeom prst="rect">
            <a:avLst/>
          </a:prstGeom>
          <a:noFill/>
        </p:spPr>
        <p:txBody>
          <a:bodyPr wrap="square" rtlCol="0">
            <a:spAutoFit/>
          </a:bodyPr>
          <a:lstStyle/>
          <a:p>
            <a:r>
              <a:rPr lang="en-GB" sz="3600" b="1" dirty="0" smtClean="0">
                <a:latin typeface="+mj-lt"/>
              </a:rPr>
              <a:t>10,</a:t>
            </a:r>
            <a:r>
              <a:rPr lang="en-GB" sz="3600" b="1" dirty="0" smtClean="0">
                <a:latin typeface="+mj-lt"/>
              </a:rPr>
              <a:t>   ____,   </a:t>
            </a:r>
            <a:r>
              <a:rPr lang="en-GB" sz="3600" b="1" dirty="0" smtClean="0">
                <a:latin typeface="+mj-lt"/>
              </a:rPr>
              <a:t>30,  </a:t>
            </a:r>
            <a:r>
              <a:rPr lang="en-GB" sz="3600" b="1" dirty="0" smtClean="0">
                <a:latin typeface="+mj-lt"/>
              </a:rPr>
              <a:t> ____,  </a:t>
            </a:r>
            <a:r>
              <a:rPr lang="en-GB" sz="3600" b="1" dirty="0" smtClean="0">
                <a:latin typeface="+mj-lt"/>
              </a:rPr>
              <a:t>50,</a:t>
            </a:r>
            <a:r>
              <a:rPr lang="en-GB" sz="3600" b="1" dirty="0" smtClean="0">
                <a:latin typeface="+mj-lt"/>
              </a:rPr>
              <a:t>  ____,  70,  ____,  </a:t>
            </a:r>
            <a:r>
              <a:rPr lang="en-GB" sz="3600" b="1" dirty="0" smtClean="0">
                <a:latin typeface="+mj-lt"/>
              </a:rPr>
              <a:t>90,</a:t>
            </a:r>
            <a:r>
              <a:rPr lang="en-GB" sz="3600" b="1" dirty="0" smtClean="0">
                <a:latin typeface="+mj-lt"/>
              </a:rPr>
              <a:t>  </a:t>
            </a:r>
            <a:r>
              <a:rPr lang="en-GB" sz="3600" b="1" dirty="0" smtClean="0">
                <a:latin typeface="+mj-lt"/>
              </a:rPr>
              <a:t>____</a:t>
            </a:r>
            <a:endParaRPr lang="en-GB" sz="3600" b="1" dirty="0">
              <a:latin typeface="+mj-lt"/>
            </a:endParaRPr>
          </a:p>
          <a:p>
            <a:endParaRPr lang="en-GB" sz="3600" b="1" dirty="0">
              <a:latin typeface="+mj-lt"/>
            </a:endParaRPr>
          </a:p>
          <a:p>
            <a:r>
              <a:rPr lang="en-GB" sz="3600" b="1" dirty="0" smtClean="0">
                <a:latin typeface="+mj-lt"/>
              </a:rPr>
              <a:t>50</a:t>
            </a:r>
            <a:r>
              <a:rPr lang="en-GB" sz="3600" b="1" dirty="0">
                <a:latin typeface="+mj-lt"/>
              </a:rPr>
              <a:t>,</a:t>
            </a:r>
            <a:r>
              <a:rPr lang="en-GB" sz="3600" b="1" dirty="0" smtClean="0">
                <a:latin typeface="+mj-lt"/>
              </a:rPr>
              <a:t>  ____,   ____,  80,   90,   _____,   _____,   120,   _____   </a:t>
            </a:r>
            <a:endParaRPr lang="en-GB" sz="3600" b="1" dirty="0">
              <a:latin typeface="+mj-lt"/>
            </a:endParaRPr>
          </a:p>
          <a:p>
            <a:endParaRPr lang="en-GB" sz="3600" b="1" dirty="0">
              <a:latin typeface="+mj-lt"/>
            </a:endParaRPr>
          </a:p>
          <a:p>
            <a:r>
              <a:rPr lang="en-GB" sz="3600" b="1" dirty="0" smtClean="0">
                <a:latin typeface="+mj-lt"/>
              </a:rPr>
              <a:t>60,</a:t>
            </a:r>
            <a:r>
              <a:rPr lang="en-GB" sz="3600" b="1" dirty="0" smtClean="0">
                <a:latin typeface="+mj-lt"/>
              </a:rPr>
              <a:t>   ____,   </a:t>
            </a:r>
            <a:r>
              <a:rPr lang="en-GB" sz="3600" b="1" dirty="0" smtClean="0">
                <a:latin typeface="+mj-lt"/>
              </a:rPr>
              <a:t>4</a:t>
            </a:r>
            <a:r>
              <a:rPr lang="en-GB" sz="3600" b="1" dirty="0" smtClean="0">
                <a:latin typeface="+mj-lt"/>
              </a:rPr>
              <a:t>0,    ____,    ____,    10,    ____</a:t>
            </a:r>
          </a:p>
          <a:p>
            <a:endParaRPr lang="en-GB" sz="3600" b="1" dirty="0">
              <a:latin typeface="+mj-lt"/>
            </a:endParaRPr>
          </a:p>
          <a:p>
            <a:r>
              <a:rPr lang="en-GB" sz="3600" b="1" dirty="0" smtClean="0">
                <a:latin typeface="+mj-lt"/>
              </a:rPr>
              <a:t>120,   _____,   _____,   90,   ____,   70,    </a:t>
            </a:r>
            <a:r>
              <a:rPr lang="en-GB" sz="3600" b="1" dirty="0" smtClean="0">
                <a:latin typeface="+mj-lt"/>
              </a:rPr>
              <a:t>____  </a:t>
            </a:r>
            <a:r>
              <a:rPr lang="en-GB" sz="3600" b="1" dirty="0" smtClean="0">
                <a:latin typeface="+mj-lt"/>
              </a:rPr>
              <a:t>50 </a:t>
            </a:r>
            <a:r>
              <a:rPr lang="en-GB" sz="3600" b="1" dirty="0" smtClean="0">
                <a:latin typeface="+mj-lt"/>
              </a:rPr>
              <a:t>____   </a:t>
            </a:r>
            <a:r>
              <a:rPr lang="en-GB" sz="3600" b="1" dirty="0" smtClean="0">
                <a:latin typeface="+mj-lt"/>
              </a:rPr>
              <a:t>30</a:t>
            </a:r>
            <a:r>
              <a:rPr lang="en-GB" sz="3600" b="1" dirty="0" smtClean="0">
                <a:latin typeface="+mj-lt"/>
              </a:rPr>
              <a:t>   </a:t>
            </a:r>
          </a:p>
          <a:p>
            <a:endParaRPr lang="en-GB" sz="3600" b="1" dirty="0">
              <a:latin typeface="+mj-lt"/>
            </a:endParaRPr>
          </a:p>
          <a:p>
            <a:r>
              <a:rPr lang="en-GB" sz="3600" b="1" dirty="0" smtClean="0">
                <a:latin typeface="+mj-lt"/>
              </a:rPr>
              <a:t>100,</a:t>
            </a:r>
            <a:r>
              <a:rPr lang="en-GB" sz="3600" b="1" dirty="0" smtClean="0">
                <a:latin typeface="+mj-lt"/>
              </a:rPr>
              <a:t>   90,    ____,   ____,    ____,   ____,   40,   ____,   </a:t>
            </a:r>
            <a:r>
              <a:rPr lang="en-GB" sz="3600" b="1" dirty="0" smtClean="0">
                <a:latin typeface="+mj-lt"/>
              </a:rPr>
              <a:t>2</a:t>
            </a:r>
            <a:r>
              <a:rPr lang="en-GB" sz="3600" b="1" dirty="0" smtClean="0">
                <a:latin typeface="+mj-lt"/>
              </a:rPr>
              <a:t>0</a:t>
            </a:r>
            <a:endParaRPr lang="en-GB" sz="3600" b="1" dirty="0">
              <a:latin typeface="+mj-lt"/>
            </a:endParaRPr>
          </a:p>
        </p:txBody>
      </p:sp>
      <p:sp>
        <p:nvSpPr>
          <p:cNvPr id="6" name="Rectangle 5">
            <a:extLst>
              <a:ext uri="{FF2B5EF4-FFF2-40B4-BE49-F238E27FC236}">
                <a16:creationId xmlns:a16="http://schemas.microsoft.com/office/drawing/2014/main" id="{74E199F7-2EDF-45F5-8C95-6E734A809C20}"/>
              </a:ext>
            </a:extLst>
          </p:cNvPr>
          <p:cNvSpPr/>
          <p:nvPr/>
        </p:nvSpPr>
        <p:spPr>
          <a:xfrm>
            <a:off x="1739737" y="474961"/>
            <a:ext cx="8946296"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Fill in the </a:t>
            </a:r>
            <a:r>
              <a:rPr lang="en-US" sz="4000" dirty="0" smtClean="0">
                <a:ln w="0"/>
                <a:effectLst>
                  <a:outerShdw blurRad="38100" dist="19050" dir="2700000" algn="tl" rotWithShape="0">
                    <a:schemeClr val="dk1">
                      <a:alpha val="40000"/>
                    </a:schemeClr>
                  </a:outerShdw>
                </a:effectLst>
              </a:rPr>
              <a:t>Missing </a:t>
            </a:r>
            <a:r>
              <a:rPr lang="en-US" sz="4000" dirty="0" smtClean="0">
                <a:ln w="0"/>
                <a:effectLst>
                  <a:outerShdw blurRad="38100" dist="19050" dir="2700000" algn="tl" rotWithShape="0">
                    <a:schemeClr val="dk1">
                      <a:alpha val="40000"/>
                    </a:schemeClr>
                  </a:outerShdw>
                </a:effectLst>
              </a:rPr>
              <a:t>N</a:t>
            </a:r>
            <a:r>
              <a:rPr lang="en-US" sz="4000" dirty="0" smtClean="0">
                <a:ln w="0"/>
                <a:effectLst>
                  <a:outerShdw blurRad="38100" dist="19050" dir="2700000" algn="tl" rotWithShape="0">
                    <a:schemeClr val="dk1">
                      <a:alpha val="40000"/>
                    </a:schemeClr>
                  </a:outerShdw>
                </a:effectLst>
              </a:rPr>
              <a:t>umbers – </a:t>
            </a:r>
            <a:r>
              <a:rPr lang="en-US" sz="2800" dirty="0" smtClean="0">
                <a:ln w="0"/>
                <a:effectLst>
                  <a:outerShdw blurRad="38100" dist="19050" dir="2700000" algn="tl" rotWithShape="0">
                    <a:schemeClr val="dk1">
                      <a:alpha val="40000"/>
                    </a:schemeClr>
                  </a:outerShdw>
                </a:effectLst>
              </a:rPr>
              <a:t>Counting in 10’s </a:t>
            </a:r>
            <a:r>
              <a:rPr lang="en-US" sz="2800" dirty="0">
                <a:ln w="0"/>
                <a:effectLst>
                  <a:outerShdw blurRad="38100" dist="19050" dir="2700000" algn="tl" rotWithShape="0">
                    <a:schemeClr val="dk1">
                      <a:alpha val="40000"/>
                    </a:schemeClr>
                  </a:outerShdw>
                </a:effectLst>
              </a:rPr>
              <a:t>…</a:t>
            </a:r>
          </a:p>
        </p:txBody>
      </p:sp>
      <p:sp>
        <p:nvSpPr>
          <p:cNvPr id="7" name="Rectangle 6"/>
          <p:cNvSpPr/>
          <p:nvPr/>
        </p:nvSpPr>
        <p:spPr>
          <a:xfrm>
            <a:off x="124228" y="121919"/>
            <a:ext cx="1706880"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Warm Up</a:t>
            </a:r>
            <a:endParaRPr lang="en-GB" dirty="0"/>
          </a:p>
        </p:txBody>
      </p:sp>
      <p:pic>
        <p:nvPicPr>
          <p:cNvPr id="8" name="Picture 7"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2"/>
          <a:stretch>
            <a:fillRect/>
          </a:stretch>
        </p:blipFill>
        <p:spPr>
          <a:xfrm>
            <a:off x="10818563" y="88524"/>
            <a:ext cx="1276350" cy="962025"/>
          </a:xfrm>
          <a:prstGeom prst="rect">
            <a:avLst/>
          </a:prstGeom>
        </p:spPr>
      </p:pic>
    </p:spTree>
    <p:extLst>
      <p:ext uri="{BB962C8B-B14F-4D97-AF65-F5344CB8AC3E}">
        <p14:creationId xmlns:p14="http://schemas.microsoft.com/office/powerpoint/2010/main" val="41545706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hought Bubble: Cloud 11">
            <a:extLst>
              <a:ext uri="{FF2B5EF4-FFF2-40B4-BE49-F238E27FC236}">
                <a16:creationId xmlns:a16="http://schemas.microsoft.com/office/drawing/2014/main" id="{CEE395F3-817E-421C-AB46-EA959DA8B234}"/>
              </a:ext>
            </a:extLst>
          </p:cNvPr>
          <p:cNvSpPr/>
          <p:nvPr/>
        </p:nvSpPr>
        <p:spPr>
          <a:xfrm flipH="1" flipV="1">
            <a:off x="-369256" y="4362954"/>
            <a:ext cx="2170033" cy="2168473"/>
          </a:xfrm>
          <a:prstGeom prst="cloudCallout">
            <a:avLst>
              <a:gd name="adj1" fmla="val -49301"/>
              <a:gd name="adj2" fmla="val 58414"/>
            </a:avLst>
          </a:prstGeom>
          <a:solidFill>
            <a:schemeClr val="bg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8902" y="3762482"/>
            <a:ext cx="8740388" cy="276894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906103" y="204907"/>
            <a:ext cx="10075002"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 - Answers</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75" name="Rectangle 74"/>
          <p:cNvSpPr/>
          <p:nvPr/>
        </p:nvSpPr>
        <p:spPr>
          <a:xfrm>
            <a:off x="-26127" y="4732032"/>
            <a:ext cx="1749442" cy="1323439"/>
          </a:xfrm>
          <a:prstGeom prst="rect">
            <a:avLst/>
          </a:prstGeom>
        </p:spPr>
        <p:txBody>
          <a:bodyPr wrap="square">
            <a:spAutoFit/>
          </a:bodyPr>
          <a:lstStyle/>
          <a:p>
            <a:pPr algn="ctr"/>
            <a:r>
              <a:rPr lang="en-US" sz="1600" dirty="0" smtClean="0">
                <a:solidFill>
                  <a:schemeClr val="bg1"/>
                </a:solidFill>
              </a:rPr>
              <a:t>Your answer doesn’t have to worded exactly the same but should be similar.</a:t>
            </a:r>
            <a:endParaRPr lang="en-GB" sz="1600" u="sng" dirty="0">
              <a:solidFill>
                <a:schemeClr val="bg1"/>
              </a:solidFill>
            </a:endParaRPr>
          </a:p>
        </p:txBody>
      </p:sp>
      <p:sp>
        <p:nvSpPr>
          <p:cNvPr id="6" name="TextBox 5"/>
          <p:cNvSpPr txBox="1"/>
          <p:nvPr/>
        </p:nvSpPr>
        <p:spPr>
          <a:xfrm>
            <a:off x="2013188" y="3833998"/>
            <a:ext cx="4275908" cy="338554"/>
          </a:xfrm>
          <a:prstGeom prst="rect">
            <a:avLst/>
          </a:prstGeom>
          <a:noFill/>
        </p:spPr>
        <p:txBody>
          <a:bodyPr wrap="square" rtlCol="0">
            <a:spAutoFit/>
          </a:bodyPr>
          <a:lstStyle/>
          <a:p>
            <a:r>
              <a:rPr lang="en-US" sz="1600" b="1" dirty="0" smtClean="0"/>
              <a:t>Explain in the box:</a:t>
            </a:r>
            <a:endParaRPr lang="en-GB" sz="1600" b="1" dirty="0"/>
          </a:p>
        </p:txBody>
      </p:sp>
      <p:sp>
        <p:nvSpPr>
          <p:cNvPr id="7" name="5-Point Star 6"/>
          <p:cNvSpPr/>
          <p:nvPr/>
        </p:nvSpPr>
        <p:spPr>
          <a:xfrm rot="544370">
            <a:off x="1934731" y="115233"/>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21289" y="142080"/>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2996618" y="1021189"/>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860192" y="10300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5-Point Star 20"/>
          <p:cNvSpPr/>
          <p:nvPr/>
        </p:nvSpPr>
        <p:spPr>
          <a:xfrm rot="20243804">
            <a:off x="3934175" y="186824"/>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3387837" y="1423851"/>
            <a:ext cx="5515838" cy="1167737"/>
          </a:xfrm>
          <a:prstGeom prst="rect">
            <a:avLst/>
          </a:prstGeom>
        </p:spPr>
      </p:pic>
      <p:sp>
        <p:nvSpPr>
          <p:cNvPr id="23" name="TextBox 22"/>
          <p:cNvSpPr txBox="1"/>
          <p:nvPr/>
        </p:nvSpPr>
        <p:spPr>
          <a:xfrm>
            <a:off x="384474" y="2677561"/>
            <a:ext cx="5319640" cy="1092607"/>
          </a:xfrm>
          <a:prstGeom prst="rect">
            <a:avLst/>
          </a:prstGeom>
          <a:noFill/>
        </p:spPr>
        <p:txBody>
          <a:bodyPr wrap="square" rtlCol="0">
            <a:spAutoFit/>
          </a:bodyPr>
          <a:lstStyle/>
          <a:p>
            <a:r>
              <a:rPr lang="en-US" dirty="0" smtClean="0"/>
              <a:t>Because the chocolate drop bushes are in the sale, Wilma thinks that she has saved £5.</a:t>
            </a:r>
          </a:p>
          <a:p>
            <a:endParaRPr lang="en-US" sz="1000" dirty="0"/>
          </a:p>
          <a:p>
            <a:r>
              <a:rPr lang="en-US" dirty="0" smtClean="0"/>
              <a:t>Is she correct?</a:t>
            </a:r>
            <a:endParaRPr lang="en-GB" dirty="0"/>
          </a:p>
        </p:txBody>
      </p:sp>
      <p:pic>
        <p:nvPicPr>
          <p:cNvPr id="9218" name="Picture 2" descr="Chocolate | Club Penguin Wiki | F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1314">
            <a:off x="9626092" y="4868872"/>
            <a:ext cx="2787060" cy="19208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ocolate | Club Penguin Wiki | Fando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890826">
            <a:off x="9855703" y="1348674"/>
            <a:ext cx="1289025" cy="8884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ocolate | Club Penguin Wiki | Fandom"/>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21236061">
            <a:off x="700456" y="909993"/>
            <a:ext cx="1358564" cy="9363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104688" y="4540506"/>
            <a:ext cx="82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04688" y="4971581"/>
            <a:ext cx="8214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04688" y="5378363"/>
            <a:ext cx="79637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04688" y="5798895"/>
            <a:ext cx="7677826" cy="27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04688" y="6260449"/>
            <a:ext cx="7677826" cy="9722"/>
          </a:xfrm>
          <a:prstGeom prst="line">
            <a:avLst/>
          </a:prstGeom>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814830" y="1915497"/>
            <a:ext cx="661852" cy="4880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666786" y="1915497"/>
            <a:ext cx="661852" cy="4880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Bracket 8"/>
          <p:cNvSpPr/>
          <p:nvPr/>
        </p:nvSpPr>
        <p:spPr>
          <a:xfrm rot="16200000">
            <a:off x="6943838" y="1801424"/>
            <a:ext cx="444137" cy="1622293"/>
          </a:xfrm>
          <a:prstGeom prst="leftBracket">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hought Bubble: Cloud 11">
            <a:extLst>
              <a:ext uri="{FF2B5EF4-FFF2-40B4-BE49-F238E27FC236}">
                <a16:creationId xmlns:a16="http://schemas.microsoft.com/office/drawing/2014/main" id="{CEE395F3-817E-421C-AB46-EA959DA8B234}"/>
              </a:ext>
            </a:extLst>
          </p:cNvPr>
          <p:cNvSpPr/>
          <p:nvPr/>
        </p:nvSpPr>
        <p:spPr>
          <a:xfrm flipV="1">
            <a:off x="7125997" y="2763003"/>
            <a:ext cx="4621866" cy="1409547"/>
          </a:xfrm>
          <a:prstGeom prst="cloudCallout">
            <a:avLst>
              <a:gd name="adj1" fmla="val -49301"/>
              <a:gd name="adj2" fmla="val 58414"/>
            </a:avLst>
          </a:prstGeom>
          <a:solidFill>
            <a:schemeClr val="bg1">
              <a:lumMod val="7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7238541" y="3117053"/>
            <a:ext cx="3838761" cy="830997"/>
          </a:xfrm>
          <a:prstGeom prst="rect">
            <a:avLst/>
          </a:prstGeom>
        </p:spPr>
        <p:txBody>
          <a:bodyPr wrap="square">
            <a:spAutoFit/>
          </a:bodyPr>
          <a:lstStyle/>
          <a:p>
            <a:pPr algn="ctr"/>
            <a:r>
              <a:rPr lang="en-US" sz="1600" dirty="0" smtClean="0">
                <a:solidFill>
                  <a:schemeClr val="bg1"/>
                </a:solidFill>
              </a:rPr>
              <a:t>The normal price of the bushes is £9 and the sale price is £7. That means that each bush is £2 cheaper because £9 - £7 = £2.</a:t>
            </a:r>
            <a:endParaRPr lang="en-GB" sz="1600" u="sng" dirty="0">
              <a:solidFill>
                <a:schemeClr val="bg1"/>
              </a:solidFill>
            </a:endParaRPr>
          </a:p>
        </p:txBody>
      </p:sp>
      <p:sp>
        <p:nvSpPr>
          <p:cNvPr id="10" name="TextBox 9"/>
          <p:cNvSpPr txBox="1"/>
          <p:nvPr/>
        </p:nvSpPr>
        <p:spPr>
          <a:xfrm>
            <a:off x="2052434" y="4233513"/>
            <a:ext cx="8293346" cy="369332"/>
          </a:xfrm>
          <a:prstGeom prst="rect">
            <a:avLst/>
          </a:prstGeom>
          <a:noFill/>
        </p:spPr>
        <p:txBody>
          <a:bodyPr wrap="square" rtlCol="0">
            <a:spAutoFit/>
          </a:bodyPr>
          <a:lstStyle/>
          <a:p>
            <a:r>
              <a:rPr lang="en-US" dirty="0" smtClean="0"/>
              <a:t>Wilma is incorrect because in the sale each bush is £2 cheaper than its normal price.</a:t>
            </a:r>
            <a:endParaRPr lang="en-GB" dirty="0"/>
          </a:p>
        </p:txBody>
      </p:sp>
      <p:sp>
        <p:nvSpPr>
          <p:cNvPr id="31" name="TextBox 30"/>
          <p:cNvSpPr txBox="1"/>
          <p:nvPr/>
        </p:nvSpPr>
        <p:spPr>
          <a:xfrm>
            <a:off x="2065499" y="4686317"/>
            <a:ext cx="8293346" cy="369332"/>
          </a:xfrm>
          <a:prstGeom prst="rect">
            <a:avLst/>
          </a:prstGeom>
          <a:noFill/>
        </p:spPr>
        <p:txBody>
          <a:bodyPr wrap="square" rtlCol="0">
            <a:spAutoFit/>
          </a:bodyPr>
          <a:lstStyle/>
          <a:p>
            <a:r>
              <a:rPr lang="en-US" dirty="0" smtClean="0"/>
              <a:t>Wilma is buying 3 bushes so she would have to work out 3x£2 or £2+£2+£2 to find out</a:t>
            </a:r>
            <a:endParaRPr lang="en-GB" dirty="0"/>
          </a:p>
        </p:txBody>
      </p:sp>
      <p:sp>
        <p:nvSpPr>
          <p:cNvPr id="33" name="TextBox 32"/>
          <p:cNvSpPr txBox="1"/>
          <p:nvPr/>
        </p:nvSpPr>
        <p:spPr>
          <a:xfrm>
            <a:off x="2052438" y="5093909"/>
            <a:ext cx="8293346" cy="369332"/>
          </a:xfrm>
          <a:prstGeom prst="rect">
            <a:avLst/>
          </a:prstGeom>
          <a:noFill/>
        </p:spPr>
        <p:txBody>
          <a:bodyPr wrap="square" rtlCol="0">
            <a:spAutoFit/>
          </a:bodyPr>
          <a:lstStyle/>
          <a:p>
            <a:r>
              <a:rPr lang="en-US" dirty="0"/>
              <a:t>h</a:t>
            </a:r>
            <a:r>
              <a:rPr lang="en-US" dirty="0" smtClean="0"/>
              <a:t>ow much money she has saved. 3 x £2 = £6 so Wilma saved £6 altogether</a:t>
            </a:r>
            <a:endParaRPr lang="en-GB" dirty="0"/>
          </a:p>
        </p:txBody>
      </p:sp>
      <p:sp>
        <p:nvSpPr>
          <p:cNvPr id="34" name="TextBox 33"/>
          <p:cNvSpPr txBox="1"/>
          <p:nvPr/>
        </p:nvSpPr>
        <p:spPr>
          <a:xfrm>
            <a:off x="2052434" y="5522473"/>
            <a:ext cx="8293346" cy="369332"/>
          </a:xfrm>
          <a:prstGeom prst="rect">
            <a:avLst/>
          </a:prstGeom>
          <a:noFill/>
        </p:spPr>
        <p:txBody>
          <a:bodyPr wrap="square" rtlCol="0">
            <a:spAutoFit/>
          </a:bodyPr>
          <a:lstStyle/>
          <a:p>
            <a:r>
              <a:rPr lang="en-US" dirty="0"/>
              <a:t>r</a:t>
            </a:r>
            <a:r>
              <a:rPr lang="en-US" dirty="0" smtClean="0"/>
              <a:t>ather than £5.</a:t>
            </a:r>
            <a:endParaRPr lang="en-GB" dirty="0"/>
          </a:p>
        </p:txBody>
      </p:sp>
      <p:pic>
        <p:nvPicPr>
          <p:cNvPr id="35"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6"/>
          <a:stretch>
            <a:fillRect/>
          </a:stretch>
        </p:blipFill>
        <p:spPr>
          <a:xfrm>
            <a:off x="10956394" y="117095"/>
            <a:ext cx="1117271" cy="850460"/>
          </a:xfrm>
          <a:prstGeom prst="rect">
            <a:avLst/>
          </a:prstGeom>
        </p:spPr>
      </p:pic>
    </p:spTree>
    <p:extLst>
      <p:ext uri="{BB962C8B-B14F-4D97-AF65-F5344CB8AC3E}">
        <p14:creationId xmlns:p14="http://schemas.microsoft.com/office/powerpoint/2010/main" val="29200188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8902" y="3459100"/>
            <a:ext cx="8740388" cy="329688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2352554" y="204907"/>
            <a:ext cx="7182095"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75" name="Rectangle 74"/>
          <p:cNvSpPr/>
          <p:nvPr/>
        </p:nvSpPr>
        <p:spPr>
          <a:xfrm>
            <a:off x="74909" y="4841613"/>
            <a:ext cx="1749442" cy="523220"/>
          </a:xfrm>
          <a:prstGeom prst="rect">
            <a:avLst/>
          </a:prstGeom>
        </p:spPr>
        <p:txBody>
          <a:bodyPr wrap="square">
            <a:spAutoFit/>
          </a:bodyPr>
          <a:lstStyle/>
          <a:p>
            <a:pPr algn="ctr"/>
            <a:r>
              <a:rPr lang="en-US" sz="1400" dirty="0" smtClean="0"/>
              <a:t>Work out the price of 10 first!</a:t>
            </a:r>
            <a:endParaRPr lang="en-GB" sz="1400" u="sng" dirty="0">
              <a:solidFill>
                <a:srgbClr val="FF0000"/>
              </a:solidFill>
            </a:endParaRPr>
          </a:p>
        </p:txBody>
      </p:sp>
      <p:sp>
        <p:nvSpPr>
          <p:cNvPr id="6" name="TextBox 5"/>
          <p:cNvSpPr txBox="1"/>
          <p:nvPr/>
        </p:nvSpPr>
        <p:spPr>
          <a:xfrm>
            <a:off x="1996521" y="3462697"/>
            <a:ext cx="4275908" cy="338554"/>
          </a:xfrm>
          <a:prstGeom prst="rect">
            <a:avLst/>
          </a:prstGeom>
          <a:noFill/>
        </p:spPr>
        <p:txBody>
          <a:bodyPr wrap="square" rtlCol="0">
            <a:spAutoFit/>
          </a:bodyPr>
          <a:lstStyle/>
          <a:p>
            <a:r>
              <a:rPr lang="en-US" sz="1600" b="1" dirty="0" smtClean="0"/>
              <a:t>Show your working out in this box:</a:t>
            </a:r>
            <a:endParaRPr lang="en-GB" sz="1600" b="1" dirty="0"/>
          </a:p>
        </p:txBody>
      </p:sp>
      <p:sp>
        <p:nvSpPr>
          <p:cNvPr id="11" name="TextBox 10"/>
          <p:cNvSpPr txBox="1"/>
          <p:nvPr/>
        </p:nvSpPr>
        <p:spPr>
          <a:xfrm>
            <a:off x="2266486" y="3763867"/>
            <a:ext cx="2625467" cy="338554"/>
          </a:xfrm>
          <a:prstGeom prst="rect">
            <a:avLst/>
          </a:prstGeom>
          <a:noFill/>
        </p:spPr>
        <p:txBody>
          <a:bodyPr wrap="square" rtlCol="0">
            <a:spAutoFit/>
          </a:bodyPr>
          <a:lstStyle/>
          <a:p>
            <a:r>
              <a:rPr lang="en-US" sz="1600" b="1" dirty="0" smtClean="0">
                <a:solidFill>
                  <a:srgbClr val="FF0000"/>
                </a:solidFill>
              </a:rPr>
              <a:t>40 biscuits - single</a:t>
            </a:r>
          </a:p>
        </p:txBody>
      </p:sp>
      <p:sp>
        <p:nvSpPr>
          <p:cNvPr id="14" name="TextBox 13"/>
          <p:cNvSpPr txBox="1"/>
          <p:nvPr/>
        </p:nvSpPr>
        <p:spPr>
          <a:xfrm>
            <a:off x="405610" y="1309026"/>
            <a:ext cx="11480293" cy="2308324"/>
          </a:xfrm>
          <a:prstGeom prst="rect">
            <a:avLst/>
          </a:prstGeom>
          <a:noFill/>
        </p:spPr>
        <p:txBody>
          <a:bodyPr wrap="square" rtlCol="0">
            <a:spAutoFit/>
          </a:bodyPr>
          <a:lstStyle/>
          <a:p>
            <a:r>
              <a:rPr lang="en-US" dirty="0" smtClean="0"/>
              <a:t>Finally, Wilma wants to make sure there are plenty of biscuits for her guests to eat! She wants to buy </a:t>
            </a:r>
            <a:r>
              <a:rPr lang="en-US" b="1" dirty="0" smtClean="0"/>
              <a:t>40 biscuits altogether</a:t>
            </a:r>
            <a:r>
              <a:rPr lang="en-US" dirty="0" smtClean="0"/>
              <a:t> to make sure she has enough.</a:t>
            </a:r>
          </a:p>
          <a:p>
            <a:endParaRPr lang="en-US" dirty="0"/>
          </a:p>
          <a:p>
            <a:r>
              <a:rPr lang="en-US" dirty="0" smtClean="0"/>
              <a:t>One </a:t>
            </a:r>
            <a:r>
              <a:rPr lang="en-US" b="1" dirty="0" smtClean="0"/>
              <a:t>single </a:t>
            </a:r>
            <a:r>
              <a:rPr lang="en-US" dirty="0" smtClean="0"/>
              <a:t>biscuit costs £2 or Wilma can buy a </a:t>
            </a:r>
            <a:r>
              <a:rPr lang="en-US" b="1" dirty="0" smtClean="0"/>
              <a:t>pack of 10 </a:t>
            </a:r>
            <a:r>
              <a:rPr lang="en-US" dirty="0" smtClean="0"/>
              <a:t>biscuits which costs £22. </a:t>
            </a:r>
          </a:p>
          <a:p>
            <a:endParaRPr lang="en-US" dirty="0"/>
          </a:p>
          <a:p>
            <a:r>
              <a:rPr lang="en-US" dirty="0" smtClean="0"/>
              <a:t>Which is the </a:t>
            </a:r>
            <a:r>
              <a:rPr lang="en-US" b="1" u="sng" dirty="0" smtClean="0"/>
              <a:t>least expensive </a:t>
            </a:r>
            <a:r>
              <a:rPr lang="en-US" dirty="0" smtClean="0"/>
              <a:t>way for Wilma to buy </a:t>
            </a:r>
            <a:r>
              <a:rPr lang="en-US" b="1" dirty="0" smtClean="0"/>
              <a:t>40 biscuits</a:t>
            </a:r>
            <a:r>
              <a:rPr lang="en-US" dirty="0" smtClean="0"/>
              <a:t>? </a:t>
            </a:r>
          </a:p>
          <a:p>
            <a:endParaRPr lang="en-US" dirty="0"/>
          </a:p>
          <a:p>
            <a:endParaRPr lang="en-GB" dirty="0"/>
          </a:p>
        </p:txBody>
      </p:sp>
      <p:sp>
        <p:nvSpPr>
          <p:cNvPr id="7" name="5-Point Star 6"/>
          <p:cNvSpPr/>
          <p:nvPr/>
        </p:nvSpPr>
        <p:spPr>
          <a:xfrm rot="544370">
            <a:off x="1941375" y="418787"/>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21289" y="142080"/>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2996618" y="1021189"/>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860192" y="10300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flipV="1">
            <a:off x="-374469" y="4372464"/>
            <a:ext cx="2370990" cy="1242353"/>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5-Point Star 20"/>
          <p:cNvSpPr/>
          <p:nvPr/>
        </p:nvSpPr>
        <p:spPr>
          <a:xfrm rot="20243804">
            <a:off x="3899340" y="182932"/>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TextBox 23"/>
          <p:cNvSpPr txBox="1"/>
          <p:nvPr/>
        </p:nvSpPr>
        <p:spPr>
          <a:xfrm>
            <a:off x="6620013" y="3766430"/>
            <a:ext cx="2625467" cy="338554"/>
          </a:xfrm>
          <a:prstGeom prst="rect">
            <a:avLst/>
          </a:prstGeom>
          <a:noFill/>
        </p:spPr>
        <p:txBody>
          <a:bodyPr wrap="square" rtlCol="0">
            <a:spAutoFit/>
          </a:bodyPr>
          <a:lstStyle/>
          <a:p>
            <a:r>
              <a:rPr lang="en-US" sz="1600" b="1" smtClean="0">
                <a:solidFill>
                  <a:srgbClr val="FF0000"/>
                </a:solidFill>
              </a:rPr>
              <a:t>40 biscuits - packs</a:t>
            </a:r>
            <a:endParaRPr lang="en-US" sz="1600" b="1" dirty="0" smtClean="0">
              <a:solidFill>
                <a:srgbClr val="FF0000"/>
              </a:solidFill>
            </a:endParaRPr>
          </a:p>
        </p:txBody>
      </p:sp>
      <p:sp>
        <p:nvSpPr>
          <p:cNvPr id="22" name="TextBox 21"/>
          <p:cNvSpPr txBox="1"/>
          <p:nvPr/>
        </p:nvSpPr>
        <p:spPr>
          <a:xfrm>
            <a:off x="2577737" y="3120546"/>
            <a:ext cx="2625467" cy="338554"/>
          </a:xfrm>
          <a:prstGeom prst="rect">
            <a:avLst/>
          </a:prstGeom>
          <a:noFill/>
        </p:spPr>
        <p:txBody>
          <a:bodyPr wrap="square" rtlCol="0">
            <a:spAutoFit/>
          </a:bodyPr>
          <a:lstStyle/>
          <a:p>
            <a:r>
              <a:rPr lang="en-US" sz="1600" b="1" dirty="0" smtClean="0">
                <a:solidFill>
                  <a:srgbClr val="FF0000"/>
                </a:solidFill>
              </a:rPr>
              <a:t>(cheapest)</a:t>
            </a:r>
          </a:p>
        </p:txBody>
      </p:sp>
      <p:cxnSp>
        <p:nvCxnSpPr>
          <p:cNvPr id="8" name="Straight Arrow Connector 7"/>
          <p:cNvCxnSpPr/>
          <p:nvPr/>
        </p:nvCxnSpPr>
        <p:spPr>
          <a:xfrm>
            <a:off x="2352554" y="3045693"/>
            <a:ext cx="225183" cy="250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17926" y="3544389"/>
            <a:ext cx="8708" cy="31176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266" name="Picture 2" descr="Free Biscuit Cliparts, Download Free Biscuit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373" y="1935939"/>
            <a:ext cx="3778463" cy="205896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iscuit PNG alpha channel clipart images (pictures) with transparent  background. Free downlo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26526">
            <a:off x="59685" y="196034"/>
            <a:ext cx="1779889" cy="113060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ookie clipart. Free download transparent .PNG | Creazilla"/>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703324">
            <a:off x="1082838" y="5900552"/>
            <a:ext cx="989259" cy="9150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diagram&#10;&#10;Description automatically generated">
            <a:extLst>
              <a:ext uri="{FF2B5EF4-FFF2-40B4-BE49-F238E27FC236}">
                <a16:creationId xmlns:a16="http://schemas.microsoft.com/office/drawing/2014/main" id="{97622670-D448-4B06-8F45-5010D5E724E9}"/>
              </a:ext>
            </a:extLst>
          </p:cNvPr>
          <p:cNvPicPr>
            <a:picLocks noChangeAspect="1"/>
          </p:cNvPicPr>
          <p:nvPr/>
        </p:nvPicPr>
        <p:blipFill>
          <a:blip r:embed="rId5"/>
          <a:stretch>
            <a:fillRect/>
          </a:stretch>
        </p:blipFill>
        <p:spPr>
          <a:xfrm>
            <a:off x="10955383" y="121324"/>
            <a:ext cx="1139530" cy="858899"/>
          </a:xfrm>
          <a:prstGeom prst="rect">
            <a:avLst/>
          </a:prstGeom>
        </p:spPr>
      </p:pic>
    </p:spTree>
    <p:extLst>
      <p:ext uri="{BB962C8B-B14F-4D97-AF65-F5344CB8AC3E}">
        <p14:creationId xmlns:p14="http://schemas.microsoft.com/office/powerpoint/2010/main" val="14521997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8902" y="3459100"/>
            <a:ext cx="8740388" cy="329688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ACA1241-448F-42BF-AA2B-BA8E7EFA6EB5}"/>
              </a:ext>
            </a:extLst>
          </p:cNvPr>
          <p:cNvSpPr/>
          <p:nvPr/>
        </p:nvSpPr>
        <p:spPr>
          <a:xfrm>
            <a:off x="906103" y="204907"/>
            <a:ext cx="10075002"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 - Answers</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75" name="Rectangle 74"/>
          <p:cNvSpPr/>
          <p:nvPr/>
        </p:nvSpPr>
        <p:spPr>
          <a:xfrm>
            <a:off x="74909" y="4841613"/>
            <a:ext cx="1749442" cy="523220"/>
          </a:xfrm>
          <a:prstGeom prst="rect">
            <a:avLst/>
          </a:prstGeom>
        </p:spPr>
        <p:txBody>
          <a:bodyPr wrap="square">
            <a:spAutoFit/>
          </a:bodyPr>
          <a:lstStyle/>
          <a:p>
            <a:pPr algn="ctr"/>
            <a:r>
              <a:rPr lang="en-US" sz="1400" dirty="0" smtClean="0"/>
              <a:t>Work out the price of 10 first!</a:t>
            </a:r>
            <a:endParaRPr lang="en-GB" sz="1400" u="sng" dirty="0">
              <a:solidFill>
                <a:srgbClr val="FF0000"/>
              </a:solidFill>
            </a:endParaRPr>
          </a:p>
        </p:txBody>
      </p:sp>
      <p:sp>
        <p:nvSpPr>
          <p:cNvPr id="6" name="TextBox 5"/>
          <p:cNvSpPr txBox="1"/>
          <p:nvPr/>
        </p:nvSpPr>
        <p:spPr>
          <a:xfrm>
            <a:off x="1996521" y="3462697"/>
            <a:ext cx="4275908" cy="338554"/>
          </a:xfrm>
          <a:prstGeom prst="rect">
            <a:avLst/>
          </a:prstGeom>
          <a:noFill/>
        </p:spPr>
        <p:txBody>
          <a:bodyPr wrap="square" rtlCol="0">
            <a:spAutoFit/>
          </a:bodyPr>
          <a:lstStyle/>
          <a:p>
            <a:r>
              <a:rPr lang="en-US" sz="1600" b="1" dirty="0" smtClean="0"/>
              <a:t>Show your working out in this box:</a:t>
            </a:r>
            <a:endParaRPr lang="en-GB" sz="1600" b="1" dirty="0"/>
          </a:p>
        </p:txBody>
      </p:sp>
      <p:sp>
        <p:nvSpPr>
          <p:cNvPr id="11" name="TextBox 10"/>
          <p:cNvSpPr txBox="1"/>
          <p:nvPr/>
        </p:nvSpPr>
        <p:spPr>
          <a:xfrm>
            <a:off x="2266486" y="3763867"/>
            <a:ext cx="2625467" cy="338554"/>
          </a:xfrm>
          <a:prstGeom prst="rect">
            <a:avLst/>
          </a:prstGeom>
          <a:noFill/>
        </p:spPr>
        <p:txBody>
          <a:bodyPr wrap="square" rtlCol="0">
            <a:spAutoFit/>
          </a:bodyPr>
          <a:lstStyle/>
          <a:p>
            <a:r>
              <a:rPr lang="en-US" sz="1600" b="1" dirty="0" smtClean="0">
                <a:solidFill>
                  <a:srgbClr val="FF0000"/>
                </a:solidFill>
              </a:rPr>
              <a:t>40 biscuits - single</a:t>
            </a:r>
          </a:p>
        </p:txBody>
      </p:sp>
      <p:sp>
        <p:nvSpPr>
          <p:cNvPr id="14" name="TextBox 13"/>
          <p:cNvSpPr txBox="1"/>
          <p:nvPr/>
        </p:nvSpPr>
        <p:spPr>
          <a:xfrm>
            <a:off x="405610" y="1309026"/>
            <a:ext cx="11480293" cy="2308324"/>
          </a:xfrm>
          <a:prstGeom prst="rect">
            <a:avLst/>
          </a:prstGeom>
          <a:noFill/>
        </p:spPr>
        <p:txBody>
          <a:bodyPr wrap="square" rtlCol="0">
            <a:spAutoFit/>
          </a:bodyPr>
          <a:lstStyle/>
          <a:p>
            <a:r>
              <a:rPr lang="en-US" dirty="0" smtClean="0"/>
              <a:t>Finally, Wilma wants to make sure there are plenty of biscuits for her guests to eat! She wants to buy </a:t>
            </a:r>
            <a:r>
              <a:rPr lang="en-US" b="1" dirty="0" smtClean="0"/>
              <a:t>40 biscuits altogether</a:t>
            </a:r>
            <a:r>
              <a:rPr lang="en-US" dirty="0" smtClean="0"/>
              <a:t> to make sure she has enough.</a:t>
            </a:r>
          </a:p>
          <a:p>
            <a:endParaRPr lang="en-US" dirty="0"/>
          </a:p>
          <a:p>
            <a:r>
              <a:rPr lang="en-US" dirty="0" smtClean="0"/>
              <a:t>One </a:t>
            </a:r>
            <a:r>
              <a:rPr lang="en-US" b="1" dirty="0" smtClean="0"/>
              <a:t>single </a:t>
            </a:r>
            <a:r>
              <a:rPr lang="en-US" dirty="0" smtClean="0"/>
              <a:t>biscuit costs £2 or Wilma can buy a </a:t>
            </a:r>
            <a:r>
              <a:rPr lang="en-US" b="1" dirty="0" smtClean="0"/>
              <a:t>pack of 10 </a:t>
            </a:r>
            <a:r>
              <a:rPr lang="en-US" dirty="0" smtClean="0"/>
              <a:t>biscuits which costs £22. </a:t>
            </a:r>
          </a:p>
          <a:p>
            <a:endParaRPr lang="en-US" dirty="0"/>
          </a:p>
          <a:p>
            <a:r>
              <a:rPr lang="en-US" dirty="0" smtClean="0"/>
              <a:t>Which is the </a:t>
            </a:r>
            <a:r>
              <a:rPr lang="en-US" b="1" u="sng" dirty="0" smtClean="0"/>
              <a:t>least expensive </a:t>
            </a:r>
            <a:r>
              <a:rPr lang="en-US" dirty="0" smtClean="0"/>
              <a:t>way for Wilma to buy </a:t>
            </a:r>
            <a:r>
              <a:rPr lang="en-US" b="1" dirty="0" smtClean="0"/>
              <a:t>40 biscuits</a:t>
            </a:r>
            <a:r>
              <a:rPr lang="en-US" dirty="0" smtClean="0"/>
              <a:t>? </a:t>
            </a:r>
          </a:p>
          <a:p>
            <a:endParaRPr lang="en-US" dirty="0"/>
          </a:p>
          <a:p>
            <a:endParaRPr lang="en-GB" dirty="0"/>
          </a:p>
        </p:txBody>
      </p:sp>
      <p:sp>
        <p:nvSpPr>
          <p:cNvPr id="7" name="5-Point Star 6"/>
          <p:cNvSpPr/>
          <p:nvPr/>
        </p:nvSpPr>
        <p:spPr>
          <a:xfrm rot="544370">
            <a:off x="1941914" y="126234"/>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21289" y="142080"/>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2996618" y="1021189"/>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860192" y="10300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4" name="Thought Bubble: Cloud 11">
            <a:extLst>
              <a:ext uri="{FF2B5EF4-FFF2-40B4-BE49-F238E27FC236}">
                <a16:creationId xmlns:a16="http://schemas.microsoft.com/office/drawing/2014/main" id="{CEE395F3-817E-421C-AB46-EA959DA8B234}"/>
              </a:ext>
            </a:extLst>
          </p:cNvPr>
          <p:cNvSpPr/>
          <p:nvPr/>
        </p:nvSpPr>
        <p:spPr>
          <a:xfrm flipH="1" flipV="1">
            <a:off x="-374469" y="4372464"/>
            <a:ext cx="2370990" cy="1242353"/>
          </a:xfrm>
          <a:prstGeom prst="cloudCallout">
            <a:avLst>
              <a:gd name="adj1" fmla="val -49301"/>
              <a:gd name="adj2" fmla="val 5841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5-Point Star 20"/>
          <p:cNvSpPr/>
          <p:nvPr/>
        </p:nvSpPr>
        <p:spPr>
          <a:xfrm rot="20243804">
            <a:off x="3899340" y="182932"/>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TextBox 23"/>
          <p:cNvSpPr txBox="1"/>
          <p:nvPr/>
        </p:nvSpPr>
        <p:spPr>
          <a:xfrm>
            <a:off x="6620013" y="3766430"/>
            <a:ext cx="2625467" cy="338554"/>
          </a:xfrm>
          <a:prstGeom prst="rect">
            <a:avLst/>
          </a:prstGeom>
          <a:noFill/>
        </p:spPr>
        <p:txBody>
          <a:bodyPr wrap="square" rtlCol="0">
            <a:spAutoFit/>
          </a:bodyPr>
          <a:lstStyle/>
          <a:p>
            <a:r>
              <a:rPr lang="en-US" sz="1600" b="1" smtClean="0">
                <a:solidFill>
                  <a:srgbClr val="FF0000"/>
                </a:solidFill>
              </a:rPr>
              <a:t>40 biscuits - packs</a:t>
            </a:r>
            <a:endParaRPr lang="en-US" sz="1600" b="1" dirty="0" smtClean="0">
              <a:solidFill>
                <a:srgbClr val="FF0000"/>
              </a:solidFill>
            </a:endParaRPr>
          </a:p>
        </p:txBody>
      </p:sp>
      <p:sp>
        <p:nvSpPr>
          <p:cNvPr id="22" name="TextBox 21"/>
          <p:cNvSpPr txBox="1"/>
          <p:nvPr/>
        </p:nvSpPr>
        <p:spPr>
          <a:xfrm>
            <a:off x="2577737" y="3120546"/>
            <a:ext cx="2625467" cy="338554"/>
          </a:xfrm>
          <a:prstGeom prst="rect">
            <a:avLst/>
          </a:prstGeom>
          <a:noFill/>
        </p:spPr>
        <p:txBody>
          <a:bodyPr wrap="square" rtlCol="0">
            <a:spAutoFit/>
          </a:bodyPr>
          <a:lstStyle/>
          <a:p>
            <a:r>
              <a:rPr lang="en-US" sz="1600" b="1" dirty="0" smtClean="0">
                <a:solidFill>
                  <a:srgbClr val="FF0000"/>
                </a:solidFill>
              </a:rPr>
              <a:t>(cheapest)</a:t>
            </a:r>
          </a:p>
        </p:txBody>
      </p:sp>
      <p:cxnSp>
        <p:nvCxnSpPr>
          <p:cNvPr id="8" name="Straight Arrow Connector 7"/>
          <p:cNvCxnSpPr/>
          <p:nvPr/>
        </p:nvCxnSpPr>
        <p:spPr>
          <a:xfrm>
            <a:off x="2352554" y="3045693"/>
            <a:ext cx="225183" cy="250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17926" y="3544389"/>
            <a:ext cx="8708" cy="31176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1266" name="Picture 2" descr="Free Biscuit Cliparts, Download Free Biscuit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373" y="1935939"/>
            <a:ext cx="3778463" cy="205896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ookie clipart. Free download transparent .PNG | Creazill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703324">
            <a:off x="1082838" y="5900552"/>
            <a:ext cx="989259" cy="9150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996521" y="4226734"/>
            <a:ext cx="2625467" cy="338554"/>
          </a:xfrm>
          <a:prstGeom prst="rect">
            <a:avLst/>
          </a:prstGeom>
          <a:noFill/>
        </p:spPr>
        <p:txBody>
          <a:bodyPr wrap="square" rtlCol="0">
            <a:spAutoFit/>
          </a:bodyPr>
          <a:lstStyle/>
          <a:p>
            <a:r>
              <a:rPr lang="en-US" sz="1600" dirty="0" smtClean="0"/>
              <a:t>1 biscuit = £2</a:t>
            </a:r>
          </a:p>
        </p:txBody>
      </p:sp>
      <p:sp>
        <p:nvSpPr>
          <p:cNvPr id="25" name="TextBox 24"/>
          <p:cNvSpPr txBox="1"/>
          <p:nvPr/>
        </p:nvSpPr>
        <p:spPr>
          <a:xfrm>
            <a:off x="1996520" y="4534137"/>
            <a:ext cx="4175611" cy="769441"/>
          </a:xfrm>
          <a:prstGeom prst="rect">
            <a:avLst/>
          </a:prstGeom>
          <a:noFill/>
        </p:spPr>
        <p:txBody>
          <a:bodyPr wrap="square" rtlCol="0">
            <a:spAutoFit/>
          </a:bodyPr>
          <a:lstStyle/>
          <a:p>
            <a:r>
              <a:rPr lang="en-US" sz="1600" dirty="0" smtClean="0"/>
              <a:t>10 biscuits = £2 x 10 = £20</a:t>
            </a:r>
          </a:p>
          <a:p>
            <a:endParaRPr lang="en-US" sz="1100" dirty="0"/>
          </a:p>
          <a:p>
            <a:r>
              <a:rPr lang="en-US" sz="1600" dirty="0" smtClean="0"/>
              <a:t>We know that 4 lots of 10 makes 40 biscuits.</a:t>
            </a:r>
          </a:p>
        </p:txBody>
      </p:sp>
      <p:sp>
        <p:nvSpPr>
          <p:cNvPr id="26" name="TextBox 25"/>
          <p:cNvSpPr txBox="1"/>
          <p:nvPr/>
        </p:nvSpPr>
        <p:spPr>
          <a:xfrm>
            <a:off x="6251400" y="4226734"/>
            <a:ext cx="2625467" cy="338554"/>
          </a:xfrm>
          <a:prstGeom prst="rect">
            <a:avLst/>
          </a:prstGeom>
          <a:noFill/>
        </p:spPr>
        <p:txBody>
          <a:bodyPr wrap="square" rtlCol="0">
            <a:spAutoFit/>
          </a:bodyPr>
          <a:lstStyle/>
          <a:p>
            <a:r>
              <a:rPr lang="en-US" sz="1600" dirty="0" smtClean="0"/>
              <a:t>Pack of 10 biscuits = £22</a:t>
            </a:r>
          </a:p>
        </p:txBody>
      </p:sp>
      <p:grpSp>
        <p:nvGrpSpPr>
          <p:cNvPr id="9" name="Group 8"/>
          <p:cNvGrpSpPr/>
          <p:nvPr/>
        </p:nvGrpSpPr>
        <p:grpSpPr>
          <a:xfrm>
            <a:off x="2187671" y="5218435"/>
            <a:ext cx="2456823" cy="461899"/>
            <a:chOff x="2187671" y="5218435"/>
            <a:chExt cx="2456823" cy="461899"/>
          </a:xfrm>
        </p:grpSpPr>
        <p:sp>
          <p:nvSpPr>
            <p:cNvPr id="27" name="Oval 26">
              <a:extLst>
                <a:ext uri="{FF2B5EF4-FFF2-40B4-BE49-F238E27FC236}">
                  <a16:creationId xmlns:a16="http://schemas.microsoft.com/office/drawing/2014/main" id="{4F78237C-5F2F-49E6-B5CE-099733F75FFC}"/>
                </a:ext>
              </a:extLst>
            </p:cNvPr>
            <p:cNvSpPr/>
            <p:nvPr/>
          </p:nvSpPr>
          <p:spPr>
            <a:xfrm>
              <a:off x="2187671" y="5223767"/>
              <a:ext cx="581363" cy="456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10</a:t>
              </a:r>
            </a:p>
          </p:txBody>
        </p:sp>
        <p:sp>
          <p:nvSpPr>
            <p:cNvPr id="28" name="Oval 27">
              <a:extLst>
                <a:ext uri="{FF2B5EF4-FFF2-40B4-BE49-F238E27FC236}">
                  <a16:creationId xmlns:a16="http://schemas.microsoft.com/office/drawing/2014/main" id="{4F78237C-5F2F-49E6-B5CE-099733F75FFC}"/>
                </a:ext>
              </a:extLst>
            </p:cNvPr>
            <p:cNvSpPr/>
            <p:nvPr/>
          </p:nvSpPr>
          <p:spPr>
            <a:xfrm>
              <a:off x="2823248" y="5218435"/>
              <a:ext cx="581363" cy="456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10</a:t>
              </a:r>
            </a:p>
          </p:txBody>
        </p:sp>
        <p:sp>
          <p:nvSpPr>
            <p:cNvPr id="29" name="Oval 28">
              <a:extLst>
                <a:ext uri="{FF2B5EF4-FFF2-40B4-BE49-F238E27FC236}">
                  <a16:creationId xmlns:a16="http://schemas.microsoft.com/office/drawing/2014/main" id="{4F78237C-5F2F-49E6-B5CE-099733F75FFC}"/>
                </a:ext>
              </a:extLst>
            </p:cNvPr>
            <p:cNvSpPr/>
            <p:nvPr/>
          </p:nvSpPr>
          <p:spPr>
            <a:xfrm>
              <a:off x="3449825" y="5218435"/>
              <a:ext cx="581363" cy="456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10</a:t>
              </a:r>
            </a:p>
          </p:txBody>
        </p:sp>
        <p:sp>
          <p:nvSpPr>
            <p:cNvPr id="30" name="Oval 29">
              <a:extLst>
                <a:ext uri="{FF2B5EF4-FFF2-40B4-BE49-F238E27FC236}">
                  <a16:creationId xmlns:a16="http://schemas.microsoft.com/office/drawing/2014/main" id="{4F78237C-5F2F-49E6-B5CE-099733F75FFC}"/>
                </a:ext>
              </a:extLst>
            </p:cNvPr>
            <p:cNvSpPr/>
            <p:nvPr/>
          </p:nvSpPr>
          <p:spPr>
            <a:xfrm>
              <a:off x="4063131" y="5218435"/>
              <a:ext cx="581363" cy="456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10</a:t>
              </a:r>
            </a:p>
          </p:txBody>
        </p:sp>
      </p:grpSp>
      <p:sp>
        <p:nvSpPr>
          <p:cNvPr id="2" name="Rectangle 1"/>
          <p:cNvSpPr/>
          <p:nvPr/>
        </p:nvSpPr>
        <p:spPr>
          <a:xfrm>
            <a:off x="6268398" y="4682756"/>
            <a:ext cx="3880358" cy="338554"/>
          </a:xfrm>
          <a:prstGeom prst="rect">
            <a:avLst/>
          </a:prstGeom>
        </p:spPr>
        <p:txBody>
          <a:bodyPr wrap="none">
            <a:spAutoFit/>
          </a:bodyPr>
          <a:lstStyle/>
          <a:p>
            <a:r>
              <a:rPr lang="en-US" sz="1600" dirty="0"/>
              <a:t>We know that 4 lots of 10 makes 40 biscuits.</a:t>
            </a:r>
          </a:p>
        </p:txBody>
      </p:sp>
      <p:grpSp>
        <p:nvGrpSpPr>
          <p:cNvPr id="3" name="Group 2"/>
          <p:cNvGrpSpPr/>
          <p:nvPr/>
        </p:nvGrpSpPr>
        <p:grpSpPr>
          <a:xfrm>
            <a:off x="6435203" y="4950368"/>
            <a:ext cx="2456823" cy="461899"/>
            <a:chOff x="6409076" y="5061501"/>
            <a:chExt cx="2456823" cy="461899"/>
          </a:xfrm>
        </p:grpSpPr>
        <p:sp>
          <p:nvSpPr>
            <p:cNvPr id="31" name="Oval 30">
              <a:extLst>
                <a:ext uri="{FF2B5EF4-FFF2-40B4-BE49-F238E27FC236}">
                  <a16:creationId xmlns:a16="http://schemas.microsoft.com/office/drawing/2014/main" id="{4F78237C-5F2F-49E6-B5CE-099733F75FFC}"/>
                </a:ext>
              </a:extLst>
            </p:cNvPr>
            <p:cNvSpPr/>
            <p:nvPr/>
          </p:nvSpPr>
          <p:spPr>
            <a:xfrm>
              <a:off x="6409076" y="5066833"/>
              <a:ext cx="581363" cy="456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10</a:t>
              </a:r>
            </a:p>
          </p:txBody>
        </p:sp>
        <p:sp>
          <p:nvSpPr>
            <p:cNvPr id="32" name="Oval 31">
              <a:extLst>
                <a:ext uri="{FF2B5EF4-FFF2-40B4-BE49-F238E27FC236}">
                  <a16:creationId xmlns:a16="http://schemas.microsoft.com/office/drawing/2014/main" id="{4F78237C-5F2F-49E6-B5CE-099733F75FFC}"/>
                </a:ext>
              </a:extLst>
            </p:cNvPr>
            <p:cNvSpPr/>
            <p:nvPr/>
          </p:nvSpPr>
          <p:spPr>
            <a:xfrm>
              <a:off x="7044653" y="5061501"/>
              <a:ext cx="581363" cy="456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10</a:t>
              </a:r>
            </a:p>
          </p:txBody>
        </p:sp>
        <p:sp>
          <p:nvSpPr>
            <p:cNvPr id="33" name="Oval 32">
              <a:extLst>
                <a:ext uri="{FF2B5EF4-FFF2-40B4-BE49-F238E27FC236}">
                  <a16:creationId xmlns:a16="http://schemas.microsoft.com/office/drawing/2014/main" id="{4F78237C-5F2F-49E6-B5CE-099733F75FFC}"/>
                </a:ext>
              </a:extLst>
            </p:cNvPr>
            <p:cNvSpPr/>
            <p:nvPr/>
          </p:nvSpPr>
          <p:spPr>
            <a:xfrm>
              <a:off x="7671230" y="5061501"/>
              <a:ext cx="581363" cy="456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10</a:t>
              </a:r>
            </a:p>
          </p:txBody>
        </p:sp>
        <p:sp>
          <p:nvSpPr>
            <p:cNvPr id="34" name="Oval 33">
              <a:extLst>
                <a:ext uri="{FF2B5EF4-FFF2-40B4-BE49-F238E27FC236}">
                  <a16:creationId xmlns:a16="http://schemas.microsoft.com/office/drawing/2014/main" id="{4F78237C-5F2F-49E6-B5CE-099733F75FFC}"/>
                </a:ext>
              </a:extLst>
            </p:cNvPr>
            <p:cNvSpPr/>
            <p:nvPr/>
          </p:nvSpPr>
          <p:spPr>
            <a:xfrm>
              <a:off x="8284536" y="5061501"/>
              <a:ext cx="581363" cy="45656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10</a:t>
              </a:r>
            </a:p>
          </p:txBody>
        </p:sp>
      </p:grpSp>
      <p:sp>
        <p:nvSpPr>
          <p:cNvPr id="10" name="Rectangle 9"/>
          <p:cNvSpPr/>
          <p:nvPr/>
        </p:nvSpPr>
        <p:spPr>
          <a:xfrm>
            <a:off x="4676437" y="5253952"/>
            <a:ext cx="1212191" cy="338554"/>
          </a:xfrm>
          <a:prstGeom prst="rect">
            <a:avLst/>
          </a:prstGeom>
        </p:spPr>
        <p:txBody>
          <a:bodyPr wrap="none">
            <a:spAutoFit/>
          </a:bodyPr>
          <a:lstStyle/>
          <a:p>
            <a:r>
              <a:rPr lang="en-US" sz="1600" dirty="0" smtClean="0"/>
              <a:t>= 40 biscuits</a:t>
            </a:r>
            <a:endParaRPr lang="en-US" sz="1600" dirty="0"/>
          </a:p>
        </p:txBody>
      </p:sp>
      <p:sp>
        <p:nvSpPr>
          <p:cNvPr id="36" name="Rectangle 35"/>
          <p:cNvSpPr/>
          <p:nvPr/>
        </p:nvSpPr>
        <p:spPr>
          <a:xfrm>
            <a:off x="8904818" y="4993640"/>
            <a:ext cx="1212191" cy="338554"/>
          </a:xfrm>
          <a:prstGeom prst="rect">
            <a:avLst/>
          </a:prstGeom>
        </p:spPr>
        <p:txBody>
          <a:bodyPr wrap="none">
            <a:spAutoFit/>
          </a:bodyPr>
          <a:lstStyle/>
          <a:p>
            <a:r>
              <a:rPr lang="en-US" sz="1600" dirty="0" smtClean="0"/>
              <a:t>= 40 biscuits</a:t>
            </a:r>
            <a:endParaRPr lang="en-US" sz="1600" dirty="0"/>
          </a:p>
        </p:txBody>
      </p:sp>
      <p:sp>
        <p:nvSpPr>
          <p:cNvPr id="37" name="Rectangle 36"/>
          <p:cNvSpPr/>
          <p:nvPr/>
        </p:nvSpPr>
        <p:spPr>
          <a:xfrm>
            <a:off x="1979102" y="5658937"/>
            <a:ext cx="2068195" cy="584775"/>
          </a:xfrm>
          <a:prstGeom prst="rect">
            <a:avLst/>
          </a:prstGeom>
        </p:spPr>
        <p:txBody>
          <a:bodyPr wrap="none">
            <a:spAutoFit/>
          </a:bodyPr>
          <a:lstStyle/>
          <a:p>
            <a:r>
              <a:rPr lang="en-US" sz="1600" dirty="0" smtClean="0"/>
              <a:t>4 lots of £20:</a:t>
            </a:r>
          </a:p>
          <a:p>
            <a:r>
              <a:rPr lang="en-US" sz="1600" dirty="0" smtClean="0"/>
              <a:t>£20 + £20 + £20 + £20 </a:t>
            </a:r>
            <a:endParaRPr lang="en-US" sz="1600" dirty="0"/>
          </a:p>
        </p:txBody>
      </p:sp>
      <p:sp>
        <p:nvSpPr>
          <p:cNvPr id="38" name="Rectangle 37"/>
          <p:cNvSpPr/>
          <p:nvPr/>
        </p:nvSpPr>
        <p:spPr>
          <a:xfrm>
            <a:off x="6278126" y="5419181"/>
            <a:ext cx="2068195" cy="584775"/>
          </a:xfrm>
          <a:prstGeom prst="rect">
            <a:avLst/>
          </a:prstGeom>
        </p:spPr>
        <p:txBody>
          <a:bodyPr wrap="none">
            <a:spAutoFit/>
          </a:bodyPr>
          <a:lstStyle/>
          <a:p>
            <a:r>
              <a:rPr lang="en-US" sz="1600" dirty="0" smtClean="0"/>
              <a:t>4 lots of £22:</a:t>
            </a:r>
          </a:p>
          <a:p>
            <a:r>
              <a:rPr lang="en-US" sz="1600" dirty="0" smtClean="0"/>
              <a:t>£22 + £22 + £22 + £22</a:t>
            </a:r>
            <a:endParaRPr lang="en-US" sz="1600" dirty="0"/>
          </a:p>
        </p:txBody>
      </p:sp>
      <p:sp>
        <p:nvSpPr>
          <p:cNvPr id="39" name="Rectangle 38"/>
          <p:cNvSpPr/>
          <p:nvPr/>
        </p:nvSpPr>
        <p:spPr>
          <a:xfrm>
            <a:off x="2187671" y="6330569"/>
            <a:ext cx="497252" cy="338554"/>
          </a:xfrm>
          <a:prstGeom prst="rect">
            <a:avLst/>
          </a:prstGeom>
        </p:spPr>
        <p:txBody>
          <a:bodyPr wrap="none">
            <a:spAutoFit/>
          </a:bodyPr>
          <a:lstStyle/>
          <a:p>
            <a:r>
              <a:rPr lang="en-US" sz="1600" dirty="0" smtClean="0"/>
              <a:t>£40</a:t>
            </a:r>
            <a:endParaRPr lang="en-US" sz="1600" dirty="0"/>
          </a:p>
        </p:txBody>
      </p:sp>
      <p:sp>
        <p:nvSpPr>
          <p:cNvPr id="40" name="Rectangle 39"/>
          <p:cNvSpPr/>
          <p:nvPr/>
        </p:nvSpPr>
        <p:spPr>
          <a:xfrm>
            <a:off x="3243254" y="6363806"/>
            <a:ext cx="1423788" cy="338554"/>
          </a:xfrm>
          <a:prstGeom prst="rect">
            <a:avLst/>
          </a:prstGeom>
        </p:spPr>
        <p:txBody>
          <a:bodyPr wrap="none">
            <a:spAutoFit/>
          </a:bodyPr>
          <a:lstStyle/>
          <a:p>
            <a:r>
              <a:rPr lang="en-US" sz="1600" dirty="0" smtClean="0"/>
              <a:t>£40        =   </a:t>
            </a:r>
            <a:r>
              <a:rPr lang="en-US" sz="1600" dirty="0"/>
              <a:t>£80</a:t>
            </a:r>
            <a:endParaRPr lang="en-US" sz="1600" dirty="0"/>
          </a:p>
        </p:txBody>
      </p:sp>
      <p:sp>
        <p:nvSpPr>
          <p:cNvPr id="13" name="Left Bracket 12"/>
          <p:cNvSpPr/>
          <p:nvPr/>
        </p:nvSpPr>
        <p:spPr>
          <a:xfrm rot="16200000">
            <a:off x="2366067" y="5970314"/>
            <a:ext cx="243017" cy="580339"/>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Left Bracket 41"/>
          <p:cNvSpPr/>
          <p:nvPr/>
        </p:nvSpPr>
        <p:spPr>
          <a:xfrm rot="16200000">
            <a:off x="3346401" y="5992027"/>
            <a:ext cx="243017" cy="580339"/>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ectangle 14"/>
          <p:cNvSpPr/>
          <p:nvPr/>
        </p:nvSpPr>
        <p:spPr>
          <a:xfrm>
            <a:off x="2824141" y="6301280"/>
            <a:ext cx="300082" cy="369332"/>
          </a:xfrm>
          <a:prstGeom prst="rect">
            <a:avLst/>
          </a:prstGeom>
        </p:spPr>
        <p:txBody>
          <a:bodyPr wrap="none">
            <a:spAutoFit/>
          </a:bodyPr>
          <a:lstStyle/>
          <a:p>
            <a:r>
              <a:rPr lang="en-US" dirty="0" smtClean="0"/>
              <a:t>+</a:t>
            </a:r>
            <a:endParaRPr lang="en-US" dirty="0"/>
          </a:p>
        </p:txBody>
      </p:sp>
      <p:sp>
        <p:nvSpPr>
          <p:cNvPr id="44" name="Rectangle 43"/>
          <p:cNvSpPr/>
          <p:nvPr/>
        </p:nvSpPr>
        <p:spPr>
          <a:xfrm>
            <a:off x="6501898" y="6188807"/>
            <a:ext cx="497252" cy="338554"/>
          </a:xfrm>
          <a:prstGeom prst="rect">
            <a:avLst/>
          </a:prstGeom>
        </p:spPr>
        <p:txBody>
          <a:bodyPr wrap="none">
            <a:spAutoFit/>
          </a:bodyPr>
          <a:lstStyle/>
          <a:p>
            <a:r>
              <a:rPr lang="en-US" sz="1600" dirty="0" smtClean="0"/>
              <a:t>£44</a:t>
            </a:r>
            <a:endParaRPr lang="en-US" sz="1600" dirty="0"/>
          </a:p>
        </p:txBody>
      </p:sp>
      <p:sp>
        <p:nvSpPr>
          <p:cNvPr id="45" name="Rectangle 44"/>
          <p:cNvSpPr/>
          <p:nvPr/>
        </p:nvSpPr>
        <p:spPr>
          <a:xfrm>
            <a:off x="7551440" y="6189634"/>
            <a:ext cx="497252" cy="338554"/>
          </a:xfrm>
          <a:prstGeom prst="rect">
            <a:avLst/>
          </a:prstGeom>
        </p:spPr>
        <p:txBody>
          <a:bodyPr wrap="none">
            <a:spAutoFit/>
          </a:bodyPr>
          <a:lstStyle/>
          <a:p>
            <a:r>
              <a:rPr lang="en-US" sz="1600" dirty="0" smtClean="0"/>
              <a:t>£44</a:t>
            </a:r>
            <a:endParaRPr lang="en-US" sz="1600" dirty="0"/>
          </a:p>
        </p:txBody>
      </p:sp>
      <p:sp>
        <p:nvSpPr>
          <p:cNvPr id="46" name="Left Bracket 45"/>
          <p:cNvSpPr/>
          <p:nvPr/>
        </p:nvSpPr>
        <p:spPr>
          <a:xfrm rot="16200000">
            <a:off x="6669813" y="5787260"/>
            <a:ext cx="243017" cy="580339"/>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Left Bracket 46"/>
          <p:cNvSpPr/>
          <p:nvPr/>
        </p:nvSpPr>
        <p:spPr>
          <a:xfrm rot="16200000">
            <a:off x="7678557" y="5777129"/>
            <a:ext cx="243017" cy="580339"/>
          </a:xfrm>
          <a:prstGeom prst="lef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ectangle 47"/>
          <p:cNvSpPr/>
          <p:nvPr/>
        </p:nvSpPr>
        <p:spPr>
          <a:xfrm>
            <a:off x="7156689" y="6145903"/>
            <a:ext cx="300082" cy="369332"/>
          </a:xfrm>
          <a:prstGeom prst="rect">
            <a:avLst/>
          </a:prstGeom>
        </p:spPr>
        <p:txBody>
          <a:bodyPr wrap="none">
            <a:spAutoFit/>
          </a:bodyPr>
          <a:lstStyle/>
          <a:p>
            <a:r>
              <a:rPr lang="en-US" dirty="0" smtClean="0"/>
              <a:t>+</a:t>
            </a:r>
            <a:endParaRPr lang="en-US" dirty="0"/>
          </a:p>
        </p:txBody>
      </p:sp>
      <p:sp>
        <p:nvSpPr>
          <p:cNvPr id="17" name="Rectangle 16"/>
          <p:cNvSpPr/>
          <p:nvPr/>
        </p:nvSpPr>
        <p:spPr>
          <a:xfrm>
            <a:off x="8237855" y="6145384"/>
            <a:ext cx="809837" cy="369332"/>
          </a:xfrm>
          <a:prstGeom prst="rect">
            <a:avLst/>
          </a:prstGeom>
        </p:spPr>
        <p:txBody>
          <a:bodyPr wrap="none">
            <a:spAutoFit/>
          </a:bodyPr>
          <a:lstStyle/>
          <a:p>
            <a:r>
              <a:rPr lang="en-US" dirty="0"/>
              <a:t>=   £</a:t>
            </a:r>
            <a:r>
              <a:rPr lang="en-US" dirty="0" smtClean="0"/>
              <a:t>88</a:t>
            </a:r>
            <a:endParaRPr lang="en-US" dirty="0"/>
          </a:p>
        </p:txBody>
      </p:sp>
      <p:sp>
        <p:nvSpPr>
          <p:cNvPr id="18" name="Oval 17"/>
          <p:cNvSpPr/>
          <p:nvPr/>
        </p:nvSpPr>
        <p:spPr>
          <a:xfrm>
            <a:off x="3872759" y="6166059"/>
            <a:ext cx="1028492" cy="697313"/>
          </a:xfrm>
          <a:prstGeom prst="ellipse">
            <a:avLst/>
          </a:prstGeom>
          <a:noFill/>
          <a:ln w="57150">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 name="Explosion 2 34"/>
          <p:cNvSpPr/>
          <p:nvPr/>
        </p:nvSpPr>
        <p:spPr>
          <a:xfrm rot="809525">
            <a:off x="4478721" y="5707036"/>
            <a:ext cx="1847771" cy="1040563"/>
          </a:xfrm>
          <a:prstGeom prst="irregularSeal2">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Single Biscuits is cheaper!</a:t>
            </a:r>
            <a:endParaRPr lang="en-GB" sz="1200" dirty="0"/>
          </a:p>
        </p:txBody>
      </p:sp>
      <p:pic>
        <p:nvPicPr>
          <p:cNvPr id="52" name="Picture 3" descr="A drawing of a person&#10;&#10;Description automatically generated">
            <a:extLst>
              <a:ext uri="{FF2B5EF4-FFF2-40B4-BE49-F238E27FC236}">
                <a16:creationId xmlns:a16="http://schemas.microsoft.com/office/drawing/2014/main" id="{398FABB9-5CB9-4352-B8BF-3B942317B8C4}"/>
              </a:ext>
            </a:extLst>
          </p:cNvPr>
          <p:cNvPicPr>
            <a:picLocks noChangeAspect="1"/>
          </p:cNvPicPr>
          <p:nvPr/>
        </p:nvPicPr>
        <p:blipFill>
          <a:blip r:embed="rId4"/>
          <a:stretch>
            <a:fillRect/>
          </a:stretch>
        </p:blipFill>
        <p:spPr>
          <a:xfrm>
            <a:off x="10956394" y="117095"/>
            <a:ext cx="1117271" cy="850460"/>
          </a:xfrm>
          <a:prstGeom prst="rect">
            <a:avLst/>
          </a:prstGeom>
        </p:spPr>
      </p:pic>
    </p:spTree>
    <p:extLst>
      <p:ext uri="{BB962C8B-B14F-4D97-AF65-F5344CB8AC3E}">
        <p14:creationId xmlns:p14="http://schemas.microsoft.com/office/powerpoint/2010/main" val="33111715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CA1241-448F-42BF-AA2B-BA8E7EFA6EB5}"/>
              </a:ext>
            </a:extLst>
          </p:cNvPr>
          <p:cNvSpPr/>
          <p:nvPr/>
        </p:nvSpPr>
        <p:spPr>
          <a:xfrm>
            <a:off x="2404806" y="405205"/>
            <a:ext cx="7182095" cy="923330"/>
          </a:xfrm>
          <a:prstGeom prst="rect">
            <a:avLst/>
          </a:prstGeom>
          <a:noFill/>
        </p:spPr>
        <p:txBody>
          <a:bodyPr wrap="none" lIns="91440" tIns="45720" rIns="91440" bIns="45720">
            <a:spAutoFit/>
          </a:bodyPr>
          <a:lstStyle/>
          <a:p>
            <a:pPr algn="ctr"/>
            <a:r>
              <a:rPr lang="en-US" sz="5400" dirty="0" smtClean="0">
                <a:ln w="0"/>
                <a:solidFill>
                  <a:schemeClr val="accent1">
                    <a:lumMod val="20000"/>
                    <a:lumOff val="80000"/>
                  </a:schemeClr>
                </a:solidFill>
                <a:effectLst>
                  <a:outerShdw blurRad="38100" dist="19050" dir="2700000" algn="tl" rotWithShape="0">
                    <a:schemeClr val="dk1">
                      <a:alpha val="40000"/>
                    </a:schemeClr>
                  </a:outerShdw>
                </a:effectLst>
              </a:rPr>
              <a:t>Wilma’s Wonderful Party</a:t>
            </a:r>
            <a:endParaRPr lang="en-US" sz="54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
        <p:nvSpPr>
          <p:cNvPr id="7" name="5-Point Star 6"/>
          <p:cNvSpPr/>
          <p:nvPr/>
        </p:nvSpPr>
        <p:spPr>
          <a:xfrm rot="544370">
            <a:off x="1993627" y="619085"/>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5-Point Star 15"/>
          <p:cNvSpPr/>
          <p:nvPr/>
        </p:nvSpPr>
        <p:spPr>
          <a:xfrm rot="20682218">
            <a:off x="9373541" y="342378"/>
            <a:ext cx="426720" cy="318883"/>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p:cNvSpPr/>
          <p:nvPr/>
        </p:nvSpPr>
        <p:spPr>
          <a:xfrm rot="20243804">
            <a:off x="3048870" y="1221487"/>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p:cNvSpPr/>
          <p:nvPr/>
        </p:nvSpPr>
        <p:spPr>
          <a:xfrm rot="20243804">
            <a:off x="7912444" y="1230385"/>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5-Point Star 20"/>
          <p:cNvSpPr/>
          <p:nvPr/>
        </p:nvSpPr>
        <p:spPr>
          <a:xfrm rot="20243804">
            <a:off x="3951592" y="383230"/>
            <a:ext cx="275041" cy="250602"/>
          </a:xfrm>
          <a:prstGeom prst="star5">
            <a:avLst>
              <a:gd name="adj" fmla="val 18719"/>
              <a:gd name="hf" fmla="val 105146"/>
              <a:gd name="vf" fmla="val 1105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Oval Callout 8"/>
          <p:cNvSpPr/>
          <p:nvPr/>
        </p:nvSpPr>
        <p:spPr>
          <a:xfrm rot="20805555" flipH="1">
            <a:off x="3749707" y="3828197"/>
            <a:ext cx="2464525" cy="17305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Thank you for all of your help!</a:t>
            </a:r>
            <a:endParaRPr lang="en-GB" dirty="0"/>
          </a:p>
        </p:txBody>
      </p:sp>
      <p:pic>
        <p:nvPicPr>
          <p:cNvPr id="6148" name="Picture 4" descr="cute witch clip art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445" y="379250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2552565" y="1677286"/>
            <a:ext cx="6886575" cy="1962150"/>
          </a:xfrm>
          <a:prstGeom prst="rect">
            <a:avLst/>
          </a:prstGeom>
        </p:spPr>
      </p:pic>
      <p:pic>
        <p:nvPicPr>
          <p:cNvPr id="13" name="Picture 2" descr="Free Biscuit Cliparts, Download Free Biscuit Cliparts png images, Free  ClipArts on Clip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9292">
            <a:off x="9238276" y="4792350"/>
            <a:ext cx="2616099" cy="14255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tton candy clipart - Clip Art Libra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164" y="2964468"/>
            <a:ext cx="157016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hocolate | Club Penguin Wiki | Fandom"/>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893530">
            <a:off x="169504" y="5933033"/>
            <a:ext cx="1042160" cy="7182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hocolate | Club Penguin Wiki | Fandom"/>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20175181">
            <a:off x="202355" y="1149048"/>
            <a:ext cx="1042160" cy="7182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ocolate | Club Penguin Wiki | Fandom"/>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2425087">
            <a:off x="849308" y="1778676"/>
            <a:ext cx="777920" cy="5361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ree Gumdrop Cliparts, Download Free Gumdrop Cliparts png images, Free  ClipArts on Clipart Library"/>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19869943">
            <a:off x="9744777" y="1419942"/>
            <a:ext cx="1372961" cy="12120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Free Gumdrop Cliparts, Download Free Gumdrop Cliparts png images, Free  ClipArts on Clipart Library"/>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1023193">
            <a:off x="10925165" y="2437194"/>
            <a:ext cx="982259" cy="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376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E5535D-DDA7-45DD-A6F6-22A0653C83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3400" y="1176793"/>
            <a:ext cx="4528108" cy="45481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F7FB7-AE85-463D-AE4B-E81330DE1376}"/>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a:extLst>
              <a:ext uri="{FF2B5EF4-FFF2-40B4-BE49-F238E27FC236}">
                <a16:creationId xmlns:a16="http://schemas.microsoft.com/office/drawing/2014/main" id="{0F9FB752-D881-4A58-9734-650E9602BCC6}"/>
              </a:ext>
            </a:extLst>
          </p:cNvPr>
          <p:cNvSpPr/>
          <p:nvPr/>
        </p:nvSpPr>
        <p:spPr>
          <a:xfrm>
            <a:off x="0" y="5674395"/>
            <a:ext cx="12192000" cy="956076"/>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7E06FD9-CF0D-427E-829C-AFA7A56C1688}"/>
              </a:ext>
            </a:extLst>
          </p:cNvPr>
          <p:cNvSpPr txBox="1"/>
          <p:nvPr/>
        </p:nvSpPr>
        <p:spPr>
          <a:xfrm>
            <a:off x="242056" y="5933773"/>
            <a:ext cx="11130455" cy="369332"/>
          </a:xfrm>
          <a:prstGeom prst="rect">
            <a:avLst/>
          </a:prstGeom>
          <a:noFill/>
        </p:spPr>
        <p:txBody>
          <a:bodyPr wrap="square" rtlCol="0">
            <a:spAutoFit/>
          </a:bodyPr>
          <a:lstStyle/>
          <a:p>
            <a:pPr algn="ctr"/>
            <a:r>
              <a:rPr lang="en-GB" dirty="0"/>
              <a:t>Please send </a:t>
            </a:r>
            <a:r>
              <a:rPr lang="en-GB" dirty="0" smtClean="0"/>
              <a:t>your completed wor</a:t>
            </a:r>
            <a:r>
              <a:rPr lang="en-GB" dirty="0" smtClean="0"/>
              <a:t>k for this session to: </a:t>
            </a:r>
            <a:r>
              <a:rPr lang="en-GB" dirty="0" smtClean="0">
                <a:hlinkClick r:id="rId3"/>
              </a:rPr>
              <a:t>pioneerspupils@gmail.com</a:t>
            </a:r>
            <a:endParaRPr lang="en-GB" dirty="0"/>
          </a:p>
        </p:txBody>
      </p:sp>
      <p:sp>
        <p:nvSpPr>
          <p:cNvPr id="13" name="Rectangle 12">
            <a:extLst>
              <a:ext uri="{FF2B5EF4-FFF2-40B4-BE49-F238E27FC236}">
                <a16:creationId xmlns:a16="http://schemas.microsoft.com/office/drawing/2014/main" id="{772536DC-F3D8-4F1F-8376-E3E50FBB8361}"/>
              </a:ext>
            </a:extLst>
          </p:cNvPr>
          <p:cNvSpPr/>
          <p:nvPr/>
        </p:nvSpPr>
        <p:spPr>
          <a:xfrm>
            <a:off x="0" y="468936"/>
            <a:ext cx="12192000" cy="552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77A30C-55FB-45AF-A863-F51AE27C48E5}"/>
              </a:ext>
            </a:extLst>
          </p:cNvPr>
          <p:cNvSpPr txBox="1"/>
          <p:nvPr/>
        </p:nvSpPr>
        <p:spPr>
          <a:xfrm>
            <a:off x="1034043" y="347751"/>
            <a:ext cx="10535920" cy="707886"/>
          </a:xfrm>
          <a:prstGeom prst="rect">
            <a:avLst/>
          </a:prstGeom>
          <a:noFill/>
        </p:spPr>
        <p:txBody>
          <a:bodyPr wrap="square" lIns="91440" tIns="45720" rIns="91440" bIns="45720" rtlCol="0" anchor="t">
            <a:spAutoFit/>
          </a:bodyPr>
          <a:lstStyle/>
          <a:p>
            <a:pPr algn="ctr"/>
            <a:r>
              <a:rPr lang="en-GB" sz="4000" dirty="0">
                <a:solidFill>
                  <a:schemeClr val="accent1">
                    <a:lumMod val="60000"/>
                    <a:lumOff val="40000"/>
                  </a:schemeClr>
                </a:solidFill>
              </a:rPr>
              <a:t>Well done for all of your hard work this lesson!</a:t>
            </a:r>
          </a:p>
        </p:txBody>
      </p:sp>
    </p:spTree>
    <p:extLst>
      <p:ext uri="{BB962C8B-B14F-4D97-AF65-F5344CB8AC3E}">
        <p14:creationId xmlns:p14="http://schemas.microsoft.com/office/powerpoint/2010/main" val="162049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DFC27-56B5-4DC8-81FE-DC18ABC72E64}"/>
              </a:ext>
            </a:extLst>
          </p:cNvPr>
          <p:cNvSpPr/>
          <p:nvPr/>
        </p:nvSpPr>
        <p:spPr>
          <a:xfrm>
            <a:off x="4199112" y="143525"/>
            <a:ext cx="3761351"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Times Tables</a:t>
            </a:r>
            <a:endParaRPr lang="en-US" sz="5400" dirty="0">
              <a:ln w="0"/>
              <a:effectLst>
                <a:outerShdw blurRad="38100" dist="19050" dir="2700000" algn="tl" rotWithShape="0">
                  <a:schemeClr val="dk1">
                    <a:alpha val="40000"/>
                  </a:schemeClr>
                </a:outerShdw>
              </a:effectLst>
            </a:endParaRPr>
          </a:p>
        </p:txBody>
      </p:sp>
      <p:sp>
        <p:nvSpPr>
          <p:cNvPr id="6" name="Thought Bubble: Cloud 5">
            <a:extLst>
              <a:ext uri="{FF2B5EF4-FFF2-40B4-BE49-F238E27FC236}">
                <a16:creationId xmlns:a16="http://schemas.microsoft.com/office/drawing/2014/main" id="{2852CB47-4826-4E2D-ACCC-C2AA5F35A528}"/>
              </a:ext>
            </a:extLst>
          </p:cNvPr>
          <p:cNvSpPr/>
          <p:nvPr/>
        </p:nvSpPr>
        <p:spPr>
          <a:xfrm flipH="1">
            <a:off x="-1" y="0"/>
            <a:ext cx="3638810" cy="2037806"/>
          </a:xfrm>
          <a:prstGeom prst="cloudCallout">
            <a:avLst>
              <a:gd name="adj1" fmla="val -49301"/>
              <a:gd name="adj2" fmla="val 58414"/>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FE9DDB1-AB4B-4334-9157-26C9BA6F2635}"/>
              </a:ext>
            </a:extLst>
          </p:cNvPr>
          <p:cNvSpPr txBox="1"/>
          <p:nvPr/>
        </p:nvSpPr>
        <p:spPr>
          <a:xfrm>
            <a:off x="135953" y="357600"/>
            <a:ext cx="3349484" cy="923330"/>
          </a:xfrm>
          <a:prstGeom prst="rect">
            <a:avLst/>
          </a:prstGeom>
          <a:noFill/>
        </p:spPr>
        <p:txBody>
          <a:bodyPr wrap="square" rtlCol="0">
            <a:spAutoFit/>
          </a:bodyPr>
          <a:lstStyle/>
          <a:p>
            <a:pPr algn="ctr"/>
            <a:r>
              <a:rPr lang="en-GB" dirty="0" smtClean="0">
                <a:latin typeface="+mj-lt"/>
              </a:rPr>
              <a:t>Chant your </a:t>
            </a:r>
            <a:r>
              <a:rPr lang="en-GB" dirty="0" smtClean="0">
                <a:latin typeface="+mj-lt"/>
              </a:rPr>
              <a:t>times tables </a:t>
            </a:r>
            <a:r>
              <a:rPr lang="en-GB" dirty="0" smtClean="0">
                <a:latin typeface="+mj-lt"/>
              </a:rPr>
              <a:t>to yourself – try different voices like we do in class!</a:t>
            </a:r>
            <a:endParaRPr lang="en-GB" dirty="0">
              <a:latin typeface="+mj-lt"/>
            </a:endParaRPr>
          </a:p>
        </p:txBody>
      </p:sp>
      <p:pic>
        <p:nvPicPr>
          <p:cNvPr id="2" name="Picture 1"/>
          <p:cNvPicPr>
            <a:picLocks noChangeAspect="1"/>
          </p:cNvPicPr>
          <p:nvPr/>
        </p:nvPicPr>
        <p:blipFill>
          <a:blip r:embed="rId2"/>
          <a:stretch>
            <a:fillRect/>
          </a:stretch>
        </p:blipFill>
        <p:spPr>
          <a:xfrm>
            <a:off x="2083209" y="1219418"/>
            <a:ext cx="2686868" cy="5432788"/>
          </a:xfrm>
          <a:prstGeom prst="rect">
            <a:avLst/>
          </a:prstGeom>
        </p:spPr>
      </p:pic>
      <p:pic>
        <p:nvPicPr>
          <p:cNvPr id="3" name="Picture 2"/>
          <p:cNvPicPr>
            <a:picLocks noChangeAspect="1"/>
          </p:cNvPicPr>
          <p:nvPr/>
        </p:nvPicPr>
        <p:blipFill>
          <a:blip r:embed="rId3"/>
          <a:stretch>
            <a:fillRect/>
          </a:stretch>
        </p:blipFill>
        <p:spPr>
          <a:xfrm>
            <a:off x="4927046" y="1214899"/>
            <a:ext cx="2769674" cy="5437307"/>
          </a:xfrm>
          <a:prstGeom prst="rect">
            <a:avLst/>
          </a:prstGeom>
        </p:spPr>
      </p:pic>
      <p:pic>
        <p:nvPicPr>
          <p:cNvPr id="8" name="Picture 7"/>
          <p:cNvPicPr>
            <a:picLocks noChangeAspect="1"/>
          </p:cNvPicPr>
          <p:nvPr/>
        </p:nvPicPr>
        <p:blipFill>
          <a:blip r:embed="rId4"/>
          <a:stretch>
            <a:fillRect/>
          </a:stretch>
        </p:blipFill>
        <p:spPr>
          <a:xfrm>
            <a:off x="7853689" y="1219418"/>
            <a:ext cx="3023084" cy="5432788"/>
          </a:xfrm>
          <a:prstGeom prst="rect">
            <a:avLst/>
          </a:prstGeom>
        </p:spPr>
      </p:pic>
      <p:pic>
        <p:nvPicPr>
          <p:cNvPr id="9" name="Picture 4" descr="A picture containing diagram&#10;&#10;Description automatically generated">
            <a:extLst>
              <a:ext uri="{FF2B5EF4-FFF2-40B4-BE49-F238E27FC236}">
                <a16:creationId xmlns:a16="http://schemas.microsoft.com/office/drawing/2014/main" id="{E63FC06A-6A0B-4BA0-8F74-124D0C7D4670}"/>
              </a:ext>
            </a:extLst>
          </p:cNvPr>
          <p:cNvPicPr>
            <a:picLocks noChangeAspect="1"/>
          </p:cNvPicPr>
          <p:nvPr/>
        </p:nvPicPr>
        <p:blipFill>
          <a:blip r:embed="rId5"/>
          <a:stretch>
            <a:fillRect/>
          </a:stretch>
        </p:blipFill>
        <p:spPr>
          <a:xfrm>
            <a:off x="10837273" y="110403"/>
            <a:ext cx="1276350" cy="971550"/>
          </a:xfrm>
          <a:prstGeom prst="rect">
            <a:avLst/>
          </a:prstGeom>
        </p:spPr>
      </p:pic>
    </p:spTree>
    <p:extLst>
      <p:ext uri="{BB962C8B-B14F-4D97-AF65-F5344CB8AC3E}">
        <p14:creationId xmlns:p14="http://schemas.microsoft.com/office/powerpoint/2010/main" val="3401991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2085</TotalTime>
  <Words>5898</Words>
  <Application>Microsoft Office PowerPoint</Application>
  <PresentationFormat>Widescreen</PresentationFormat>
  <Paragraphs>1008</Paragraphs>
  <Slides>84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nixon</dc:creator>
  <cp:lastModifiedBy>A. Scarr [ Wheatley Hill Primary School ]</cp:lastModifiedBy>
  <cp:revision>117</cp:revision>
  <dcterms:created xsi:type="dcterms:W3CDTF">2020-11-22T11:12:56Z</dcterms:created>
  <dcterms:modified xsi:type="dcterms:W3CDTF">2021-06-28T01:55:07Z</dcterms:modified>
</cp:coreProperties>
</file>