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87"/>
  </p:notesMasterIdLst>
  <p:sldIdLst>
    <p:sldId id="448" r:id="rId4"/>
    <p:sldId id="449" r:id="rId5"/>
    <p:sldId id="395" r:id="rId6"/>
    <p:sldId id="306" r:id="rId7"/>
    <p:sldId id="479" r:id="rId8"/>
    <p:sldId id="308" r:id="rId9"/>
    <p:sldId id="319" r:id="rId10"/>
    <p:sldId id="320" r:id="rId11"/>
    <p:sldId id="309" r:id="rId12"/>
    <p:sldId id="317" r:id="rId13"/>
    <p:sldId id="318" r:id="rId14"/>
    <p:sldId id="310" r:id="rId15"/>
    <p:sldId id="322" r:id="rId16"/>
    <p:sldId id="402" r:id="rId17"/>
    <p:sldId id="403" r:id="rId18"/>
    <p:sldId id="400" r:id="rId19"/>
    <p:sldId id="405" r:id="rId20"/>
    <p:sldId id="401" r:id="rId21"/>
    <p:sldId id="404" r:id="rId22"/>
    <p:sldId id="313" r:id="rId23"/>
    <p:sldId id="399" r:id="rId24"/>
    <p:sldId id="321" r:id="rId25"/>
    <p:sldId id="406" r:id="rId26"/>
    <p:sldId id="407" r:id="rId27"/>
    <p:sldId id="483"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 id="481" r:id="rId52"/>
    <p:sldId id="431" r:id="rId53"/>
    <p:sldId id="444" r:id="rId54"/>
    <p:sldId id="439" r:id="rId55"/>
    <p:sldId id="440" r:id="rId56"/>
    <p:sldId id="432" r:id="rId57"/>
    <p:sldId id="446" r:id="rId58"/>
    <p:sldId id="445" r:id="rId59"/>
    <p:sldId id="433" r:id="rId60"/>
    <p:sldId id="442" r:id="rId61"/>
    <p:sldId id="447" r:id="rId62"/>
    <p:sldId id="436" r:id="rId63"/>
    <p:sldId id="437" r:id="rId64"/>
    <p:sldId id="438" r:id="rId65"/>
    <p:sldId id="457" r:id="rId66"/>
    <p:sldId id="450" r:id="rId67"/>
    <p:sldId id="462" r:id="rId68"/>
    <p:sldId id="452" r:id="rId69"/>
    <p:sldId id="453" r:id="rId70"/>
    <p:sldId id="463" r:id="rId71"/>
    <p:sldId id="464" r:id="rId72"/>
    <p:sldId id="465" r:id="rId73"/>
    <p:sldId id="466" r:id="rId74"/>
    <p:sldId id="467" r:id="rId75"/>
    <p:sldId id="468" r:id="rId76"/>
    <p:sldId id="469" r:id="rId77"/>
    <p:sldId id="456" r:id="rId78"/>
    <p:sldId id="470" r:id="rId79"/>
    <p:sldId id="471" r:id="rId80"/>
    <p:sldId id="472" r:id="rId81"/>
    <p:sldId id="473" r:id="rId82"/>
    <p:sldId id="474" r:id="rId83"/>
    <p:sldId id="476" r:id="rId84"/>
    <p:sldId id="477" r:id="rId85"/>
    <p:sldId id="47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2F534-9AC3-787D-5BC2-7D525EE02779}" v="15" dt="2021-01-26T15:23:59.616"/>
    <p1510:client id="{408ECB87-6439-B6E0-9179-E273E839250C}" v="27" dt="2021-01-26T16:21:39.456"/>
    <p1510:client id="{79CB3F6B-7118-002D-C8E0-B30639A58A6A}" v="6" dt="2021-01-27T13:45:20.699"/>
    <p1510:client id="{B360178E-4B9F-B9C7-D690-6A828324731D}" v="6" dt="2021-01-26T15:22:39.669"/>
    <p1510:client id="{FE66703E-C08A-01CD-E330-07CAF0B45E44}" v="5" dt="2021-01-26T16:24:5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9" autoAdjust="0"/>
    <p:restoredTop sz="94719"/>
  </p:normalViewPr>
  <p:slideViewPr>
    <p:cSldViewPr snapToGrid="0" snapToObjects="1">
      <p:cViewPr varScale="1">
        <p:scale>
          <a:sx n="65" d="100"/>
          <a:sy n="65" d="100"/>
        </p:scale>
        <p:origin x="10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79CB3F6B-7118-002D-C8E0-B30639A58A6A}"/>
    <pc:docChg chg="modSld">
      <pc:chgData name="J Umpleby" userId="S::judith.umpleby_shottonhallscitt.co.uk#ext#@durhamschools.onmicrosoft.com::595de4aa-84d7-4d68-970d-7c0d61591ffd" providerId="AD" clId="Web-{79CB3F6B-7118-002D-C8E0-B30639A58A6A}" dt="2021-01-27T13:45:20.699" v="5" actId="1076"/>
      <pc:docMkLst>
        <pc:docMk/>
      </pc:docMkLst>
      <pc:sldChg chg="modSp">
        <pc:chgData name="J Umpleby" userId="S::judith.umpleby_shottonhallscitt.co.uk#ext#@durhamschools.onmicrosoft.com::595de4aa-84d7-4d68-970d-7c0d61591ffd" providerId="AD" clId="Web-{79CB3F6B-7118-002D-C8E0-B30639A58A6A}" dt="2021-01-27T13:44:59.214" v="2" actId="1076"/>
        <pc:sldMkLst>
          <pc:docMk/>
          <pc:sldMk cId="4284496632" sldId="400"/>
        </pc:sldMkLst>
        <pc:spChg chg="mod">
          <ac:chgData name="J Umpleby" userId="S::judith.umpleby_shottonhallscitt.co.uk#ext#@durhamschools.onmicrosoft.com::595de4aa-84d7-4d68-970d-7c0d61591ffd" providerId="AD" clId="Web-{79CB3F6B-7118-002D-C8E0-B30639A58A6A}" dt="2021-01-27T13:44:59.214" v="2" actId="1076"/>
          <ac:spMkLst>
            <pc:docMk/>
            <pc:sldMk cId="4284496632" sldId="400"/>
            <ac:spMk id="4" creationId="{A1AD2EA0-BCD9-7A42-BE6A-7F15218D2C64}"/>
          </ac:spMkLst>
        </pc:spChg>
      </pc:sldChg>
      <pc:sldChg chg="modSp">
        <pc:chgData name="J Umpleby" userId="S::judith.umpleby_shottonhallscitt.co.uk#ext#@durhamschools.onmicrosoft.com::595de4aa-84d7-4d68-970d-7c0d61591ffd" providerId="AD" clId="Web-{79CB3F6B-7118-002D-C8E0-B30639A58A6A}" dt="2021-01-27T13:45:15.996" v="4" actId="1076"/>
        <pc:sldMkLst>
          <pc:docMk/>
          <pc:sldMk cId="3700524260" sldId="401"/>
        </pc:sldMkLst>
        <pc:spChg chg="mod">
          <ac:chgData name="J Umpleby" userId="S::judith.umpleby_shottonhallscitt.co.uk#ext#@durhamschools.onmicrosoft.com::595de4aa-84d7-4d68-970d-7c0d61591ffd" providerId="AD" clId="Web-{79CB3F6B-7118-002D-C8E0-B30639A58A6A}" dt="2021-01-27T13:45:15.996" v="4" actId="1076"/>
          <ac:spMkLst>
            <pc:docMk/>
            <pc:sldMk cId="3700524260" sldId="401"/>
            <ac:spMk id="8" creationId="{6C040F9D-5EEA-7B4F-AEB2-F2946444F4F2}"/>
          </ac:spMkLst>
        </pc:spChg>
      </pc:sldChg>
      <pc:sldChg chg="modSp">
        <pc:chgData name="J Umpleby" userId="S::judith.umpleby_shottonhallscitt.co.uk#ext#@durhamschools.onmicrosoft.com::595de4aa-84d7-4d68-970d-7c0d61591ffd" providerId="AD" clId="Web-{79CB3F6B-7118-002D-C8E0-B30639A58A6A}" dt="2021-01-27T13:44:29.462" v="0" actId="1076"/>
        <pc:sldMkLst>
          <pc:docMk/>
          <pc:sldMk cId="2096626328" sldId="402"/>
        </pc:sldMkLst>
        <pc:spChg chg="mod">
          <ac:chgData name="J Umpleby" userId="S::judith.umpleby_shottonhallscitt.co.uk#ext#@durhamschools.onmicrosoft.com::595de4aa-84d7-4d68-970d-7c0d61591ffd" providerId="AD" clId="Web-{79CB3F6B-7118-002D-C8E0-B30639A58A6A}" dt="2021-01-27T13:44:29.462" v="0" actId="1076"/>
          <ac:spMkLst>
            <pc:docMk/>
            <pc:sldMk cId="2096626328" sldId="402"/>
            <ac:spMk id="8" creationId="{023B7218-3BE3-B844-B0CC-C4EB75D3B179}"/>
          </ac:spMkLst>
        </pc:spChg>
      </pc:sldChg>
      <pc:sldChg chg="modSp">
        <pc:chgData name="J Umpleby" userId="S::judith.umpleby_shottonhallscitt.co.uk#ext#@durhamschools.onmicrosoft.com::595de4aa-84d7-4d68-970d-7c0d61591ffd" providerId="AD" clId="Web-{79CB3F6B-7118-002D-C8E0-B30639A58A6A}" dt="2021-01-27T13:44:36.681" v="1" actId="1076"/>
        <pc:sldMkLst>
          <pc:docMk/>
          <pc:sldMk cId="83907254" sldId="403"/>
        </pc:sldMkLst>
        <pc:spChg chg="mod">
          <ac:chgData name="J Umpleby" userId="S::judith.umpleby_shottonhallscitt.co.uk#ext#@durhamschools.onmicrosoft.com::595de4aa-84d7-4d68-970d-7c0d61591ffd" providerId="AD" clId="Web-{79CB3F6B-7118-002D-C8E0-B30639A58A6A}" dt="2021-01-27T13:44:36.681" v="1" actId="1076"/>
          <ac:spMkLst>
            <pc:docMk/>
            <pc:sldMk cId="83907254" sldId="403"/>
            <ac:spMk id="8" creationId="{F80FDBE6-22EC-0944-BE9A-F0E5B499497C}"/>
          </ac:spMkLst>
        </pc:spChg>
      </pc:sldChg>
      <pc:sldChg chg="modSp">
        <pc:chgData name="J Umpleby" userId="S::judith.umpleby_shottonhallscitt.co.uk#ext#@durhamschools.onmicrosoft.com::595de4aa-84d7-4d68-970d-7c0d61591ffd" providerId="AD" clId="Web-{79CB3F6B-7118-002D-C8E0-B30639A58A6A}" dt="2021-01-27T13:45:20.699" v="5" actId="1076"/>
        <pc:sldMkLst>
          <pc:docMk/>
          <pc:sldMk cId="3828868740" sldId="404"/>
        </pc:sldMkLst>
        <pc:spChg chg="mod">
          <ac:chgData name="J Umpleby" userId="S::judith.umpleby_shottonhallscitt.co.uk#ext#@durhamschools.onmicrosoft.com::595de4aa-84d7-4d68-970d-7c0d61591ffd" providerId="AD" clId="Web-{79CB3F6B-7118-002D-C8E0-B30639A58A6A}" dt="2021-01-27T13:45:20.699" v="5" actId="1076"/>
          <ac:spMkLst>
            <pc:docMk/>
            <pc:sldMk cId="3828868740" sldId="404"/>
            <ac:spMk id="8" creationId="{51CF3A73-5197-0841-BAB8-958E9A927A53}"/>
          </ac:spMkLst>
        </pc:spChg>
      </pc:sldChg>
      <pc:sldChg chg="modSp">
        <pc:chgData name="J Umpleby" userId="S::judith.umpleby_shottonhallscitt.co.uk#ext#@durhamschools.onmicrosoft.com::595de4aa-84d7-4d68-970d-7c0d61591ffd" providerId="AD" clId="Web-{79CB3F6B-7118-002D-C8E0-B30639A58A6A}" dt="2021-01-27T13:45:03.589" v="3" actId="1076"/>
        <pc:sldMkLst>
          <pc:docMk/>
          <pc:sldMk cId="1839000961" sldId="405"/>
        </pc:sldMkLst>
        <pc:spChg chg="mod">
          <ac:chgData name="J Umpleby" userId="S::judith.umpleby_shottonhallscitt.co.uk#ext#@durhamschools.onmicrosoft.com::595de4aa-84d7-4d68-970d-7c0d61591ffd" providerId="AD" clId="Web-{79CB3F6B-7118-002D-C8E0-B30639A58A6A}" dt="2021-01-27T13:45:03.589" v="3" actId="1076"/>
          <ac:spMkLst>
            <pc:docMk/>
            <pc:sldMk cId="1839000961" sldId="405"/>
            <ac:spMk id="11" creationId="{53A94B19-B1F0-454E-9CEF-0DB037A26A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267E9-ABED-8E44-B810-B6A4F8A8048B}"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2D5C7-1941-EC4B-9C84-3A1B19867D6F}" type="slidenum">
              <a:rPr lang="en-US" smtClean="0"/>
              <a:t>‹#›</a:t>
            </a:fld>
            <a:endParaRPr lang="en-US"/>
          </a:p>
        </p:txBody>
      </p:sp>
    </p:spTree>
    <p:extLst>
      <p:ext uri="{BB962C8B-B14F-4D97-AF65-F5344CB8AC3E}">
        <p14:creationId xmlns:p14="http://schemas.microsoft.com/office/powerpoint/2010/main" val="1482031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64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7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a:t>
            </a:fld>
            <a:endParaRPr lang="en-GB" altLang="en-US" sz="800" dirty="0">
              <a:solidFill>
                <a:srgbClr val="000000"/>
              </a:solidFill>
            </a:endParaRPr>
          </a:p>
        </p:txBody>
      </p:sp>
    </p:spTree>
    <p:extLst>
      <p:ext uri="{BB962C8B-B14F-4D97-AF65-F5344CB8AC3E}">
        <p14:creationId xmlns:p14="http://schemas.microsoft.com/office/powerpoint/2010/main" val="369013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5514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51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66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428B9-AEC4-6C48-B67E-6C6BFE89BA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E5CECA7-463D-044E-BFFC-21739EC4E6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8524B6A-BA17-9A41-8999-93C792C77ADF}"/>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5" name="Footer Placeholder 4">
            <a:extLst>
              <a:ext uri="{FF2B5EF4-FFF2-40B4-BE49-F238E27FC236}">
                <a16:creationId xmlns:a16="http://schemas.microsoft.com/office/drawing/2014/main" id="{4A051ED4-1332-DB47-8175-5B775D2B3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B3B36-1D67-5F45-BE7D-F906080C9E27}"/>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338242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C35D-9C92-D940-9D45-133D12CBF56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D921610-0FF0-344E-85E9-5B35A6B32C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EE73C7-659E-6C48-B675-971E3278A20E}"/>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5" name="Footer Placeholder 4">
            <a:extLst>
              <a:ext uri="{FF2B5EF4-FFF2-40B4-BE49-F238E27FC236}">
                <a16:creationId xmlns:a16="http://schemas.microsoft.com/office/drawing/2014/main" id="{B406CC0A-6AF2-6E40-B9F9-C4FCBF349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8E631-4523-8D4B-BD88-75508E1AC02E}"/>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97696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9AD66-A355-A54D-A722-2B2AE258E04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BBD44A-FCB8-3A4A-94BE-290CEE08F50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5C05ED-2631-D145-AE43-A907463F2FE3}"/>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5" name="Footer Placeholder 4">
            <a:extLst>
              <a:ext uri="{FF2B5EF4-FFF2-40B4-BE49-F238E27FC236}">
                <a16:creationId xmlns:a16="http://schemas.microsoft.com/office/drawing/2014/main" id="{DFDA976E-9801-194A-8023-6695328FE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45EAD-4A8F-894F-B9C0-5ABE3E90A769}"/>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171803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69313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02786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57619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10609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07073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0910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262297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78366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7B9A-1680-9A4B-83F3-13E3B0C973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D590A0-ADB2-E64A-97F1-DABE45B87C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2F991C-42D8-2842-9480-FF29665D054E}"/>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5" name="Footer Placeholder 4">
            <a:extLst>
              <a:ext uri="{FF2B5EF4-FFF2-40B4-BE49-F238E27FC236}">
                <a16:creationId xmlns:a16="http://schemas.microsoft.com/office/drawing/2014/main" id="{5BEEA32E-EB1D-9B43-8EDD-D77E2BB6D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048E6-8090-1745-90FE-98836CCD323C}"/>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1170465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4367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718769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06382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828690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28606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58018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25589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887069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3317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529562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FE35B-0775-444A-AAC1-B4ADD84F1B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3ACA3D4-B6C8-0B43-A52D-1B0AE58F0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CB32C4-57AB-E84B-A71C-1A5E58BC7627}"/>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5" name="Footer Placeholder 4">
            <a:extLst>
              <a:ext uri="{FF2B5EF4-FFF2-40B4-BE49-F238E27FC236}">
                <a16:creationId xmlns:a16="http://schemas.microsoft.com/office/drawing/2014/main" id="{873B64C6-A469-2C40-A32B-6896EDF01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8D7B0-65D9-1D4B-91A8-7AFAF78A809D}"/>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2125281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30422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14653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83795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7879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664812579"/>
      </p:ext>
    </p:extLst>
  </p:cSld>
  <p:clrMapOvr>
    <a:masterClrMapping/>
  </p:clrMapOvr>
  <p:transition spd="slow"/>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2935254976"/>
      </p:ext>
    </p:extLst>
  </p:cSld>
  <p:clrMapOvr>
    <a:masterClrMapping/>
  </p:clrMapOvr>
  <p:transition spd="slow"/>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618354742"/>
      </p:ext>
    </p:extLst>
  </p:cSld>
  <p:clrMapOvr>
    <a:masterClrMapping/>
  </p:clrMapOvr>
  <p:transition spd="slow"/>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69618916"/>
      </p:ext>
    </p:extLst>
  </p:cSld>
  <p:clrMapOvr>
    <a:masterClrMapping/>
  </p:clrMapOvr>
  <p:transition spd="slow"/>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2133144072"/>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C5DE-4E92-344E-A76C-C417767262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5BB188B-7F1E-F24B-B65D-74420D057B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1E8C2B5-BB87-5247-A032-A2DF008433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7FE950-ECA0-9A47-9BA9-C32DDDA135C5}"/>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6" name="Footer Placeholder 5">
            <a:extLst>
              <a:ext uri="{FF2B5EF4-FFF2-40B4-BE49-F238E27FC236}">
                <a16:creationId xmlns:a16="http://schemas.microsoft.com/office/drawing/2014/main" id="{DE50FC55-89C1-FE46-B0E0-3603362DA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51ECD-2874-254D-9EC6-7AE7A5ED96FA}"/>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119556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47C9-9C87-F447-AB08-EDE406BBDB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516B3F-C703-754F-9BD2-299E28F5D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A07BE3B-474E-1A4F-B488-BDE1768B65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4384CB-B25F-0F41-BCBB-268A18B505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76644F8-AED5-4F4D-B157-EB4CCE2765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85335CC-B27C-A645-9BF0-35E12C72FC61}"/>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8" name="Footer Placeholder 7">
            <a:extLst>
              <a:ext uri="{FF2B5EF4-FFF2-40B4-BE49-F238E27FC236}">
                <a16:creationId xmlns:a16="http://schemas.microsoft.com/office/drawing/2014/main" id="{B99BE47F-3506-2A45-A00E-25C04FD53F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BD0313-ECE9-5D4F-B6BF-CD86F430130C}"/>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3265847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80B6-F5DA-8F43-950E-B7F2ACB0A2E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0921DCB-3A19-2544-9BA8-9BD3F85D25AE}"/>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4" name="Footer Placeholder 3">
            <a:extLst>
              <a:ext uri="{FF2B5EF4-FFF2-40B4-BE49-F238E27FC236}">
                <a16:creationId xmlns:a16="http://schemas.microsoft.com/office/drawing/2014/main" id="{68FCC59E-32B2-A54A-93B4-60CD33ADFE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3B18A-1EAE-3C45-AC0C-6FE798D87FB3}"/>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205943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8E954-F1C3-7245-B1EC-135665771CB0}"/>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3" name="Footer Placeholder 2">
            <a:extLst>
              <a:ext uri="{FF2B5EF4-FFF2-40B4-BE49-F238E27FC236}">
                <a16:creationId xmlns:a16="http://schemas.microsoft.com/office/drawing/2014/main" id="{743867E5-5B28-9F41-9725-33F29E09AD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AE0CF-1D55-B64A-872E-D16E23F59DB5}"/>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2823779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147E-A97E-914C-8E8B-0E6DCC3046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E914F1-7048-E341-9167-E861DBF93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518CEE9-A299-A648-B314-92D55527B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FA8FA4-EAE0-9A42-BC31-03A9BD3C757C}"/>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6" name="Footer Placeholder 5">
            <a:extLst>
              <a:ext uri="{FF2B5EF4-FFF2-40B4-BE49-F238E27FC236}">
                <a16:creationId xmlns:a16="http://schemas.microsoft.com/office/drawing/2014/main" id="{3B864455-C539-6A44-B4BC-380C5620A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7774D-DC6A-354A-9055-9B72F49240A7}"/>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348365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DB6EE-7228-D646-B9FC-0202C0A22A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0FCB9F8-3000-5843-894D-CBCAC828C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8C93BE-BFAF-E34C-AC4B-945DD91EC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33EFF4-20FA-0D45-A01B-9A4D0136D38E}"/>
              </a:ext>
            </a:extLst>
          </p:cNvPr>
          <p:cNvSpPr>
            <a:spLocks noGrp="1"/>
          </p:cNvSpPr>
          <p:nvPr>
            <p:ph type="dt" sz="half" idx="10"/>
          </p:nvPr>
        </p:nvSpPr>
        <p:spPr/>
        <p:txBody>
          <a:bodyPr/>
          <a:lstStyle/>
          <a:p>
            <a:fld id="{253DFC72-ABD7-FB46-9E78-FC93BF91CAF7}" type="datetimeFigureOut">
              <a:rPr lang="en-US" smtClean="0"/>
              <a:t>1/28/2021</a:t>
            </a:fld>
            <a:endParaRPr lang="en-US"/>
          </a:p>
        </p:txBody>
      </p:sp>
      <p:sp>
        <p:nvSpPr>
          <p:cNvPr id="6" name="Footer Placeholder 5">
            <a:extLst>
              <a:ext uri="{FF2B5EF4-FFF2-40B4-BE49-F238E27FC236}">
                <a16:creationId xmlns:a16="http://schemas.microsoft.com/office/drawing/2014/main" id="{5DE93951-6780-4F4A-A08A-DE6B24B1A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9A88B-CC4C-E149-9799-83B617308091}"/>
              </a:ext>
            </a:extLst>
          </p:cNvPr>
          <p:cNvSpPr>
            <a:spLocks noGrp="1"/>
          </p:cNvSpPr>
          <p:nvPr>
            <p:ph type="sldNum" sz="quarter" idx="12"/>
          </p:nvPr>
        </p:nvSpPr>
        <p:spPr/>
        <p:txBody>
          <a:bodyPr/>
          <a:lstStyle/>
          <a:p>
            <a:fld id="{936A32CC-2E23-ED47-9443-E11A226C9914}" type="slidenum">
              <a:rPr lang="en-US" smtClean="0"/>
              <a:t>‹#›</a:t>
            </a:fld>
            <a:endParaRPr lang="en-US"/>
          </a:p>
        </p:txBody>
      </p:sp>
    </p:spTree>
    <p:extLst>
      <p:ext uri="{BB962C8B-B14F-4D97-AF65-F5344CB8AC3E}">
        <p14:creationId xmlns:p14="http://schemas.microsoft.com/office/powerpoint/2010/main" val="40534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F712C-022D-1642-8551-FA30B630B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60C9B7-60BA-9945-A334-A41603D4C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10A101-2A77-9A44-A686-832FA3736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DFC72-ABD7-FB46-9E78-FC93BF91CAF7}" type="datetimeFigureOut">
              <a:rPr lang="en-US" smtClean="0"/>
              <a:t>1/28/2021</a:t>
            </a:fld>
            <a:endParaRPr lang="en-US"/>
          </a:p>
        </p:txBody>
      </p:sp>
      <p:sp>
        <p:nvSpPr>
          <p:cNvPr id="5" name="Footer Placeholder 4">
            <a:extLst>
              <a:ext uri="{FF2B5EF4-FFF2-40B4-BE49-F238E27FC236}">
                <a16:creationId xmlns:a16="http://schemas.microsoft.com/office/drawing/2014/main" id="{7953E11E-4F3A-AF45-A0C6-DD9CDCAFF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F4BC1-734C-604A-B381-2475362E7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A32CC-2E23-ED47-9443-E11A226C9914}" type="slidenum">
              <a:rPr lang="en-US" smtClean="0"/>
              <a:t>‹#›</a:t>
            </a:fld>
            <a:endParaRPr lang="en-US"/>
          </a:p>
        </p:txBody>
      </p:sp>
    </p:spTree>
    <p:extLst>
      <p:ext uri="{BB962C8B-B14F-4D97-AF65-F5344CB8AC3E}">
        <p14:creationId xmlns:p14="http://schemas.microsoft.com/office/powerpoint/2010/main" val="39104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2701144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462090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hyperlink" Target="https://classroom.thenational.academy/lessons/to-vary-sentence-length-for-effect-c4rk6e?activity=video&amp;step=1" TargetMode="External"/><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hyperlink" Target="https://classroom.thenational.academy/lessons/to-recognise-and-describe-repeating-patterns-6hjk4c?step=1&amp;activity=video"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29.png"/></Relationships>
</file>

<file path=ppt/slides/_rels/slide74.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Pack: A</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2" name="Picture 1"/>
          <p:cNvPicPr>
            <a:picLocks noChangeAspect="1"/>
          </p:cNvPicPr>
          <p:nvPr/>
        </p:nvPicPr>
        <p:blipFill>
          <a:blip r:embed="rId4"/>
          <a:stretch>
            <a:fillRect/>
          </a:stretch>
        </p:blipFill>
        <p:spPr>
          <a:xfrm>
            <a:off x="3759200" y="1092200"/>
            <a:ext cx="4638239" cy="4638239"/>
          </a:xfrm>
          <a:prstGeom prst="rect">
            <a:avLst/>
          </a:prstGeom>
        </p:spPr>
      </p:pic>
    </p:spTree>
    <p:extLst>
      <p:ext uri="{BB962C8B-B14F-4D97-AF65-F5344CB8AC3E}">
        <p14:creationId xmlns:p14="http://schemas.microsoft.com/office/powerpoint/2010/main" val="25594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765EB-818C-384B-BF4C-CD5A6BEE616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D8774632-EE7C-AF46-B640-D215E51699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B588FE2-3F6E-F944-A052-960A50D8901B}"/>
              </a:ext>
            </a:extLst>
          </p:cNvPr>
          <p:cNvSpPr txBox="1"/>
          <p:nvPr/>
        </p:nvSpPr>
        <p:spPr>
          <a:xfrm>
            <a:off x="302461" y="310566"/>
            <a:ext cx="6369885" cy="584775"/>
          </a:xfrm>
          <a:prstGeom prst="rect">
            <a:avLst/>
          </a:prstGeom>
          <a:noFill/>
        </p:spPr>
        <p:txBody>
          <a:bodyPr wrap="none" rtlCol="0">
            <a:spAutoFit/>
          </a:bodyPr>
          <a:lstStyle/>
          <a:p>
            <a:r>
              <a:rPr lang="en-US" sz="3200" dirty="0"/>
              <a:t>Can you spot which is the metaphor?</a:t>
            </a:r>
          </a:p>
        </p:txBody>
      </p:sp>
      <p:sp>
        <p:nvSpPr>
          <p:cNvPr id="6" name="TextBox 5">
            <a:extLst>
              <a:ext uri="{FF2B5EF4-FFF2-40B4-BE49-F238E27FC236}">
                <a16:creationId xmlns:a16="http://schemas.microsoft.com/office/drawing/2014/main" id="{AAB1DFEB-72C2-E142-90F1-F4946E51C52F}"/>
              </a:ext>
            </a:extLst>
          </p:cNvPr>
          <p:cNvSpPr txBox="1"/>
          <p:nvPr/>
        </p:nvSpPr>
        <p:spPr>
          <a:xfrm>
            <a:off x="2519924" y="1961642"/>
            <a:ext cx="3800143" cy="400110"/>
          </a:xfrm>
          <a:prstGeom prst="rect">
            <a:avLst/>
          </a:prstGeom>
          <a:noFill/>
        </p:spPr>
        <p:txBody>
          <a:bodyPr wrap="none" rtlCol="0">
            <a:spAutoFit/>
          </a:bodyPr>
          <a:lstStyle/>
          <a:p>
            <a:r>
              <a:rPr lang="en-GB" sz="2000" dirty="0"/>
              <a:t>The snow was laying like a blanket.</a:t>
            </a:r>
          </a:p>
        </p:txBody>
      </p:sp>
      <p:sp>
        <p:nvSpPr>
          <p:cNvPr id="8" name="Rectangle 7">
            <a:extLst>
              <a:ext uri="{FF2B5EF4-FFF2-40B4-BE49-F238E27FC236}">
                <a16:creationId xmlns:a16="http://schemas.microsoft.com/office/drawing/2014/main" id="{E71064BE-9251-B244-A632-8923528B31C3}"/>
              </a:ext>
            </a:extLst>
          </p:cNvPr>
          <p:cNvSpPr/>
          <p:nvPr/>
        </p:nvSpPr>
        <p:spPr>
          <a:xfrm>
            <a:off x="6947554" y="1961642"/>
            <a:ext cx="3367973" cy="400110"/>
          </a:xfrm>
          <a:prstGeom prst="rect">
            <a:avLst/>
          </a:prstGeom>
        </p:spPr>
        <p:txBody>
          <a:bodyPr wrap="none">
            <a:spAutoFit/>
          </a:bodyPr>
          <a:lstStyle/>
          <a:p>
            <a:r>
              <a:rPr lang="en-GB" sz="2000" dirty="0"/>
              <a:t>The snow was a white blanket.</a:t>
            </a:r>
          </a:p>
        </p:txBody>
      </p:sp>
      <p:sp>
        <p:nvSpPr>
          <p:cNvPr id="12" name="TextBox 11">
            <a:extLst>
              <a:ext uri="{FF2B5EF4-FFF2-40B4-BE49-F238E27FC236}">
                <a16:creationId xmlns:a16="http://schemas.microsoft.com/office/drawing/2014/main" id="{2F1D5452-84E7-4B45-8A5F-B728FD7E47E3}"/>
              </a:ext>
            </a:extLst>
          </p:cNvPr>
          <p:cNvSpPr txBox="1"/>
          <p:nvPr/>
        </p:nvSpPr>
        <p:spPr>
          <a:xfrm>
            <a:off x="2859599" y="2766495"/>
            <a:ext cx="2995500"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The clouds are balls of cotton.</a:t>
            </a:r>
          </a:p>
        </p:txBody>
      </p:sp>
      <p:sp>
        <p:nvSpPr>
          <p:cNvPr id="13" name="TextBox 12">
            <a:extLst>
              <a:ext uri="{FF2B5EF4-FFF2-40B4-BE49-F238E27FC236}">
                <a16:creationId xmlns:a16="http://schemas.microsoft.com/office/drawing/2014/main" id="{A7AE5AF8-FF1A-A640-8681-8C2F1EE5BF7C}"/>
              </a:ext>
            </a:extLst>
          </p:cNvPr>
          <p:cNvSpPr txBox="1"/>
          <p:nvPr/>
        </p:nvSpPr>
        <p:spPr>
          <a:xfrm>
            <a:off x="6949156" y="2766495"/>
            <a:ext cx="3366371"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The clouds are like balls of cotton.</a:t>
            </a:r>
          </a:p>
        </p:txBody>
      </p:sp>
      <p:sp>
        <p:nvSpPr>
          <p:cNvPr id="5" name="TextBox 4">
            <a:extLst>
              <a:ext uri="{FF2B5EF4-FFF2-40B4-BE49-F238E27FC236}">
                <a16:creationId xmlns:a16="http://schemas.microsoft.com/office/drawing/2014/main" id="{44D5ABFA-8E18-D943-A177-6F149FB42A7D}"/>
              </a:ext>
            </a:extLst>
          </p:cNvPr>
          <p:cNvSpPr txBox="1"/>
          <p:nvPr/>
        </p:nvSpPr>
        <p:spPr>
          <a:xfrm>
            <a:off x="2719304" y="3569660"/>
            <a:ext cx="3276090" cy="369332"/>
          </a:xfrm>
          <a:prstGeom prst="rect">
            <a:avLst/>
          </a:prstGeom>
          <a:noFill/>
        </p:spPr>
        <p:txBody>
          <a:bodyPr wrap="none" rtlCol="0">
            <a:spAutoFit/>
          </a:bodyPr>
          <a:lstStyle/>
          <a:p>
            <a:r>
              <a:rPr lang="en-US" dirty="0"/>
              <a:t>The stars sparkled like diamonds </a:t>
            </a:r>
          </a:p>
        </p:txBody>
      </p:sp>
      <p:sp>
        <p:nvSpPr>
          <p:cNvPr id="14" name="TextBox 13">
            <a:extLst>
              <a:ext uri="{FF2B5EF4-FFF2-40B4-BE49-F238E27FC236}">
                <a16:creationId xmlns:a16="http://schemas.microsoft.com/office/drawing/2014/main" id="{895024CC-188D-7B47-A311-837F793A0C86}"/>
              </a:ext>
            </a:extLst>
          </p:cNvPr>
          <p:cNvSpPr txBox="1"/>
          <p:nvPr/>
        </p:nvSpPr>
        <p:spPr>
          <a:xfrm>
            <a:off x="6985268" y="3569660"/>
            <a:ext cx="3360664" cy="369332"/>
          </a:xfrm>
          <a:prstGeom prst="rect">
            <a:avLst/>
          </a:prstGeom>
          <a:noFill/>
        </p:spPr>
        <p:txBody>
          <a:bodyPr wrap="none" rtlCol="0">
            <a:spAutoFit/>
          </a:bodyPr>
          <a:lstStyle/>
          <a:p>
            <a:r>
              <a:rPr lang="en-US" dirty="0"/>
              <a:t>The stars are sparkling diamonds </a:t>
            </a:r>
          </a:p>
        </p:txBody>
      </p:sp>
      <p:sp>
        <p:nvSpPr>
          <p:cNvPr id="15" name="TextBox 14">
            <a:extLst>
              <a:ext uri="{FF2B5EF4-FFF2-40B4-BE49-F238E27FC236}">
                <a16:creationId xmlns:a16="http://schemas.microsoft.com/office/drawing/2014/main" id="{666697FC-D7F1-0243-8488-98939827861F}"/>
              </a:ext>
            </a:extLst>
          </p:cNvPr>
          <p:cNvSpPr txBox="1"/>
          <p:nvPr/>
        </p:nvSpPr>
        <p:spPr>
          <a:xfrm>
            <a:off x="2585582" y="4372010"/>
            <a:ext cx="3543534" cy="369332"/>
          </a:xfrm>
          <a:prstGeom prst="rect">
            <a:avLst/>
          </a:prstGeom>
          <a:noFill/>
        </p:spPr>
        <p:txBody>
          <a:bodyPr wrap="none" rtlCol="0">
            <a:spAutoFit/>
          </a:bodyPr>
          <a:lstStyle/>
          <a:p>
            <a:r>
              <a:rPr lang="en-US" dirty="0"/>
              <a:t>The moon is as bright as a spotlight </a:t>
            </a:r>
          </a:p>
        </p:txBody>
      </p:sp>
      <p:sp>
        <p:nvSpPr>
          <p:cNvPr id="16" name="TextBox 15">
            <a:extLst>
              <a:ext uri="{FF2B5EF4-FFF2-40B4-BE49-F238E27FC236}">
                <a16:creationId xmlns:a16="http://schemas.microsoft.com/office/drawing/2014/main" id="{D9F5776C-2EA4-2E48-A313-7A9E9E913138}"/>
              </a:ext>
            </a:extLst>
          </p:cNvPr>
          <p:cNvSpPr txBox="1"/>
          <p:nvPr/>
        </p:nvSpPr>
        <p:spPr>
          <a:xfrm>
            <a:off x="7113848" y="4372010"/>
            <a:ext cx="3036985" cy="369332"/>
          </a:xfrm>
          <a:prstGeom prst="rect">
            <a:avLst/>
          </a:prstGeom>
          <a:noFill/>
        </p:spPr>
        <p:txBody>
          <a:bodyPr wrap="none" rtlCol="0">
            <a:spAutoFit/>
          </a:bodyPr>
          <a:lstStyle/>
          <a:p>
            <a:r>
              <a:rPr lang="en-US" dirty="0"/>
              <a:t>The moon is a bright spotlight </a:t>
            </a:r>
          </a:p>
        </p:txBody>
      </p:sp>
      <p:sp>
        <p:nvSpPr>
          <p:cNvPr id="7" name="TextBox 6">
            <a:extLst>
              <a:ext uri="{FF2B5EF4-FFF2-40B4-BE49-F238E27FC236}">
                <a16:creationId xmlns:a16="http://schemas.microsoft.com/office/drawing/2014/main" id="{FA03669E-8929-0B44-9DFE-B2BAD5A298C7}"/>
              </a:ext>
            </a:extLst>
          </p:cNvPr>
          <p:cNvSpPr txBox="1"/>
          <p:nvPr/>
        </p:nvSpPr>
        <p:spPr>
          <a:xfrm>
            <a:off x="2207623" y="1293223"/>
            <a:ext cx="184731" cy="369332"/>
          </a:xfrm>
          <a:prstGeom prst="rect">
            <a:avLst/>
          </a:prstGeom>
          <a:noFill/>
        </p:spPr>
        <p:txBody>
          <a:bodyPr wrap="none" rtlCol="0">
            <a:spAutoFit/>
          </a:bodyPr>
          <a:lstStyle/>
          <a:p>
            <a:endParaRPr lang="en-US" dirty="0"/>
          </a:p>
        </p:txBody>
      </p:sp>
      <p:pic>
        <p:nvPicPr>
          <p:cNvPr id="17" name="Picture 16">
            <a:extLst>
              <a:ext uri="{FF2B5EF4-FFF2-40B4-BE49-F238E27FC236}">
                <a16:creationId xmlns:a16="http://schemas.microsoft.com/office/drawing/2014/main" id="{6421D068-7FD5-1644-A282-8A943F2DB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8489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765EB-818C-384B-BF4C-CD5A6BEE616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D8774632-EE7C-AF46-B640-D215E51699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7B6590AD-626A-2D43-A773-6168A63E4475}"/>
              </a:ext>
            </a:extLst>
          </p:cNvPr>
          <p:cNvSpPr txBox="1"/>
          <p:nvPr/>
        </p:nvSpPr>
        <p:spPr>
          <a:xfrm>
            <a:off x="2519924" y="1961642"/>
            <a:ext cx="3800143" cy="400110"/>
          </a:xfrm>
          <a:prstGeom prst="rect">
            <a:avLst/>
          </a:prstGeom>
          <a:noFill/>
        </p:spPr>
        <p:txBody>
          <a:bodyPr wrap="none" rtlCol="0">
            <a:spAutoFit/>
          </a:bodyPr>
          <a:lstStyle/>
          <a:p>
            <a:r>
              <a:rPr lang="en-GB" sz="2000" dirty="0"/>
              <a:t>The snow was laying like a blanket.</a:t>
            </a:r>
          </a:p>
        </p:txBody>
      </p:sp>
      <p:sp>
        <p:nvSpPr>
          <p:cNvPr id="17" name="Rectangle 16">
            <a:extLst>
              <a:ext uri="{FF2B5EF4-FFF2-40B4-BE49-F238E27FC236}">
                <a16:creationId xmlns:a16="http://schemas.microsoft.com/office/drawing/2014/main" id="{7540CBE7-8674-A349-99EE-2C7D934258BA}"/>
              </a:ext>
            </a:extLst>
          </p:cNvPr>
          <p:cNvSpPr/>
          <p:nvPr/>
        </p:nvSpPr>
        <p:spPr>
          <a:xfrm>
            <a:off x="6947554" y="1961642"/>
            <a:ext cx="3367973" cy="400110"/>
          </a:xfrm>
          <a:prstGeom prst="rect">
            <a:avLst/>
          </a:prstGeom>
          <a:solidFill>
            <a:srgbClr val="00B050"/>
          </a:solidFill>
        </p:spPr>
        <p:txBody>
          <a:bodyPr wrap="none">
            <a:spAutoFit/>
          </a:bodyPr>
          <a:lstStyle/>
          <a:p>
            <a:r>
              <a:rPr lang="en-GB" sz="2000" dirty="0"/>
              <a:t>The snow was a white blanket.</a:t>
            </a:r>
          </a:p>
        </p:txBody>
      </p:sp>
      <p:sp>
        <p:nvSpPr>
          <p:cNvPr id="20" name="TextBox 19">
            <a:extLst>
              <a:ext uri="{FF2B5EF4-FFF2-40B4-BE49-F238E27FC236}">
                <a16:creationId xmlns:a16="http://schemas.microsoft.com/office/drawing/2014/main" id="{9C750897-F0FC-F54B-935C-FABFEAB55DC7}"/>
              </a:ext>
            </a:extLst>
          </p:cNvPr>
          <p:cNvSpPr txBox="1"/>
          <p:nvPr/>
        </p:nvSpPr>
        <p:spPr>
          <a:xfrm>
            <a:off x="2859599" y="2777464"/>
            <a:ext cx="2995500" cy="369332"/>
          </a:xfrm>
          <a:prstGeom prst="rect">
            <a:avLst/>
          </a:prstGeom>
          <a:solidFill>
            <a:srgbClr val="00B050"/>
          </a:solidFill>
        </p:spPr>
        <p:txBody>
          <a:bodyPr wrap="none" rtlCol="0">
            <a:spAutoFit/>
          </a:bodyPr>
          <a:lstStyle/>
          <a:p>
            <a:r>
              <a:rPr lang="en-GB" dirty="0">
                <a:latin typeface="Calibri" panose="020F0502020204030204" pitchFamily="34" charset="0"/>
                <a:cs typeface="Calibri" panose="020F0502020204030204" pitchFamily="34" charset="0"/>
              </a:rPr>
              <a:t>The clouds are balls of cotton.</a:t>
            </a:r>
          </a:p>
        </p:txBody>
      </p:sp>
      <p:sp>
        <p:nvSpPr>
          <p:cNvPr id="21" name="TextBox 20">
            <a:extLst>
              <a:ext uri="{FF2B5EF4-FFF2-40B4-BE49-F238E27FC236}">
                <a16:creationId xmlns:a16="http://schemas.microsoft.com/office/drawing/2014/main" id="{B9A31427-3F4A-C644-81EF-99579BCC8CA6}"/>
              </a:ext>
            </a:extLst>
          </p:cNvPr>
          <p:cNvSpPr txBox="1"/>
          <p:nvPr/>
        </p:nvSpPr>
        <p:spPr>
          <a:xfrm>
            <a:off x="6949156" y="2777464"/>
            <a:ext cx="3366371"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The clouds are like balls of cotton.</a:t>
            </a:r>
          </a:p>
        </p:txBody>
      </p:sp>
      <p:sp>
        <p:nvSpPr>
          <p:cNvPr id="22" name="TextBox 21">
            <a:extLst>
              <a:ext uri="{FF2B5EF4-FFF2-40B4-BE49-F238E27FC236}">
                <a16:creationId xmlns:a16="http://schemas.microsoft.com/office/drawing/2014/main" id="{0772B88A-678C-B749-AB5F-106BEC95D305}"/>
              </a:ext>
            </a:extLst>
          </p:cNvPr>
          <p:cNvSpPr txBox="1"/>
          <p:nvPr/>
        </p:nvSpPr>
        <p:spPr>
          <a:xfrm>
            <a:off x="2719304" y="3580629"/>
            <a:ext cx="3276090" cy="369332"/>
          </a:xfrm>
          <a:prstGeom prst="rect">
            <a:avLst/>
          </a:prstGeom>
          <a:noFill/>
        </p:spPr>
        <p:txBody>
          <a:bodyPr wrap="none" rtlCol="0">
            <a:spAutoFit/>
          </a:bodyPr>
          <a:lstStyle/>
          <a:p>
            <a:r>
              <a:rPr lang="en-US" dirty="0"/>
              <a:t>The stars sparkled like diamonds </a:t>
            </a:r>
          </a:p>
        </p:txBody>
      </p:sp>
      <p:sp>
        <p:nvSpPr>
          <p:cNvPr id="23" name="TextBox 22">
            <a:extLst>
              <a:ext uri="{FF2B5EF4-FFF2-40B4-BE49-F238E27FC236}">
                <a16:creationId xmlns:a16="http://schemas.microsoft.com/office/drawing/2014/main" id="{31CE528F-45E1-DA44-8311-DB767FA59ABA}"/>
              </a:ext>
            </a:extLst>
          </p:cNvPr>
          <p:cNvSpPr txBox="1"/>
          <p:nvPr/>
        </p:nvSpPr>
        <p:spPr>
          <a:xfrm>
            <a:off x="6985268" y="3580629"/>
            <a:ext cx="3360664" cy="369332"/>
          </a:xfrm>
          <a:prstGeom prst="rect">
            <a:avLst/>
          </a:prstGeom>
          <a:solidFill>
            <a:srgbClr val="00B050"/>
          </a:solidFill>
        </p:spPr>
        <p:txBody>
          <a:bodyPr wrap="none" rtlCol="0">
            <a:spAutoFit/>
          </a:bodyPr>
          <a:lstStyle/>
          <a:p>
            <a:r>
              <a:rPr lang="en-US" dirty="0"/>
              <a:t>The stars are sparkling diamonds </a:t>
            </a:r>
          </a:p>
        </p:txBody>
      </p:sp>
      <p:sp>
        <p:nvSpPr>
          <p:cNvPr id="24" name="TextBox 23">
            <a:extLst>
              <a:ext uri="{FF2B5EF4-FFF2-40B4-BE49-F238E27FC236}">
                <a16:creationId xmlns:a16="http://schemas.microsoft.com/office/drawing/2014/main" id="{E19AA39E-A203-634D-8C15-B88914C4FBB4}"/>
              </a:ext>
            </a:extLst>
          </p:cNvPr>
          <p:cNvSpPr txBox="1"/>
          <p:nvPr/>
        </p:nvSpPr>
        <p:spPr>
          <a:xfrm>
            <a:off x="2585582" y="4382979"/>
            <a:ext cx="3543534" cy="369332"/>
          </a:xfrm>
          <a:prstGeom prst="rect">
            <a:avLst/>
          </a:prstGeom>
          <a:noFill/>
        </p:spPr>
        <p:txBody>
          <a:bodyPr wrap="none" rtlCol="0">
            <a:spAutoFit/>
          </a:bodyPr>
          <a:lstStyle/>
          <a:p>
            <a:r>
              <a:rPr lang="en-US" dirty="0"/>
              <a:t>The moon is as bright as a spotlight </a:t>
            </a:r>
          </a:p>
        </p:txBody>
      </p:sp>
      <p:sp>
        <p:nvSpPr>
          <p:cNvPr id="25" name="TextBox 24">
            <a:extLst>
              <a:ext uri="{FF2B5EF4-FFF2-40B4-BE49-F238E27FC236}">
                <a16:creationId xmlns:a16="http://schemas.microsoft.com/office/drawing/2014/main" id="{B07053B0-1B84-B442-867F-3B6589B33203}"/>
              </a:ext>
            </a:extLst>
          </p:cNvPr>
          <p:cNvSpPr txBox="1"/>
          <p:nvPr/>
        </p:nvSpPr>
        <p:spPr>
          <a:xfrm>
            <a:off x="7113848" y="4382979"/>
            <a:ext cx="3036985" cy="369332"/>
          </a:xfrm>
          <a:prstGeom prst="rect">
            <a:avLst/>
          </a:prstGeom>
          <a:solidFill>
            <a:srgbClr val="00B050"/>
          </a:solidFill>
        </p:spPr>
        <p:txBody>
          <a:bodyPr wrap="none" rtlCol="0">
            <a:spAutoFit/>
          </a:bodyPr>
          <a:lstStyle/>
          <a:p>
            <a:r>
              <a:rPr lang="en-US" dirty="0"/>
              <a:t>The moon is a bright spotlight </a:t>
            </a:r>
          </a:p>
        </p:txBody>
      </p:sp>
      <p:sp>
        <p:nvSpPr>
          <p:cNvPr id="5" name="TextBox 4">
            <a:extLst>
              <a:ext uri="{FF2B5EF4-FFF2-40B4-BE49-F238E27FC236}">
                <a16:creationId xmlns:a16="http://schemas.microsoft.com/office/drawing/2014/main" id="{0B273C41-042A-427B-A259-D96474238F70}"/>
              </a:ext>
            </a:extLst>
          </p:cNvPr>
          <p:cNvSpPr txBox="1"/>
          <p:nvPr/>
        </p:nvSpPr>
        <p:spPr>
          <a:xfrm>
            <a:off x="302461" y="310566"/>
            <a:ext cx="6369885" cy="584775"/>
          </a:xfrm>
          <a:prstGeom prst="rect">
            <a:avLst/>
          </a:prstGeom>
          <a:noFill/>
        </p:spPr>
        <p:txBody>
          <a:bodyPr wrap="none" rtlCol="0">
            <a:spAutoFit/>
          </a:bodyPr>
          <a:lstStyle/>
          <a:p>
            <a:r>
              <a:rPr lang="en-US" sz="3200" dirty="0"/>
              <a:t>Can you spot which is the metaphor?</a:t>
            </a:r>
          </a:p>
        </p:txBody>
      </p:sp>
      <p:pic>
        <p:nvPicPr>
          <p:cNvPr id="13" name="Picture 12">
            <a:extLst>
              <a:ext uri="{FF2B5EF4-FFF2-40B4-BE49-F238E27FC236}">
                <a16:creationId xmlns:a16="http://schemas.microsoft.com/office/drawing/2014/main" id="{96EA0FB3-F013-C648-B005-9CE42EF34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4098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0F0A6-A233-4F47-B3B2-EDC3DD055A63}"/>
              </a:ext>
            </a:extLst>
          </p:cNvPr>
          <p:cNvSpPr txBox="1"/>
          <p:nvPr/>
        </p:nvSpPr>
        <p:spPr>
          <a:xfrm>
            <a:off x="302461" y="310566"/>
            <a:ext cx="8267071" cy="584775"/>
          </a:xfrm>
          <a:prstGeom prst="rect">
            <a:avLst/>
          </a:prstGeom>
          <a:noFill/>
        </p:spPr>
        <p:txBody>
          <a:bodyPr wrap="none" rtlCol="0">
            <a:spAutoFit/>
          </a:bodyPr>
          <a:lstStyle/>
          <a:p>
            <a:r>
              <a:rPr lang="en-US" sz="3200" dirty="0"/>
              <a:t>Can you spot the metaphors in these sentences?</a:t>
            </a:r>
          </a:p>
        </p:txBody>
      </p:sp>
      <p:sp>
        <p:nvSpPr>
          <p:cNvPr id="6" name="Rectangle 5">
            <a:extLst>
              <a:ext uri="{FF2B5EF4-FFF2-40B4-BE49-F238E27FC236}">
                <a16:creationId xmlns:a16="http://schemas.microsoft.com/office/drawing/2014/main" id="{97471329-B7E0-0F43-85A6-716F06AA7A06}"/>
              </a:ext>
            </a:extLst>
          </p:cNvPr>
          <p:cNvSpPr/>
          <p:nvPr/>
        </p:nvSpPr>
        <p:spPr>
          <a:xfrm>
            <a:off x="2296819" y="2090172"/>
            <a:ext cx="7598362" cy="2677656"/>
          </a:xfrm>
          <a:prstGeom prst="rect">
            <a:avLst/>
          </a:prstGeom>
        </p:spPr>
        <p:txBody>
          <a:bodyPr wrap="square">
            <a:spAutoFit/>
          </a:bodyPr>
          <a:lstStyle/>
          <a:p>
            <a:r>
              <a:rPr lang="en-US" sz="2400" dirty="0" smtClean="0"/>
              <a:t>I </a:t>
            </a:r>
            <a:r>
              <a:rPr lang="en-US" sz="2400" dirty="0"/>
              <a:t>opened my eyes and there it was, Earth. </a:t>
            </a:r>
            <a:r>
              <a:rPr lang="en-US" sz="2400" dirty="0" smtClean="0"/>
              <a:t>I </a:t>
            </a:r>
            <a:r>
              <a:rPr lang="en-US" sz="2400" dirty="0"/>
              <a:t>was finally on my way home. As I started to land, the rocket was a shaking leaf. This was it. This was the moment I had dreamed of for 65 years. I made it back to Earth. When I stepped out of the rocket, my heart was a beating drum. But, when I looked up, I didn’t recognise anything. The streets I had know and loved were a disaster zone. </a:t>
            </a:r>
          </a:p>
        </p:txBody>
      </p:sp>
      <p:pic>
        <p:nvPicPr>
          <p:cNvPr id="7" name="Picture 6">
            <a:extLst>
              <a:ext uri="{FF2B5EF4-FFF2-40B4-BE49-F238E27FC236}">
                <a16:creationId xmlns:a16="http://schemas.microsoft.com/office/drawing/2014/main" id="{CC0789DF-78A2-6E44-BCD1-718141676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162614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0F0A6-A233-4F47-B3B2-EDC3DD055A63}"/>
              </a:ext>
            </a:extLst>
          </p:cNvPr>
          <p:cNvSpPr txBox="1"/>
          <p:nvPr/>
        </p:nvSpPr>
        <p:spPr>
          <a:xfrm>
            <a:off x="302461" y="310566"/>
            <a:ext cx="8267071" cy="584775"/>
          </a:xfrm>
          <a:prstGeom prst="rect">
            <a:avLst/>
          </a:prstGeom>
          <a:noFill/>
        </p:spPr>
        <p:txBody>
          <a:bodyPr wrap="none" rtlCol="0">
            <a:spAutoFit/>
          </a:bodyPr>
          <a:lstStyle/>
          <a:p>
            <a:r>
              <a:rPr lang="en-US" sz="3200" dirty="0"/>
              <a:t>Can you spot the metaphors in these sentences?</a:t>
            </a:r>
          </a:p>
        </p:txBody>
      </p:sp>
      <p:sp>
        <p:nvSpPr>
          <p:cNvPr id="6" name="Rectangle 5">
            <a:extLst>
              <a:ext uri="{FF2B5EF4-FFF2-40B4-BE49-F238E27FC236}">
                <a16:creationId xmlns:a16="http://schemas.microsoft.com/office/drawing/2014/main" id="{97471329-B7E0-0F43-85A6-716F06AA7A06}"/>
              </a:ext>
            </a:extLst>
          </p:cNvPr>
          <p:cNvSpPr/>
          <p:nvPr/>
        </p:nvSpPr>
        <p:spPr>
          <a:xfrm>
            <a:off x="2296819" y="2090172"/>
            <a:ext cx="7598362" cy="2677656"/>
          </a:xfrm>
          <a:prstGeom prst="rect">
            <a:avLst/>
          </a:prstGeom>
        </p:spPr>
        <p:txBody>
          <a:bodyPr wrap="square">
            <a:spAutoFit/>
          </a:bodyPr>
          <a:lstStyle/>
          <a:p>
            <a:r>
              <a:rPr lang="en-US" sz="2400" dirty="0"/>
              <a:t>I opened my eyes and there it was, Earth. I was finally on my way home. As I started to land, </a:t>
            </a:r>
            <a:r>
              <a:rPr lang="en-US" sz="2400" u="sng" dirty="0">
                <a:solidFill>
                  <a:srgbClr val="FF0000"/>
                </a:solidFill>
              </a:rPr>
              <a:t>the rocket was a shaking leaf</a:t>
            </a:r>
            <a:r>
              <a:rPr lang="en-US" sz="2400" dirty="0"/>
              <a:t>. This was it. This was the moment I had dreamed of for 65 years. I made it back to Earth. When I stepped out of the rocket, </a:t>
            </a:r>
            <a:r>
              <a:rPr lang="en-US" sz="2400" u="sng" dirty="0">
                <a:solidFill>
                  <a:srgbClr val="FF0000"/>
                </a:solidFill>
              </a:rPr>
              <a:t>my heart was a beating drum</a:t>
            </a:r>
            <a:r>
              <a:rPr lang="en-US" sz="2400" dirty="0"/>
              <a:t>. But, when I looked up, I didn’t recognise anything. </a:t>
            </a:r>
            <a:r>
              <a:rPr lang="en-US" sz="2400" u="sng" dirty="0">
                <a:solidFill>
                  <a:srgbClr val="FF0000"/>
                </a:solidFill>
              </a:rPr>
              <a:t>The streets I had known and loved were a disaster zone. </a:t>
            </a:r>
          </a:p>
        </p:txBody>
      </p:sp>
      <p:pic>
        <p:nvPicPr>
          <p:cNvPr id="7" name="Picture 6">
            <a:extLst>
              <a:ext uri="{FF2B5EF4-FFF2-40B4-BE49-F238E27FC236}">
                <a16:creationId xmlns:a16="http://schemas.microsoft.com/office/drawing/2014/main" id="{C6721713-EDA1-D448-8115-6F8256A13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15717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52814A-0044-1D47-BC41-91D71F782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8" name="Rectangle 7">
            <a:extLst>
              <a:ext uri="{FF2B5EF4-FFF2-40B4-BE49-F238E27FC236}">
                <a16:creationId xmlns:a16="http://schemas.microsoft.com/office/drawing/2014/main" id="{023B7218-3BE3-B844-B0CC-C4EB75D3B179}"/>
              </a:ext>
            </a:extLst>
          </p:cNvPr>
          <p:cNvSpPr/>
          <p:nvPr/>
        </p:nvSpPr>
        <p:spPr>
          <a:xfrm>
            <a:off x="2771752" y="530151"/>
            <a:ext cx="6117444" cy="461665"/>
          </a:xfrm>
          <a:prstGeom prst="rect">
            <a:avLst/>
          </a:prstGeom>
        </p:spPr>
        <p:txBody>
          <a:bodyPr wrap="none">
            <a:spAutoFit/>
          </a:bodyPr>
          <a:lstStyle/>
          <a:p>
            <a:r>
              <a:rPr lang="en-GB" sz="2400" dirty="0">
                <a:latin typeface="Calibri (Body)"/>
              </a:rPr>
              <a:t>Add the words </a:t>
            </a:r>
            <a:r>
              <a:rPr lang="en-GB" sz="2400" b="1" u="sng" dirty="0">
                <a:latin typeface="Calibri (Body)"/>
              </a:rPr>
              <a:t>was</a:t>
            </a:r>
            <a:r>
              <a:rPr lang="en-GB" sz="2400" dirty="0">
                <a:latin typeface="Calibri (Body)"/>
              </a:rPr>
              <a:t> or </a:t>
            </a:r>
            <a:r>
              <a:rPr lang="en-GB" sz="2400" b="1" u="sng" dirty="0">
                <a:latin typeface="Calibri (Body)"/>
              </a:rPr>
              <a:t>were</a:t>
            </a:r>
            <a:r>
              <a:rPr lang="en-GB" sz="2400" b="1" dirty="0">
                <a:latin typeface="Calibri (Body)"/>
              </a:rPr>
              <a:t> </a:t>
            </a:r>
            <a:r>
              <a:rPr lang="en-GB" sz="2400" dirty="0">
                <a:latin typeface="Calibri (Body)"/>
              </a:rPr>
              <a:t>to these sentences.</a:t>
            </a:r>
            <a:endParaRPr lang="en-GB" sz="2400" b="1" u="sng" dirty="0">
              <a:latin typeface="Calibri (Body)"/>
            </a:endParaRPr>
          </a:p>
        </p:txBody>
      </p:sp>
      <p:sp>
        <p:nvSpPr>
          <p:cNvPr id="4" name="TextBox 3">
            <a:extLst>
              <a:ext uri="{FF2B5EF4-FFF2-40B4-BE49-F238E27FC236}">
                <a16:creationId xmlns:a16="http://schemas.microsoft.com/office/drawing/2014/main" id="{7229E626-EB08-9B4D-BB32-10DFC0EDA262}"/>
              </a:ext>
            </a:extLst>
          </p:cNvPr>
          <p:cNvSpPr txBox="1"/>
          <p:nvPr/>
        </p:nvSpPr>
        <p:spPr>
          <a:xfrm>
            <a:off x="2842384" y="1893145"/>
            <a:ext cx="6594947" cy="1323439"/>
          </a:xfrm>
          <a:prstGeom prst="rect">
            <a:avLst/>
          </a:prstGeom>
          <a:noFill/>
        </p:spPr>
        <p:txBody>
          <a:bodyPr wrap="none" rtlCol="0">
            <a:spAutoFit/>
          </a:bodyPr>
          <a:lstStyle/>
          <a:p>
            <a:pPr marL="342900" indent="-342900">
              <a:buFont typeface="+mj-lt"/>
              <a:buAutoNum type="arabicPeriod"/>
            </a:pPr>
            <a:r>
              <a:rPr lang="en-US" sz="2000" dirty="0"/>
              <a:t>When the rocket set off, </a:t>
            </a:r>
            <a:r>
              <a:rPr lang="en-US" sz="2000" dirty="0" smtClean="0"/>
              <a:t>it </a:t>
            </a:r>
            <a:r>
              <a:rPr lang="en-US" sz="2000" dirty="0">
                <a:solidFill>
                  <a:srgbClr val="FF0000"/>
                </a:solidFill>
              </a:rPr>
              <a:t>_____</a:t>
            </a:r>
            <a:r>
              <a:rPr lang="en-US" sz="2000" dirty="0"/>
              <a:t> </a:t>
            </a:r>
            <a:r>
              <a:rPr lang="en-US" sz="2000" dirty="0" smtClean="0"/>
              <a:t>a bolt of lightning.</a:t>
            </a: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r>
              <a:rPr lang="en-GB" sz="2000" dirty="0"/>
              <a:t>As I made my way to the launch pad</a:t>
            </a:r>
            <a:r>
              <a:rPr lang="en-US" sz="2000" dirty="0"/>
              <a:t>, my hands </a:t>
            </a:r>
            <a:r>
              <a:rPr lang="en-US" sz="2000" dirty="0">
                <a:solidFill>
                  <a:srgbClr val="FF0000"/>
                </a:solidFill>
              </a:rPr>
              <a:t>____</a:t>
            </a:r>
            <a:r>
              <a:rPr lang="en-US" sz="2000" dirty="0"/>
              <a:t> jelly.</a:t>
            </a:r>
          </a:p>
        </p:txBody>
      </p:sp>
    </p:spTree>
    <p:extLst>
      <p:ext uri="{BB962C8B-B14F-4D97-AF65-F5344CB8AC3E}">
        <p14:creationId xmlns:p14="http://schemas.microsoft.com/office/powerpoint/2010/main" val="2096626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52814A-0044-1D47-BC41-91D71F782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4" name="TextBox 3">
            <a:extLst>
              <a:ext uri="{FF2B5EF4-FFF2-40B4-BE49-F238E27FC236}">
                <a16:creationId xmlns:a16="http://schemas.microsoft.com/office/drawing/2014/main" id="{7229E626-EB08-9B4D-BB32-10DFC0EDA262}"/>
              </a:ext>
            </a:extLst>
          </p:cNvPr>
          <p:cNvSpPr txBox="1"/>
          <p:nvPr/>
        </p:nvSpPr>
        <p:spPr>
          <a:xfrm>
            <a:off x="2886306" y="1881993"/>
            <a:ext cx="5895717" cy="1323439"/>
          </a:xfrm>
          <a:prstGeom prst="rect">
            <a:avLst/>
          </a:prstGeom>
          <a:noFill/>
        </p:spPr>
        <p:txBody>
          <a:bodyPr wrap="none" rtlCol="0">
            <a:spAutoFit/>
          </a:bodyPr>
          <a:lstStyle/>
          <a:p>
            <a:pPr marL="342900" indent="-342900">
              <a:buFont typeface="+mj-lt"/>
              <a:buAutoNum type="arabicPeriod"/>
            </a:pPr>
            <a:r>
              <a:rPr lang="en-US" sz="2000" dirty="0"/>
              <a:t>When the rocket set off, </a:t>
            </a:r>
            <a:r>
              <a:rPr lang="en-US" sz="2000" dirty="0" smtClean="0"/>
              <a:t>it </a:t>
            </a:r>
            <a:r>
              <a:rPr lang="en-US" sz="2000" u="sng" dirty="0" smtClean="0">
                <a:solidFill>
                  <a:srgbClr val="FF0000"/>
                </a:solidFill>
              </a:rPr>
              <a:t>was</a:t>
            </a:r>
            <a:r>
              <a:rPr lang="en-US" sz="2000" dirty="0" smtClean="0"/>
              <a:t> </a:t>
            </a:r>
            <a:r>
              <a:rPr lang="en-US" sz="2000" dirty="0"/>
              <a:t>a bolt of lightning.</a:t>
            </a:r>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r>
              <a:rPr lang="en-GB" sz="2000" dirty="0"/>
              <a:t>As I stepped out of the rocket</a:t>
            </a:r>
            <a:r>
              <a:rPr lang="en-US" sz="2000" dirty="0"/>
              <a:t>, my hands </a:t>
            </a:r>
            <a:r>
              <a:rPr lang="en-US" sz="2000" u="sng" dirty="0">
                <a:solidFill>
                  <a:srgbClr val="FF0000"/>
                </a:solidFill>
              </a:rPr>
              <a:t>were</a:t>
            </a:r>
            <a:r>
              <a:rPr lang="en-US" sz="2000" dirty="0"/>
              <a:t> jelly.</a:t>
            </a:r>
          </a:p>
        </p:txBody>
      </p:sp>
      <p:sp>
        <p:nvSpPr>
          <p:cNvPr id="8" name="Rectangle 7">
            <a:extLst>
              <a:ext uri="{FF2B5EF4-FFF2-40B4-BE49-F238E27FC236}">
                <a16:creationId xmlns:a16="http://schemas.microsoft.com/office/drawing/2014/main" id="{F80FDBE6-22EC-0944-BE9A-F0E5B499497C}"/>
              </a:ext>
            </a:extLst>
          </p:cNvPr>
          <p:cNvSpPr/>
          <p:nvPr/>
        </p:nvSpPr>
        <p:spPr>
          <a:xfrm>
            <a:off x="2739352" y="479175"/>
            <a:ext cx="6117444" cy="461665"/>
          </a:xfrm>
          <a:prstGeom prst="rect">
            <a:avLst/>
          </a:prstGeom>
        </p:spPr>
        <p:txBody>
          <a:bodyPr wrap="none">
            <a:spAutoFit/>
          </a:bodyPr>
          <a:lstStyle/>
          <a:p>
            <a:r>
              <a:rPr lang="en-GB" sz="2400" dirty="0">
                <a:latin typeface="Calibri (Body)"/>
              </a:rPr>
              <a:t>Add the words </a:t>
            </a:r>
            <a:r>
              <a:rPr lang="en-GB" sz="2400" b="1" u="sng" dirty="0">
                <a:latin typeface="Calibri (Body)"/>
              </a:rPr>
              <a:t>was</a:t>
            </a:r>
            <a:r>
              <a:rPr lang="en-GB" sz="2400" dirty="0">
                <a:latin typeface="Calibri (Body)"/>
              </a:rPr>
              <a:t> or </a:t>
            </a:r>
            <a:r>
              <a:rPr lang="en-GB" sz="2400" b="1" u="sng" dirty="0">
                <a:latin typeface="Calibri (Body)"/>
              </a:rPr>
              <a:t>were</a:t>
            </a:r>
            <a:r>
              <a:rPr lang="en-GB" sz="2400" b="1" dirty="0">
                <a:latin typeface="Calibri (Body)"/>
              </a:rPr>
              <a:t> </a:t>
            </a:r>
            <a:r>
              <a:rPr lang="en-GB" sz="2400" dirty="0">
                <a:latin typeface="Calibri (Body)"/>
              </a:rPr>
              <a:t>to these sentences.</a:t>
            </a:r>
            <a:endParaRPr lang="en-GB" sz="2400" b="1" u="sng" dirty="0">
              <a:latin typeface="Calibri (Body)"/>
            </a:endParaRPr>
          </a:p>
        </p:txBody>
      </p:sp>
    </p:spTree>
    <p:extLst>
      <p:ext uri="{BB962C8B-B14F-4D97-AF65-F5344CB8AC3E}">
        <p14:creationId xmlns:p14="http://schemas.microsoft.com/office/powerpoint/2010/main" val="8390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52814A-0044-1D47-BC41-91D71F782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4" name="Rectangle 3">
            <a:extLst>
              <a:ext uri="{FF2B5EF4-FFF2-40B4-BE49-F238E27FC236}">
                <a16:creationId xmlns:a16="http://schemas.microsoft.com/office/drawing/2014/main" id="{A1AD2EA0-BCD9-7A42-BE6A-7F15218D2C64}"/>
              </a:ext>
            </a:extLst>
          </p:cNvPr>
          <p:cNvSpPr/>
          <p:nvPr/>
        </p:nvSpPr>
        <p:spPr>
          <a:xfrm>
            <a:off x="2837891" y="477945"/>
            <a:ext cx="6057812" cy="461665"/>
          </a:xfrm>
          <a:prstGeom prst="rect">
            <a:avLst/>
          </a:prstGeom>
        </p:spPr>
        <p:txBody>
          <a:bodyPr wrap="none">
            <a:spAutoFit/>
          </a:bodyPr>
          <a:lstStyle/>
          <a:p>
            <a:r>
              <a:rPr lang="en-GB" sz="2400" dirty="0">
                <a:latin typeface="Calibri (Body)"/>
              </a:rPr>
              <a:t>Add a metaphor to the end of these sentences.</a:t>
            </a:r>
          </a:p>
        </p:txBody>
      </p:sp>
      <p:sp>
        <p:nvSpPr>
          <p:cNvPr id="7" name="TextBox 6">
            <a:extLst>
              <a:ext uri="{FF2B5EF4-FFF2-40B4-BE49-F238E27FC236}">
                <a16:creationId xmlns:a16="http://schemas.microsoft.com/office/drawing/2014/main" id="{95BB253D-2D1F-5249-A637-422EE7BF6C51}"/>
              </a:ext>
            </a:extLst>
          </p:cNvPr>
          <p:cNvSpPr txBox="1"/>
          <p:nvPr/>
        </p:nvSpPr>
        <p:spPr>
          <a:xfrm>
            <a:off x="2930934" y="1592504"/>
            <a:ext cx="6808146" cy="2862322"/>
          </a:xfrm>
          <a:prstGeom prst="rect">
            <a:avLst/>
          </a:prstGeom>
          <a:noFill/>
        </p:spPr>
        <p:txBody>
          <a:bodyPr wrap="none" rtlCol="0">
            <a:spAutoFit/>
          </a:bodyPr>
          <a:lstStyle/>
          <a:p>
            <a:endParaRPr lang="en-US" sz="2000" dirty="0"/>
          </a:p>
          <a:p>
            <a:pPr marL="342900" indent="-342900">
              <a:buFont typeface="+mj-lt"/>
              <a:buAutoNum type="arabicPeriod"/>
            </a:pPr>
            <a:r>
              <a:rPr lang="en-US" sz="2000" dirty="0"/>
              <a:t>As I looked into the sky</a:t>
            </a:r>
            <a:r>
              <a:rPr lang="en-US" sz="2000" dirty="0" smtClean="0">
                <a:solidFill>
                  <a:srgbClr val="FF0000"/>
                </a:solidFill>
              </a:rPr>
              <a:t>, the stars ______________________</a:t>
            </a:r>
            <a:endParaRPr lang="en-US" sz="2000" dirty="0">
              <a:solidFill>
                <a:srgbClr val="FF0000"/>
              </a:solidFill>
            </a:endParaRPr>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GB" sz="2000" dirty="0" smtClean="0"/>
          </a:p>
          <a:p>
            <a:pPr marL="342900" indent="-342900">
              <a:buFont typeface="+mj-lt"/>
              <a:buAutoNum type="arabicPeriod"/>
            </a:pPr>
            <a:endParaRPr lang="en-GB" sz="2000" dirty="0"/>
          </a:p>
          <a:p>
            <a:pPr marL="342900" indent="-342900">
              <a:buFont typeface="+mj-lt"/>
              <a:buAutoNum type="arabicPeriod"/>
            </a:pPr>
            <a:endParaRPr lang="en-GB" sz="2000" dirty="0" smtClean="0"/>
          </a:p>
          <a:p>
            <a:pPr marL="342900" indent="-342900">
              <a:buFont typeface="+mj-lt"/>
              <a:buAutoNum type="arabicPeriod"/>
            </a:pPr>
            <a:endParaRPr lang="en-GB" sz="2000" dirty="0" smtClean="0"/>
          </a:p>
          <a:p>
            <a:pPr marL="342900" indent="-342900">
              <a:buFont typeface="+mj-lt"/>
              <a:buAutoNum type="arabicPeriod"/>
            </a:pPr>
            <a:r>
              <a:rPr lang="en-GB" sz="2000" dirty="0" smtClean="0"/>
              <a:t>As </a:t>
            </a:r>
            <a:r>
              <a:rPr lang="en-GB" sz="2000" dirty="0"/>
              <a:t>I stepped out of the rocket</a:t>
            </a:r>
            <a:r>
              <a:rPr lang="en-US" sz="2000" dirty="0">
                <a:solidFill>
                  <a:srgbClr val="FF0000"/>
                </a:solidFill>
              </a:rPr>
              <a:t>, </a:t>
            </a:r>
            <a:r>
              <a:rPr lang="en-US" sz="2000" dirty="0" smtClean="0">
                <a:solidFill>
                  <a:srgbClr val="FF0000"/>
                </a:solidFill>
              </a:rPr>
              <a:t>my home__________</a:t>
            </a:r>
            <a:endParaRPr lang="en-US" sz="2000" dirty="0">
              <a:solidFill>
                <a:srgbClr val="FF0000"/>
              </a:solidFill>
            </a:endParaRPr>
          </a:p>
        </p:txBody>
      </p:sp>
      <p:pic>
        <p:nvPicPr>
          <p:cNvPr id="5" name="Picture 4"/>
          <p:cNvPicPr>
            <a:picLocks noChangeAspect="1"/>
          </p:cNvPicPr>
          <p:nvPr/>
        </p:nvPicPr>
        <p:blipFill>
          <a:blip r:embed="rId4"/>
          <a:stretch>
            <a:fillRect/>
          </a:stretch>
        </p:blipFill>
        <p:spPr>
          <a:xfrm>
            <a:off x="10266106" y="1327068"/>
            <a:ext cx="1045906" cy="1867689"/>
          </a:xfrm>
          <a:prstGeom prst="rect">
            <a:avLst/>
          </a:prstGeom>
        </p:spPr>
      </p:pic>
      <p:pic>
        <p:nvPicPr>
          <p:cNvPr id="11" name="Picture 10"/>
          <p:cNvPicPr>
            <a:picLocks noChangeAspect="1"/>
          </p:cNvPicPr>
          <p:nvPr/>
        </p:nvPicPr>
        <p:blipFill>
          <a:blip r:embed="rId5"/>
          <a:stretch>
            <a:fillRect/>
          </a:stretch>
        </p:blipFill>
        <p:spPr>
          <a:xfrm>
            <a:off x="8865931" y="4539325"/>
            <a:ext cx="2800350" cy="1638300"/>
          </a:xfrm>
          <a:prstGeom prst="rect">
            <a:avLst/>
          </a:prstGeom>
        </p:spPr>
      </p:pic>
    </p:spTree>
    <p:extLst>
      <p:ext uri="{BB962C8B-B14F-4D97-AF65-F5344CB8AC3E}">
        <p14:creationId xmlns:p14="http://schemas.microsoft.com/office/powerpoint/2010/main" val="4284496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52814A-0044-1D47-BC41-91D71F782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7" name="TextBox 6">
            <a:extLst>
              <a:ext uri="{FF2B5EF4-FFF2-40B4-BE49-F238E27FC236}">
                <a16:creationId xmlns:a16="http://schemas.microsoft.com/office/drawing/2014/main" id="{95BB253D-2D1F-5249-A637-422EE7BF6C51}"/>
              </a:ext>
            </a:extLst>
          </p:cNvPr>
          <p:cNvSpPr txBox="1"/>
          <p:nvPr/>
        </p:nvSpPr>
        <p:spPr>
          <a:xfrm>
            <a:off x="2339920" y="1577263"/>
            <a:ext cx="7861511" cy="1631216"/>
          </a:xfrm>
          <a:prstGeom prst="rect">
            <a:avLst/>
          </a:prstGeom>
          <a:noFill/>
        </p:spPr>
        <p:txBody>
          <a:bodyPr wrap="none" rtlCol="0">
            <a:spAutoFit/>
          </a:bodyPr>
          <a:lstStyle/>
          <a:p>
            <a:endParaRPr lang="en-US" sz="2000" dirty="0"/>
          </a:p>
          <a:p>
            <a:pPr marL="342900" indent="-342900">
              <a:buFont typeface="+mj-lt"/>
              <a:buAutoNum type="arabicPeriod"/>
            </a:pPr>
            <a:r>
              <a:rPr lang="en-US" sz="2000" dirty="0"/>
              <a:t>As I looked into the sky</a:t>
            </a:r>
            <a:r>
              <a:rPr lang="en-US" sz="2000" dirty="0">
                <a:solidFill>
                  <a:srgbClr val="FF0000"/>
                </a:solidFill>
              </a:rPr>
              <a:t>, the stars were sparkling diamonds.</a:t>
            </a:r>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r>
              <a:rPr lang="en-GB" sz="2000" dirty="0"/>
              <a:t>As I stepped out of the rocket</a:t>
            </a:r>
            <a:r>
              <a:rPr lang="en-US" sz="2000" dirty="0">
                <a:solidFill>
                  <a:srgbClr val="FF0000"/>
                </a:solidFill>
              </a:rPr>
              <a:t>, </a:t>
            </a:r>
            <a:r>
              <a:rPr lang="en-US" sz="2000" dirty="0" smtClean="0">
                <a:solidFill>
                  <a:srgbClr val="FF0000"/>
                </a:solidFill>
              </a:rPr>
              <a:t>my home was an abandoned graveyard.</a:t>
            </a:r>
            <a:endParaRPr lang="en-US" sz="2000" dirty="0">
              <a:solidFill>
                <a:srgbClr val="FF0000"/>
              </a:solidFill>
            </a:endParaRPr>
          </a:p>
        </p:txBody>
      </p:sp>
      <p:sp>
        <p:nvSpPr>
          <p:cNvPr id="11" name="Rectangle 10">
            <a:extLst>
              <a:ext uri="{FF2B5EF4-FFF2-40B4-BE49-F238E27FC236}">
                <a16:creationId xmlns:a16="http://schemas.microsoft.com/office/drawing/2014/main" id="{53A94B19-B1F0-454E-9CEF-0DB037A26AEB}"/>
              </a:ext>
            </a:extLst>
          </p:cNvPr>
          <p:cNvSpPr/>
          <p:nvPr/>
        </p:nvSpPr>
        <p:spPr>
          <a:xfrm>
            <a:off x="2837891" y="477945"/>
            <a:ext cx="6057812" cy="461665"/>
          </a:xfrm>
          <a:prstGeom prst="rect">
            <a:avLst/>
          </a:prstGeom>
        </p:spPr>
        <p:txBody>
          <a:bodyPr wrap="none">
            <a:spAutoFit/>
          </a:bodyPr>
          <a:lstStyle/>
          <a:p>
            <a:r>
              <a:rPr lang="en-GB" sz="2400" dirty="0">
                <a:latin typeface="Calibri (Body)"/>
              </a:rPr>
              <a:t>Add a metaphor to the end of these sentences.</a:t>
            </a:r>
          </a:p>
        </p:txBody>
      </p:sp>
      <p:pic>
        <p:nvPicPr>
          <p:cNvPr id="12" name="Picture 11"/>
          <p:cNvPicPr>
            <a:picLocks noChangeAspect="1"/>
          </p:cNvPicPr>
          <p:nvPr/>
        </p:nvPicPr>
        <p:blipFill>
          <a:blip r:embed="rId4"/>
          <a:stretch>
            <a:fillRect/>
          </a:stretch>
        </p:blipFill>
        <p:spPr>
          <a:xfrm>
            <a:off x="9155525" y="4154559"/>
            <a:ext cx="1045906" cy="1638300"/>
          </a:xfrm>
          <a:prstGeom prst="rect">
            <a:avLst/>
          </a:prstGeom>
        </p:spPr>
      </p:pic>
      <p:pic>
        <p:nvPicPr>
          <p:cNvPr id="13" name="Picture 12"/>
          <p:cNvPicPr>
            <a:picLocks noChangeAspect="1"/>
          </p:cNvPicPr>
          <p:nvPr/>
        </p:nvPicPr>
        <p:blipFill>
          <a:blip r:embed="rId5"/>
          <a:stretch>
            <a:fillRect/>
          </a:stretch>
        </p:blipFill>
        <p:spPr>
          <a:xfrm>
            <a:off x="5866797" y="4154558"/>
            <a:ext cx="2800350" cy="1638300"/>
          </a:xfrm>
          <a:prstGeom prst="rect">
            <a:avLst/>
          </a:prstGeom>
        </p:spPr>
      </p:pic>
    </p:spTree>
    <p:extLst>
      <p:ext uri="{BB962C8B-B14F-4D97-AF65-F5344CB8AC3E}">
        <p14:creationId xmlns:p14="http://schemas.microsoft.com/office/powerpoint/2010/main" val="183900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52814A-0044-1D47-BC41-91D71F782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7" name="TextBox 6">
            <a:extLst>
              <a:ext uri="{FF2B5EF4-FFF2-40B4-BE49-F238E27FC236}">
                <a16:creationId xmlns:a16="http://schemas.microsoft.com/office/drawing/2014/main" id="{EC509EC9-D1E9-A543-9815-5F99A1943F9F}"/>
              </a:ext>
            </a:extLst>
          </p:cNvPr>
          <p:cNvSpPr txBox="1"/>
          <p:nvPr/>
        </p:nvSpPr>
        <p:spPr>
          <a:xfrm>
            <a:off x="2499859" y="2052161"/>
            <a:ext cx="8303123" cy="2308324"/>
          </a:xfrm>
          <a:prstGeom prst="rect">
            <a:avLst/>
          </a:prstGeom>
          <a:noFill/>
        </p:spPr>
        <p:txBody>
          <a:bodyPr wrap="square" rtlCol="0">
            <a:spAutoFit/>
          </a:bodyPr>
          <a:lstStyle/>
          <a:p>
            <a:r>
              <a:rPr lang="en-US" sz="2000" dirty="0">
                <a:solidFill>
                  <a:srgbClr val="FF0000"/>
                </a:solidFill>
              </a:rPr>
              <a:t>________________________ </a:t>
            </a:r>
            <a:r>
              <a:rPr lang="en-US" sz="2000" dirty="0"/>
              <a:t>was a disaster zone. </a:t>
            </a:r>
          </a:p>
          <a:p>
            <a:pPr marL="342900" indent="-342900">
              <a:buFont typeface="+mj-lt"/>
              <a:buAutoNum type="arabicPeriod"/>
            </a:pPr>
            <a:endParaRPr lang="en-US" sz="2000" dirty="0">
              <a:solidFill>
                <a:srgbClr val="FF0000"/>
              </a:solidFill>
            </a:endParaRPr>
          </a:p>
          <a:p>
            <a:pPr marL="342900" indent="-342900">
              <a:buFont typeface="+mj-lt"/>
              <a:buAutoNum type="arabicPeriod"/>
            </a:pPr>
            <a:endParaRPr lang="en-US" sz="2000" dirty="0">
              <a:solidFill>
                <a:srgbClr val="FF0000"/>
              </a:solidFill>
            </a:endParaRPr>
          </a:p>
          <a:p>
            <a:r>
              <a:rPr lang="en-US" sz="2000" dirty="0">
                <a:solidFill>
                  <a:srgbClr val="FF0000"/>
                </a:solidFill>
              </a:rPr>
              <a:t>________________________ </a:t>
            </a:r>
            <a:r>
              <a:rPr lang="en-US" sz="2000" dirty="0"/>
              <a:t>tears were a flowing river down my cheeks.</a:t>
            </a:r>
          </a:p>
          <a:p>
            <a:pPr marL="342900" indent="-342900">
              <a:buFont typeface="+mj-lt"/>
              <a:buAutoNum type="arabicPeriod"/>
            </a:pPr>
            <a:endParaRPr lang="en-US" sz="2000" dirty="0">
              <a:solidFill>
                <a:srgbClr val="FF0000"/>
              </a:solidFill>
            </a:endParaRPr>
          </a:p>
          <a:p>
            <a:pPr marL="342900" indent="-342900">
              <a:buFont typeface="+mj-lt"/>
              <a:buAutoNum type="arabicPeriod"/>
            </a:pPr>
            <a:endParaRPr lang="en-US" sz="2000" dirty="0">
              <a:solidFill>
                <a:srgbClr val="FF0000"/>
              </a:solidFill>
            </a:endParaRPr>
          </a:p>
          <a:p>
            <a:endParaRPr lang="en-US" sz="2000" dirty="0">
              <a:solidFill>
                <a:srgbClr val="FF0000"/>
              </a:solidFill>
            </a:endParaRPr>
          </a:p>
        </p:txBody>
      </p:sp>
      <p:sp>
        <p:nvSpPr>
          <p:cNvPr id="4" name="TextBox 3">
            <a:extLst>
              <a:ext uri="{FF2B5EF4-FFF2-40B4-BE49-F238E27FC236}">
                <a16:creationId xmlns:a16="http://schemas.microsoft.com/office/drawing/2014/main" id="{FF5ECA94-C42E-CA40-BC80-9E2026D098B1}"/>
              </a:ext>
            </a:extLst>
          </p:cNvPr>
          <p:cNvSpPr txBox="1"/>
          <p:nvPr/>
        </p:nvSpPr>
        <p:spPr>
          <a:xfrm>
            <a:off x="2205548" y="2148780"/>
            <a:ext cx="588623" cy="1938992"/>
          </a:xfrm>
          <a:prstGeom prst="rect">
            <a:avLst/>
          </a:prstGeom>
          <a:noFill/>
        </p:spPr>
        <p:txBody>
          <a:bodyPr wrap="none" rtlCol="0">
            <a:spAutoFit/>
          </a:bodyPr>
          <a:lstStyle/>
          <a:p>
            <a:pPr marL="342900" indent="-342900">
              <a:buFont typeface="+mj-lt"/>
              <a:buAutoNum type="arabicPeriod"/>
            </a:pPr>
            <a:r>
              <a:rPr lang="en-US" sz="2000" dirty="0"/>
              <a:t> </a:t>
            </a:r>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r>
              <a:rPr lang="en-US" sz="2000" dirty="0"/>
              <a:t> </a:t>
            </a:r>
          </a:p>
          <a:p>
            <a:pPr marL="342900" indent="-342900">
              <a:buFont typeface="+mj-lt"/>
              <a:buAutoNum type="arabicPeriod"/>
            </a:pPr>
            <a:endParaRPr lang="en-US" sz="2000" dirty="0"/>
          </a:p>
          <a:p>
            <a:r>
              <a:rPr lang="en-US" sz="2000" dirty="0"/>
              <a:t> </a:t>
            </a:r>
          </a:p>
        </p:txBody>
      </p:sp>
      <p:sp>
        <p:nvSpPr>
          <p:cNvPr id="8" name="Rectangle 7">
            <a:extLst>
              <a:ext uri="{FF2B5EF4-FFF2-40B4-BE49-F238E27FC236}">
                <a16:creationId xmlns:a16="http://schemas.microsoft.com/office/drawing/2014/main" id="{6C040F9D-5EEA-7B4F-AEB2-F2946444F4F2}"/>
              </a:ext>
            </a:extLst>
          </p:cNvPr>
          <p:cNvSpPr/>
          <p:nvPr/>
        </p:nvSpPr>
        <p:spPr>
          <a:xfrm>
            <a:off x="2792894" y="477945"/>
            <a:ext cx="6316216" cy="461665"/>
          </a:xfrm>
          <a:prstGeom prst="rect">
            <a:avLst/>
          </a:prstGeom>
        </p:spPr>
        <p:txBody>
          <a:bodyPr wrap="none">
            <a:spAutoFit/>
          </a:bodyPr>
          <a:lstStyle/>
          <a:p>
            <a:r>
              <a:rPr lang="en-GB" sz="2400" dirty="0">
                <a:latin typeface="Calibri (Body)"/>
              </a:rPr>
              <a:t>Can you think of an opener for these metaphors?</a:t>
            </a:r>
          </a:p>
        </p:txBody>
      </p:sp>
    </p:spTree>
    <p:extLst>
      <p:ext uri="{BB962C8B-B14F-4D97-AF65-F5344CB8AC3E}">
        <p14:creationId xmlns:p14="http://schemas.microsoft.com/office/powerpoint/2010/main" val="3700524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52814A-0044-1D47-BC41-91D71F782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4" name="TextBox 3">
            <a:extLst>
              <a:ext uri="{FF2B5EF4-FFF2-40B4-BE49-F238E27FC236}">
                <a16:creationId xmlns:a16="http://schemas.microsoft.com/office/drawing/2014/main" id="{FF5ECA94-C42E-CA40-BC80-9E2026D098B1}"/>
              </a:ext>
            </a:extLst>
          </p:cNvPr>
          <p:cNvSpPr txBox="1"/>
          <p:nvPr/>
        </p:nvSpPr>
        <p:spPr>
          <a:xfrm>
            <a:off x="2238410" y="2187969"/>
            <a:ext cx="588623" cy="1938992"/>
          </a:xfrm>
          <a:prstGeom prst="rect">
            <a:avLst/>
          </a:prstGeom>
          <a:noFill/>
        </p:spPr>
        <p:txBody>
          <a:bodyPr wrap="none" rtlCol="0">
            <a:spAutoFit/>
          </a:bodyPr>
          <a:lstStyle/>
          <a:p>
            <a:pPr marL="342900" indent="-342900">
              <a:buFont typeface="+mj-lt"/>
              <a:buAutoNum type="arabicPeriod"/>
            </a:pPr>
            <a:r>
              <a:rPr lang="en-US" sz="2000" dirty="0"/>
              <a:t> </a:t>
            </a:r>
          </a:p>
          <a:p>
            <a:pPr marL="342900"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r>
              <a:rPr lang="en-US" sz="2000" dirty="0"/>
              <a:t> </a:t>
            </a:r>
          </a:p>
          <a:p>
            <a:pPr marL="342900" indent="-342900">
              <a:buFont typeface="+mj-lt"/>
              <a:buAutoNum type="arabicPeriod"/>
            </a:pPr>
            <a:endParaRPr lang="en-US" sz="2000" dirty="0"/>
          </a:p>
          <a:p>
            <a:r>
              <a:rPr lang="en-US" sz="2000" dirty="0"/>
              <a:t> </a:t>
            </a:r>
          </a:p>
        </p:txBody>
      </p:sp>
      <p:sp>
        <p:nvSpPr>
          <p:cNvPr id="8" name="Rectangle 7">
            <a:extLst>
              <a:ext uri="{FF2B5EF4-FFF2-40B4-BE49-F238E27FC236}">
                <a16:creationId xmlns:a16="http://schemas.microsoft.com/office/drawing/2014/main" id="{51CF3A73-5197-0841-BAB8-958E9A927A53}"/>
              </a:ext>
            </a:extLst>
          </p:cNvPr>
          <p:cNvSpPr/>
          <p:nvPr/>
        </p:nvSpPr>
        <p:spPr>
          <a:xfrm>
            <a:off x="2529345" y="477945"/>
            <a:ext cx="6316216" cy="461665"/>
          </a:xfrm>
          <a:prstGeom prst="rect">
            <a:avLst/>
          </a:prstGeom>
        </p:spPr>
        <p:txBody>
          <a:bodyPr wrap="none">
            <a:spAutoFit/>
          </a:bodyPr>
          <a:lstStyle/>
          <a:p>
            <a:r>
              <a:rPr lang="en-GB" sz="2400" dirty="0">
                <a:latin typeface="Calibri (Body)"/>
              </a:rPr>
              <a:t>Can you think of an opener for these metaphors?</a:t>
            </a:r>
          </a:p>
        </p:txBody>
      </p:sp>
      <p:sp>
        <p:nvSpPr>
          <p:cNvPr id="9" name="TextBox 8">
            <a:extLst>
              <a:ext uri="{FF2B5EF4-FFF2-40B4-BE49-F238E27FC236}">
                <a16:creationId xmlns:a16="http://schemas.microsoft.com/office/drawing/2014/main" id="{34FF51D9-7737-7844-86DF-602E83F6FB74}"/>
              </a:ext>
            </a:extLst>
          </p:cNvPr>
          <p:cNvSpPr txBox="1"/>
          <p:nvPr/>
        </p:nvSpPr>
        <p:spPr>
          <a:xfrm>
            <a:off x="2789992" y="2187969"/>
            <a:ext cx="8303123" cy="2246769"/>
          </a:xfrm>
          <a:prstGeom prst="rect">
            <a:avLst/>
          </a:prstGeom>
          <a:noFill/>
        </p:spPr>
        <p:txBody>
          <a:bodyPr wrap="square" rtlCol="0">
            <a:spAutoFit/>
          </a:bodyPr>
          <a:lstStyle/>
          <a:p>
            <a:r>
              <a:rPr lang="en-US" sz="2000" dirty="0">
                <a:solidFill>
                  <a:srgbClr val="FF0000"/>
                </a:solidFill>
              </a:rPr>
              <a:t>The planet I had returned to </a:t>
            </a:r>
            <a:r>
              <a:rPr lang="en-US" sz="2000" dirty="0"/>
              <a:t>was a disaster zone. </a:t>
            </a:r>
          </a:p>
          <a:p>
            <a:r>
              <a:rPr lang="en-US" sz="2000" dirty="0">
                <a:solidFill>
                  <a:srgbClr val="FF0000"/>
                </a:solidFill>
              </a:rPr>
              <a:t> </a:t>
            </a:r>
          </a:p>
          <a:p>
            <a:endParaRPr lang="en-US" sz="2000" dirty="0">
              <a:solidFill>
                <a:srgbClr val="FF0000"/>
              </a:solidFill>
            </a:endParaRPr>
          </a:p>
          <a:p>
            <a:r>
              <a:rPr lang="en-US" sz="2000" dirty="0">
                <a:solidFill>
                  <a:srgbClr val="FF0000"/>
                </a:solidFill>
              </a:rPr>
              <a:t>I tried to contain my emotions, but </a:t>
            </a:r>
            <a:r>
              <a:rPr lang="en-US" sz="2000" dirty="0"/>
              <a:t>tears were a flowing river down my cheeks.</a:t>
            </a:r>
          </a:p>
          <a:p>
            <a:pPr marL="342900" indent="-342900">
              <a:buFont typeface="+mj-lt"/>
              <a:buAutoNum type="arabicPeriod"/>
            </a:pPr>
            <a:endParaRPr lang="en-US" sz="2000" dirty="0">
              <a:solidFill>
                <a:srgbClr val="FF0000"/>
              </a:solidFill>
            </a:endParaRPr>
          </a:p>
          <a:p>
            <a:pPr marL="342900" indent="-342900">
              <a:buFont typeface="+mj-lt"/>
              <a:buAutoNum type="arabicPeriod"/>
            </a:pPr>
            <a:endParaRPr lang="en-US" sz="2000" dirty="0">
              <a:solidFill>
                <a:srgbClr val="FF0000"/>
              </a:solidFill>
            </a:endParaRPr>
          </a:p>
          <a:p>
            <a:endParaRPr lang="en-US" sz="2000" dirty="0">
              <a:solidFill>
                <a:srgbClr val="FF0000"/>
              </a:solidFill>
            </a:endParaRPr>
          </a:p>
        </p:txBody>
      </p:sp>
    </p:spTree>
    <p:extLst>
      <p:ext uri="{BB962C8B-B14F-4D97-AF65-F5344CB8AC3E}">
        <p14:creationId xmlns:p14="http://schemas.microsoft.com/office/powerpoint/2010/main" val="382886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10098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Non-fiction: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Narrative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nvPr>
        </p:nvGraphicFramePr>
        <p:xfrm>
          <a:off x="273361" y="1856031"/>
          <a:ext cx="11658085" cy="2092444"/>
        </p:xfrm>
        <a:graphic>
          <a:graphicData uri="http://schemas.openxmlformats.org/drawingml/2006/table">
            <a:tbl>
              <a:tblPr firstRow="1" bandRow="1">
                <a:tableStyleId>{5940675A-B579-460E-94D1-54222C63F5DA}</a:tableStyleId>
              </a:tblPr>
              <a:tblGrid>
                <a:gridCol w="2331617">
                  <a:extLst>
                    <a:ext uri="{9D8B030D-6E8A-4147-A177-3AD203B41FA5}">
                      <a16:colId xmlns:a16="http://schemas.microsoft.com/office/drawing/2014/main" val="2037785431"/>
                    </a:ext>
                  </a:extLst>
                </a:gridCol>
                <a:gridCol w="2331617">
                  <a:extLst>
                    <a:ext uri="{9D8B030D-6E8A-4147-A177-3AD203B41FA5}">
                      <a16:colId xmlns:a16="http://schemas.microsoft.com/office/drawing/2014/main" val="2821576141"/>
                    </a:ext>
                  </a:extLst>
                </a:gridCol>
                <a:gridCol w="2331617">
                  <a:extLst>
                    <a:ext uri="{9D8B030D-6E8A-4147-A177-3AD203B41FA5}">
                      <a16:colId xmlns:a16="http://schemas.microsoft.com/office/drawing/2014/main" val="2826759600"/>
                    </a:ext>
                  </a:extLst>
                </a:gridCol>
                <a:gridCol w="2331617">
                  <a:extLst>
                    <a:ext uri="{9D8B030D-6E8A-4147-A177-3AD203B41FA5}">
                      <a16:colId xmlns:a16="http://schemas.microsoft.com/office/drawing/2014/main" val="2586170046"/>
                    </a:ext>
                  </a:extLst>
                </a:gridCol>
                <a:gridCol w="2331617">
                  <a:extLst>
                    <a:ext uri="{9D8B030D-6E8A-4147-A177-3AD203B41FA5}">
                      <a16:colId xmlns:a16="http://schemas.microsoft.com/office/drawing/2014/main" val="1637883358"/>
                    </a:ext>
                  </a:extLst>
                </a:gridCol>
              </a:tblGrid>
              <a:tr h="281483">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Trailblazers </a:t>
                      </a:r>
                      <a:endParaRPr lang="en-GB" sz="20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8579625"/>
                  </a:ext>
                </a:extLst>
              </a:tr>
              <a:tr h="307072">
                <a:tc>
                  <a:txBody>
                    <a:bodyPr/>
                    <a:lstStyle/>
                    <a:p>
                      <a:pPr algn="ctr"/>
                      <a:r>
                        <a:rPr lang="en-US" sz="2000" dirty="0"/>
                        <a:t>Monday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Tuesday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t>Wednesday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Thursday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Friday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2803903"/>
                  </a:ext>
                </a:extLst>
              </a:tr>
              <a:tr h="1299964">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to use imagery.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to use direct speech. </a:t>
                      </a:r>
                    </a:p>
                  </a:txBody>
                  <a:tcPr marL="68580" marR="68580" marT="0" marB="0">
                    <a:lnL w="12700" cap="flat" cmpd="sng" algn="ctr">
                      <a:solidFill>
                        <a:schemeClr val="tx1"/>
                      </a:solidFill>
                      <a:prstDash val="solid"/>
                      <a:round/>
                      <a:headEnd type="none" w="med" len="med"/>
                      <a:tailEnd type="none" w="med" len="med"/>
                    </a:lnL>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to vary sentence length for effect</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to add description through action</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to write a narrative</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795782"/>
                  </a:ext>
                </a:extLst>
              </a:tr>
            </a:tbl>
          </a:graphicData>
        </a:graphic>
      </p:graphicFrame>
    </p:spTree>
    <p:extLst>
      <p:ext uri="{BB962C8B-B14F-4D97-AF65-F5344CB8AC3E}">
        <p14:creationId xmlns:p14="http://schemas.microsoft.com/office/powerpoint/2010/main" val="377069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C2F3ED-1850-0A4B-B0F3-CBEC917EF36B}"/>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9AB031EE-672B-D245-BA73-3F492D2842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48870" y="232509"/>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indoor, gear&#10;&#10;Description automatically generated">
            <a:extLst>
              <a:ext uri="{FF2B5EF4-FFF2-40B4-BE49-F238E27FC236}">
                <a16:creationId xmlns:a16="http://schemas.microsoft.com/office/drawing/2014/main" id="{4F6D77C6-3BBD-7E44-A586-1856CA3EEDAC}"/>
              </a:ext>
            </a:extLst>
          </p:cNvPr>
          <p:cNvPicPr>
            <a:picLocks noChangeAspect="1"/>
          </p:cNvPicPr>
          <p:nvPr/>
        </p:nvPicPr>
        <p:blipFill rotWithShape="1">
          <a:blip r:embed="rId3"/>
          <a:srcRect l="12715"/>
          <a:stretch/>
        </p:blipFill>
        <p:spPr>
          <a:xfrm rot="5400000">
            <a:off x="6663353" y="984172"/>
            <a:ext cx="2708595" cy="2050309"/>
          </a:xfrm>
          <a:prstGeom prst="rect">
            <a:avLst/>
          </a:prstGeom>
        </p:spPr>
      </p:pic>
      <p:sp>
        <p:nvSpPr>
          <p:cNvPr id="6" name="TextBox 5">
            <a:extLst>
              <a:ext uri="{FF2B5EF4-FFF2-40B4-BE49-F238E27FC236}">
                <a16:creationId xmlns:a16="http://schemas.microsoft.com/office/drawing/2014/main" id="{5862316B-C698-6440-92C4-E113FEBA3450}"/>
              </a:ext>
            </a:extLst>
          </p:cNvPr>
          <p:cNvSpPr txBox="1"/>
          <p:nvPr/>
        </p:nvSpPr>
        <p:spPr>
          <a:xfrm>
            <a:off x="1766231" y="435341"/>
            <a:ext cx="4971699" cy="4278094"/>
          </a:xfrm>
          <a:prstGeom prst="rect">
            <a:avLst/>
          </a:prstGeom>
          <a:noFill/>
        </p:spPr>
        <p:txBody>
          <a:bodyPr wrap="square" lIns="91440" tIns="45720" rIns="91440" bIns="45720" rtlCol="0" anchor="t">
            <a:spAutoFit/>
          </a:bodyPr>
          <a:lstStyle/>
          <a:p>
            <a:pPr algn="ctr"/>
            <a:r>
              <a:rPr lang="en-US" sz="3200" dirty="0"/>
              <a:t>Now it's your turn.</a:t>
            </a:r>
          </a:p>
          <a:p>
            <a:pPr algn="ctr"/>
            <a:r>
              <a:rPr lang="en-US" sz="2400" dirty="0"/>
              <a:t>Can you think of 3 metaphors to describe the following situations? </a:t>
            </a:r>
            <a:endParaRPr lang="en-US" sz="2400" dirty="0">
              <a:cs typeface="Calibri"/>
            </a:endParaRPr>
          </a:p>
          <a:p>
            <a:pPr algn="ctr"/>
            <a:endParaRPr lang="en-US" sz="2400" dirty="0"/>
          </a:p>
          <a:p>
            <a:pPr marL="457200" indent="-457200">
              <a:buFont typeface="+mj-lt"/>
              <a:buAutoNum type="arabicPeriod"/>
            </a:pPr>
            <a:r>
              <a:rPr lang="en-US" sz="2400" dirty="0"/>
              <a:t>The monkey is on his way back to Earth.</a:t>
            </a:r>
            <a:endParaRPr lang="en-US" sz="2400" dirty="0">
              <a:cs typeface="Calibri"/>
            </a:endParaRPr>
          </a:p>
          <a:p>
            <a:pPr marL="457200" indent="-457200">
              <a:buFont typeface="+mj-lt"/>
              <a:buAutoNum type="arabicPeriod"/>
            </a:pPr>
            <a:r>
              <a:rPr lang="en-US" sz="2400" dirty="0"/>
              <a:t>The landing of the rocket onto Earth.</a:t>
            </a:r>
          </a:p>
          <a:p>
            <a:pPr marL="457200" indent="-457200">
              <a:buFont typeface="+mj-lt"/>
              <a:buAutoNum type="arabicPeriod"/>
            </a:pPr>
            <a:r>
              <a:rPr lang="en-US" sz="2400" dirty="0"/>
              <a:t>How the world looks when the monkey has returned. </a:t>
            </a:r>
          </a:p>
          <a:p>
            <a:pPr marL="342900" indent="-342900">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CEE5550C-54EA-2545-B59C-3212E6FE09DD}"/>
              </a:ext>
            </a:extLst>
          </p:cNvPr>
          <p:cNvPicPr>
            <a:picLocks noChangeAspect="1"/>
          </p:cNvPicPr>
          <p:nvPr/>
        </p:nvPicPr>
        <p:blipFill rotWithShape="1">
          <a:blip r:embed="rId4"/>
          <a:srcRect l="22378" t="1" r="38675" b="1134"/>
          <a:stretch/>
        </p:blipFill>
        <p:spPr>
          <a:xfrm>
            <a:off x="6992496" y="3363624"/>
            <a:ext cx="2050309" cy="2708595"/>
          </a:xfrm>
          <a:prstGeom prst="rect">
            <a:avLst/>
          </a:prstGeom>
        </p:spPr>
      </p:pic>
      <p:pic>
        <p:nvPicPr>
          <p:cNvPr id="8" name="Picture 7" descr="A picture containing outdoor, sky&#10;&#10;Description automatically generated">
            <a:extLst>
              <a:ext uri="{FF2B5EF4-FFF2-40B4-BE49-F238E27FC236}">
                <a16:creationId xmlns:a16="http://schemas.microsoft.com/office/drawing/2014/main" id="{A78C2C39-6A99-8D48-B4A0-2AE1A6EDF98A}"/>
              </a:ext>
            </a:extLst>
          </p:cNvPr>
          <p:cNvPicPr>
            <a:picLocks noChangeAspect="1"/>
          </p:cNvPicPr>
          <p:nvPr/>
        </p:nvPicPr>
        <p:blipFill rotWithShape="1">
          <a:blip r:embed="rId5"/>
          <a:srcRect l="57225" t="30016" r="15469" b="1116"/>
          <a:stretch/>
        </p:blipFill>
        <p:spPr>
          <a:xfrm>
            <a:off x="9042805" y="3359138"/>
            <a:ext cx="2050309" cy="2708595"/>
          </a:xfrm>
          <a:prstGeom prst="rect">
            <a:avLst/>
          </a:prstGeom>
        </p:spPr>
      </p:pic>
      <p:pic>
        <p:nvPicPr>
          <p:cNvPr id="9" name="Picture 8" descr="A picture containing outdoor object, night sky&#10;&#10;Description automatically generated">
            <a:extLst>
              <a:ext uri="{FF2B5EF4-FFF2-40B4-BE49-F238E27FC236}">
                <a16:creationId xmlns:a16="http://schemas.microsoft.com/office/drawing/2014/main" id="{DBD6A474-794F-E94B-A4B3-EE4ED4C6C5F6}"/>
              </a:ext>
            </a:extLst>
          </p:cNvPr>
          <p:cNvPicPr>
            <a:picLocks noChangeAspect="1"/>
          </p:cNvPicPr>
          <p:nvPr/>
        </p:nvPicPr>
        <p:blipFill rotWithShape="1">
          <a:blip r:embed="rId6"/>
          <a:srcRect l="31608" t="10658" r="33797" b="10658"/>
          <a:stretch/>
        </p:blipFill>
        <p:spPr>
          <a:xfrm>
            <a:off x="9042805" y="659515"/>
            <a:ext cx="2050310" cy="2704109"/>
          </a:xfrm>
          <a:prstGeom prst="rect">
            <a:avLst/>
          </a:prstGeom>
        </p:spPr>
      </p:pic>
      <p:pic>
        <p:nvPicPr>
          <p:cNvPr id="11" name="Picture 10">
            <a:extLst>
              <a:ext uri="{FF2B5EF4-FFF2-40B4-BE49-F238E27FC236}">
                <a16:creationId xmlns:a16="http://schemas.microsoft.com/office/drawing/2014/main" id="{BAD652ED-B74D-0B40-8437-D20484576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141" y="5585391"/>
            <a:ext cx="1299108" cy="964684"/>
          </a:xfrm>
          <a:prstGeom prst="rect">
            <a:avLst/>
          </a:prstGeom>
        </p:spPr>
      </p:pic>
      <p:sp>
        <p:nvSpPr>
          <p:cNvPr id="5" name="Rounded Rectangle 4">
            <a:extLst>
              <a:ext uri="{FF2B5EF4-FFF2-40B4-BE49-F238E27FC236}">
                <a16:creationId xmlns:a16="http://schemas.microsoft.com/office/drawing/2014/main" id="{C04BFF69-7104-EB4D-88D0-6D93DF259748}"/>
              </a:ext>
            </a:extLst>
          </p:cNvPr>
          <p:cNvSpPr/>
          <p:nvPr/>
        </p:nvSpPr>
        <p:spPr>
          <a:xfrm>
            <a:off x="1661532" y="4437298"/>
            <a:ext cx="5076398" cy="197376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r>
              <a:rPr lang="en-US" dirty="0">
                <a:solidFill>
                  <a:schemeClr val="tx1"/>
                </a:solidFill>
              </a:rPr>
              <a:t>Example Metaphors</a:t>
            </a:r>
          </a:p>
          <a:p>
            <a:pPr marL="285750" indent="-285750">
              <a:buFont typeface="Arial" panose="020B0604020202020204" pitchFamily="34" charset="0"/>
              <a:buChar char="•"/>
            </a:pPr>
            <a:r>
              <a:rPr lang="en-US" dirty="0">
                <a:solidFill>
                  <a:schemeClr val="tx1"/>
                </a:solidFill>
              </a:rPr>
              <a:t>The stars were sparkling diamonds.</a:t>
            </a:r>
          </a:p>
          <a:p>
            <a:pPr marL="285750" indent="-285750">
              <a:buFont typeface="Arial" panose="020B0604020202020204" pitchFamily="34" charset="0"/>
              <a:buChar char="•"/>
            </a:pPr>
            <a:r>
              <a:rPr lang="en-US" dirty="0">
                <a:solidFill>
                  <a:schemeClr val="tx1"/>
                </a:solidFill>
              </a:rPr>
              <a:t>The rocket was a shaking leaf.</a:t>
            </a:r>
          </a:p>
          <a:p>
            <a:pPr marL="285750" indent="-285750">
              <a:buFont typeface="Arial" panose="020B0604020202020204" pitchFamily="34" charset="0"/>
              <a:buChar char="•"/>
            </a:pPr>
            <a:r>
              <a:rPr lang="en-US" dirty="0">
                <a:solidFill>
                  <a:schemeClr val="tx1"/>
                </a:solidFill>
              </a:rPr>
              <a:t>My heart was a beating drum.</a:t>
            </a:r>
          </a:p>
          <a:p>
            <a:pPr marL="285750" indent="-285750">
              <a:buFont typeface="Arial" panose="020B0604020202020204" pitchFamily="34" charset="0"/>
              <a:buChar char="•"/>
            </a:pPr>
            <a:r>
              <a:rPr lang="en-US" dirty="0">
                <a:solidFill>
                  <a:schemeClr val="tx1"/>
                </a:solidFill>
              </a:rPr>
              <a:t>The planet was a disaster zone.</a:t>
            </a:r>
          </a:p>
          <a:p>
            <a:pPr marL="285750" indent="-285750">
              <a:buFont typeface="Arial" panose="020B0604020202020204" pitchFamily="34" charset="0"/>
              <a:buChar char="•"/>
            </a:pPr>
            <a:r>
              <a:rPr lang="en-US" dirty="0">
                <a:solidFill>
                  <a:schemeClr val="tx1"/>
                </a:solidFill>
              </a:rPr>
              <a:t>Tears were a flowing river down my cheeks.</a:t>
            </a:r>
          </a:p>
          <a:p>
            <a:endParaRPr lang="en-US" dirty="0">
              <a:solidFill>
                <a:schemeClr val="tx1"/>
              </a:solidFill>
            </a:endParaRPr>
          </a:p>
        </p:txBody>
      </p:sp>
    </p:spTree>
    <p:extLst>
      <p:ext uri="{BB962C8B-B14F-4D97-AF65-F5344CB8AC3E}">
        <p14:creationId xmlns:p14="http://schemas.microsoft.com/office/powerpoint/2010/main" val="360419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04034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r>
              <a:rPr lang="en-US" sz="2800" dirty="0">
                <a:solidFill>
                  <a:schemeClr val="bg1"/>
                </a:solidFill>
              </a:rPr>
              <a:t>End of lesson.</a:t>
            </a:r>
          </a:p>
        </p:txBody>
      </p:sp>
    </p:spTree>
    <p:extLst>
      <p:ext uri="{BB962C8B-B14F-4D97-AF65-F5344CB8AC3E}">
        <p14:creationId xmlns:p14="http://schemas.microsoft.com/office/powerpoint/2010/main" val="150686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Tuesday 2</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200"/>
          <p:cNvSpPr>
            <a:spLocks noChangeArrowheads="1"/>
          </p:cNvSpPr>
          <p:nvPr/>
        </p:nvSpPr>
        <p:spPr bwMode="auto">
          <a:xfrm>
            <a:off x="520506" y="2190533"/>
            <a:ext cx="1985130" cy="32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famous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nervous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ridiculous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carnivorous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herbivorous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p:txBody>
      </p:sp>
      <p:sp>
        <p:nvSpPr>
          <p:cNvPr id="10" name="Rectangle 9"/>
          <p:cNvSpPr/>
          <p:nvPr/>
        </p:nvSpPr>
        <p:spPr>
          <a:xfrm>
            <a:off x="3986528" y="2190533"/>
            <a:ext cx="2625287" cy="3323987"/>
          </a:xfrm>
          <a:prstGeom prst="rect">
            <a:avLst/>
          </a:prstGeom>
        </p:spPr>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porous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adventurous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courageous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outrageous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advantageous</a:t>
            </a:r>
          </a:p>
        </p:txBody>
      </p:sp>
    </p:spTree>
    <p:extLst>
      <p:ext uri="{BB962C8B-B14F-4D97-AF65-F5344CB8AC3E}">
        <p14:creationId xmlns:p14="http://schemas.microsoft.com/office/powerpoint/2010/main" val="4046225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English </a:t>
            </a:r>
            <a:endPar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kumimoji="0" lang="en-GB" altLang="en-US" sz="3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Tuesday 2</a:t>
            </a:r>
            <a:r>
              <a:rPr kumimoji="0" lang="en-GB" altLang="en-US" sz="3200" b="0" i="0" u="sng" strike="noStrike" kern="1200" cap="none" spc="0" normalizeH="0" baseline="30000" noProof="0" dirty="0">
                <a:ln>
                  <a:noFill/>
                </a:ln>
                <a:solidFill>
                  <a:srgbClr val="000000"/>
                </a:solidFill>
                <a:effectLst/>
                <a:uLnTx/>
                <a:uFillTx/>
                <a:latin typeface="Calibri" panose="020F0502020204030204" pitchFamily="34" charset="0"/>
                <a:ea typeface="+mn-ea"/>
                <a:cs typeface="+mn-cs"/>
              </a:rPr>
              <a:t>nd</a:t>
            </a:r>
            <a:r>
              <a:rPr kumimoji="0" lang="en-GB" altLang="en-US" sz="3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use embedded reporting clauses.</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89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Umbleby’s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online 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our school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website.</a:t>
            </a:r>
            <a:r>
              <a:rPr kumimoji="0" lang="en-US" sz="2400" b="0" i="0" u="none" strike="noStrike" kern="1200" cap="none" spc="0" normalizeH="0" noProof="0" dirty="0" smtClean="0">
                <a:ln>
                  <a:noFill/>
                </a:ln>
                <a:solidFill>
                  <a:sysClr val="windowText" lastClr="000000"/>
                </a:solidFill>
                <a:effectLst/>
                <a:uLnTx/>
                <a:uFillTx/>
                <a:latin typeface="Calibri" panose="020F0502020204030204"/>
                <a:ea typeface="+mn-ea"/>
                <a:cs typeface="+mn-cs"/>
              </a:rPr>
              <a:t> It</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3383001" y="3140775"/>
            <a:ext cx="4924831" cy="2758483"/>
            <a:chOff x="3383001" y="3140775"/>
            <a:chExt cx="4924831" cy="2758483"/>
          </a:xfrm>
        </p:grpSpPr>
        <p:pic>
          <p:nvPicPr>
            <p:cNvPr id="5" name="Picture 4">
              <a:hlinkClick r:id="rId3"/>
            </p:cNvPr>
            <p:cNvPicPr>
              <a:picLocks noChangeAspect="1"/>
            </p:cNvPicPr>
            <p:nvPr/>
          </p:nvPicPr>
          <p:blipFill>
            <a:blip r:embed="rId4"/>
            <a:stretch>
              <a:fillRect/>
            </a:stretch>
          </p:blipFill>
          <p:spPr>
            <a:xfrm>
              <a:off x="3383001" y="3140775"/>
              <a:ext cx="4924831" cy="2758483"/>
            </a:xfrm>
            <a:prstGeom prst="rect">
              <a:avLst/>
            </a:prstGeom>
          </p:spPr>
        </p:pic>
        <p:sp>
          <p:nvSpPr>
            <p:cNvPr id="3" name="Action Button: Forward or Next 2">
              <a:hlinkClick r:id="rId3" highlightClick="1"/>
            </p:cNvPr>
            <p:cNvSpPr/>
            <p:nvPr/>
          </p:nvSpPr>
          <p:spPr>
            <a:xfrm>
              <a:off x="5359389" y="4557741"/>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27250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0306F-FC39-744A-AA10-FA218EA5D608}"/>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4B81ECC3-D9C8-E74B-9FC5-50241E7C86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7CF8E0-A353-074B-AF1D-99CE84165A53}"/>
              </a:ext>
            </a:extLst>
          </p:cNvPr>
          <p:cNvSpPr txBox="1"/>
          <p:nvPr/>
        </p:nvSpPr>
        <p:spPr>
          <a:xfrm>
            <a:off x="258763" y="220375"/>
            <a:ext cx="11815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Starter</a:t>
            </a:r>
          </a:p>
        </p:txBody>
      </p:sp>
      <p:sp>
        <p:nvSpPr>
          <p:cNvPr id="5" name="TextBox 4">
            <a:extLst>
              <a:ext uri="{FF2B5EF4-FFF2-40B4-BE49-F238E27FC236}">
                <a16:creationId xmlns:a16="http://schemas.microsoft.com/office/drawing/2014/main" id="{04A32645-89F2-9549-8279-5091C9DB72FB}"/>
              </a:ext>
            </a:extLst>
          </p:cNvPr>
          <p:cNvSpPr txBox="1"/>
          <p:nvPr/>
        </p:nvSpPr>
        <p:spPr>
          <a:xfrm>
            <a:off x="2579460" y="2111231"/>
            <a:ext cx="6996659"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today is 65 years since I left Earth said timothy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 must be close to home now sighed timothy</a:t>
            </a:r>
          </a:p>
        </p:txBody>
      </p:sp>
      <p:sp>
        <p:nvSpPr>
          <p:cNvPr id="6" name="TextBox 5">
            <a:extLst>
              <a:ext uri="{FF2B5EF4-FFF2-40B4-BE49-F238E27FC236}">
                <a16:creationId xmlns:a16="http://schemas.microsoft.com/office/drawing/2014/main" id="{2D7E91A2-DBE7-5841-A6E7-715F9E707118}"/>
              </a:ext>
            </a:extLst>
          </p:cNvPr>
          <p:cNvSpPr txBox="1"/>
          <p:nvPr/>
        </p:nvSpPr>
        <p:spPr>
          <a:xfrm>
            <a:off x="4485654" y="876203"/>
            <a:ext cx="31842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Punctuate this sentence</a:t>
            </a:r>
          </a:p>
        </p:txBody>
      </p:sp>
    </p:spTree>
    <p:extLst>
      <p:ext uri="{BB962C8B-B14F-4D97-AF65-F5344CB8AC3E}">
        <p14:creationId xmlns:p14="http://schemas.microsoft.com/office/powerpoint/2010/main" val="2128483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0306F-FC39-744A-AA10-FA218EA5D608}"/>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4B81ECC3-D9C8-E74B-9FC5-50241E7C86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7CF8E0-A353-074B-AF1D-99CE84165A53}"/>
              </a:ext>
            </a:extLst>
          </p:cNvPr>
          <p:cNvSpPr txBox="1"/>
          <p:nvPr/>
        </p:nvSpPr>
        <p:spPr>
          <a:xfrm>
            <a:off x="258763" y="220375"/>
            <a:ext cx="11815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Starter</a:t>
            </a:r>
          </a:p>
        </p:txBody>
      </p:sp>
      <p:sp>
        <p:nvSpPr>
          <p:cNvPr id="5" name="TextBox 4">
            <a:extLst>
              <a:ext uri="{FF2B5EF4-FFF2-40B4-BE49-F238E27FC236}">
                <a16:creationId xmlns:a16="http://schemas.microsoft.com/office/drawing/2014/main" id="{04A32645-89F2-9549-8279-5091C9DB72FB}"/>
              </a:ext>
            </a:extLst>
          </p:cNvPr>
          <p:cNvSpPr txBox="1"/>
          <p:nvPr/>
        </p:nvSpPr>
        <p:spPr>
          <a:xfrm>
            <a:off x="2523419" y="2111231"/>
            <a:ext cx="7446910"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oday is 65 years since I left Earth</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said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imothy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must be close to home now</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sighed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imothy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ED1C71FC-573F-444C-A609-E3E66CF4BBAA}"/>
              </a:ext>
            </a:extLst>
          </p:cNvPr>
          <p:cNvSpPr txBox="1"/>
          <p:nvPr/>
        </p:nvSpPr>
        <p:spPr>
          <a:xfrm>
            <a:off x="4485654" y="876203"/>
            <a:ext cx="31842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Punctuate this sentence</a:t>
            </a:r>
          </a:p>
        </p:txBody>
      </p:sp>
    </p:spTree>
    <p:extLst>
      <p:ext uri="{BB962C8B-B14F-4D97-AF65-F5344CB8AC3E}">
        <p14:creationId xmlns:p14="http://schemas.microsoft.com/office/powerpoint/2010/main" val="3259225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0306F-FC39-744A-AA10-FA218EA5D608}"/>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4B81ECC3-D9C8-E74B-9FC5-50241E7C86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7CF8E0-A353-074B-AF1D-99CE84165A53}"/>
              </a:ext>
            </a:extLst>
          </p:cNvPr>
          <p:cNvSpPr txBox="1"/>
          <p:nvPr/>
        </p:nvSpPr>
        <p:spPr>
          <a:xfrm>
            <a:off x="258763" y="220375"/>
            <a:ext cx="43419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do you already know? </a:t>
            </a:r>
          </a:p>
        </p:txBody>
      </p:sp>
      <p:sp>
        <p:nvSpPr>
          <p:cNvPr id="6" name="TextBox 5">
            <a:extLst>
              <a:ext uri="{FF2B5EF4-FFF2-40B4-BE49-F238E27FC236}">
                <a16:creationId xmlns:a16="http://schemas.microsoft.com/office/drawing/2014/main" id="{2D7E91A2-DBE7-5841-A6E7-715F9E707118}"/>
              </a:ext>
            </a:extLst>
          </p:cNvPr>
          <p:cNvSpPr txBox="1"/>
          <p:nvPr/>
        </p:nvSpPr>
        <p:spPr>
          <a:xfrm>
            <a:off x="3618558" y="870027"/>
            <a:ext cx="38859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Extend the reporting clauses.</a:t>
            </a:r>
          </a:p>
        </p:txBody>
      </p:sp>
      <p:sp>
        <p:nvSpPr>
          <p:cNvPr id="7" name="TextBox 6">
            <a:extLst>
              <a:ext uri="{FF2B5EF4-FFF2-40B4-BE49-F238E27FC236}">
                <a16:creationId xmlns:a16="http://schemas.microsoft.com/office/drawing/2014/main" id="{7E9A78F4-A225-F846-B220-49EA8AA466FA}"/>
              </a:ext>
            </a:extLst>
          </p:cNvPr>
          <p:cNvSpPr txBox="1"/>
          <p:nvPr/>
        </p:nvSpPr>
        <p:spPr>
          <a:xfrm>
            <a:off x="875136" y="2111231"/>
            <a:ext cx="1078005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“Today is 65 years since I left Earth,” said Timothy 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 must be close to home now,” sighed Timothy _________________</a:t>
            </a:r>
          </a:p>
        </p:txBody>
      </p:sp>
    </p:spTree>
    <p:extLst>
      <p:ext uri="{BB962C8B-B14F-4D97-AF65-F5344CB8AC3E}">
        <p14:creationId xmlns:p14="http://schemas.microsoft.com/office/powerpoint/2010/main" val="2108091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0306F-FC39-744A-AA10-FA218EA5D608}"/>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4B81ECC3-D9C8-E74B-9FC5-50241E7C86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7CF8E0-A353-074B-AF1D-99CE84165A53}"/>
              </a:ext>
            </a:extLst>
          </p:cNvPr>
          <p:cNvSpPr txBox="1"/>
          <p:nvPr/>
        </p:nvSpPr>
        <p:spPr>
          <a:xfrm>
            <a:off x="258763" y="220375"/>
            <a:ext cx="10618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Recap</a:t>
            </a:r>
          </a:p>
        </p:txBody>
      </p:sp>
      <p:sp>
        <p:nvSpPr>
          <p:cNvPr id="6" name="TextBox 5">
            <a:extLst>
              <a:ext uri="{FF2B5EF4-FFF2-40B4-BE49-F238E27FC236}">
                <a16:creationId xmlns:a16="http://schemas.microsoft.com/office/drawing/2014/main" id="{2D7E91A2-DBE7-5841-A6E7-715F9E707118}"/>
              </a:ext>
            </a:extLst>
          </p:cNvPr>
          <p:cNvSpPr txBox="1"/>
          <p:nvPr/>
        </p:nvSpPr>
        <p:spPr>
          <a:xfrm>
            <a:off x="2277438" y="870027"/>
            <a:ext cx="6985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Extend the reporting clauses. Here are two examples. </a:t>
            </a:r>
          </a:p>
        </p:txBody>
      </p:sp>
      <p:sp>
        <p:nvSpPr>
          <p:cNvPr id="7" name="TextBox 6">
            <a:extLst>
              <a:ext uri="{FF2B5EF4-FFF2-40B4-BE49-F238E27FC236}">
                <a16:creationId xmlns:a16="http://schemas.microsoft.com/office/drawing/2014/main" id="{7E9A78F4-A225-F846-B220-49EA8AA466FA}"/>
              </a:ext>
            </a:extLst>
          </p:cNvPr>
          <p:cNvSpPr txBox="1"/>
          <p:nvPr/>
        </p:nvSpPr>
        <p:spPr>
          <a:xfrm>
            <a:off x="683765" y="2214384"/>
            <a:ext cx="118268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“Today is 65 years since I left Earth,” said Timothy,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wondering if he will ever make it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must be close to home now,” sighed Timothy,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sadly looking out into space.</a:t>
            </a:r>
          </a:p>
        </p:txBody>
      </p:sp>
      <p:pic>
        <p:nvPicPr>
          <p:cNvPr id="5" name="Picture 7" descr="A picture containing shape&#10;&#10;Description automatically generated">
            <a:extLst>
              <a:ext uri="{FF2B5EF4-FFF2-40B4-BE49-F238E27FC236}">
                <a16:creationId xmlns:a16="http://schemas.microsoft.com/office/drawing/2014/main" id="{D9D21275-43AA-4F87-A7E5-009027629894}"/>
              </a:ext>
            </a:extLst>
          </p:cNvPr>
          <p:cNvPicPr>
            <a:picLocks noChangeAspect="1"/>
          </p:cNvPicPr>
          <p:nvPr/>
        </p:nvPicPr>
        <p:blipFill>
          <a:blip r:embed="rId3"/>
          <a:stretch>
            <a:fillRect/>
          </a:stretch>
        </p:blipFill>
        <p:spPr>
          <a:xfrm>
            <a:off x="4946073" y="3415740"/>
            <a:ext cx="5001490" cy="1294211"/>
          </a:xfrm>
          <a:prstGeom prst="rect">
            <a:avLst/>
          </a:prstGeom>
        </p:spPr>
      </p:pic>
    </p:spTree>
    <p:extLst>
      <p:ext uri="{BB962C8B-B14F-4D97-AF65-F5344CB8AC3E}">
        <p14:creationId xmlns:p14="http://schemas.microsoft.com/office/powerpoint/2010/main" val="34694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Monday 1</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200"/>
          <p:cNvSpPr>
            <a:spLocks noChangeArrowheads="1"/>
          </p:cNvSpPr>
          <p:nvPr/>
        </p:nvSpPr>
        <p:spPr bwMode="auto">
          <a:xfrm>
            <a:off x="520506" y="2190533"/>
            <a:ext cx="1985130" cy="32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GB" altLang="en-US" b="1" dirty="0" smtClean="0">
                <a:latin typeface="+mn-lt"/>
                <a:cs typeface="Sassoon Infant Rg" pitchFamily="50" charset="0"/>
              </a:rPr>
              <a:t>famous</a:t>
            </a:r>
            <a:endParaRPr lang="en-GB" altLang="en-US" b="1" dirty="0">
              <a:latin typeface="+mn-lt"/>
              <a:cs typeface="Sassoon Infant Rg" pitchFamily="50" charset="0"/>
            </a:endParaRPr>
          </a:p>
          <a:p>
            <a:pPr eaLnBrk="1" hangingPunct="1">
              <a:lnSpc>
                <a:spcPct val="150000"/>
              </a:lnSpc>
              <a:spcBef>
                <a:spcPct val="0"/>
              </a:spcBef>
              <a:buFontTx/>
              <a:buNone/>
            </a:pPr>
            <a:r>
              <a:rPr lang="en-GB" altLang="en-US" b="1" dirty="0">
                <a:latin typeface="+mn-lt"/>
                <a:cs typeface="Sassoon Infant Rg" pitchFamily="50" charset="0"/>
              </a:rPr>
              <a:t>nervous</a:t>
            </a:r>
          </a:p>
          <a:p>
            <a:pPr eaLnBrk="1" hangingPunct="1">
              <a:lnSpc>
                <a:spcPct val="150000"/>
              </a:lnSpc>
              <a:spcBef>
                <a:spcPct val="0"/>
              </a:spcBef>
              <a:buFontTx/>
              <a:buNone/>
            </a:pPr>
            <a:r>
              <a:rPr lang="en-GB" altLang="en-US" b="1" dirty="0">
                <a:latin typeface="+mn-lt"/>
                <a:cs typeface="Sassoon Infant Rg" pitchFamily="50" charset="0"/>
              </a:rPr>
              <a:t>ridiculous</a:t>
            </a:r>
          </a:p>
          <a:p>
            <a:pPr eaLnBrk="1" hangingPunct="1">
              <a:lnSpc>
                <a:spcPct val="150000"/>
              </a:lnSpc>
              <a:spcBef>
                <a:spcPct val="0"/>
              </a:spcBef>
              <a:buFontTx/>
              <a:buNone/>
            </a:pPr>
            <a:r>
              <a:rPr lang="en-GB" altLang="en-US" b="1" dirty="0">
                <a:latin typeface="+mn-lt"/>
                <a:cs typeface="Sassoon Infant Rg" pitchFamily="50" charset="0"/>
              </a:rPr>
              <a:t>carnivorous</a:t>
            </a:r>
          </a:p>
          <a:p>
            <a:pPr eaLnBrk="1" hangingPunct="1">
              <a:lnSpc>
                <a:spcPct val="150000"/>
              </a:lnSpc>
              <a:spcBef>
                <a:spcPct val="0"/>
              </a:spcBef>
              <a:buFontTx/>
              <a:buNone/>
            </a:pPr>
            <a:r>
              <a:rPr lang="en-GB" altLang="en-US" b="1" dirty="0" smtClean="0">
                <a:latin typeface="+mn-lt"/>
                <a:cs typeface="Sassoon Infant Rg" pitchFamily="50" charset="0"/>
              </a:rPr>
              <a:t>herbivorous</a:t>
            </a:r>
            <a:endParaRPr lang="en-GB" altLang="en-US" b="1" dirty="0">
              <a:latin typeface="+mn-lt"/>
              <a:cs typeface="Sassoon Infant Rg" pitchFamily="50" charset="0"/>
            </a:endParaRPr>
          </a:p>
        </p:txBody>
      </p:sp>
      <p:sp>
        <p:nvSpPr>
          <p:cNvPr id="10" name="Rectangle 9"/>
          <p:cNvSpPr/>
          <p:nvPr/>
        </p:nvSpPr>
        <p:spPr>
          <a:xfrm>
            <a:off x="3986528" y="2190533"/>
            <a:ext cx="2625287" cy="3323987"/>
          </a:xfrm>
          <a:prstGeom prst="rect">
            <a:avLst/>
          </a:prstGeom>
        </p:spPr>
        <p:txBody>
          <a:bodyPr wrap="square">
            <a:spAutoFit/>
          </a:bodyPr>
          <a:lstStyle/>
          <a:p>
            <a:pPr>
              <a:lnSpc>
                <a:spcPct val="150000"/>
              </a:lnSpc>
              <a:spcBef>
                <a:spcPct val="0"/>
              </a:spcBef>
            </a:pPr>
            <a:r>
              <a:rPr lang="en-GB" altLang="en-US" sz="2800" b="1" dirty="0">
                <a:cs typeface="Sassoon Infant Rg" pitchFamily="50" charset="0"/>
              </a:rPr>
              <a:t>porous</a:t>
            </a:r>
          </a:p>
          <a:p>
            <a:pPr>
              <a:lnSpc>
                <a:spcPct val="150000"/>
              </a:lnSpc>
              <a:spcBef>
                <a:spcPct val="0"/>
              </a:spcBef>
            </a:pPr>
            <a:r>
              <a:rPr lang="en-GB" altLang="en-US" sz="2800" b="1" dirty="0">
                <a:cs typeface="Sassoon Infant Rg" pitchFamily="50" charset="0"/>
              </a:rPr>
              <a:t>adventurous</a:t>
            </a:r>
          </a:p>
          <a:p>
            <a:pPr>
              <a:lnSpc>
                <a:spcPct val="150000"/>
              </a:lnSpc>
              <a:spcBef>
                <a:spcPct val="0"/>
              </a:spcBef>
            </a:pPr>
            <a:r>
              <a:rPr lang="en-GB" altLang="en-US" sz="2800" b="1" dirty="0">
                <a:cs typeface="Sassoon Infant Rg" pitchFamily="50" charset="0"/>
              </a:rPr>
              <a:t>courageous</a:t>
            </a:r>
          </a:p>
          <a:p>
            <a:pPr>
              <a:lnSpc>
                <a:spcPct val="150000"/>
              </a:lnSpc>
              <a:spcBef>
                <a:spcPct val="0"/>
              </a:spcBef>
            </a:pPr>
            <a:r>
              <a:rPr lang="en-GB" altLang="en-US" sz="2800" b="1" dirty="0">
                <a:cs typeface="Sassoon Infant Rg" pitchFamily="50" charset="0"/>
              </a:rPr>
              <a:t>outrageous</a:t>
            </a:r>
          </a:p>
          <a:p>
            <a:pPr>
              <a:lnSpc>
                <a:spcPct val="150000"/>
              </a:lnSpc>
              <a:spcBef>
                <a:spcPct val="0"/>
              </a:spcBef>
            </a:pPr>
            <a:r>
              <a:rPr lang="en-GB" altLang="en-US" sz="2800" b="1" dirty="0">
                <a:cs typeface="Sassoon Infant Rg" pitchFamily="50" charset="0"/>
              </a:rPr>
              <a:t>advantageous</a:t>
            </a:r>
          </a:p>
        </p:txBody>
      </p:sp>
    </p:spTree>
    <p:extLst>
      <p:ext uri="{BB962C8B-B14F-4D97-AF65-F5344CB8AC3E}">
        <p14:creationId xmlns:p14="http://schemas.microsoft.com/office/powerpoint/2010/main" val="1232707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51614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an embedded reporting clause?</a:t>
            </a:r>
          </a:p>
        </p:txBody>
      </p:sp>
      <p:sp>
        <p:nvSpPr>
          <p:cNvPr id="5" name="Rectangle 4">
            <a:extLst>
              <a:ext uri="{FF2B5EF4-FFF2-40B4-BE49-F238E27FC236}">
                <a16:creationId xmlns:a16="http://schemas.microsoft.com/office/drawing/2014/main" id="{41F94A28-9466-DA4D-B032-FEC8A9722B93}"/>
              </a:ext>
            </a:extLst>
          </p:cNvPr>
          <p:cNvSpPr/>
          <p:nvPr/>
        </p:nvSpPr>
        <p:spPr>
          <a:xfrm>
            <a:off x="1253115" y="1926740"/>
            <a:ext cx="979963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must be close to home now,”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sighed Timothy, sadly looking out into space.</a:t>
            </a:r>
          </a:p>
        </p:txBody>
      </p:sp>
      <p:sp>
        <p:nvSpPr>
          <p:cNvPr id="6" name="TextBox 5">
            <a:extLst>
              <a:ext uri="{FF2B5EF4-FFF2-40B4-BE49-F238E27FC236}">
                <a16:creationId xmlns:a16="http://schemas.microsoft.com/office/drawing/2014/main" id="{54B36F4F-FA6B-824D-BEAE-46F1AC1779CD}"/>
              </a:ext>
            </a:extLst>
          </p:cNvPr>
          <p:cNvSpPr txBox="1"/>
          <p:nvPr/>
        </p:nvSpPr>
        <p:spPr>
          <a:xfrm>
            <a:off x="2735878" y="3179712"/>
            <a:ext cx="724538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Here we have a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reported clause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a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reporting clause.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reporting clause is at the end of one piece of speech.</a:t>
            </a: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Cloud Callout 6">
            <a:extLst>
              <a:ext uri="{FF2B5EF4-FFF2-40B4-BE49-F238E27FC236}">
                <a16:creationId xmlns:a16="http://schemas.microsoft.com/office/drawing/2014/main" id="{7126FCB9-3279-492D-B3F5-08CA06152ABB}"/>
              </a:ext>
            </a:extLst>
          </p:cNvPr>
          <p:cNvSpPr/>
          <p:nvPr/>
        </p:nvSpPr>
        <p:spPr>
          <a:xfrm>
            <a:off x="8675143" y="4660774"/>
            <a:ext cx="2612231" cy="1428099"/>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reported clause is what has been said.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0E159A-A8BF-DE46-9D34-512820319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26046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51614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an embedded reporting clause?</a:t>
            </a:r>
          </a:p>
        </p:txBody>
      </p:sp>
      <p:sp>
        <p:nvSpPr>
          <p:cNvPr id="5" name="Rectangle 4">
            <a:extLst>
              <a:ext uri="{FF2B5EF4-FFF2-40B4-BE49-F238E27FC236}">
                <a16:creationId xmlns:a16="http://schemas.microsoft.com/office/drawing/2014/main" id="{41F94A28-9466-DA4D-B032-FEC8A9722B93}"/>
              </a:ext>
            </a:extLst>
          </p:cNvPr>
          <p:cNvSpPr/>
          <p:nvPr/>
        </p:nvSpPr>
        <p:spPr>
          <a:xfrm>
            <a:off x="1253115" y="1926740"/>
            <a:ext cx="1052490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must be close to home now,”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sighed Timothy, sadly looking out into space,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“____ _________________________.”</a:t>
            </a:r>
          </a:p>
        </p:txBody>
      </p:sp>
      <p:sp>
        <p:nvSpPr>
          <p:cNvPr id="6" name="TextBox 5">
            <a:extLst>
              <a:ext uri="{FF2B5EF4-FFF2-40B4-BE49-F238E27FC236}">
                <a16:creationId xmlns:a16="http://schemas.microsoft.com/office/drawing/2014/main" id="{54B36F4F-FA6B-824D-BEAE-46F1AC1779CD}"/>
              </a:ext>
            </a:extLst>
          </p:cNvPr>
          <p:cNvSpPr txBox="1"/>
          <p:nvPr/>
        </p:nvSpPr>
        <p:spPr>
          <a:xfrm>
            <a:off x="3325076" y="3429000"/>
            <a:ext cx="66968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create an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embedded reporting clause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need to add another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reported clause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the end. </a:t>
            </a:r>
          </a:p>
        </p:txBody>
      </p:sp>
      <p:sp>
        <p:nvSpPr>
          <p:cNvPr id="10" name="Cloud Callout 6">
            <a:extLst>
              <a:ext uri="{FF2B5EF4-FFF2-40B4-BE49-F238E27FC236}">
                <a16:creationId xmlns:a16="http://schemas.microsoft.com/office/drawing/2014/main" id="{43C5836F-B7EE-4EBF-A59C-4090CFC55A3C}"/>
              </a:ext>
            </a:extLst>
          </p:cNvPr>
          <p:cNvSpPr/>
          <p:nvPr/>
        </p:nvSpPr>
        <p:spPr>
          <a:xfrm>
            <a:off x="9321007" y="5043272"/>
            <a:ext cx="2612231" cy="1428099"/>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reported clause is what has been said.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31801C-E907-714A-88DE-5C7D185E2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28664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51614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an embedded reporting clause?</a:t>
            </a:r>
          </a:p>
        </p:txBody>
      </p:sp>
      <p:sp>
        <p:nvSpPr>
          <p:cNvPr id="5" name="Rectangle 4">
            <a:extLst>
              <a:ext uri="{FF2B5EF4-FFF2-40B4-BE49-F238E27FC236}">
                <a16:creationId xmlns:a16="http://schemas.microsoft.com/office/drawing/2014/main" id="{41F94A28-9466-DA4D-B032-FEC8A9722B93}"/>
              </a:ext>
            </a:extLst>
          </p:cNvPr>
          <p:cNvSpPr/>
          <p:nvPr/>
        </p:nvSpPr>
        <p:spPr>
          <a:xfrm>
            <a:off x="270476" y="1931294"/>
            <a:ext cx="1133012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must be close to home now,”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sighed Timothy, sadly looking out into space,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wonder if anything has changed.”</a:t>
            </a:r>
          </a:p>
        </p:txBody>
      </p:sp>
      <p:sp>
        <p:nvSpPr>
          <p:cNvPr id="6" name="TextBox 5">
            <a:extLst>
              <a:ext uri="{FF2B5EF4-FFF2-40B4-BE49-F238E27FC236}">
                <a16:creationId xmlns:a16="http://schemas.microsoft.com/office/drawing/2014/main" id="{54B36F4F-FA6B-824D-BEAE-46F1AC1779CD}"/>
              </a:ext>
            </a:extLst>
          </p:cNvPr>
          <p:cNvSpPr txBox="1"/>
          <p:nvPr/>
        </p:nvSpPr>
        <p:spPr>
          <a:xfrm>
            <a:off x="3085903" y="3345873"/>
            <a:ext cx="6696880"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create an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embedded reporting clause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need to add another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reported clause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the end. Here is an example.</a:t>
            </a:r>
          </a:p>
        </p:txBody>
      </p:sp>
      <p:pic>
        <p:nvPicPr>
          <p:cNvPr id="7" name="Picture 6">
            <a:extLst>
              <a:ext uri="{FF2B5EF4-FFF2-40B4-BE49-F238E27FC236}">
                <a16:creationId xmlns:a16="http://schemas.microsoft.com/office/drawing/2014/main" id="{BFC739E9-D22D-714E-A18B-A0A95F841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23178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51614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an embedded reporting clause?</a:t>
            </a:r>
          </a:p>
        </p:txBody>
      </p:sp>
      <p:sp>
        <p:nvSpPr>
          <p:cNvPr id="5" name="Rectangle 4">
            <a:extLst>
              <a:ext uri="{FF2B5EF4-FFF2-40B4-BE49-F238E27FC236}">
                <a16:creationId xmlns:a16="http://schemas.microsoft.com/office/drawing/2014/main" id="{41F94A28-9466-DA4D-B032-FEC8A9722B93}"/>
              </a:ext>
            </a:extLst>
          </p:cNvPr>
          <p:cNvSpPr/>
          <p:nvPr/>
        </p:nvSpPr>
        <p:spPr>
          <a:xfrm>
            <a:off x="601579" y="1960157"/>
            <a:ext cx="1112184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must be close to home now,”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sighed Timothy, sadly looking out into space,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wonder if anything has changed.”</a:t>
            </a:r>
          </a:p>
        </p:txBody>
      </p:sp>
      <p:sp>
        <p:nvSpPr>
          <p:cNvPr id="11" name="TextBox 10">
            <a:extLst>
              <a:ext uri="{FF2B5EF4-FFF2-40B4-BE49-F238E27FC236}">
                <a16:creationId xmlns:a16="http://schemas.microsoft.com/office/drawing/2014/main" id="{CC4DE245-2BD2-C849-AC12-EA5FC1D3FF75}"/>
              </a:ext>
            </a:extLst>
          </p:cNvPr>
          <p:cNvSpPr txBox="1"/>
          <p:nvPr/>
        </p:nvSpPr>
        <p:spPr>
          <a:xfrm>
            <a:off x="2777056" y="3365017"/>
            <a:ext cx="67517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second reported clause must start with a capital letter. It must end with a full stop, question mark or exclamation mark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before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speech marks.</a:t>
            </a:r>
          </a:p>
        </p:txBody>
      </p:sp>
      <p:pic>
        <p:nvPicPr>
          <p:cNvPr id="7" name="Picture 6">
            <a:extLst>
              <a:ext uri="{FF2B5EF4-FFF2-40B4-BE49-F238E27FC236}">
                <a16:creationId xmlns:a16="http://schemas.microsoft.com/office/drawing/2014/main" id="{2D60E523-2ED0-0146-8829-0FF0566CA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3797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9352497"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Let's do another one together. Have a think what Timothy could say next. </a:t>
            </a:r>
          </a:p>
        </p:txBody>
      </p:sp>
      <p:sp>
        <p:nvSpPr>
          <p:cNvPr id="5" name="Rectangle 4">
            <a:extLst>
              <a:ext uri="{FF2B5EF4-FFF2-40B4-BE49-F238E27FC236}">
                <a16:creationId xmlns:a16="http://schemas.microsoft.com/office/drawing/2014/main" id="{41F94A28-9466-DA4D-B032-FEC8A9722B93}"/>
              </a:ext>
            </a:extLst>
          </p:cNvPr>
          <p:cNvSpPr/>
          <p:nvPr/>
        </p:nvSpPr>
        <p:spPr>
          <a:xfrm>
            <a:off x="1253115" y="1926740"/>
            <a:ext cx="9799637"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“Here we go,”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said Timothy, stepping out of the rocket,</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“______________.”</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10AF028C-FFB4-49F9-9C12-8F3B88C0E97E}"/>
              </a:ext>
            </a:extLst>
          </p:cNvPr>
          <p:cNvSpPr txBox="1"/>
          <p:nvPr/>
        </p:nvSpPr>
        <p:spPr>
          <a:xfrm>
            <a:off x="2933504" y="3359728"/>
            <a:ext cx="722335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need to add another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reported clause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the end. </a:t>
            </a:r>
          </a:p>
        </p:txBody>
      </p:sp>
      <p:sp>
        <p:nvSpPr>
          <p:cNvPr id="9" name="Cloud Callout 6">
            <a:extLst>
              <a:ext uri="{FF2B5EF4-FFF2-40B4-BE49-F238E27FC236}">
                <a16:creationId xmlns:a16="http://schemas.microsoft.com/office/drawing/2014/main" id="{98D73139-1294-414F-B46C-90346B75F30E}"/>
              </a:ext>
            </a:extLst>
          </p:cNvPr>
          <p:cNvSpPr/>
          <p:nvPr/>
        </p:nvSpPr>
        <p:spPr>
          <a:xfrm>
            <a:off x="9321007" y="5043272"/>
            <a:ext cx="2612231" cy="1428099"/>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reported clause is what has been said.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10A5788-777B-9441-B0E5-275E0D96E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75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6539291"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Let's do another one together. Here is an example. </a:t>
            </a:r>
          </a:p>
        </p:txBody>
      </p:sp>
      <p:sp>
        <p:nvSpPr>
          <p:cNvPr id="5" name="Rectangle 4">
            <a:extLst>
              <a:ext uri="{FF2B5EF4-FFF2-40B4-BE49-F238E27FC236}">
                <a16:creationId xmlns:a16="http://schemas.microsoft.com/office/drawing/2014/main" id="{41F94A28-9466-DA4D-B032-FEC8A9722B93}"/>
              </a:ext>
            </a:extLst>
          </p:cNvPr>
          <p:cNvSpPr/>
          <p:nvPr/>
        </p:nvSpPr>
        <p:spPr>
          <a:xfrm>
            <a:off x="1627188" y="1968304"/>
            <a:ext cx="9799637"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“Here we go,”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said Timothy, opening the rocket door,</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I'm finally home.</a:t>
            </a:r>
            <a:r>
              <a:rPr kumimoji="0" lang="en-US"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Calibri"/>
            </a:endParaRPr>
          </a:p>
        </p:txBody>
      </p:sp>
      <p:sp>
        <p:nvSpPr>
          <p:cNvPr id="7" name="Cloud Callout 6">
            <a:extLst>
              <a:ext uri="{FF2B5EF4-FFF2-40B4-BE49-F238E27FC236}">
                <a16:creationId xmlns:a16="http://schemas.microsoft.com/office/drawing/2014/main" id="{22BDFB55-7A87-4B10-AC8C-4B9DCD93A08F}"/>
              </a:ext>
            </a:extLst>
          </p:cNvPr>
          <p:cNvSpPr/>
          <p:nvPr/>
        </p:nvSpPr>
        <p:spPr>
          <a:xfrm>
            <a:off x="8212643" y="4031890"/>
            <a:ext cx="3720594" cy="2605735"/>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second reported clause must start with a capital letter. It must end with a full stop, question mark or exclamation mark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before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the inverted comma.</a:t>
            </a:r>
          </a:p>
        </p:txBody>
      </p:sp>
      <p:pic>
        <p:nvPicPr>
          <p:cNvPr id="8" name="Picture 7">
            <a:extLst>
              <a:ext uri="{FF2B5EF4-FFF2-40B4-BE49-F238E27FC236}">
                <a16:creationId xmlns:a16="http://schemas.microsoft.com/office/drawing/2014/main" id="{8536AF78-F6F3-1643-8C46-CD062EA8D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64605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68322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Have a go at creating an embedded reporting clause.</a:t>
            </a:r>
          </a:p>
        </p:txBody>
      </p:sp>
      <p:sp>
        <p:nvSpPr>
          <p:cNvPr id="5" name="Rectangle 4">
            <a:extLst>
              <a:ext uri="{FF2B5EF4-FFF2-40B4-BE49-F238E27FC236}">
                <a16:creationId xmlns:a16="http://schemas.microsoft.com/office/drawing/2014/main" id="{41F94A28-9466-DA4D-B032-FEC8A9722B93}"/>
              </a:ext>
            </a:extLst>
          </p:cNvPr>
          <p:cNvSpPr/>
          <p:nvPr/>
        </p:nvSpPr>
        <p:spPr>
          <a:xfrm>
            <a:off x="1253115" y="1926740"/>
            <a:ext cx="9799637"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“This can’t be Earth!”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exclaimed Timothy, angrily folding his 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lt"/>
                <a:cs typeface="Calibri" panose="020F0502020204030204"/>
              </a:rPr>
              <a:t>“_______________________________.”</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Calibri"/>
            </a:endParaRPr>
          </a:p>
        </p:txBody>
      </p:sp>
      <p:sp>
        <p:nvSpPr>
          <p:cNvPr id="7" name="Cloud Callout 6">
            <a:extLst>
              <a:ext uri="{FF2B5EF4-FFF2-40B4-BE49-F238E27FC236}">
                <a16:creationId xmlns:a16="http://schemas.microsoft.com/office/drawing/2014/main" id="{06388D0B-EB15-794C-8423-CF918065F392}"/>
              </a:ext>
            </a:extLst>
          </p:cNvPr>
          <p:cNvSpPr/>
          <p:nvPr/>
        </p:nvSpPr>
        <p:spPr>
          <a:xfrm>
            <a:off x="8212643" y="4031890"/>
            <a:ext cx="3720594" cy="2605735"/>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second reported clause must start with a capital letter. It must end with a full stop, question mark or exclamation mark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before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the inverted comma.</a:t>
            </a:r>
          </a:p>
        </p:txBody>
      </p:sp>
      <p:pic>
        <p:nvPicPr>
          <p:cNvPr id="8" name="Picture 7">
            <a:extLst>
              <a:ext uri="{FF2B5EF4-FFF2-40B4-BE49-F238E27FC236}">
                <a16:creationId xmlns:a16="http://schemas.microsoft.com/office/drawing/2014/main" id="{6039BC81-3DE2-594C-A33C-F63B5670C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6688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52EBF-DA29-F54C-AE76-1C7C955CF899}"/>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99B849E1-865E-4A48-9633-1AF412EBB9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9368B-D924-DE48-83BD-6DC824A5586E}"/>
              </a:ext>
            </a:extLst>
          </p:cNvPr>
          <p:cNvSpPr txBox="1"/>
          <p:nvPr/>
        </p:nvSpPr>
        <p:spPr>
          <a:xfrm>
            <a:off x="601579" y="673768"/>
            <a:ext cx="9366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Have a go at creating an embedded reporting clause. Here is one example.</a:t>
            </a:r>
          </a:p>
        </p:txBody>
      </p:sp>
      <p:sp>
        <p:nvSpPr>
          <p:cNvPr id="5" name="Rectangle 4">
            <a:extLst>
              <a:ext uri="{FF2B5EF4-FFF2-40B4-BE49-F238E27FC236}">
                <a16:creationId xmlns:a16="http://schemas.microsoft.com/office/drawing/2014/main" id="{41F94A28-9466-DA4D-B032-FEC8A9722B93}"/>
              </a:ext>
            </a:extLst>
          </p:cNvPr>
          <p:cNvSpPr/>
          <p:nvPr/>
        </p:nvSpPr>
        <p:spPr>
          <a:xfrm>
            <a:off x="1253115" y="1926740"/>
            <a:ext cx="9799637"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“This can’t be Earth!”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exclaimed Timothy, angrily folding his 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 don’t recognise anything.”</a:t>
            </a:r>
          </a:p>
        </p:txBody>
      </p:sp>
      <p:pic>
        <p:nvPicPr>
          <p:cNvPr id="6" name="Picture 5">
            <a:extLst>
              <a:ext uri="{FF2B5EF4-FFF2-40B4-BE49-F238E27FC236}">
                <a16:creationId xmlns:a16="http://schemas.microsoft.com/office/drawing/2014/main" id="{125F4C25-4893-1049-85D8-C2607E737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03284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F1622-092F-1748-B7D4-7959D57D83F1}"/>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F95FDEA1-710A-D645-8D29-09BA008646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F8C322-3EEE-044E-B78B-14985DB43764}"/>
              </a:ext>
            </a:extLst>
          </p:cNvPr>
          <p:cNvSpPr/>
          <p:nvPr/>
        </p:nvSpPr>
        <p:spPr>
          <a:xfrm>
            <a:off x="659686" y="1736938"/>
            <a:ext cx="10872627"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“Today is 65 years since I left Earth,”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said Timothy,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A5D1165-AF4D-2A45-A3D4-C89623142BA0}"/>
              </a:ext>
            </a:extLst>
          </p:cNvPr>
          <p:cNvSpPr txBox="1"/>
          <p:nvPr/>
        </p:nvSpPr>
        <p:spPr>
          <a:xfrm>
            <a:off x="601579" y="673768"/>
            <a:ext cx="68755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Have a go at creating an embedded reporting clause.</a:t>
            </a:r>
          </a:p>
        </p:txBody>
      </p:sp>
      <p:sp>
        <p:nvSpPr>
          <p:cNvPr id="6" name="Cloud Callout 5">
            <a:extLst>
              <a:ext uri="{FF2B5EF4-FFF2-40B4-BE49-F238E27FC236}">
                <a16:creationId xmlns:a16="http://schemas.microsoft.com/office/drawing/2014/main" id="{F9FBEBCF-47C7-7643-8F78-4CDD30B6CFB1}"/>
              </a:ext>
            </a:extLst>
          </p:cNvPr>
          <p:cNvSpPr/>
          <p:nvPr/>
        </p:nvSpPr>
        <p:spPr>
          <a:xfrm>
            <a:off x="8212643" y="4031890"/>
            <a:ext cx="3720594" cy="2605735"/>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second reported clause must start with a capital letter. It must end with a full stop, question mark or exclamation mark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before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the inverted comma.</a:t>
            </a:r>
          </a:p>
        </p:txBody>
      </p:sp>
      <p:pic>
        <p:nvPicPr>
          <p:cNvPr id="7" name="Picture 6">
            <a:extLst>
              <a:ext uri="{FF2B5EF4-FFF2-40B4-BE49-F238E27FC236}">
                <a16:creationId xmlns:a16="http://schemas.microsoft.com/office/drawing/2014/main" id="{3F8D7AB3-C67B-4841-BFB3-73E13A8DD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9271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F1622-092F-1748-B7D4-7959D57D83F1}"/>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F95FDEA1-710A-D645-8D29-09BA008646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F8C322-3EEE-044E-B78B-14985DB43764}"/>
              </a:ext>
            </a:extLst>
          </p:cNvPr>
          <p:cNvSpPr/>
          <p:nvPr/>
        </p:nvSpPr>
        <p:spPr>
          <a:xfrm>
            <a:off x="659686" y="1718713"/>
            <a:ext cx="108726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“Today is 65 years since I left Earth,”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said Timothy,</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“I hope I make it home soon.”</a:t>
            </a:r>
          </a:p>
        </p:txBody>
      </p:sp>
      <p:sp>
        <p:nvSpPr>
          <p:cNvPr id="8" name="TextBox 7">
            <a:extLst>
              <a:ext uri="{FF2B5EF4-FFF2-40B4-BE49-F238E27FC236}">
                <a16:creationId xmlns:a16="http://schemas.microsoft.com/office/drawing/2014/main" id="{812E3BA4-E406-BD44-9A29-318F64CBA141}"/>
              </a:ext>
            </a:extLst>
          </p:cNvPr>
          <p:cNvSpPr txBox="1"/>
          <p:nvPr/>
        </p:nvSpPr>
        <p:spPr>
          <a:xfrm>
            <a:off x="601579" y="673768"/>
            <a:ext cx="9366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Have a go at creating an embedded reporting clause. Here is one example.</a:t>
            </a:r>
          </a:p>
        </p:txBody>
      </p:sp>
      <p:pic>
        <p:nvPicPr>
          <p:cNvPr id="6" name="Picture 5">
            <a:extLst>
              <a:ext uri="{FF2B5EF4-FFF2-40B4-BE49-F238E27FC236}">
                <a16:creationId xmlns:a16="http://schemas.microsoft.com/office/drawing/2014/main" id="{B292E176-A1D5-EA4C-9CBF-F42845CF3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773589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dirty="0">
                <a:solidFill>
                  <a:srgbClr val="000000"/>
                </a:solidFill>
              </a:rPr>
              <a:t>Subject</a:t>
            </a:r>
            <a:r>
              <a:rPr lang="en-GB" altLang="en-US" sz="1800" dirty="0">
                <a:solidFill>
                  <a:srgbClr val="000000"/>
                </a:solidFill>
              </a:rPr>
              <a:t>: </a:t>
            </a:r>
            <a:r>
              <a:rPr lang="en-GB" altLang="en-US" sz="2400" dirty="0">
                <a:solidFill>
                  <a:srgbClr val="000000"/>
                </a:solidFill>
              </a:rPr>
              <a:t>English </a:t>
            </a:r>
            <a:endParaRPr lang="en-GB" altLang="en-US" sz="1800" dirty="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dirty="0">
                <a:solidFill>
                  <a:srgbClr val="000000"/>
                </a:solidFill>
              </a:rPr>
              <a:t>Date: </a:t>
            </a:r>
            <a:r>
              <a:rPr lang="en-GB" altLang="en-US" sz="3200" u="sng" dirty="0">
                <a:solidFill>
                  <a:srgbClr val="000000"/>
                </a:solidFill>
              </a:rPr>
              <a:t>Monday 1</a:t>
            </a:r>
            <a:r>
              <a:rPr lang="en-GB" altLang="en-US" sz="3200" u="sng" baseline="30000" dirty="0">
                <a:solidFill>
                  <a:srgbClr val="000000"/>
                </a:solidFill>
              </a:rPr>
              <a:t>st</a:t>
            </a:r>
            <a:r>
              <a:rPr lang="en-GB" altLang="en-US" sz="3200" u="sng" dirty="0">
                <a:solidFill>
                  <a:srgbClr val="000000"/>
                </a:solidFill>
              </a:rPr>
              <a:t> 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lIns="91440" tIns="45720" rIns="91440" bIns="45720" anchor="t">
            <a:spAutoFit/>
          </a:bodyPr>
          <a:lstStyle/>
          <a:p>
            <a:pPr>
              <a:defRPr/>
            </a:pPr>
            <a:r>
              <a:rPr lang="en-GB" sz="4000" u="sng" dirty="0">
                <a:latin typeface="Calibri" panose="020F0502020204030204"/>
              </a:rPr>
              <a:t>LO: To be able to add</a:t>
            </a:r>
            <a:r>
              <a:rPr lang="en-GB" sz="4000" u="sng" dirty="0"/>
              <a:t> imagery using metaphors. </a:t>
            </a:r>
            <a:endParaRPr lang="en-US" sz="4000" dirty="0">
              <a:ln>
                <a:solidFill>
                  <a:prstClr val="black"/>
                </a:solidFill>
              </a:ln>
              <a:latin typeface="Calibri" panose="020F0502020204030204"/>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689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F1622-092F-1748-B7D4-7959D57D83F1}"/>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F95FDEA1-710A-D645-8D29-09BA008646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F8C322-3EEE-044E-B78B-14985DB43764}"/>
              </a:ext>
            </a:extLst>
          </p:cNvPr>
          <p:cNvSpPr/>
          <p:nvPr/>
        </p:nvSpPr>
        <p:spPr>
          <a:xfrm>
            <a:off x="1941095" y="1684140"/>
            <a:ext cx="99921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“____________________”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asked Timothy,</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“I must be dreaming.”</a:t>
            </a:r>
          </a:p>
        </p:txBody>
      </p:sp>
      <p:sp>
        <p:nvSpPr>
          <p:cNvPr id="5" name="TextBox 4">
            <a:extLst>
              <a:ext uri="{FF2B5EF4-FFF2-40B4-BE49-F238E27FC236}">
                <a16:creationId xmlns:a16="http://schemas.microsoft.com/office/drawing/2014/main" id="{9A5D1165-AF4D-2A45-A3D4-C89623142BA0}"/>
              </a:ext>
            </a:extLst>
          </p:cNvPr>
          <p:cNvSpPr txBox="1"/>
          <p:nvPr/>
        </p:nvSpPr>
        <p:spPr>
          <a:xfrm>
            <a:off x="601579" y="673768"/>
            <a:ext cx="67365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might Timothy say in the first reported clause?</a:t>
            </a:r>
          </a:p>
        </p:txBody>
      </p:sp>
      <p:sp>
        <p:nvSpPr>
          <p:cNvPr id="6" name="Cloud Callout 5">
            <a:extLst>
              <a:ext uri="{FF2B5EF4-FFF2-40B4-BE49-F238E27FC236}">
                <a16:creationId xmlns:a16="http://schemas.microsoft.com/office/drawing/2014/main" id="{6BFCF6D6-89B2-C447-9F15-ED32809C7C19}"/>
              </a:ext>
            </a:extLst>
          </p:cNvPr>
          <p:cNvSpPr/>
          <p:nvPr/>
        </p:nvSpPr>
        <p:spPr>
          <a:xfrm>
            <a:off x="9010649" y="4933950"/>
            <a:ext cx="2922587" cy="1703675"/>
          </a:xfrm>
          <a:prstGeom prst="cloudCallout">
            <a:avLst>
              <a:gd name="adj1" fmla="val -43243"/>
              <a:gd name="adj2" fmla="val -77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Remember your capital letter and punctuation.</a:t>
            </a:r>
          </a:p>
        </p:txBody>
      </p:sp>
      <p:pic>
        <p:nvPicPr>
          <p:cNvPr id="7" name="Picture 6">
            <a:extLst>
              <a:ext uri="{FF2B5EF4-FFF2-40B4-BE49-F238E27FC236}">
                <a16:creationId xmlns:a16="http://schemas.microsoft.com/office/drawing/2014/main" id="{9F16403B-AD12-C644-8E0D-9C85C9622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8423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F1622-092F-1748-B7D4-7959D57D83F1}"/>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F95FDEA1-710A-D645-8D29-09BA008646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F8C322-3EEE-044E-B78B-14985DB43764}"/>
              </a:ext>
            </a:extLst>
          </p:cNvPr>
          <p:cNvSpPr/>
          <p:nvPr/>
        </p:nvSpPr>
        <p:spPr>
          <a:xfrm>
            <a:off x="3032472" y="1718713"/>
            <a:ext cx="76202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“Is that Earth?”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asked Timothy,</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“I must be dreaming.”</a:t>
            </a:r>
          </a:p>
        </p:txBody>
      </p:sp>
      <p:sp>
        <p:nvSpPr>
          <p:cNvPr id="5" name="TextBox 4">
            <a:extLst>
              <a:ext uri="{FF2B5EF4-FFF2-40B4-BE49-F238E27FC236}">
                <a16:creationId xmlns:a16="http://schemas.microsoft.com/office/drawing/2014/main" id="{9A5D1165-AF4D-2A45-A3D4-C89623142BA0}"/>
              </a:ext>
            </a:extLst>
          </p:cNvPr>
          <p:cNvSpPr txBox="1"/>
          <p:nvPr/>
        </p:nvSpPr>
        <p:spPr>
          <a:xfrm>
            <a:off x="601579" y="673768"/>
            <a:ext cx="9339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might Timothy say in the first reported clause? Here is one example.</a:t>
            </a:r>
          </a:p>
        </p:txBody>
      </p:sp>
      <p:pic>
        <p:nvPicPr>
          <p:cNvPr id="6" name="Picture 5">
            <a:extLst>
              <a:ext uri="{FF2B5EF4-FFF2-40B4-BE49-F238E27FC236}">
                <a16:creationId xmlns:a16="http://schemas.microsoft.com/office/drawing/2014/main" id="{D22C9FDC-CD3F-0347-BB77-8AE22A26C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50080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797F1-B8F4-EA4F-9520-C6237A3D6CF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19046D80-B02F-934F-A69E-1636ECDCF4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4BD8F3-223D-094E-97F9-D26962AD815F}"/>
              </a:ext>
            </a:extLst>
          </p:cNvPr>
          <p:cNvSpPr/>
          <p:nvPr/>
        </p:nvSpPr>
        <p:spPr>
          <a:xfrm>
            <a:off x="948004" y="996595"/>
            <a:ext cx="97471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Think of a sentence for this picture that uses an embedded reporting clause.</a:t>
            </a:r>
          </a:p>
        </p:txBody>
      </p:sp>
      <p:sp>
        <p:nvSpPr>
          <p:cNvPr id="11" name="Rectangle 10">
            <a:extLst>
              <a:ext uri="{FF2B5EF4-FFF2-40B4-BE49-F238E27FC236}">
                <a16:creationId xmlns:a16="http://schemas.microsoft.com/office/drawing/2014/main" id="{1CA511E6-0F11-0F4B-B995-B0E65A947A3C}"/>
              </a:ext>
            </a:extLst>
          </p:cNvPr>
          <p:cNvSpPr/>
          <p:nvPr/>
        </p:nvSpPr>
        <p:spPr>
          <a:xfrm>
            <a:off x="2532797" y="1715806"/>
            <a:ext cx="658031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“____________________,”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____________,</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“_________________.”</a:t>
            </a:r>
          </a:p>
        </p:txBody>
      </p:sp>
      <p:pic>
        <p:nvPicPr>
          <p:cNvPr id="6" name="Picture 7" descr="A picture containing star, sky&#10;&#10;Description automatically generated">
            <a:extLst>
              <a:ext uri="{FF2B5EF4-FFF2-40B4-BE49-F238E27FC236}">
                <a16:creationId xmlns:a16="http://schemas.microsoft.com/office/drawing/2014/main" id="{6CE8B90D-3C0A-4875-B7C0-99CD8288AA2E}"/>
              </a:ext>
            </a:extLst>
          </p:cNvPr>
          <p:cNvPicPr>
            <a:picLocks noChangeAspect="1"/>
          </p:cNvPicPr>
          <p:nvPr/>
        </p:nvPicPr>
        <p:blipFill>
          <a:blip r:embed="rId3"/>
          <a:stretch>
            <a:fillRect/>
          </a:stretch>
        </p:blipFill>
        <p:spPr>
          <a:xfrm>
            <a:off x="2923310" y="2478535"/>
            <a:ext cx="5798127" cy="3314093"/>
          </a:xfrm>
          <a:prstGeom prst="rect">
            <a:avLst/>
          </a:prstGeom>
        </p:spPr>
      </p:pic>
      <p:pic>
        <p:nvPicPr>
          <p:cNvPr id="7" name="Picture 6">
            <a:extLst>
              <a:ext uri="{FF2B5EF4-FFF2-40B4-BE49-F238E27FC236}">
                <a16:creationId xmlns:a16="http://schemas.microsoft.com/office/drawing/2014/main" id="{BFF5F600-B8F4-C74D-805D-CA5BFCD81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29" y="5641709"/>
            <a:ext cx="1299108" cy="964684"/>
          </a:xfrm>
          <a:prstGeom prst="rect">
            <a:avLst/>
          </a:prstGeom>
        </p:spPr>
      </p:pic>
    </p:spTree>
    <p:extLst>
      <p:ext uri="{BB962C8B-B14F-4D97-AF65-F5344CB8AC3E}">
        <p14:creationId xmlns:p14="http://schemas.microsoft.com/office/powerpoint/2010/main" val="3129121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797F1-B8F4-EA4F-9520-C6237A3D6CF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19046D80-B02F-934F-A69E-1636ECDCF4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4BD8F3-223D-094E-97F9-D26962AD815F}"/>
              </a:ext>
            </a:extLst>
          </p:cNvPr>
          <p:cNvSpPr/>
          <p:nvPr/>
        </p:nvSpPr>
        <p:spPr>
          <a:xfrm>
            <a:off x="1031131" y="1031231"/>
            <a:ext cx="97471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Think of a sentence for this picture that uses an embedded reporting clause.</a:t>
            </a:r>
          </a:p>
        </p:txBody>
      </p:sp>
      <p:pic>
        <p:nvPicPr>
          <p:cNvPr id="7" name="Picture 6">
            <a:extLst>
              <a:ext uri="{FF2B5EF4-FFF2-40B4-BE49-F238E27FC236}">
                <a16:creationId xmlns:a16="http://schemas.microsoft.com/office/drawing/2014/main" id="{0DFDDD5D-7A55-1543-BB71-81D4A70580D6}"/>
              </a:ext>
            </a:extLst>
          </p:cNvPr>
          <p:cNvPicPr>
            <a:picLocks noChangeAspect="1"/>
          </p:cNvPicPr>
          <p:nvPr/>
        </p:nvPicPr>
        <p:blipFill rotWithShape="1">
          <a:blip r:embed="rId3"/>
          <a:srcRect l="3060" t="1" r="250" b="1134"/>
          <a:stretch/>
        </p:blipFill>
        <p:spPr>
          <a:xfrm>
            <a:off x="2652007" y="2606824"/>
            <a:ext cx="6887985" cy="3665260"/>
          </a:xfrm>
          <a:prstGeom prst="rect">
            <a:avLst/>
          </a:prstGeom>
        </p:spPr>
      </p:pic>
      <p:sp>
        <p:nvSpPr>
          <p:cNvPr id="11" name="Rectangle 10">
            <a:extLst>
              <a:ext uri="{FF2B5EF4-FFF2-40B4-BE49-F238E27FC236}">
                <a16:creationId xmlns:a16="http://schemas.microsoft.com/office/drawing/2014/main" id="{1CA511E6-0F11-0F4B-B995-B0E65A947A3C}"/>
              </a:ext>
            </a:extLst>
          </p:cNvPr>
          <p:cNvSpPr/>
          <p:nvPr/>
        </p:nvSpPr>
        <p:spPr>
          <a:xfrm>
            <a:off x="2844524" y="1805861"/>
            <a:ext cx="86446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“____________________,”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____________,</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“_________________.”</a:t>
            </a:r>
          </a:p>
        </p:txBody>
      </p:sp>
      <p:pic>
        <p:nvPicPr>
          <p:cNvPr id="8" name="Picture 7">
            <a:extLst>
              <a:ext uri="{FF2B5EF4-FFF2-40B4-BE49-F238E27FC236}">
                <a16:creationId xmlns:a16="http://schemas.microsoft.com/office/drawing/2014/main" id="{E012EDC0-B697-C149-984D-F0AC37DEF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29" y="5641709"/>
            <a:ext cx="1299108" cy="964684"/>
          </a:xfrm>
          <a:prstGeom prst="rect">
            <a:avLst/>
          </a:prstGeom>
        </p:spPr>
      </p:pic>
    </p:spTree>
    <p:extLst>
      <p:ext uri="{BB962C8B-B14F-4D97-AF65-F5344CB8AC3E}">
        <p14:creationId xmlns:p14="http://schemas.microsoft.com/office/powerpoint/2010/main" val="3567820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797F1-B8F4-EA4F-9520-C6237A3D6CF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14">
            <a:extLst>
              <a:ext uri="{FF2B5EF4-FFF2-40B4-BE49-F238E27FC236}">
                <a16:creationId xmlns:a16="http://schemas.microsoft.com/office/drawing/2014/main" id="{19046D80-B02F-934F-A69E-1636ECDCF4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4BD8F3-223D-094E-97F9-D26962AD815F}"/>
              </a:ext>
            </a:extLst>
          </p:cNvPr>
          <p:cNvSpPr/>
          <p:nvPr/>
        </p:nvSpPr>
        <p:spPr>
          <a:xfrm>
            <a:off x="1031131" y="1031231"/>
            <a:ext cx="97471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Think of a sentence for this picture that uses an embedded reporting clause.</a:t>
            </a:r>
          </a:p>
        </p:txBody>
      </p:sp>
      <p:sp>
        <p:nvSpPr>
          <p:cNvPr id="11" name="Rectangle 10">
            <a:extLst>
              <a:ext uri="{FF2B5EF4-FFF2-40B4-BE49-F238E27FC236}">
                <a16:creationId xmlns:a16="http://schemas.microsoft.com/office/drawing/2014/main" id="{1CA511E6-0F11-0F4B-B995-B0E65A947A3C}"/>
              </a:ext>
            </a:extLst>
          </p:cNvPr>
          <p:cNvSpPr/>
          <p:nvPr/>
        </p:nvSpPr>
        <p:spPr>
          <a:xfrm>
            <a:off x="2844524" y="1805861"/>
            <a:ext cx="86446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“____________________,”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____________,</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“_________________.”</a:t>
            </a:r>
          </a:p>
        </p:txBody>
      </p:sp>
      <p:pic>
        <p:nvPicPr>
          <p:cNvPr id="8" name="Picture 7" descr="A picture containing outdoor, sky&#10;&#10;Description automatically generated">
            <a:extLst>
              <a:ext uri="{FF2B5EF4-FFF2-40B4-BE49-F238E27FC236}">
                <a16:creationId xmlns:a16="http://schemas.microsoft.com/office/drawing/2014/main" id="{27BC00C7-DE56-BB44-BC72-7F9322866FE3}"/>
              </a:ext>
            </a:extLst>
          </p:cNvPr>
          <p:cNvPicPr>
            <a:picLocks noChangeAspect="1"/>
          </p:cNvPicPr>
          <p:nvPr/>
        </p:nvPicPr>
        <p:blipFill rotWithShape="1">
          <a:blip r:embed="rId3"/>
          <a:srcRect l="583" t="490" r="2250" b="1116"/>
          <a:stretch/>
        </p:blipFill>
        <p:spPr>
          <a:xfrm>
            <a:off x="2448039" y="2433639"/>
            <a:ext cx="7295922" cy="3869836"/>
          </a:xfrm>
          <a:prstGeom prst="rect">
            <a:avLst/>
          </a:prstGeom>
        </p:spPr>
      </p:pic>
      <p:pic>
        <p:nvPicPr>
          <p:cNvPr id="9" name="Picture 8">
            <a:extLst>
              <a:ext uri="{FF2B5EF4-FFF2-40B4-BE49-F238E27FC236}">
                <a16:creationId xmlns:a16="http://schemas.microsoft.com/office/drawing/2014/main" id="{39812A8A-66F3-A749-803C-EFC5ABAD0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29" y="5641709"/>
            <a:ext cx="1299108" cy="964684"/>
          </a:xfrm>
          <a:prstGeom prst="rect">
            <a:avLst/>
          </a:prstGeom>
        </p:spPr>
      </p:pic>
    </p:spTree>
    <p:extLst>
      <p:ext uri="{BB962C8B-B14F-4D97-AF65-F5344CB8AC3E}">
        <p14:creationId xmlns:p14="http://schemas.microsoft.com/office/powerpoint/2010/main" val="3047865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053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179300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Wednesday 3</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rd</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February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200"/>
          <p:cNvSpPr>
            <a:spLocks noChangeArrowheads="1"/>
          </p:cNvSpPr>
          <p:nvPr/>
        </p:nvSpPr>
        <p:spPr bwMode="auto">
          <a:xfrm>
            <a:off x="520506" y="2190533"/>
            <a:ext cx="1985130" cy="32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famous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nervous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ridiculous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carnivorous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herbivorous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p:txBody>
      </p:sp>
      <p:sp>
        <p:nvSpPr>
          <p:cNvPr id="10" name="Rectangle 9"/>
          <p:cNvSpPr/>
          <p:nvPr/>
        </p:nvSpPr>
        <p:spPr>
          <a:xfrm>
            <a:off x="3986528" y="2190533"/>
            <a:ext cx="2625287" cy="3323987"/>
          </a:xfrm>
          <a:prstGeom prst="rect">
            <a:avLst/>
          </a:prstGeom>
        </p:spPr>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porous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adventurous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courageous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outrageous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advantageous</a:t>
            </a:r>
          </a:p>
        </p:txBody>
      </p:sp>
    </p:spTree>
    <p:extLst>
      <p:ext uri="{BB962C8B-B14F-4D97-AF65-F5344CB8AC3E}">
        <p14:creationId xmlns:p14="http://schemas.microsoft.com/office/powerpoint/2010/main" val="3837008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English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lvl="0">
              <a:defRPr/>
            </a:pP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Date:	</a:t>
            </a:r>
            <a:r>
              <a:rPr lang="en-GB" sz="3200" dirty="0">
                <a:solidFill>
                  <a:prstClr val="black"/>
                </a:solidFill>
              </a:rPr>
              <a:t> Wednesday 3</a:t>
            </a:r>
            <a:r>
              <a:rPr lang="en-GB" sz="3200" baseline="30000" dirty="0">
                <a:solidFill>
                  <a:prstClr val="black"/>
                </a:solidFill>
              </a:rPr>
              <a:t>rd</a:t>
            </a:r>
            <a:r>
              <a:rPr lang="en-GB" sz="3200" dirty="0">
                <a:solidFill>
                  <a:prstClr val="black"/>
                </a:solidFill>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49898"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61401" y="2832960"/>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be able to vary sentence length for effect.</a:t>
            </a:r>
            <a:endPar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5"/>
          <a:stretch>
            <a:fillRect/>
          </a:stretch>
        </p:blipFill>
        <p:spPr>
          <a:xfrm>
            <a:off x="4646197" y="5963140"/>
            <a:ext cx="834561" cy="6401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42070821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lvl="0"/>
            <a:r>
              <a:rPr lang="en-GB" sz="1600" dirty="0">
                <a:solidFill>
                  <a:prstClr val="black"/>
                </a:solidFill>
                <a:hlinkClick r:id="rId3"/>
              </a:rPr>
              <a:t>https://</a:t>
            </a:r>
            <a:r>
              <a:rPr lang="en-GB" sz="1600" dirty="0" smtClean="0">
                <a:solidFill>
                  <a:prstClr val="black"/>
                </a:solidFill>
                <a:hlinkClick r:id="rId3"/>
              </a:rPr>
              <a:t>classroom.thenational.academy/lessons/to-vary-sentence-length-for-effect-c4rk6e?activity=video&amp;step=1</a:t>
            </a:r>
            <a:r>
              <a:rPr lang="en-GB" sz="1600" dirty="0" smtClean="0">
                <a:solidFill>
                  <a:prstClr val="black"/>
                </a:solidFill>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936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lvl="0">
              <a:defRPr/>
            </a:pPr>
            <a:r>
              <a:rPr lang="en-US" sz="2400" dirty="0">
                <a:solidFill>
                  <a:sysClr val="windowText" lastClr="000000"/>
                </a:solidFill>
              </a:rPr>
              <a:t>Miss </a:t>
            </a:r>
            <a:r>
              <a:rPr lang="en-US" sz="2400" dirty="0" err="1">
                <a:solidFill>
                  <a:sysClr val="windowText" lastClr="000000"/>
                </a:solidFill>
              </a:rPr>
              <a:t>Umbleby’s</a:t>
            </a:r>
            <a:r>
              <a:rPr lang="en-US" sz="2400" dirty="0">
                <a:solidFill>
                  <a:sysClr val="windowText" lastClr="000000"/>
                </a:solidFill>
              </a:rPr>
              <a:t> online teaching video is on our school website. It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lvl="0"/>
            <a:r>
              <a:rPr lang="en-GB" sz="1600" dirty="0">
                <a:solidFill>
                  <a:prstClr val="black"/>
                </a:solidFill>
                <a:hlinkClick r:id="rId3"/>
              </a:rPr>
              <a:t>https://</a:t>
            </a:r>
            <a:r>
              <a:rPr lang="en-GB" sz="1600" dirty="0" smtClean="0">
                <a:solidFill>
                  <a:prstClr val="black"/>
                </a:solidFill>
                <a:hlinkClick r:id="rId3"/>
              </a:rPr>
              <a:t>www.whprimary.com/copy-4-of-covid19</a:t>
            </a:r>
            <a:r>
              <a:rPr lang="en-GB" sz="1600" dirty="0" smtClean="0">
                <a:solidFill>
                  <a:prstClr val="black"/>
                </a:solidFill>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3568723" y="3318918"/>
            <a:ext cx="4234483" cy="2395041"/>
            <a:chOff x="3568723" y="3318918"/>
            <a:chExt cx="4234483" cy="2395041"/>
          </a:xfrm>
        </p:grpSpPr>
        <p:pic>
          <p:nvPicPr>
            <p:cNvPr id="2" name="Picture 1">
              <a:hlinkClick r:id="rId3"/>
            </p:cNvPr>
            <p:cNvPicPr>
              <a:picLocks noChangeAspect="1"/>
            </p:cNvPicPr>
            <p:nvPr/>
          </p:nvPicPr>
          <p:blipFill>
            <a:blip r:embed="rId4"/>
            <a:stretch>
              <a:fillRect/>
            </a:stretch>
          </p:blipFill>
          <p:spPr>
            <a:xfrm>
              <a:off x="3568723" y="3318918"/>
              <a:ext cx="4234483" cy="2395041"/>
            </a:xfrm>
            <a:prstGeom prst="rect">
              <a:avLst/>
            </a:prstGeom>
          </p:spPr>
        </p:pic>
        <p:sp>
          <p:nvSpPr>
            <p:cNvPr id="3" name="Action Button: Forward or Next 2">
              <a:hlinkClick r:id="rId3" highlightClick="1"/>
            </p:cNvPr>
            <p:cNvSpPr/>
            <p:nvPr/>
          </p:nvSpPr>
          <p:spPr>
            <a:xfrm>
              <a:off x="5133474" y="4280863"/>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528364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315861" y="474281"/>
            <a:ext cx="1141095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7744" tIns="0" rIns="17774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800" i="1" u="none" strike="noStrike" cap="none" normalizeH="0" baseline="0" dirty="0" smtClean="0">
                <a:ln>
                  <a:noFill/>
                </a:ln>
                <a:solidFill>
                  <a:srgbClr val="C00000"/>
                </a:solidFill>
                <a:effectLst/>
                <a:latin typeface="+mn-lt"/>
              </a:rPr>
              <a:t>Today…</a:t>
            </a:r>
            <a:endParaRPr kumimoji="0" lang="en-US" altLang="en-US" sz="4800" i="1" u="none" strike="noStrike" cap="none" normalizeH="0" baseline="0" dirty="0" smtClean="0">
              <a:ln>
                <a:noFill/>
              </a:ln>
              <a:solidFill>
                <a:srgbClr val="002060"/>
              </a:solidFill>
              <a:effectLst/>
              <a:latin typeface="+mn-lt"/>
            </a:endParaRPr>
          </a:p>
          <a:p>
            <a:pPr marL="0" indent="0">
              <a:lnSpc>
                <a:spcPct val="100000"/>
              </a:lnSpc>
              <a:buNone/>
            </a:pPr>
            <a:r>
              <a:rPr lang="en-US" altLang="en-US" sz="3600" i="1" dirty="0" smtClean="0">
                <a:solidFill>
                  <a:srgbClr val="002060"/>
                </a:solidFill>
                <a:latin typeface="+mn-lt"/>
              </a:rPr>
              <a:t>…w</a:t>
            </a:r>
            <a:r>
              <a:rPr kumimoji="0" lang="en-US" altLang="en-US" sz="3600" b="0" i="1" u="none" strike="noStrike" cap="none" normalizeH="0" baseline="0" dirty="0" smtClean="0">
                <a:ln>
                  <a:noFill/>
                </a:ln>
                <a:solidFill>
                  <a:srgbClr val="002060"/>
                </a:solidFill>
                <a:effectLst/>
                <a:latin typeface="+mn-lt"/>
              </a:rPr>
              <a:t>e are going</a:t>
            </a:r>
            <a:r>
              <a:rPr kumimoji="0" lang="en-US" altLang="en-US" sz="3600" b="0" i="1" u="none" strike="noStrike" cap="none" normalizeH="0" dirty="0" smtClean="0">
                <a:ln>
                  <a:noFill/>
                </a:ln>
                <a:solidFill>
                  <a:srgbClr val="002060"/>
                </a:solidFill>
                <a:effectLst/>
                <a:latin typeface="+mn-lt"/>
              </a:rPr>
              <a:t> to focus on the part of your narrative where the monkey (you can choose their name) comes back down to Earth. </a:t>
            </a:r>
          </a:p>
          <a:p>
            <a:pPr marL="0" indent="0">
              <a:lnSpc>
                <a:spcPct val="100000"/>
              </a:lnSpc>
              <a:buNone/>
            </a:pPr>
            <a:r>
              <a:rPr lang="en-US" altLang="en-US" sz="3600" i="1" baseline="0" dirty="0" smtClean="0">
                <a:solidFill>
                  <a:srgbClr val="002060"/>
                </a:solidFill>
                <a:latin typeface="+mn-lt"/>
              </a:rPr>
              <a:t>We</a:t>
            </a:r>
            <a:r>
              <a:rPr lang="en-US" altLang="en-US" sz="3600" i="1" dirty="0" smtClean="0">
                <a:solidFill>
                  <a:srgbClr val="002060"/>
                </a:solidFill>
                <a:latin typeface="+mn-lt"/>
              </a:rPr>
              <a:t> want the reader to ask ‘will he make it?’</a:t>
            </a:r>
          </a:p>
          <a:p>
            <a:pPr marL="0" indent="0">
              <a:lnSpc>
                <a:spcPct val="100000"/>
              </a:lnSpc>
              <a:buNone/>
            </a:pPr>
            <a:r>
              <a:rPr kumimoji="0" lang="en-US" altLang="en-US" sz="3600" b="0" i="1" u="none" strike="noStrike" cap="none" normalizeH="0" baseline="0" dirty="0" smtClean="0">
                <a:ln>
                  <a:noFill/>
                </a:ln>
                <a:solidFill>
                  <a:srgbClr val="002060"/>
                </a:solidFill>
                <a:effectLst/>
                <a:latin typeface="+mn-lt"/>
              </a:rPr>
              <a:t>We are going</a:t>
            </a:r>
            <a:r>
              <a:rPr kumimoji="0" lang="en-US" altLang="en-US" sz="3600" b="0" i="1" u="none" strike="noStrike" cap="none" normalizeH="0" dirty="0" smtClean="0">
                <a:ln>
                  <a:noFill/>
                </a:ln>
                <a:solidFill>
                  <a:srgbClr val="002060"/>
                </a:solidFill>
                <a:effectLst/>
                <a:latin typeface="+mn-lt"/>
              </a:rPr>
              <a:t> to do this by varying the length of sentences we use.</a:t>
            </a:r>
          </a:p>
          <a:p>
            <a:pPr marL="0" indent="0">
              <a:lnSpc>
                <a:spcPct val="100000"/>
              </a:lnSpc>
              <a:buNone/>
            </a:pPr>
            <a:r>
              <a:rPr lang="en-US" altLang="en-US" sz="3600" i="1" baseline="0" dirty="0" smtClean="0">
                <a:solidFill>
                  <a:srgbClr val="002060"/>
                </a:solidFill>
                <a:latin typeface="+mn-lt"/>
              </a:rPr>
              <a:t>This</a:t>
            </a:r>
            <a:r>
              <a:rPr lang="en-US" altLang="en-US" sz="3600" i="1" dirty="0" smtClean="0">
                <a:solidFill>
                  <a:srgbClr val="002060"/>
                </a:solidFill>
                <a:latin typeface="+mn-lt"/>
              </a:rPr>
              <a:t> will create suspense and make the reader want to read on. </a:t>
            </a:r>
            <a:endParaRPr kumimoji="0" lang="en-US" altLang="en-US" sz="3600" b="0" i="1" u="none" strike="noStrike" cap="none" normalizeH="0" baseline="0" dirty="0" smtClean="0">
              <a:ln>
                <a:noFill/>
              </a:ln>
              <a:solidFill>
                <a:srgbClr val="002060"/>
              </a:solidFill>
              <a:effectLst/>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644927"/>
            <a:ext cx="1344733" cy="998564"/>
          </a:xfrm>
          <a:prstGeom prst="rect">
            <a:avLst/>
          </a:prstGeom>
        </p:spPr>
      </p:pic>
    </p:spTree>
    <p:extLst>
      <p:ext uri="{BB962C8B-B14F-4D97-AF65-F5344CB8AC3E}">
        <p14:creationId xmlns:p14="http://schemas.microsoft.com/office/powerpoint/2010/main" val="356648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80917" y="4491830"/>
            <a:ext cx="9802346" cy="1876427"/>
            <a:chOff x="-311908" y="681036"/>
            <a:chExt cx="9802346" cy="1876427"/>
          </a:xfrm>
        </p:grpSpPr>
        <p:pic>
          <p:nvPicPr>
            <p:cNvPr id="2" name="Picture 1"/>
            <p:cNvPicPr>
              <a:picLocks noChangeAspect="1"/>
            </p:cNvPicPr>
            <p:nvPr/>
          </p:nvPicPr>
          <p:blipFill>
            <a:blip r:embed="rId2"/>
            <a:stretch>
              <a:fillRect/>
            </a:stretch>
          </p:blipFill>
          <p:spPr>
            <a:xfrm>
              <a:off x="1104900" y="681037"/>
              <a:ext cx="2438400" cy="1876425"/>
            </a:xfrm>
            <a:prstGeom prst="rect">
              <a:avLst/>
            </a:prstGeom>
          </p:spPr>
        </p:pic>
        <p:pic>
          <p:nvPicPr>
            <p:cNvPr id="5" name="Picture 4"/>
            <p:cNvPicPr>
              <a:picLocks noChangeAspect="1"/>
            </p:cNvPicPr>
            <p:nvPr/>
          </p:nvPicPr>
          <p:blipFill>
            <a:blip r:embed="rId3"/>
            <a:stretch>
              <a:fillRect/>
            </a:stretch>
          </p:blipFill>
          <p:spPr>
            <a:xfrm>
              <a:off x="3543300" y="681037"/>
              <a:ext cx="2819764" cy="1876425"/>
            </a:xfrm>
            <a:prstGeom prst="rect">
              <a:avLst/>
            </a:prstGeom>
          </p:spPr>
        </p:pic>
        <p:pic>
          <p:nvPicPr>
            <p:cNvPr id="6" name="Picture 5"/>
            <p:cNvPicPr>
              <a:picLocks noChangeAspect="1"/>
            </p:cNvPicPr>
            <p:nvPr/>
          </p:nvPicPr>
          <p:blipFill>
            <a:blip r:embed="rId4"/>
            <a:stretch>
              <a:fillRect/>
            </a:stretch>
          </p:blipFill>
          <p:spPr>
            <a:xfrm>
              <a:off x="6363063" y="681036"/>
              <a:ext cx="3127375" cy="1876425"/>
            </a:xfrm>
            <a:prstGeom prst="rect">
              <a:avLst/>
            </a:prstGeom>
          </p:spPr>
        </p:pic>
        <p:pic>
          <p:nvPicPr>
            <p:cNvPr id="7" name="Picture 6"/>
            <p:cNvPicPr>
              <a:picLocks noChangeAspect="1"/>
            </p:cNvPicPr>
            <p:nvPr/>
          </p:nvPicPr>
          <p:blipFill>
            <a:blip r:embed="rId5"/>
            <a:stretch>
              <a:fillRect/>
            </a:stretch>
          </p:blipFill>
          <p:spPr>
            <a:xfrm>
              <a:off x="-311908" y="681037"/>
              <a:ext cx="1416807" cy="1876426"/>
            </a:xfrm>
            <a:prstGeom prst="rect">
              <a:avLst/>
            </a:prstGeom>
          </p:spPr>
        </p:pic>
      </p:grpSp>
      <p:sp>
        <p:nvSpPr>
          <p:cNvPr id="9" name="TextBox 8"/>
          <p:cNvSpPr txBox="1"/>
          <p:nvPr/>
        </p:nvSpPr>
        <p:spPr>
          <a:xfrm>
            <a:off x="272336" y="516195"/>
            <a:ext cx="11260903" cy="3766159"/>
          </a:xfrm>
          <a:prstGeom prst="rect">
            <a:avLst/>
          </a:prstGeom>
          <a:noFill/>
        </p:spPr>
        <p:txBody>
          <a:bodyPr wrap="square" rtlCol="0">
            <a:spAutoFit/>
          </a:bodyPr>
          <a:lstStyle/>
          <a:p>
            <a:pPr lvl="0">
              <a:lnSpc>
                <a:spcPct val="90000"/>
              </a:lnSpc>
              <a:spcBef>
                <a:spcPts val="1000"/>
              </a:spcBef>
            </a:pPr>
            <a:r>
              <a:rPr lang="en-GB" sz="3200" dirty="0" smtClean="0">
                <a:solidFill>
                  <a:srgbClr val="C00000"/>
                </a:solidFill>
              </a:rPr>
              <a:t>What a good one looks like</a:t>
            </a:r>
            <a:r>
              <a:rPr lang="en-GB" sz="3200" dirty="0" smtClean="0">
                <a:solidFill>
                  <a:srgbClr val="FF0000"/>
                </a:solidFill>
              </a:rPr>
              <a:t>.</a:t>
            </a:r>
          </a:p>
          <a:p>
            <a:pPr lvl="0">
              <a:lnSpc>
                <a:spcPct val="90000"/>
              </a:lnSpc>
              <a:spcBef>
                <a:spcPts val="1000"/>
              </a:spcBef>
            </a:pPr>
            <a:r>
              <a:rPr lang="en-GB" sz="2800" dirty="0" smtClean="0">
                <a:solidFill>
                  <a:srgbClr val="002060"/>
                </a:solidFill>
              </a:rPr>
              <a:t>65 years of space exploration and research would amount to nothing. Nothing if the brave astronaut could not re-enter the Earth’s atmosphere without being incinerated. The time had come. Would the ship withstand the astonishing temperatures long enough to make it down to the surface? Instantly, the fuselage began to shake uncontrollably. The temperature rose. Hot. Hotter. Too hot. Trying to distract himself from the feeling of being baked alive, Timothy thought of his loved ones waiting for him at home. The shuttle was now a blazing star shooting across the sky. </a:t>
            </a:r>
            <a:endParaRPr lang="en-US" sz="2800" dirty="0">
              <a:solidFill>
                <a:srgbClr val="002060"/>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36" y="5869858"/>
            <a:ext cx="988405" cy="733964"/>
          </a:xfrm>
          <a:prstGeom prst="rect">
            <a:avLst/>
          </a:prstGeom>
        </p:spPr>
      </p:pic>
    </p:spTree>
    <p:extLst>
      <p:ext uri="{BB962C8B-B14F-4D97-AF65-F5344CB8AC3E}">
        <p14:creationId xmlns:p14="http://schemas.microsoft.com/office/powerpoint/2010/main" val="5010020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206" y="294968"/>
            <a:ext cx="11577484" cy="6437660"/>
          </a:xfrm>
          <a:prstGeom prst="rect">
            <a:avLst/>
          </a:prstGeom>
          <a:noFill/>
        </p:spPr>
        <p:txBody>
          <a:bodyPr wrap="square" rtlCol="0">
            <a:spAutoFit/>
          </a:bodyPr>
          <a:lstStyle/>
          <a:p>
            <a:pPr lvl="0" algn="ctr" eaLnBrk="0" fontAlgn="base" hangingPunct="0">
              <a:spcBef>
                <a:spcPct val="0"/>
              </a:spcBef>
              <a:spcAft>
                <a:spcPct val="0"/>
              </a:spcAft>
            </a:pPr>
            <a:r>
              <a:rPr lang="en-US" altLang="en-US" sz="4800" i="1" dirty="0">
                <a:solidFill>
                  <a:srgbClr val="C00000"/>
                </a:solidFill>
              </a:rPr>
              <a:t>Varying the </a:t>
            </a:r>
            <a:r>
              <a:rPr lang="en-US" altLang="en-US" sz="4800" i="1" dirty="0" smtClean="0">
                <a:solidFill>
                  <a:srgbClr val="C00000"/>
                </a:solidFill>
              </a:rPr>
              <a:t>pace.</a:t>
            </a:r>
            <a:endParaRPr lang="en-US" altLang="en-US" sz="4800" i="1" dirty="0">
              <a:solidFill>
                <a:srgbClr val="C00000"/>
              </a:solidFill>
            </a:endParaRPr>
          </a:p>
          <a:p>
            <a:pPr lvl="0" eaLnBrk="0" fontAlgn="base" hangingPunct="0">
              <a:spcBef>
                <a:spcPct val="0"/>
              </a:spcBef>
              <a:spcAft>
                <a:spcPct val="0"/>
              </a:spcAft>
            </a:pPr>
            <a:r>
              <a:rPr lang="en-US" altLang="en-US" sz="3600" dirty="0">
                <a:solidFill>
                  <a:srgbClr val="70AD47"/>
                </a:solidFill>
              </a:rPr>
              <a:t>Build a sense of tension by making references to </a:t>
            </a:r>
            <a:r>
              <a:rPr lang="en-US" altLang="en-US" sz="3600" dirty="0" smtClean="0">
                <a:solidFill>
                  <a:srgbClr val="70AD47"/>
                </a:solidFill>
              </a:rPr>
              <a:t>time.</a:t>
            </a:r>
            <a:endParaRPr lang="en-US" altLang="en-US" sz="3600" dirty="0">
              <a:solidFill>
                <a:srgbClr val="70AD47"/>
              </a:solidFill>
            </a:endParaRPr>
          </a:p>
          <a:p>
            <a:pPr lvl="0">
              <a:lnSpc>
                <a:spcPct val="200000"/>
              </a:lnSpc>
              <a:spcBef>
                <a:spcPts val="1000"/>
              </a:spcBef>
            </a:pPr>
            <a:r>
              <a:rPr lang="en-US" altLang="en-US" sz="3200" i="1" dirty="0">
                <a:solidFill>
                  <a:srgbClr val="002060"/>
                </a:solidFill>
              </a:rPr>
              <a:t>Could she make it in time?</a:t>
            </a:r>
          </a:p>
          <a:p>
            <a:pPr lvl="0" eaLnBrk="0" fontAlgn="base" hangingPunct="0">
              <a:lnSpc>
                <a:spcPct val="200000"/>
              </a:lnSpc>
              <a:spcBef>
                <a:spcPct val="0"/>
              </a:spcBef>
              <a:spcAft>
                <a:spcPct val="0"/>
              </a:spcAft>
            </a:pPr>
            <a:r>
              <a:rPr lang="en-US" altLang="en-US" sz="3200" i="1" dirty="0">
                <a:solidFill>
                  <a:srgbClr val="002060"/>
                </a:solidFill>
              </a:rPr>
              <a:t>She searched desperately for a way to escape. Now frantic… time was running out.</a:t>
            </a:r>
          </a:p>
          <a:p>
            <a:pPr lvl="0" eaLnBrk="0" fontAlgn="base" hangingPunct="0">
              <a:lnSpc>
                <a:spcPct val="200000"/>
              </a:lnSpc>
              <a:spcBef>
                <a:spcPct val="0"/>
              </a:spcBef>
              <a:spcAft>
                <a:spcPct val="0"/>
              </a:spcAft>
            </a:pPr>
            <a:r>
              <a:rPr lang="en-US" altLang="en-US" sz="3200" i="1" dirty="0">
                <a:solidFill>
                  <a:srgbClr val="002060"/>
                </a:solidFill>
              </a:rPr>
              <a:t>The next few seconds unfolded in horrifying slow motion.</a:t>
            </a:r>
          </a:p>
          <a:p>
            <a:pPr lvl="0" eaLnBrk="0" fontAlgn="base" hangingPunct="0">
              <a:lnSpc>
                <a:spcPct val="200000"/>
              </a:lnSpc>
              <a:spcBef>
                <a:spcPct val="0"/>
              </a:spcBef>
              <a:spcAft>
                <a:spcPct val="0"/>
              </a:spcAft>
            </a:pPr>
            <a:r>
              <a:rPr lang="en-US" altLang="en-US" sz="3200" i="1" dirty="0">
                <a:solidFill>
                  <a:srgbClr val="002060"/>
                </a:solidFill>
              </a:rPr>
              <a:t>For fatal seconds, she stared, unable to think or </a:t>
            </a:r>
            <a:r>
              <a:rPr lang="en-US" altLang="en-US" sz="3200" i="1" dirty="0" smtClean="0">
                <a:solidFill>
                  <a:srgbClr val="002060"/>
                </a:solidFill>
              </a:rPr>
              <a:t>move.</a:t>
            </a:r>
            <a:endParaRPr lang="en-GB" sz="1600" dirty="0"/>
          </a:p>
        </p:txBody>
      </p:sp>
      <p:sp>
        <p:nvSpPr>
          <p:cNvPr id="5" name="Oval Callout 4"/>
          <p:cNvSpPr/>
          <p:nvPr/>
        </p:nvSpPr>
        <p:spPr>
          <a:xfrm>
            <a:off x="10146889" y="1725563"/>
            <a:ext cx="1725562" cy="1002890"/>
          </a:xfrm>
          <a:prstGeom prst="wedgeEllipseCallout">
            <a:avLst>
              <a:gd name="adj1" fmla="val -95191"/>
              <a:gd name="adj2" fmla="val -419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Here are some examples.</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172" y="5572314"/>
            <a:ext cx="1442518" cy="1071177"/>
          </a:xfrm>
          <a:prstGeom prst="rect">
            <a:avLst/>
          </a:prstGeom>
        </p:spPr>
      </p:pic>
    </p:spTree>
    <p:extLst>
      <p:ext uri="{BB962C8B-B14F-4D97-AF65-F5344CB8AC3E}">
        <p14:creationId xmlns:p14="http://schemas.microsoft.com/office/powerpoint/2010/main" val="2391262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80917" y="4491830"/>
            <a:ext cx="9802346" cy="1876427"/>
            <a:chOff x="-311908" y="681036"/>
            <a:chExt cx="9802346" cy="1876427"/>
          </a:xfrm>
        </p:grpSpPr>
        <p:pic>
          <p:nvPicPr>
            <p:cNvPr id="5" name="Picture 4"/>
            <p:cNvPicPr>
              <a:picLocks noChangeAspect="1"/>
            </p:cNvPicPr>
            <p:nvPr/>
          </p:nvPicPr>
          <p:blipFill>
            <a:blip r:embed="rId2"/>
            <a:stretch>
              <a:fillRect/>
            </a:stretch>
          </p:blipFill>
          <p:spPr>
            <a:xfrm>
              <a:off x="1104900" y="681037"/>
              <a:ext cx="2438400" cy="1876425"/>
            </a:xfrm>
            <a:prstGeom prst="rect">
              <a:avLst/>
            </a:prstGeom>
          </p:spPr>
        </p:pic>
        <p:pic>
          <p:nvPicPr>
            <p:cNvPr id="6" name="Picture 5"/>
            <p:cNvPicPr>
              <a:picLocks noChangeAspect="1"/>
            </p:cNvPicPr>
            <p:nvPr/>
          </p:nvPicPr>
          <p:blipFill>
            <a:blip r:embed="rId3"/>
            <a:stretch>
              <a:fillRect/>
            </a:stretch>
          </p:blipFill>
          <p:spPr>
            <a:xfrm>
              <a:off x="3543300" y="681037"/>
              <a:ext cx="2819764" cy="1876425"/>
            </a:xfrm>
            <a:prstGeom prst="rect">
              <a:avLst/>
            </a:prstGeom>
          </p:spPr>
        </p:pic>
        <p:pic>
          <p:nvPicPr>
            <p:cNvPr id="7" name="Picture 6"/>
            <p:cNvPicPr>
              <a:picLocks noChangeAspect="1"/>
            </p:cNvPicPr>
            <p:nvPr/>
          </p:nvPicPr>
          <p:blipFill>
            <a:blip r:embed="rId4"/>
            <a:stretch>
              <a:fillRect/>
            </a:stretch>
          </p:blipFill>
          <p:spPr>
            <a:xfrm>
              <a:off x="6363063" y="681036"/>
              <a:ext cx="3127375" cy="1876425"/>
            </a:xfrm>
            <a:prstGeom prst="rect">
              <a:avLst/>
            </a:prstGeom>
          </p:spPr>
        </p:pic>
        <p:pic>
          <p:nvPicPr>
            <p:cNvPr id="8" name="Picture 7"/>
            <p:cNvPicPr>
              <a:picLocks noChangeAspect="1"/>
            </p:cNvPicPr>
            <p:nvPr/>
          </p:nvPicPr>
          <p:blipFill>
            <a:blip r:embed="rId5"/>
            <a:stretch>
              <a:fillRect/>
            </a:stretch>
          </p:blipFill>
          <p:spPr>
            <a:xfrm>
              <a:off x="-311908" y="681037"/>
              <a:ext cx="1416807" cy="1876426"/>
            </a:xfrm>
            <a:prstGeom prst="rect">
              <a:avLst/>
            </a:prstGeom>
          </p:spPr>
        </p:pic>
      </p:grpSp>
      <p:sp>
        <p:nvSpPr>
          <p:cNvPr id="10" name="TextBox 9"/>
          <p:cNvSpPr txBox="1"/>
          <p:nvPr/>
        </p:nvSpPr>
        <p:spPr>
          <a:xfrm>
            <a:off x="457201" y="442452"/>
            <a:ext cx="9719187" cy="2677656"/>
          </a:xfrm>
          <a:prstGeom prst="rect">
            <a:avLst/>
          </a:prstGeom>
          <a:noFill/>
        </p:spPr>
        <p:txBody>
          <a:bodyPr wrap="square" rtlCol="0">
            <a:spAutoFit/>
          </a:bodyPr>
          <a:lstStyle/>
          <a:p>
            <a:r>
              <a:rPr lang="en-GB" sz="2400" dirty="0" smtClean="0"/>
              <a:t>Have a try at completing these sentences by making a reference to time. </a:t>
            </a:r>
          </a:p>
          <a:p>
            <a:endParaRPr lang="en-GB" sz="2400" dirty="0"/>
          </a:p>
          <a:p>
            <a:r>
              <a:rPr lang="en-GB" sz="2400" dirty="0" smtClean="0"/>
              <a:t>Would the heat shield _______________?  </a:t>
            </a:r>
          </a:p>
          <a:p>
            <a:endParaRPr lang="en-GB" sz="2400" dirty="0"/>
          </a:p>
          <a:p>
            <a:r>
              <a:rPr lang="en-GB" sz="2400" dirty="0" smtClean="0"/>
              <a:t>He began to bake. Timothy could feel himself cooking. Time _____________.</a:t>
            </a:r>
          </a:p>
          <a:p>
            <a:endParaRPr lang="en-GB" sz="2400" dirty="0"/>
          </a:p>
          <a:p>
            <a:r>
              <a:rPr lang="en-GB" sz="2400" dirty="0" smtClean="0"/>
              <a:t>Re-entry only took 40 seconds but _______________ .  </a:t>
            </a:r>
            <a:endParaRPr lang="en-GB" sz="2400" dirty="0"/>
          </a:p>
        </p:txBody>
      </p:sp>
      <p:sp>
        <p:nvSpPr>
          <p:cNvPr id="11" name="Oval Callout 10"/>
          <p:cNvSpPr/>
          <p:nvPr/>
        </p:nvSpPr>
        <p:spPr>
          <a:xfrm>
            <a:off x="9807677" y="2890684"/>
            <a:ext cx="2064774" cy="1320806"/>
          </a:xfrm>
          <a:prstGeom prst="wedgeEllipseCallout">
            <a:avLst>
              <a:gd name="adj1" fmla="val -95191"/>
              <a:gd name="adj2" fmla="val -419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You could use the previous slide to help you.</a:t>
            </a:r>
            <a:endParaRPr lang="en-GB" dirty="0">
              <a:solidFill>
                <a:schemeClr val="tx1"/>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87" y="5899355"/>
            <a:ext cx="1002103" cy="744136"/>
          </a:xfrm>
          <a:prstGeom prst="rect">
            <a:avLst/>
          </a:prstGeom>
        </p:spPr>
      </p:pic>
    </p:spTree>
    <p:extLst>
      <p:ext uri="{BB962C8B-B14F-4D97-AF65-F5344CB8AC3E}">
        <p14:creationId xmlns:p14="http://schemas.microsoft.com/office/powerpoint/2010/main" val="3897158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703" y="560439"/>
            <a:ext cx="10338619" cy="5262979"/>
          </a:xfrm>
          <a:prstGeom prst="rect">
            <a:avLst/>
          </a:prstGeom>
          <a:noFill/>
        </p:spPr>
        <p:txBody>
          <a:bodyPr wrap="square" rtlCol="0">
            <a:spAutoFit/>
          </a:bodyPr>
          <a:lstStyle/>
          <a:p>
            <a:pPr lvl="0" algn="ctr" eaLnBrk="0" fontAlgn="base" hangingPunct="0">
              <a:spcBef>
                <a:spcPct val="0"/>
              </a:spcBef>
              <a:spcAft>
                <a:spcPct val="0"/>
              </a:spcAft>
            </a:pPr>
            <a:r>
              <a:rPr lang="en-US" altLang="en-US" sz="4800" i="1" dirty="0" smtClean="0">
                <a:solidFill>
                  <a:srgbClr val="C00000"/>
                </a:solidFill>
              </a:rPr>
              <a:t>Varying the pace</a:t>
            </a:r>
          </a:p>
          <a:p>
            <a:pPr lvl="0" eaLnBrk="0" fontAlgn="base" hangingPunct="0">
              <a:spcBef>
                <a:spcPct val="0"/>
              </a:spcBef>
              <a:spcAft>
                <a:spcPct val="0"/>
              </a:spcAft>
            </a:pPr>
            <a:r>
              <a:rPr lang="en-US" altLang="en-US" sz="3600" dirty="0" smtClean="0">
                <a:solidFill>
                  <a:srgbClr val="002060"/>
                </a:solidFill>
              </a:rPr>
              <a:t>Vary the length of words, sentences and paragraphs to increase the pace and tension:</a:t>
            </a:r>
          </a:p>
          <a:p>
            <a:pPr lvl="0" eaLnBrk="0" fontAlgn="base" hangingPunct="0">
              <a:spcBef>
                <a:spcPct val="0"/>
              </a:spcBef>
              <a:spcAft>
                <a:spcPct val="0"/>
              </a:spcAft>
            </a:pPr>
            <a:r>
              <a:rPr lang="en-US" altLang="en-US" sz="3600" dirty="0" smtClean="0">
                <a:solidFill>
                  <a:srgbClr val="002060"/>
                </a:solidFill>
              </a:rPr>
              <a:t>Put a group of short sentences together. </a:t>
            </a:r>
          </a:p>
          <a:p>
            <a:pPr lvl="0" eaLnBrk="0" fontAlgn="base" hangingPunct="0">
              <a:spcBef>
                <a:spcPct val="0"/>
              </a:spcBef>
              <a:spcAft>
                <a:spcPct val="0"/>
              </a:spcAft>
            </a:pPr>
            <a:r>
              <a:rPr lang="en-US" altLang="en-US" sz="3600" dirty="0" smtClean="0">
                <a:solidFill>
                  <a:srgbClr val="C00000"/>
                </a:solidFill>
              </a:rPr>
              <a:t>She ducked. He lunged.</a:t>
            </a:r>
          </a:p>
          <a:p>
            <a:pPr lvl="0" eaLnBrk="0" fontAlgn="base" hangingPunct="0">
              <a:spcBef>
                <a:spcPct val="0"/>
              </a:spcBef>
              <a:spcAft>
                <a:spcPct val="0"/>
              </a:spcAft>
            </a:pPr>
            <a:r>
              <a:rPr lang="en-US" altLang="en-US" sz="3600" dirty="0" smtClean="0">
                <a:solidFill>
                  <a:srgbClr val="002060"/>
                </a:solidFill>
              </a:rPr>
              <a:t>Include one or two-word sentences. </a:t>
            </a:r>
          </a:p>
          <a:p>
            <a:pPr lvl="0" eaLnBrk="0" fontAlgn="base" hangingPunct="0">
              <a:spcBef>
                <a:spcPct val="0"/>
              </a:spcBef>
              <a:spcAft>
                <a:spcPct val="0"/>
              </a:spcAft>
            </a:pPr>
            <a:r>
              <a:rPr lang="en-US" altLang="en-US" sz="3600" dirty="0" smtClean="0">
                <a:solidFill>
                  <a:srgbClr val="C00000"/>
                </a:solidFill>
              </a:rPr>
              <a:t>“Oh no!” </a:t>
            </a:r>
          </a:p>
          <a:p>
            <a:pPr lvl="0" eaLnBrk="0" fontAlgn="base" hangingPunct="0">
              <a:spcBef>
                <a:spcPct val="0"/>
              </a:spcBef>
              <a:spcAft>
                <a:spcPct val="0"/>
              </a:spcAft>
            </a:pPr>
            <a:r>
              <a:rPr lang="en-US" altLang="en-US" sz="3600" dirty="0" smtClean="0">
                <a:solidFill>
                  <a:srgbClr val="C00000"/>
                </a:solidFill>
              </a:rPr>
              <a:t>Coming closer. Too close.</a:t>
            </a:r>
          </a:p>
          <a:p>
            <a:pPr lvl="0" eaLnBrk="0" fontAlgn="base" hangingPunct="0">
              <a:spcBef>
                <a:spcPct val="0"/>
              </a:spcBef>
              <a:spcAft>
                <a:spcPct val="0"/>
              </a:spcAft>
            </a:pPr>
            <a:r>
              <a:rPr lang="en-GB" altLang="en-US" sz="3600" dirty="0">
                <a:solidFill>
                  <a:srgbClr val="C00000"/>
                </a:solidFill>
              </a:rPr>
              <a:t>The temperature rose. Hot. Hotter. Too hot.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823418"/>
            <a:ext cx="1104365" cy="820073"/>
          </a:xfrm>
          <a:prstGeom prst="rect">
            <a:avLst/>
          </a:prstGeom>
        </p:spPr>
      </p:pic>
    </p:spTree>
    <p:extLst>
      <p:ext uri="{BB962C8B-B14F-4D97-AF65-F5344CB8AC3E}">
        <p14:creationId xmlns:p14="http://schemas.microsoft.com/office/powerpoint/2010/main" val="30151210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465" y="457200"/>
            <a:ext cx="11415251" cy="3835922"/>
          </a:xfrm>
          <a:prstGeom prst="rect">
            <a:avLst/>
          </a:prstGeom>
          <a:noFill/>
        </p:spPr>
        <p:txBody>
          <a:bodyPr wrap="square" rtlCol="0">
            <a:spAutoFit/>
          </a:bodyPr>
          <a:lstStyle/>
          <a:p>
            <a:pPr lvl="0">
              <a:lnSpc>
                <a:spcPct val="90000"/>
              </a:lnSpc>
              <a:spcBef>
                <a:spcPts val="1000"/>
              </a:spcBef>
            </a:pPr>
            <a:r>
              <a:rPr lang="en-GB" sz="3600" i="1" dirty="0">
                <a:solidFill>
                  <a:srgbClr val="C00000"/>
                </a:solidFill>
              </a:rPr>
              <a:t>Short sentences can:</a:t>
            </a:r>
          </a:p>
          <a:p>
            <a:pPr lvl="0">
              <a:lnSpc>
                <a:spcPct val="90000"/>
              </a:lnSpc>
              <a:spcBef>
                <a:spcPts val="1000"/>
              </a:spcBef>
            </a:pPr>
            <a:r>
              <a:rPr lang="en-GB" sz="3600" dirty="0">
                <a:solidFill>
                  <a:srgbClr val="002060"/>
                </a:solidFill>
              </a:rPr>
              <a:t>• create a quick, punchy rhythm</a:t>
            </a:r>
          </a:p>
          <a:p>
            <a:pPr lvl="0">
              <a:lnSpc>
                <a:spcPct val="90000"/>
              </a:lnSpc>
              <a:spcBef>
                <a:spcPts val="1000"/>
              </a:spcBef>
            </a:pPr>
            <a:r>
              <a:rPr lang="en-GB" sz="3600" dirty="0">
                <a:solidFill>
                  <a:srgbClr val="002060"/>
                </a:solidFill>
              </a:rPr>
              <a:t>• draw attention to dramatic thoughts or actions</a:t>
            </a:r>
          </a:p>
          <a:p>
            <a:pPr lvl="0">
              <a:lnSpc>
                <a:spcPct val="90000"/>
              </a:lnSpc>
              <a:spcBef>
                <a:spcPts val="1000"/>
              </a:spcBef>
            </a:pPr>
            <a:r>
              <a:rPr lang="en-GB" sz="3600" dirty="0">
                <a:solidFill>
                  <a:srgbClr val="002060"/>
                </a:solidFill>
              </a:rPr>
              <a:t>• create a sense of </a:t>
            </a:r>
            <a:r>
              <a:rPr lang="en-GB" sz="3600" dirty="0" smtClean="0">
                <a:solidFill>
                  <a:srgbClr val="002060"/>
                </a:solidFill>
              </a:rPr>
              <a:t>panic</a:t>
            </a:r>
          </a:p>
          <a:p>
            <a:pPr lvl="0">
              <a:lnSpc>
                <a:spcPct val="90000"/>
              </a:lnSpc>
              <a:spcBef>
                <a:spcPts val="1000"/>
              </a:spcBef>
            </a:pPr>
            <a:endParaRPr lang="en-GB" sz="4400" dirty="0">
              <a:solidFill>
                <a:srgbClr val="C00000"/>
              </a:solidFill>
            </a:endParaRPr>
          </a:p>
          <a:p>
            <a:pPr lvl="0">
              <a:lnSpc>
                <a:spcPct val="90000"/>
              </a:lnSpc>
              <a:spcBef>
                <a:spcPts val="1000"/>
              </a:spcBef>
            </a:pPr>
            <a:r>
              <a:rPr lang="en-GB" sz="3600" dirty="0">
                <a:solidFill>
                  <a:srgbClr val="C00000"/>
                </a:solidFill>
              </a:rPr>
              <a:t>The temperature rose. Hot. Hotter. Too hot.</a:t>
            </a:r>
            <a:endParaRPr lang="en-US" sz="4400"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72314"/>
            <a:ext cx="1442518" cy="1071177"/>
          </a:xfrm>
          <a:prstGeom prst="rect">
            <a:avLst/>
          </a:prstGeom>
        </p:spPr>
      </p:pic>
    </p:spTree>
    <p:extLst>
      <p:ext uri="{BB962C8B-B14F-4D97-AF65-F5344CB8AC3E}">
        <p14:creationId xmlns:p14="http://schemas.microsoft.com/office/powerpoint/2010/main" val="689331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80917" y="4491830"/>
            <a:ext cx="9802346" cy="1876427"/>
            <a:chOff x="-311908" y="681036"/>
            <a:chExt cx="9802346" cy="1876427"/>
          </a:xfrm>
        </p:grpSpPr>
        <p:pic>
          <p:nvPicPr>
            <p:cNvPr id="5" name="Picture 4"/>
            <p:cNvPicPr>
              <a:picLocks noChangeAspect="1"/>
            </p:cNvPicPr>
            <p:nvPr/>
          </p:nvPicPr>
          <p:blipFill>
            <a:blip r:embed="rId2"/>
            <a:stretch>
              <a:fillRect/>
            </a:stretch>
          </p:blipFill>
          <p:spPr>
            <a:xfrm>
              <a:off x="1104900" y="681037"/>
              <a:ext cx="2438400" cy="1876425"/>
            </a:xfrm>
            <a:prstGeom prst="rect">
              <a:avLst/>
            </a:prstGeom>
          </p:spPr>
        </p:pic>
        <p:pic>
          <p:nvPicPr>
            <p:cNvPr id="6" name="Picture 5"/>
            <p:cNvPicPr>
              <a:picLocks noChangeAspect="1"/>
            </p:cNvPicPr>
            <p:nvPr/>
          </p:nvPicPr>
          <p:blipFill>
            <a:blip r:embed="rId3"/>
            <a:stretch>
              <a:fillRect/>
            </a:stretch>
          </p:blipFill>
          <p:spPr>
            <a:xfrm>
              <a:off x="3543300" y="681037"/>
              <a:ext cx="2819764" cy="1876425"/>
            </a:xfrm>
            <a:prstGeom prst="rect">
              <a:avLst/>
            </a:prstGeom>
          </p:spPr>
        </p:pic>
        <p:pic>
          <p:nvPicPr>
            <p:cNvPr id="7" name="Picture 6"/>
            <p:cNvPicPr>
              <a:picLocks noChangeAspect="1"/>
            </p:cNvPicPr>
            <p:nvPr/>
          </p:nvPicPr>
          <p:blipFill>
            <a:blip r:embed="rId4"/>
            <a:stretch>
              <a:fillRect/>
            </a:stretch>
          </p:blipFill>
          <p:spPr>
            <a:xfrm>
              <a:off x="6363063" y="681036"/>
              <a:ext cx="3127375" cy="1876425"/>
            </a:xfrm>
            <a:prstGeom prst="rect">
              <a:avLst/>
            </a:prstGeom>
          </p:spPr>
        </p:pic>
        <p:pic>
          <p:nvPicPr>
            <p:cNvPr id="8" name="Picture 7"/>
            <p:cNvPicPr>
              <a:picLocks noChangeAspect="1"/>
            </p:cNvPicPr>
            <p:nvPr/>
          </p:nvPicPr>
          <p:blipFill>
            <a:blip r:embed="rId5"/>
            <a:stretch>
              <a:fillRect/>
            </a:stretch>
          </p:blipFill>
          <p:spPr>
            <a:xfrm>
              <a:off x="-311908" y="681037"/>
              <a:ext cx="1416807" cy="1876426"/>
            </a:xfrm>
            <a:prstGeom prst="rect">
              <a:avLst/>
            </a:prstGeom>
          </p:spPr>
        </p:pic>
      </p:grpSp>
      <p:sp>
        <p:nvSpPr>
          <p:cNvPr id="10" name="TextBox 9"/>
          <p:cNvSpPr txBox="1"/>
          <p:nvPr/>
        </p:nvSpPr>
        <p:spPr>
          <a:xfrm>
            <a:off x="457201" y="442452"/>
            <a:ext cx="971918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Have a try at completing these group of short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The shuttle rattled</a:t>
            </a:r>
            <a:r>
              <a:rPr lang="en-GB" sz="2400" dirty="0" smtClean="0">
                <a:solidFill>
                  <a:prstClr val="black"/>
                </a:solidFill>
                <a:latin typeface="Calibri" panose="020F0502020204030204"/>
              </a:rPr>
              <a:t>. Parts began to groan. A panel ____________. </a:t>
            </a: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His heart stopped.</a:t>
            </a:r>
            <a:r>
              <a:rPr kumimoji="0" lang="en-GB" sz="2400" b="0" i="0" u="none" strike="noStrike" kern="1200" cap="none" spc="0" normalizeH="0" noProof="0" dirty="0" smtClean="0">
                <a:ln>
                  <a:noFill/>
                </a:ln>
                <a:solidFill>
                  <a:prstClr val="black"/>
                </a:solidFill>
                <a:effectLst/>
                <a:uLnTx/>
                <a:uFillTx/>
                <a:latin typeface="Calibri" panose="020F0502020204030204"/>
                <a:ea typeface="+mn-ea"/>
                <a:cs typeface="+mn-cs"/>
              </a:rPr>
              <a:t> Time _________. This was it. </a:t>
            </a: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Alarms scream.</a:t>
            </a:r>
            <a:r>
              <a:rPr kumimoji="0" lang="en-GB" sz="2400" b="0" i="0" u="none" strike="noStrike" kern="1200" cap="none" spc="0" normalizeH="0" noProof="0" dirty="0" smtClean="0">
                <a:ln>
                  <a:noFill/>
                </a:ln>
                <a:solidFill>
                  <a:prstClr val="black"/>
                </a:solidFill>
                <a:effectLst/>
                <a:uLnTx/>
                <a:uFillTx/>
                <a:latin typeface="Calibri" panose="020F0502020204030204"/>
                <a:ea typeface="+mn-ea"/>
                <a:cs typeface="+mn-cs"/>
              </a:rPr>
              <a:t> The shuttle groaned. Timothy _________.</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Callout 10"/>
          <p:cNvSpPr/>
          <p:nvPr/>
        </p:nvSpPr>
        <p:spPr>
          <a:xfrm>
            <a:off x="9807677" y="2890684"/>
            <a:ext cx="2064774" cy="1320806"/>
          </a:xfrm>
          <a:prstGeom prst="wedgeEllipseCallout">
            <a:avLst>
              <a:gd name="adj1" fmla="val -95191"/>
              <a:gd name="adj2" fmla="val -419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could use the previous slide to help you.</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6"/>
          <a:stretch>
            <a:fillRect/>
          </a:stretch>
        </p:blipFill>
        <p:spPr>
          <a:xfrm>
            <a:off x="3916925" y="1628244"/>
            <a:ext cx="592212" cy="59221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087" y="5899355"/>
            <a:ext cx="1002103" cy="744136"/>
          </a:xfrm>
          <a:prstGeom prst="rect">
            <a:avLst/>
          </a:prstGeom>
        </p:spPr>
      </p:pic>
    </p:spTree>
    <p:extLst>
      <p:ext uri="{BB962C8B-B14F-4D97-AF65-F5344CB8AC3E}">
        <p14:creationId xmlns:p14="http://schemas.microsoft.com/office/powerpoint/2010/main" val="4078768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439" y="442452"/>
            <a:ext cx="11120284" cy="4722318"/>
          </a:xfrm>
          <a:prstGeom prst="rect">
            <a:avLst/>
          </a:prstGeom>
          <a:noFill/>
        </p:spPr>
        <p:txBody>
          <a:bodyPr wrap="square" rtlCol="0">
            <a:spAutoFit/>
          </a:bodyPr>
          <a:lstStyle/>
          <a:p>
            <a:pPr lvl="0">
              <a:lnSpc>
                <a:spcPct val="90000"/>
              </a:lnSpc>
              <a:spcBef>
                <a:spcPts val="1000"/>
              </a:spcBef>
            </a:pPr>
            <a:r>
              <a:rPr lang="en-GB" sz="3600" i="1" dirty="0">
                <a:solidFill>
                  <a:srgbClr val="C00000"/>
                </a:solidFill>
              </a:rPr>
              <a:t>Long sentences can:</a:t>
            </a:r>
          </a:p>
          <a:p>
            <a:pPr lvl="0">
              <a:lnSpc>
                <a:spcPct val="90000"/>
              </a:lnSpc>
              <a:spcBef>
                <a:spcPts val="1000"/>
              </a:spcBef>
            </a:pPr>
            <a:r>
              <a:rPr lang="en-GB" sz="3600" dirty="0">
                <a:solidFill>
                  <a:prstClr val="black"/>
                </a:solidFill>
              </a:rPr>
              <a:t>• </a:t>
            </a:r>
            <a:r>
              <a:rPr lang="en-GB" sz="3600" dirty="0">
                <a:solidFill>
                  <a:srgbClr val="002060"/>
                </a:solidFill>
              </a:rPr>
              <a:t>create a slow rhythm</a:t>
            </a:r>
          </a:p>
          <a:p>
            <a:pPr lvl="0">
              <a:lnSpc>
                <a:spcPct val="90000"/>
              </a:lnSpc>
              <a:spcBef>
                <a:spcPts val="1000"/>
              </a:spcBef>
            </a:pPr>
            <a:r>
              <a:rPr lang="en-GB" sz="3600" dirty="0">
                <a:solidFill>
                  <a:srgbClr val="002060"/>
                </a:solidFill>
              </a:rPr>
              <a:t>• include plenty of descriptive detail</a:t>
            </a:r>
          </a:p>
          <a:p>
            <a:pPr lvl="0">
              <a:lnSpc>
                <a:spcPct val="90000"/>
              </a:lnSpc>
              <a:spcBef>
                <a:spcPts val="1000"/>
              </a:spcBef>
            </a:pPr>
            <a:r>
              <a:rPr lang="en-GB" sz="3600" dirty="0">
                <a:solidFill>
                  <a:srgbClr val="002060"/>
                </a:solidFill>
              </a:rPr>
              <a:t>• create a sense of time moving slowly</a:t>
            </a:r>
            <a:r>
              <a:rPr lang="en-GB" sz="3600" dirty="0" smtClean="0">
                <a:solidFill>
                  <a:srgbClr val="002060"/>
                </a:solidFill>
              </a:rPr>
              <a:t>.</a:t>
            </a:r>
          </a:p>
          <a:p>
            <a:pPr lvl="0">
              <a:lnSpc>
                <a:spcPct val="90000"/>
              </a:lnSpc>
              <a:spcBef>
                <a:spcPts val="1000"/>
              </a:spcBef>
            </a:pPr>
            <a:endParaRPr lang="en-GB" sz="3600" dirty="0">
              <a:solidFill>
                <a:srgbClr val="002060"/>
              </a:solidFill>
            </a:endParaRPr>
          </a:p>
          <a:p>
            <a:pPr lvl="0">
              <a:lnSpc>
                <a:spcPct val="90000"/>
              </a:lnSpc>
              <a:spcBef>
                <a:spcPts val="1000"/>
              </a:spcBef>
            </a:pPr>
            <a:r>
              <a:rPr lang="en-GB" sz="3600" dirty="0">
                <a:solidFill>
                  <a:srgbClr val="C00000"/>
                </a:solidFill>
              </a:rPr>
              <a:t>Trying to distract himself from the feeling of being baked alive, Timothy thought of his loved ones waiting for him at home. </a:t>
            </a:r>
            <a:endParaRPr lang="en-US" sz="3600"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72314"/>
            <a:ext cx="1442518" cy="1071177"/>
          </a:xfrm>
          <a:prstGeom prst="rect">
            <a:avLst/>
          </a:prstGeom>
        </p:spPr>
      </p:pic>
    </p:spTree>
    <p:extLst>
      <p:ext uri="{BB962C8B-B14F-4D97-AF65-F5344CB8AC3E}">
        <p14:creationId xmlns:p14="http://schemas.microsoft.com/office/powerpoint/2010/main" val="25764692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41710160"/>
              </p:ext>
            </p:extLst>
          </p:nvPr>
        </p:nvGraphicFramePr>
        <p:xfrm>
          <a:off x="6555263" y="5175074"/>
          <a:ext cx="5107535" cy="1434163"/>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r>
                        <a:rPr lang="en-GB" sz="1600" dirty="0" smtClean="0">
                          <a:solidFill>
                            <a:srgbClr val="FF0000"/>
                          </a:solidFill>
                        </a:rPr>
                        <a:t>Desperately gripping onto his seat</a:t>
                      </a:r>
                      <a:r>
                        <a:rPr lang="en-GB" sz="1600" baseline="0" dirty="0" smtClean="0">
                          <a:solidFill>
                            <a:srgbClr val="FF0000"/>
                          </a:solidFill>
                        </a:rPr>
                        <a:t>, </a:t>
                      </a:r>
                      <a:r>
                        <a:rPr lang="en-GB" sz="1600" baseline="0" dirty="0" smtClean="0"/>
                        <a:t>the astronaut prayed that he would make it. </a:t>
                      </a:r>
                      <a:endParaRPr lang="en-GB" sz="1600" dirty="0"/>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Bravely______,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sp>
        <p:nvSpPr>
          <p:cNvPr id="6" name="Cloud Callout 5"/>
          <p:cNvSpPr/>
          <p:nvPr/>
        </p:nvSpPr>
        <p:spPr>
          <a:xfrm>
            <a:off x="6914147" y="3406951"/>
            <a:ext cx="3962400" cy="1557856"/>
          </a:xfrm>
          <a:prstGeom prst="cloudCallout">
            <a:avLst>
              <a:gd name="adj1" fmla="val -79570"/>
              <a:gd name="adj2" fmla="val 434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Use these examples to up-level your sentences.  </a:t>
            </a:r>
            <a:endParaRPr lang="en-GB"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84026326"/>
              </p:ext>
            </p:extLst>
          </p:nvPr>
        </p:nvGraphicFramePr>
        <p:xfrm>
          <a:off x="593623" y="5188965"/>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chemeClr val="tx1"/>
                          </a:solidFill>
                        </a:rPr>
                        <a:t>Thinking about</a:t>
                      </a:r>
                      <a:r>
                        <a:rPr lang="en-GB" sz="1600" baseline="0" dirty="0" smtClean="0">
                          <a:solidFill>
                            <a:schemeClr val="tx1"/>
                          </a:solidFill>
                        </a:rPr>
                        <a:t> the final part of the mission</a:t>
                      </a:r>
                      <a:r>
                        <a:rPr lang="en-GB" sz="1600" dirty="0" smtClean="0">
                          <a:solidFill>
                            <a:schemeClr val="tx1"/>
                          </a:solidFill>
                        </a:rPr>
                        <a:t>,</a:t>
                      </a:r>
                      <a:r>
                        <a:rPr lang="en-GB" sz="1600" baseline="0" dirty="0" smtClean="0">
                          <a:solidFill>
                            <a:schemeClr val="tx1"/>
                          </a:solidFill>
                        </a:rPr>
                        <a:t> he feared that he would burn up when </a:t>
                      </a:r>
                      <a:r>
                        <a:rPr lang="en-GB" sz="1600" baseline="0" dirty="0" smtClean="0">
                          <a:solidFill>
                            <a:srgbClr val="FF0000"/>
                          </a:solidFill>
                        </a:rPr>
                        <a:t>re-entering</a:t>
                      </a:r>
                      <a:r>
                        <a:rPr lang="en-GB" sz="1600" baseline="0" dirty="0" smtClean="0">
                          <a:solidFill>
                            <a:schemeClr val="tx1"/>
                          </a:solidFill>
                        </a:rPr>
                        <a:t> the atmosphere.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re-enter             high-risk</a:t>
                      </a:r>
                      <a:r>
                        <a:rPr lang="en-GB" sz="1600" baseline="0" dirty="0" smtClean="0">
                          <a:solidFill>
                            <a:srgbClr val="FF0000"/>
                          </a:solidFill>
                        </a:rPr>
                        <a:t>          eye-popping            blood-red      blazing-hot        red-hot       super-strong             world-famous</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sp>
        <p:nvSpPr>
          <p:cNvPr id="13" name="TextBox 12"/>
          <p:cNvSpPr txBox="1"/>
          <p:nvPr/>
        </p:nvSpPr>
        <p:spPr>
          <a:xfrm>
            <a:off x="457201" y="442452"/>
            <a:ext cx="1093376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Have a try at completing these long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Thinking ________________,</a:t>
            </a:r>
            <a:r>
              <a:rPr kumimoji="0" lang="en-GB" sz="2400" b="0" i="0" u="none" strike="noStrike" kern="1200" cap="none" spc="0" normalizeH="0" noProof="0" dirty="0" smtClean="0">
                <a:ln>
                  <a:noFill/>
                </a:ln>
                <a:solidFill>
                  <a:prstClr val="black"/>
                </a:solidFill>
                <a:effectLst/>
                <a:uLnTx/>
                <a:uFillTx/>
                <a:latin typeface="Calibri" panose="020F0502020204030204"/>
                <a:ea typeface="+mn-ea"/>
                <a:cs typeface="+mn-cs"/>
              </a:rPr>
              <a:t> Timothy had to hold on. He had to make it.</a:t>
            </a: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Although</a:t>
            </a:r>
            <a:r>
              <a:rPr kumimoji="0" lang="en-GB" sz="2400" b="0" i="0" u="none" strike="noStrike" kern="1200" cap="none" spc="0" normalizeH="0" noProof="0" dirty="0" smtClean="0">
                <a:ln>
                  <a:noFill/>
                </a:ln>
                <a:solidFill>
                  <a:prstClr val="black"/>
                </a:solidFill>
                <a:effectLst/>
                <a:uLnTx/>
                <a:uFillTx/>
                <a:latin typeface="Calibri" panose="020F0502020204030204"/>
                <a:ea typeface="+mn-ea"/>
                <a:cs typeface="+mn-cs"/>
              </a:rPr>
              <a:t> the brave astronaut</a:t>
            </a:r>
            <a:r>
              <a:rPr lang="en-GB" sz="2400" dirty="0" smtClean="0">
                <a:solidFill>
                  <a:prstClr val="black"/>
                </a:solidFill>
                <a:latin typeface="Calibri" panose="020F0502020204030204"/>
              </a:rPr>
              <a:t> knew re-entry _____________ , he never _________.</a:t>
            </a: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2"/>
          <a:stretch>
            <a:fillRect/>
          </a:stretch>
        </p:blipFill>
        <p:spPr>
          <a:xfrm>
            <a:off x="457201" y="2478502"/>
            <a:ext cx="2819764" cy="18764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871" y="232184"/>
            <a:ext cx="1517672" cy="1126985"/>
          </a:xfrm>
          <a:prstGeom prst="rect">
            <a:avLst/>
          </a:prstGeom>
        </p:spPr>
      </p:pic>
    </p:spTree>
    <p:extLst>
      <p:ext uri="{BB962C8B-B14F-4D97-AF65-F5344CB8AC3E}">
        <p14:creationId xmlns:p14="http://schemas.microsoft.com/office/powerpoint/2010/main" val="3110519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80917" y="4491830"/>
            <a:ext cx="9802346" cy="1876427"/>
            <a:chOff x="-311908" y="681036"/>
            <a:chExt cx="9802346" cy="1876427"/>
          </a:xfrm>
        </p:grpSpPr>
        <p:pic>
          <p:nvPicPr>
            <p:cNvPr id="2" name="Picture 1"/>
            <p:cNvPicPr>
              <a:picLocks noChangeAspect="1"/>
            </p:cNvPicPr>
            <p:nvPr/>
          </p:nvPicPr>
          <p:blipFill>
            <a:blip r:embed="rId2"/>
            <a:stretch>
              <a:fillRect/>
            </a:stretch>
          </p:blipFill>
          <p:spPr>
            <a:xfrm>
              <a:off x="1104900" y="681037"/>
              <a:ext cx="2438400" cy="1876425"/>
            </a:xfrm>
            <a:prstGeom prst="rect">
              <a:avLst/>
            </a:prstGeom>
          </p:spPr>
        </p:pic>
        <p:pic>
          <p:nvPicPr>
            <p:cNvPr id="5" name="Picture 4"/>
            <p:cNvPicPr>
              <a:picLocks noChangeAspect="1"/>
            </p:cNvPicPr>
            <p:nvPr/>
          </p:nvPicPr>
          <p:blipFill>
            <a:blip r:embed="rId3"/>
            <a:stretch>
              <a:fillRect/>
            </a:stretch>
          </p:blipFill>
          <p:spPr>
            <a:xfrm>
              <a:off x="3543300" y="681037"/>
              <a:ext cx="2819764" cy="1876425"/>
            </a:xfrm>
            <a:prstGeom prst="rect">
              <a:avLst/>
            </a:prstGeom>
          </p:spPr>
        </p:pic>
        <p:pic>
          <p:nvPicPr>
            <p:cNvPr id="6" name="Picture 5"/>
            <p:cNvPicPr>
              <a:picLocks noChangeAspect="1"/>
            </p:cNvPicPr>
            <p:nvPr/>
          </p:nvPicPr>
          <p:blipFill>
            <a:blip r:embed="rId4"/>
            <a:stretch>
              <a:fillRect/>
            </a:stretch>
          </p:blipFill>
          <p:spPr>
            <a:xfrm>
              <a:off x="6363063" y="681036"/>
              <a:ext cx="3127375" cy="1876425"/>
            </a:xfrm>
            <a:prstGeom prst="rect">
              <a:avLst/>
            </a:prstGeom>
          </p:spPr>
        </p:pic>
        <p:pic>
          <p:nvPicPr>
            <p:cNvPr id="7" name="Picture 6"/>
            <p:cNvPicPr>
              <a:picLocks noChangeAspect="1"/>
            </p:cNvPicPr>
            <p:nvPr/>
          </p:nvPicPr>
          <p:blipFill>
            <a:blip r:embed="rId5"/>
            <a:stretch>
              <a:fillRect/>
            </a:stretch>
          </p:blipFill>
          <p:spPr>
            <a:xfrm>
              <a:off x="-311908" y="681037"/>
              <a:ext cx="1416807" cy="1876426"/>
            </a:xfrm>
            <a:prstGeom prst="rect">
              <a:avLst/>
            </a:prstGeom>
          </p:spPr>
        </p:pic>
      </p:grpSp>
      <p:sp>
        <p:nvSpPr>
          <p:cNvPr id="9" name="TextBox 8"/>
          <p:cNvSpPr txBox="1"/>
          <p:nvPr/>
        </p:nvSpPr>
        <p:spPr>
          <a:xfrm>
            <a:off x="272336" y="516195"/>
            <a:ext cx="11260903" cy="376615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What a good one looks like</a:t>
            </a:r>
            <a:r>
              <a:rPr kumimoji="0" lang="en-GB" sz="32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alibri" panose="020F0502020204030204"/>
                <a:ea typeface="+mn-ea"/>
                <a:cs typeface="+mn-cs"/>
              </a:rPr>
              <a:t>65 years of space exploration and research would amount to nothing. Nothing if the brave astronaut could not re-enter the Earth’s atmosphere without being incinerated. The time had come. Would the ship withstand the astonishing temperatures long enough to make it down to the surface? Instantly, the fuselage began to shake uncontrollably. The temperature rose. Hot. Hotter. Too hot. Trying to distract himself from the feeling of being baked alive, Timothy thought of his loved ones waiting for him at home. The shuttle was now a blazing star shooting across the sky. </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0259" y="254715"/>
            <a:ext cx="1442518" cy="1071177"/>
          </a:xfrm>
          <a:prstGeom prst="rect">
            <a:avLst/>
          </a:prstGeom>
        </p:spPr>
      </p:pic>
    </p:spTree>
    <p:extLst>
      <p:ext uri="{BB962C8B-B14F-4D97-AF65-F5344CB8AC3E}">
        <p14:creationId xmlns:p14="http://schemas.microsoft.com/office/powerpoint/2010/main" val="799034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0F0A6-A233-4F47-B3B2-EDC3DD055A63}"/>
              </a:ext>
            </a:extLst>
          </p:cNvPr>
          <p:cNvSpPr txBox="1"/>
          <p:nvPr/>
        </p:nvSpPr>
        <p:spPr>
          <a:xfrm>
            <a:off x="381454" y="354835"/>
            <a:ext cx="4646465" cy="707886"/>
          </a:xfrm>
          <a:prstGeom prst="rect">
            <a:avLst/>
          </a:prstGeom>
          <a:noFill/>
        </p:spPr>
        <p:txBody>
          <a:bodyPr wrap="none" rtlCol="0">
            <a:spAutoFit/>
          </a:bodyPr>
          <a:lstStyle/>
          <a:p>
            <a:r>
              <a:rPr lang="en-US" sz="4000" dirty="0"/>
              <a:t>What is a metaphor? </a:t>
            </a:r>
          </a:p>
        </p:txBody>
      </p:sp>
      <p:sp>
        <p:nvSpPr>
          <p:cNvPr id="6" name="TextBox 5">
            <a:extLst>
              <a:ext uri="{FF2B5EF4-FFF2-40B4-BE49-F238E27FC236}">
                <a16:creationId xmlns:a16="http://schemas.microsoft.com/office/drawing/2014/main" id="{B02BD4ED-C7FD-F44B-B0AA-5C7A28620587}"/>
              </a:ext>
            </a:extLst>
          </p:cNvPr>
          <p:cNvSpPr txBox="1"/>
          <p:nvPr/>
        </p:nvSpPr>
        <p:spPr>
          <a:xfrm>
            <a:off x="2128586" y="2506772"/>
            <a:ext cx="7934828" cy="1815882"/>
          </a:xfrm>
          <a:prstGeom prst="rect">
            <a:avLst/>
          </a:prstGeom>
          <a:noFill/>
        </p:spPr>
        <p:txBody>
          <a:bodyPr wrap="square" rtlCol="0">
            <a:spAutoFit/>
          </a:bodyPr>
          <a:lstStyle/>
          <a:p>
            <a:pPr algn="ctr"/>
            <a:r>
              <a:rPr lang="en-US" sz="2800" dirty="0"/>
              <a:t>A metaphor is a way of describing something by saying it </a:t>
            </a:r>
            <a:r>
              <a:rPr lang="en-US" sz="2800" dirty="0">
                <a:solidFill>
                  <a:srgbClr val="FF0000"/>
                </a:solidFill>
              </a:rPr>
              <a:t>is </a:t>
            </a:r>
            <a:r>
              <a:rPr lang="en-US" sz="2800" dirty="0"/>
              <a:t>or </a:t>
            </a:r>
            <a:r>
              <a:rPr lang="en-US" sz="2800" dirty="0">
                <a:solidFill>
                  <a:srgbClr val="FF0000"/>
                </a:solidFill>
              </a:rPr>
              <a:t>was</a:t>
            </a:r>
            <a:r>
              <a:rPr lang="en-US" sz="2800" dirty="0"/>
              <a:t> something else.</a:t>
            </a:r>
          </a:p>
          <a:p>
            <a:pPr algn="ctr"/>
            <a:endParaRPr lang="en-US" sz="2800" dirty="0"/>
          </a:p>
          <a:p>
            <a:pPr algn="ctr"/>
            <a:r>
              <a:rPr lang="en-US" sz="2800" dirty="0"/>
              <a:t>It is a way of comparing two things.</a:t>
            </a:r>
          </a:p>
        </p:txBody>
      </p:sp>
      <p:pic>
        <p:nvPicPr>
          <p:cNvPr id="7" name="Picture 6">
            <a:extLst>
              <a:ext uri="{FF2B5EF4-FFF2-40B4-BE49-F238E27FC236}">
                <a16:creationId xmlns:a16="http://schemas.microsoft.com/office/drawing/2014/main" id="{CC08B45C-DBCC-B540-B3F4-DB1042B8D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1234855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966" y="383826"/>
            <a:ext cx="10813382"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smtClean="0">
                <a:ln>
                  <a:noFill/>
                </a:ln>
                <a:solidFill>
                  <a:srgbClr val="C00000"/>
                </a:solidFill>
                <a:effectLst/>
                <a:uLnTx/>
                <a:uFillTx/>
                <a:latin typeface="Calibri" panose="020F0502020204030204"/>
              </a:rPr>
              <a:t>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accent5">
                    <a:lumMod val="50000"/>
                  </a:schemeClr>
                </a:solidFill>
                <a:latin typeface="Calibri" panose="020F0502020204030204"/>
              </a:rPr>
              <a:t>Now write a paragraph (6-8 sentences) about when the astronaut re-enters the Earth’s atmosphere.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smtClean="0">
                <a:ln>
                  <a:noFill/>
                </a:ln>
                <a:solidFill>
                  <a:schemeClr val="accent5">
                    <a:lumMod val="50000"/>
                  </a:schemeClr>
                </a:solidFill>
                <a:effectLst/>
                <a:uLnTx/>
                <a:uFillTx/>
                <a:latin typeface="Calibri" panose="020F0502020204030204"/>
              </a:rPr>
              <a:t>Include:</a:t>
            </a:r>
            <a:r>
              <a:rPr kumimoji="0" lang="en-US" sz="3200" b="0" u="none" strike="noStrike" kern="1200" cap="none" spc="0" normalizeH="0" noProof="0" dirty="0" smtClean="0">
                <a:ln>
                  <a:noFill/>
                </a:ln>
                <a:solidFill>
                  <a:schemeClr val="accent5">
                    <a:lumMod val="50000"/>
                  </a:schemeClr>
                </a:solidFill>
                <a:effectLst/>
                <a:uLnTx/>
                <a:uFillTx/>
                <a:latin typeface="Calibri" panose="020F0502020204030204"/>
              </a:rPr>
              <a:t>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200" baseline="0" dirty="0" smtClean="0">
                <a:solidFill>
                  <a:schemeClr val="accent5">
                    <a:lumMod val="50000"/>
                  </a:schemeClr>
                </a:solidFill>
                <a:latin typeface="Calibri" panose="020F0502020204030204"/>
              </a:rPr>
              <a:t>Shot</a:t>
            </a:r>
            <a:r>
              <a:rPr lang="en-US" sz="3200" dirty="0" smtClean="0">
                <a:solidFill>
                  <a:schemeClr val="accent5">
                    <a:lumMod val="50000"/>
                  </a:schemeClr>
                </a:solidFill>
                <a:latin typeface="Calibri" panose="020F0502020204030204"/>
              </a:rPr>
              <a:t> sentences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u="none" strike="noStrike" kern="1200" cap="none" spc="0" normalizeH="0" baseline="0" noProof="0" dirty="0" smtClean="0">
                <a:ln>
                  <a:noFill/>
                </a:ln>
                <a:solidFill>
                  <a:schemeClr val="accent5">
                    <a:lumMod val="50000"/>
                  </a:schemeClr>
                </a:solidFill>
                <a:effectLst/>
                <a:uLnTx/>
                <a:uFillTx/>
                <a:latin typeface="Calibri" panose="020F0502020204030204"/>
              </a:rPr>
              <a:t>Long</a:t>
            </a:r>
            <a:r>
              <a:rPr kumimoji="0" lang="en-US" sz="3200" b="0" u="none" strike="noStrike" kern="1200" cap="none" spc="0" normalizeH="0" noProof="0" dirty="0" smtClean="0">
                <a:ln>
                  <a:noFill/>
                </a:ln>
                <a:solidFill>
                  <a:schemeClr val="accent5">
                    <a:lumMod val="50000"/>
                  </a:schemeClr>
                </a:solidFill>
                <a:effectLst/>
                <a:uLnTx/>
                <a:uFillTx/>
                <a:latin typeface="Calibri" panose="020F0502020204030204"/>
              </a:rPr>
              <a:t> sentences </a:t>
            </a:r>
            <a:endParaRPr kumimoji="0" lang="en-US" sz="3200" b="0" u="none" strike="noStrike" kern="1200" cap="none" spc="0" normalizeH="0" baseline="0" noProof="0" dirty="0">
              <a:ln>
                <a:noFill/>
              </a:ln>
              <a:solidFill>
                <a:schemeClr val="accent5">
                  <a:lumMod val="50000"/>
                </a:schemeClr>
              </a:solidFill>
              <a:effectLst/>
              <a:uLnTx/>
              <a:uFillTx/>
              <a:latin typeface="Calibri" panose="020F05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474091105"/>
              </p:ext>
            </p:extLst>
          </p:nvPr>
        </p:nvGraphicFramePr>
        <p:xfrm>
          <a:off x="6555263" y="5175074"/>
          <a:ext cx="5107535" cy="1434163"/>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r>
                        <a:rPr lang="en-GB" sz="1600" dirty="0" smtClean="0">
                          <a:solidFill>
                            <a:srgbClr val="FF0000"/>
                          </a:solidFill>
                        </a:rPr>
                        <a:t>Desperately gripping onto his seat</a:t>
                      </a:r>
                      <a:r>
                        <a:rPr lang="en-GB" sz="1600" baseline="0" dirty="0" smtClean="0">
                          <a:solidFill>
                            <a:srgbClr val="FF0000"/>
                          </a:solidFill>
                        </a:rPr>
                        <a:t>, </a:t>
                      </a:r>
                      <a:r>
                        <a:rPr lang="en-GB" sz="1600" baseline="0" dirty="0" smtClean="0"/>
                        <a:t>the astronaut prayed that he would make it. </a:t>
                      </a:r>
                      <a:endParaRPr lang="en-GB" sz="1600" dirty="0"/>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Bravely______,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sp>
        <p:nvSpPr>
          <p:cNvPr id="7" name="Cloud Callout 6"/>
          <p:cNvSpPr/>
          <p:nvPr/>
        </p:nvSpPr>
        <p:spPr>
          <a:xfrm>
            <a:off x="6914147" y="3406951"/>
            <a:ext cx="3962400" cy="1557856"/>
          </a:xfrm>
          <a:prstGeom prst="cloudCallout">
            <a:avLst>
              <a:gd name="adj1" fmla="val -79570"/>
              <a:gd name="adj2" fmla="val 434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Use these examples to up-level your sentences.  </a:t>
            </a:r>
            <a:endParaRPr lang="en-GB"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538957170"/>
              </p:ext>
            </p:extLst>
          </p:nvPr>
        </p:nvGraphicFramePr>
        <p:xfrm>
          <a:off x="593623" y="5188965"/>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chemeClr val="tx1"/>
                          </a:solidFill>
                        </a:rPr>
                        <a:t>Thinking about</a:t>
                      </a:r>
                      <a:r>
                        <a:rPr lang="en-GB" sz="1600" baseline="0" dirty="0" smtClean="0">
                          <a:solidFill>
                            <a:schemeClr val="tx1"/>
                          </a:solidFill>
                        </a:rPr>
                        <a:t> the final part of the mission</a:t>
                      </a:r>
                      <a:r>
                        <a:rPr lang="en-GB" sz="1600" dirty="0" smtClean="0">
                          <a:solidFill>
                            <a:schemeClr val="tx1"/>
                          </a:solidFill>
                        </a:rPr>
                        <a:t>,</a:t>
                      </a:r>
                      <a:r>
                        <a:rPr lang="en-GB" sz="1600" baseline="0" dirty="0" smtClean="0">
                          <a:solidFill>
                            <a:schemeClr val="tx1"/>
                          </a:solidFill>
                        </a:rPr>
                        <a:t> he feared that he would burn up when </a:t>
                      </a:r>
                      <a:r>
                        <a:rPr lang="en-GB" sz="1600" baseline="0" dirty="0" smtClean="0">
                          <a:solidFill>
                            <a:srgbClr val="FF0000"/>
                          </a:solidFill>
                        </a:rPr>
                        <a:t>re-entering</a:t>
                      </a:r>
                      <a:r>
                        <a:rPr lang="en-GB" sz="1600" baseline="0" dirty="0" smtClean="0">
                          <a:solidFill>
                            <a:schemeClr val="tx1"/>
                          </a:solidFill>
                        </a:rPr>
                        <a:t> the atmosphere.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re-enter             high-risk</a:t>
                      </a:r>
                      <a:r>
                        <a:rPr lang="en-GB" sz="1600" baseline="0" dirty="0" smtClean="0">
                          <a:solidFill>
                            <a:srgbClr val="FF0000"/>
                          </a:solidFill>
                        </a:rPr>
                        <a:t>          eye-popping            blood-red      blazing-hot        red-hot       super-strong             world-famous</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525" y="230131"/>
            <a:ext cx="1534115" cy="1139194"/>
          </a:xfrm>
          <a:prstGeom prst="rect">
            <a:avLst/>
          </a:prstGeom>
        </p:spPr>
      </p:pic>
    </p:spTree>
    <p:extLst>
      <p:ext uri="{BB962C8B-B14F-4D97-AF65-F5344CB8AC3E}">
        <p14:creationId xmlns:p14="http://schemas.microsoft.com/office/powerpoint/2010/main" val="4225774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719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24096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smtClean="0">
                <a:solidFill>
                  <a:prstClr val="black"/>
                </a:solidFill>
                <a:latin typeface="Calibri" panose="020F0502020204030204"/>
              </a:rPr>
              <a:t>Thursday</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4</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February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200"/>
          <p:cNvSpPr>
            <a:spLocks noChangeArrowheads="1"/>
          </p:cNvSpPr>
          <p:nvPr/>
        </p:nvSpPr>
        <p:spPr bwMode="auto">
          <a:xfrm>
            <a:off x="520506" y="2190533"/>
            <a:ext cx="1985130" cy="32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famous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nervous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ridiculous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carnivorous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herbivorous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p:txBody>
      </p:sp>
      <p:sp>
        <p:nvSpPr>
          <p:cNvPr id="10" name="Rectangle 9"/>
          <p:cNvSpPr/>
          <p:nvPr/>
        </p:nvSpPr>
        <p:spPr>
          <a:xfrm>
            <a:off x="3986528" y="2190533"/>
            <a:ext cx="2625287" cy="3323987"/>
          </a:xfrm>
          <a:prstGeom prst="rect">
            <a:avLst/>
          </a:prstGeom>
        </p:spPr>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porous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adventurous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courageous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outrageous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advantageous</a:t>
            </a:r>
          </a:p>
        </p:txBody>
      </p:sp>
    </p:spTree>
    <p:extLst>
      <p:ext uri="{BB962C8B-B14F-4D97-AF65-F5344CB8AC3E}">
        <p14:creationId xmlns:p14="http://schemas.microsoft.com/office/powerpoint/2010/main" val="2242054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English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lvl="0">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a:solidFill>
                  <a:prstClr val="black"/>
                </a:solidFill>
              </a:rPr>
              <a:t>Thursday 4</a:t>
            </a:r>
            <a:r>
              <a:rPr lang="en-GB" sz="3200" baseline="30000" dirty="0">
                <a:solidFill>
                  <a:prstClr val="black"/>
                </a:solidFill>
              </a:rPr>
              <a:t>th</a:t>
            </a:r>
            <a:r>
              <a:rPr lang="en-GB" sz="3200" dirty="0">
                <a:solidFill>
                  <a:prstClr val="black"/>
                </a:solidFill>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49898"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49898" y="2832960"/>
            <a:ext cx="10429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add description through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actions.</a:t>
            </a:r>
            <a:endPar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5"/>
          <a:stretch>
            <a:fillRect/>
          </a:stretch>
        </p:blipFill>
        <p:spPr>
          <a:xfrm>
            <a:off x="4646197" y="5963140"/>
            <a:ext cx="834561" cy="6401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2759796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315861" y="1028278"/>
            <a:ext cx="1141095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7744" tIns="0" rIns="17774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800" i="1" u="none" strike="noStrike" cap="none" normalizeH="0" baseline="0" dirty="0" smtClean="0">
                <a:ln>
                  <a:noFill/>
                </a:ln>
                <a:solidFill>
                  <a:srgbClr val="C00000"/>
                </a:solidFill>
                <a:effectLst/>
                <a:latin typeface="+mn-lt"/>
              </a:rPr>
              <a:t>Today…</a:t>
            </a:r>
            <a:endParaRPr kumimoji="0" lang="en-US" altLang="en-US" sz="4800" i="1" u="none" strike="noStrike" cap="none" normalizeH="0" baseline="0" dirty="0" smtClean="0">
              <a:ln>
                <a:noFill/>
              </a:ln>
              <a:solidFill>
                <a:srgbClr val="002060"/>
              </a:solidFill>
              <a:effectLst/>
              <a:latin typeface="+mn-lt"/>
            </a:endParaRPr>
          </a:p>
          <a:p>
            <a:pPr marL="0" indent="0">
              <a:lnSpc>
                <a:spcPct val="100000"/>
              </a:lnSpc>
              <a:buNone/>
            </a:pPr>
            <a:r>
              <a:rPr lang="en-US" altLang="en-US" sz="3600" i="1" dirty="0" smtClean="0">
                <a:solidFill>
                  <a:srgbClr val="002060"/>
                </a:solidFill>
                <a:latin typeface="+mn-lt"/>
              </a:rPr>
              <a:t>…w</a:t>
            </a:r>
            <a:r>
              <a:rPr kumimoji="0" lang="en-US" altLang="en-US" sz="3600" b="0" i="1" u="none" strike="noStrike" cap="none" normalizeH="0" baseline="0" dirty="0" smtClean="0">
                <a:ln>
                  <a:noFill/>
                </a:ln>
                <a:solidFill>
                  <a:srgbClr val="002060"/>
                </a:solidFill>
                <a:effectLst/>
                <a:latin typeface="+mn-lt"/>
              </a:rPr>
              <a:t>e are going</a:t>
            </a:r>
            <a:r>
              <a:rPr kumimoji="0" lang="en-US" altLang="en-US" sz="3600" b="0" i="1" u="none" strike="noStrike" cap="none" normalizeH="0" dirty="0" smtClean="0">
                <a:ln>
                  <a:noFill/>
                </a:ln>
                <a:solidFill>
                  <a:srgbClr val="002060"/>
                </a:solidFill>
                <a:effectLst/>
                <a:latin typeface="+mn-lt"/>
              </a:rPr>
              <a:t> to focus on the part of your narrative where the monkey (you can choose their name) steps out of the space craft and </a:t>
            </a:r>
            <a:r>
              <a:rPr kumimoji="0" lang="en-GB" altLang="en-US" sz="3600" b="0" i="1" u="none" strike="noStrike" cap="none" normalizeH="0" dirty="0" smtClean="0">
                <a:ln>
                  <a:noFill/>
                </a:ln>
                <a:solidFill>
                  <a:srgbClr val="002060"/>
                </a:solidFill>
                <a:effectLst/>
                <a:latin typeface="+mn-lt"/>
              </a:rPr>
              <a:t>realises</a:t>
            </a:r>
            <a:r>
              <a:rPr kumimoji="0" lang="en-US" altLang="en-US" sz="3600" b="0" i="1" u="none" strike="noStrike" cap="none" normalizeH="0" dirty="0" smtClean="0">
                <a:ln>
                  <a:noFill/>
                </a:ln>
                <a:solidFill>
                  <a:srgbClr val="002060"/>
                </a:solidFill>
                <a:effectLst/>
                <a:latin typeface="+mn-lt"/>
              </a:rPr>
              <a:t> that Earth has been destroyed. </a:t>
            </a:r>
          </a:p>
          <a:p>
            <a:pPr marL="0" indent="0">
              <a:lnSpc>
                <a:spcPct val="100000"/>
              </a:lnSpc>
              <a:buNone/>
            </a:pPr>
            <a:endParaRPr lang="en-US" altLang="en-US" sz="3600" i="1" baseline="0" dirty="0" smtClean="0">
              <a:solidFill>
                <a:srgbClr val="002060"/>
              </a:solidFill>
              <a:latin typeface="+mn-lt"/>
            </a:endParaRPr>
          </a:p>
          <a:p>
            <a:pPr marL="0" indent="0">
              <a:lnSpc>
                <a:spcPct val="100000"/>
              </a:lnSpc>
              <a:buNone/>
            </a:pPr>
            <a:r>
              <a:rPr lang="en-US" altLang="en-US" sz="3600" i="1" baseline="0" dirty="0" smtClean="0">
                <a:solidFill>
                  <a:srgbClr val="002060"/>
                </a:solidFill>
                <a:latin typeface="+mn-lt"/>
              </a:rPr>
              <a:t>We</a:t>
            </a:r>
            <a:r>
              <a:rPr lang="en-US" altLang="en-US" sz="3600" i="1" dirty="0" smtClean="0">
                <a:solidFill>
                  <a:srgbClr val="002060"/>
                </a:solidFill>
                <a:latin typeface="+mn-lt"/>
              </a:rPr>
              <a:t> want to introduce brilliantly detailed descriptions through the actions of the character.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72314"/>
            <a:ext cx="1442518" cy="1071177"/>
          </a:xfrm>
          <a:prstGeom prst="rect">
            <a:avLst/>
          </a:prstGeom>
        </p:spPr>
      </p:pic>
    </p:spTree>
    <p:extLst>
      <p:ext uri="{BB962C8B-B14F-4D97-AF65-F5344CB8AC3E}">
        <p14:creationId xmlns:p14="http://schemas.microsoft.com/office/powerpoint/2010/main" val="3655558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you think of this description? </a:t>
            </a:r>
            <a:endParaRPr lang="en-GB" dirty="0"/>
          </a:p>
        </p:txBody>
      </p:sp>
      <p:sp>
        <p:nvSpPr>
          <p:cNvPr id="3" name="Content Placeholder 2"/>
          <p:cNvSpPr>
            <a:spLocks noGrp="1"/>
          </p:cNvSpPr>
          <p:nvPr>
            <p:ph idx="1"/>
          </p:nvPr>
        </p:nvSpPr>
        <p:spPr/>
        <p:txBody>
          <a:bodyPr/>
          <a:lstStyle/>
          <a:p>
            <a:pPr marL="0" indent="0">
              <a:buNone/>
            </a:pPr>
            <a:r>
              <a:rPr lang="en-GB" dirty="0" smtClean="0"/>
              <a:t>He had an eyepatch. His hat was black and pointy. He had a sharp sward on his waist. He was wearing a leather coat. He has a map and his hands were wrinkly. His eyes were blue like the sea.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138750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 good one looks like.</a:t>
            </a:r>
          </a:p>
        </p:txBody>
      </p:sp>
      <p:sp>
        <p:nvSpPr>
          <p:cNvPr id="3" name="Content Placeholder 2"/>
          <p:cNvSpPr>
            <a:spLocks noGrp="1"/>
          </p:cNvSpPr>
          <p:nvPr>
            <p:ph idx="1"/>
          </p:nvPr>
        </p:nvSpPr>
        <p:spPr>
          <a:xfrm>
            <a:off x="838200" y="1825625"/>
            <a:ext cx="7120116" cy="4351338"/>
          </a:xfrm>
        </p:spPr>
        <p:txBody>
          <a:bodyPr>
            <a:normAutofit lnSpcReduction="10000"/>
          </a:bodyPr>
          <a:lstStyle/>
          <a:p>
            <a:pPr marL="0" indent="0">
              <a:buNone/>
            </a:pPr>
            <a:r>
              <a:rPr lang="en-GB" dirty="0"/>
              <a:t>While meticulously studying the weathered map clutched tightly in his gnarled hands, the cogs of the </a:t>
            </a:r>
            <a:r>
              <a:rPr lang="en-GB" dirty="0" smtClean="0"/>
              <a:t>captain’s </a:t>
            </a:r>
            <a:r>
              <a:rPr lang="en-GB" dirty="0"/>
              <a:t>mind slowly turned. Suddenly, his deep, emerald eyes gleamed. His dreams had been realised. Stuffing his prized possession into the breast pocket of his tattered, leather overcoat, Jack marched across the salt encrusted deck to address his waiting crew. They waited unblinking. </a:t>
            </a:r>
            <a:r>
              <a:rPr lang="en-GB" dirty="0" smtClean="0"/>
              <a:t>Silent. </a:t>
            </a:r>
            <a:r>
              <a:rPr lang="en-GB" dirty="0"/>
              <a:t>After divulging his discovery with his </a:t>
            </a:r>
            <a:r>
              <a:rPr lang="en-GB" dirty="0" err="1"/>
              <a:t>maties</a:t>
            </a:r>
            <a:r>
              <a:rPr lang="en-GB" dirty="0"/>
              <a:t>, Captain Jack wrenched his cutlass from his belt and pointed towards the gleaming sun. </a:t>
            </a:r>
          </a:p>
        </p:txBody>
      </p:sp>
      <p:pic>
        <p:nvPicPr>
          <p:cNvPr id="4" name="Picture 3"/>
          <p:cNvPicPr>
            <a:picLocks noChangeAspect="1"/>
          </p:cNvPicPr>
          <p:nvPr/>
        </p:nvPicPr>
        <p:blipFill>
          <a:blip r:embed="rId2"/>
          <a:stretch>
            <a:fillRect/>
          </a:stretch>
        </p:blipFill>
        <p:spPr>
          <a:xfrm>
            <a:off x="7958316" y="1363199"/>
            <a:ext cx="4000000" cy="52761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983705"/>
            <a:ext cx="888512" cy="659786"/>
          </a:xfrm>
          <a:prstGeom prst="rect">
            <a:avLst/>
          </a:prstGeom>
        </p:spPr>
      </p:pic>
    </p:spTree>
    <p:extLst>
      <p:ext uri="{BB962C8B-B14F-4D97-AF65-F5344CB8AC3E}">
        <p14:creationId xmlns:p14="http://schemas.microsoft.com/office/powerpoint/2010/main" val="2855636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we do it? </a:t>
            </a:r>
            <a:endParaRPr lang="en-GB" dirty="0"/>
          </a:p>
        </p:txBody>
      </p:sp>
      <p:sp>
        <p:nvSpPr>
          <p:cNvPr id="3" name="Content Placeholder 2"/>
          <p:cNvSpPr>
            <a:spLocks noGrp="1"/>
          </p:cNvSpPr>
          <p:nvPr>
            <p:ph idx="1"/>
          </p:nvPr>
        </p:nvSpPr>
        <p:spPr>
          <a:xfrm>
            <a:off x="838200" y="1520825"/>
            <a:ext cx="10515600" cy="4351338"/>
          </a:xfrm>
        </p:spPr>
        <p:txBody>
          <a:bodyPr/>
          <a:lstStyle/>
          <a:p>
            <a:pPr marL="0" indent="0">
              <a:buNone/>
            </a:pPr>
            <a:r>
              <a:rPr lang="en-GB" dirty="0" smtClean="0"/>
              <a:t>To add description through actions, we need to think of things the character can do (verbs) that will allow us to introduce a description rather than just writing a description on it own. </a:t>
            </a:r>
            <a:endParaRPr lang="en-GB" dirty="0"/>
          </a:p>
        </p:txBody>
      </p:sp>
      <p:pic>
        <p:nvPicPr>
          <p:cNvPr id="4" name="Picture 3"/>
          <p:cNvPicPr>
            <a:picLocks noChangeAspect="1"/>
          </p:cNvPicPr>
          <p:nvPr/>
        </p:nvPicPr>
        <p:blipFill>
          <a:blip r:embed="rId2"/>
          <a:stretch>
            <a:fillRect/>
          </a:stretch>
        </p:blipFill>
        <p:spPr>
          <a:xfrm>
            <a:off x="3233680" y="3000199"/>
            <a:ext cx="5724640" cy="358475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72314"/>
            <a:ext cx="1442518" cy="1071177"/>
          </a:xfrm>
          <a:prstGeom prst="rect">
            <a:avLst/>
          </a:prstGeom>
        </p:spPr>
      </p:pic>
    </p:spTree>
    <p:extLst>
      <p:ext uri="{BB962C8B-B14F-4D97-AF65-F5344CB8AC3E}">
        <p14:creationId xmlns:p14="http://schemas.microsoft.com/office/powerpoint/2010/main" val="3730539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1">
                    <a:lumMod val="50000"/>
                  </a:schemeClr>
                </a:solidFill>
              </a:rPr>
              <a:t>How do we do it? </a:t>
            </a:r>
            <a:endParaRPr lang="en-GB" dirty="0">
              <a:solidFill>
                <a:schemeClr val="accent1">
                  <a:lumMod val="50000"/>
                </a:schemeClr>
              </a:solidFill>
            </a:endParaRPr>
          </a:p>
        </p:txBody>
      </p:sp>
      <p:sp>
        <p:nvSpPr>
          <p:cNvPr id="3" name="Content Placeholder 2"/>
          <p:cNvSpPr>
            <a:spLocks noGrp="1"/>
          </p:cNvSpPr>
          <p:nvPr>
            <p:ph idx="1"/>
          </p:nvPr>
        </p:nvSpPr>
        <p:spPr>
          <a:xfrm>
            <a:off x="838200" y="1520825"/>
            <a:ext cx="10515600" cy="4351338"/>
          </a:xfrm>
        </p:spPr>
        <p:txBody>
          <a:bodyPr/>
          <a:lstStyle/>
          <a:p>
            <a:pPr marL="0" indent="0">
              <a:buNone/>
            </a:pPr>
            <a:r>
              <a:rPr lang="en-GB" dirty="0" smtClean="0">
                <a:solidFill>
                  <a:schemeClr val="accent1">
                    <a:lumMod val="50000"/>
                  </a:schemeClr>
                </a:solidFill>
              </a:rPr>
              <a:t>A description on its own:</a:t>
            </a:r>
          </a:p>
          <a:p>
            <a:pPr marL="0" indent="0">
              <a:buNone/>
            </a:pPr>
            <a:r>
              <a:rPr lang="en-GB" dirty="0" smtClean="0"/>
              <a:t>The buildings were all destroyed. </a:t>
            </a:r>
          </a:p>
          <a:p>
            <a:pPr marL="0" indent="0">
              <a:buNone/>
            </a:pPr>
            <a:endParaRPr lang="en-GB" dirty="0"/>
          </a:p>
          <a:p>
            <a:pPr marL="0" indent="0">
              <a:buNone/>
            </a:pPr>
            <a:r>
              <a:rPr lang="en-GB" dirty="0" smtClean="0">
                <a:solidFill>
                  <a:schemeClr val="accent1">
                    <a:lumMod val="50000"/>
                  </a:schemeClr>
                </a:solidFill>
              </a:rPr>
              <a:t>A description through actions: </a:t>
            </a:r>
          </a:p>
          <a:p>
            <a:pPr marL="0" indent="0">
              <a:buNone/>
            </a:pPr>
            <a:r>
              <a:rPr lang="en-GB" dirty="0" smtClean="0"/>
              <a:t>As Timothy </a:t>
            </a:r>
            <a:r>
              <a:rPr lang="en-GB" dirty="0" smtClean="0">
                <a:solidFill>
                  <a:srgbClr val="FF0000"/>
                </a:solidFill>
              </a:rPr>
              <a:t>wandered </a:t>
            </a:r>
            <a:r>
              <a:rPr lang="en-GB" dirty="0" smtClean="0"/>
              <a:t>through the crumbling streets, every way he </a:t>
            </a:r>
            <a:r>
              <a:rPr lang="en-GB" dirty="0" smtClean="0">
                <a:solidFill>
                  <a:srgbClr val="FF0000"/>
                </a:solidFill>
              </a:rPr>
              <a:t>looked</a:t>
            </a:r>
            <a:r>
              <a:rPr lang="en-GB" dirty="0" smtClean="0"/>
              <a:t> he was </a:t>
            </a:r>
            <a:r>
              <a:rPr lang="en-GB" dirty="0" smtClean="0">
                <a:solidFill>
                  <a:srgbClr val="FF0000"/>
                </a:solidFill>
              </a:rPr>
              <a:t>surrounded</a:t>
            </a:r>
            <a:r>
              <a:rPr lang="en-GB" dirty="0" smtClean="0"/>
              <a:t> by the remnants of a horrific disaster. </a:t>
            </a:r>
            <a:endParaRPr lang="en-GB" dirty="0"/>
          </a:p>
        </p:txBody>
      </p:sp>
      <p:pic>
        <p:nvPicPr>
          <p:cNvPr id="4" name="Picture 3"/>
          <p:cNvPicPr>
            <a:picLocks noChangeAspect="1"/>
          </p:cNvPicPr>
          <p:nvPr/>
        </p:nvPicPr>
        <p:blipFill>
          <a:blip r:embed="rId2"/>
          <a:stretch>
            <a:fillRect/>
          </a:stretch>
        </p:blipFill>
        <p:spPr>
          <a:xfrm>
            <a:off x="6937822" y="991015"/>
            <a:ext cx="3496371" cy="2189421"/>
          </a:xfrm>
          <a:prstGeom prst="rect">
            <a:avLst/>
          </a:prstGeom>
        </p:spPr>
      </p:pic>
      <p:sp>
        <p:nvSpPr>
          <p:cNvPr id="6" name="Cloud Callout 5"/>
          <p:cNvSpPr/>
          <p:nvPr/>
        </p:nvSpPr>
        <p:spPr>
          <a:xfrm>
            <a:off x="9512968" y="5176487"/>
            <a:ext cx="2362799" cy="1391352"/>
          </a:xfrm>
          <a:prstGeom prst="cloudCallout">
            <a:avLst>
              <a:gd name="adj1" fmla="val -90928"/>
              <a:gd name="adj2" fmla="val -582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chemeClr val="accent5">
                    <a:lumMod val="50000"/>
                  </a:schemeClr>
                </a:solidFill>
                <a:effectLst/>
                <a:uLnTx/>
                <a:uFillTx/>
                <a:latin typeface="Calibri" panose="020F0502020204030204"/>
                <a:ea typeface="+mn-ea"/>
                <a:cs typeface="+mn-cs"/>
              </a:rPr>
              <a:t>My actions (verbs)</a:t>
            </a:r>
            <a:r>
              <a:rPr kumimoji="0" lang="en-GB" sz="1800" b="0" i="0" u="none" strike="noStrike" kern="1200" cap="none" spc="0" normalizeH="0" noProof="0" dirty="0" smtClean="0">
                <a:ln>
                  <a:noFill/>
                </a:ln>
                <a:solidFill>
                  <a:schemeClr val="accent5">
                    <a:lumMod val="50000"/>
                  </a:schemeClr>
                </a:solidFill>
                <a:effectLst/>
                <a:uLnTx/>
                <a:uFillTx/>
                <a:latin typeface="Calibri" panose="020F0502020204030204"/>
                <a:ea typeface="+mn-ea"/>
                <a:cs typeface="+mn-cs"/>
              </a:rPr>
              <a:t> are in </a:t>
            </a:r>
            <a:r>
              <a:rPr kumimoji="0" lang="en-GB" sz="1800" b="0" i="0" u="none" strike="noStrike" kern="1200" cap="none" spc="0" normalizeH="0" noProof="0" dirty="0" smtClean="0">
                <a:ln>
                  <a:noFill/>
                </a:ln>
                <a:solidFill>
                  <a:srgbClr val="FF0000"/>
                </a:solidFill>
                <a:effectLst/>
                <a:uLnTx/>
                <a:uFillTx/>
                <a:latin typeface="Calibri" panose="020F0502020204030204"/>
                <a:ea typeface="+mn-ea"/>
                <a:cs typeface="+mn-cs"/>
              </a:rPr>
              <a:t>red.</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72314"/>
            <a:ext cx="1442518" cy="1071177"/>
          </a:xfrm>
          <a:prstGeom prst="rect">
            <a:avLst/>
          </a:prstGeom>
        </p:spPr>
      </p:pic>
    </p:spTree>
    <p:extLst>
      <p:ext uri="{BB962C8B-B14F-4D97-AF65-F5344CB8AC3E}">
        <p14:creationId xmlns:p14="http://schemas.microsoft.com/office/powerpoint/2010/main" val="455431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0F0A6-A233-4F47-B3B2-EDC3DD055A63}"/>
              </a:ext>
            </a:extLst>
          </p:cNvPr>
          <p:cNvSpPr txBox="1"/>
          <p:nvPr/>
        </p:nvSpPr>
        <p:spPr>
          <a:xfrm>
            <a:off x="381454" y="354835"/>
            <a:ext cx="3771032" cy="523220"/>
          </a:xfrm>
          <a:prstGeom prst="rect">
            <a:avLst/>
          </a:prstGeom>
          <a:noFill/>
        </p:spPr>
        <p:txBody>
          <a:bodyPr wrap="none" rtlCol="0">
            <a:spAutoFit/>
          </a:bodyPr>
          <a:lstStyle/>
          <a:p>
            <a:r>
              <a:rPr lang="en-US" sz="2800" dirty="0"/>
              <a:t>Let's look at an example.</a:t>
            </a:r>
          </a:p>
        </p:txBody>
      </p:sp>
      <p:sp>
        <p:nvSpPr>
          <p:cNvPr id="4" name="Rectangle 3">
            <a:extLst>
              <a:ext uri="{FF2B5EF4-FFF2-40B4-BE49-F238E27FC236}">
                <a16:creationId xmlns:a16="http://schemas.microsoft.com/office/drawing/2014/main" id="{D1A82C94-C535-BA43-93EB-0DBDF82BB345}"/>
              </a:ext>
            </a:extLst>
          </p:cNvPr>
          <p:cNvSpPr/>
          <p:nvPr/>
        </p:nvSpPr>
        <p:spPr>
          <a:xfrm>
            <a:off x="2870020" y="2180114"/>
            <a:ext cx="6451959" cy="523220"/>
          </a:xfrm>
          <a:prstGeom prst="rect">
            <a:avLst/>
          </a:prstGeom>
        </p:spPr>
        <p:txBody>
          <a:bodyPr wrap="none">
            <a:spAutoFit/>
          </a:bodyPr>
          <a:lstStyle/>
          <a:p>
            <a:r>
              <a:rPr lang="en-GB" sz="2800" dirty="0"/>
              <a:t>The snow </a:t>
            </a:r>
            <a:r>
              <a:rPr lang="en-GB" sz="2800" u="sng" dirty="0">
                <a:solidFill>
                  <a:srgbClr val="FF0000"/>
                </a:solidFill>
              </a:rPr>
              <a:t>is</a:t>
            </a:r>
            <a:r>
              <a:rPr lang="en-GB" sz="2800" dirty="0"/>
              <a:t> a white blanket on the ground.</a:t>
            </a:r>
          </a:p>
        </p:txBody>
      </p:sp>
      <p:sp>
        <p:nvSpPr>
          <p:cNvPr id="7" name="Cloud Callout 6">
            <a:extLst>
              <a:ext uri="{FF2B5EF4-FFF2-40B4-BE49-F238E27FC236}">
                <a16:creationId xmlns:a16="http://schemas.microsoft.com/office/drawing/2014/main" id="{7ACBF761-5075-0B4B-851C-C287704359F8}"/>
              </a:ext>
            </a:extLst>
          </p:cNvPr>
          <p:cNvSpPr/>
          <p:nvPr/>
        </p:nvSpPr>
        <p:spPr>
          <a:xfrm>
            <a:off x="1492377" y="4005394"/>
            <a:ext cx="3145536" cy="1654456"/>
          </a:xfrm>
          <a:prstGeom prst="cloudCallout">
            <a:avLst>
              <a:gd name="adj1" fmla="val 47112"/>
              <a:gd name="adj2" fmla="val -1133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this metaphor we are comparing the snow on the ground to a blanket.</a:t>
            </a:r>
          </a:p>
        </p:txBody>
      </p:sp>
      <p:sp>
        <p:nvSpPr>
          <p:cNvPr id="8" name="Cloud Callout 7">
            <a:extLst>
              <a:ext uri="{FF2B5EF4-FFF2-40B4-BE49-F238E27FC236}">
                <a16:creationId xmlns:a16="http://schemas.microsoft.com/office/drawing/2014/main" id="{DEBA386D-9C8F-724D-866C-EF2DC0E5403E}"/>
              </a:ext>
            </a:extLst>
          </p:cNvPr>
          <p:cNvSpPr/>
          <p:nvPr/>
        </p:nvSpPr>
        <p:spPr>
          <a:xfrm>
            <a:off x="7554087" y="4005394"/>
            <a:ext cx="3145536" cy="1654456"/>
          </a:xfrm>
          <a:prstGeom prst="cloudCallout">
            <a:avLst>
              <a:gd name="adj1" fmla="val -47074"/>
              <a:gd name="adj2" fmla="val -1192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are saying it </a:t>
            </a:r>
            <a:r>
              <a:rPr lang="en-US" u="sng" dirty="0">
                <a:solidFill>
                  <a:schemeClr val="tx1"/>
                </a:solidFill>
              </a:rPr>
              <a:t>is</a:t>
            </a:r>
            <a:r>
              <a:rPr lang="en-US" dirty="0">
                <a:solidFill>
                  <a:schemeClr val="tx1"/>
                </a:solidFill>
              </a:rPr>
              <a:t> something else. We don’t use the words as or like.</a:t>
            </a:r>
          </a:p>
        </p:txBody>
      </p:sp>
      <p:pic>
        <p:nvPicPr>
          <p:cNvPr id="9" name="Picture 8">
            <a:extLst>
              <a:ext uri="{FF2B5EF4-FFF2-40B4-BE49-F238E27FC236}">
                <a16:creationId xmlns:a16="http://schemas.microsoft.com/office/drawing/2014/main" id="{BE438682-DE4B-3A4F-B310-A4B8AFAD8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1132393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67" y="269243"/>
            <a:ext cx="10515600" cy="1325563"/>
          </a:xfrm>
        </p:spPr>
        <p:txBody>
          <a:bodyPr/>
          <a:lstStyle/>
          <a:p>
            <a:r>
              <a:rPr lang="en-GB" dirty="0" smtClean="0">
                <a:solidFill>
                  <a:schemeClr val="accent1">
                    <a:lumMod val="50000"/>
                  </a:schemeClr>
                </a:solidFill>
              </a:rPr>
              <a:t>How do we do it? </a:t>
            </a:r>
            <a:endParaRPr lang="en-GB" dirty="0">
              <a:solidFill>
                <a:schemeClr val="accent1">
                  <a:lumMod val="50000"/>
                </a:schemeClr>
              </a:solidFill>
            </a:endParaRPr>
          </a:p>
        </p:txBody>
      </p:sp>
      <p:sp>
        <p:nvSpPr>
          <p:cNvPr id="3" name="Content Placeholder 2"/>
          <p:cNvSpPr>
            <a:spLocks noGrp="1"/>
          </p:cNvSpPr>
          <p:nvPr>
            <p:ph idx="1"/>
          </p:nvPr>
        </p:nvSpPr>
        <p:spPr>
          <a:xfrm>
            <a:off x="178767" y="1424943"/>
            <a:ext cx="11697000" cy="4351338"/>
          </a:xfrm>
        </p:spPr>
        <p:txBody>
          <a:bodyPr/>
          <a:lstStyle/>
          <a:p>
            <a:pPr marL="0" indent="0">
              <a:buNone/>
            </a:pPr>
            <a:r>
              <a:rPr lang="en-GB" dirty="0" smtClean="0">
                <a:solidFill>
                  <a:schemeClr val="accent1">
                    <a:lumMod val="50000"/>
                  </a:schemeClr>
                </a:solidFill>
              </a:rPr>
              <a:t>A description on its own:</a:t>
            </a:r>
          </a:p>
          <a:p>
            <a:pPr marL="0" indent="0">
              <a:buNone/>
            </a:pPr>
            <a:r>
              <a:rPr lang="en-GB" dirty="0" smtClean="0"/>
              <a:t>The buildings had holes blown through them. </a:t>
            </a:r>
          </a:p>
          <a:p>
            <a:pPr marL="0" indent="0">
              <a:buNone/>
            </a:pPr>
            <a:endParaRPr lang="en-GB" dirty="0">
              <a:solidFill>
                <a:schemeClr val="accent1">
                  <a:lumMod val="50000"/>
                </a:schemeClr>
              </a:solidFill>
            </a:endParaRPr>
          </a:p>
          <a:p>
            <a:pPr marL="0" indent="0">
              <a:buNone/>
            </a:pPr>
            <a:r>
              <a:rPr lang="en-GB" dirty="0" smtClean="0">
                <a:solidFill>
                  <a:schemeClr val="accent1">
                    <a:lumMod val="50000"/>
                  </a:schemeClr>
                </a:solidFill>
              </a:rPr>
              <a:t>A description through actions: </a:t>
            </a:r>
          </a:p>
          <a:p>
            <a:pPr marL="0" indent="0">
              <a:buNone/>
            </a:pPr>
            <a:r>
              <a:rPr lang="en-GB" dirty="0" smtClean="0"/>
              <a:t>Mournfully </a:t>
            </a:r>
            <a:r>
              <a:rPr lang="en-GB" dirty="0" smtClean="0">
                <a:solidFill>
                  <a:srgbClr val="FF0000"/>
                </a:solidFill>
              </a:rPr>
              <a:t>staring</a:t>
            </a:r>
            <a:r>
              <a:rPr lang="en-GB" dirty="0" smtClean="0"/>
              <a:t> into the distance, through the holes blown into the demolished buildings, he could not </a:t>
            </a:r>
            <a:r>
              <a:rPr lang="en-GB" dirty="0" smtClean="0">
                <a:solidFill>
                  <a:srgbClr val="FF0000"/>
                </a:solidFill>
              </a:rPr>
              <a:t>comprehend</a:t>
            </a:r>
            <a:r>
              <a:rPr lang="en-GB" dirty="0" smtClean="0"/>
              <a:t> what must have happened.   </a:t>
            </a:r>
            <a:endParaRPr lang="en-GB" dirty="0"/>
          </a:p>
        </p:txBody>
      </p:sp>
      <p:pic>
        <p:nvPicPr>
          <p:cNvPr id="4" name="Picture 3"/>
          <p:cNvPicPr>
            <a:picLocks noChangeAspect="1"/>
          </p:cNvPicPr>
          <p:nvPr/>
        </p:nvPicPr>
        <p:blipFill>
          <a:blip r:embed="rId2"/>
          <a:stretch>
            <a:fillRect/>
          </a:stretch>
        </p:blipFill>
        <p:spPr>
          <a:xfrm>
            <a:off x="7197996" y="782468"/>
            <a:ext cx="3496371" cy="2189421"/>
          </a:xfrm>
          <a:prstGeom prst="rect">
            <a:avLst/>
          </a:prstGeom>
        </p:spPr>
      </p:pic>
      <p:sp>
        <p:nvSpPr>
          <p:cNvPr id="6" name="Cloud Callout 5"/>
          <p:cNvSpPr/>
          <p:nvPr/>
        </p:nvSpPr>
        <p:spPr>
          <a:xfrm>
            <a:off x="9512968" y="5176487"/>
            <a:ext cx="2362799" cy="1391352"/>
          </a:xfrm>
          <a:prstGeom prst="cloudCallout">
            <a:avLst>
              <a:gd name="adj1" fmla="val -90928"/>
              <a:gd name="adj2" fmla="val -582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chemeClr val="accent5">
                    <a:lumMod val="50000"/>
                  </a:schemeClr>
                </a:solidFill>
                <a:effectLst/>
                <a:uLnTx/>
                <a:uFillTx/>
                <a:latin typeface="Calibri" panose="020F0502020204030204"/>
                <a:ea typeface="+mn-ea"/>
                <a:cs typeface="+mn-cs"/>
              </a:rPr>
              <a:t>My actions (verbs)</a:t>
            </a:r>
            <a:r>
              <a:rPr kumimoji="0" lang="en-GB" sz="1800" b="0" i="0" u="none" strike="noStrike" kern="1200" cap="none" spc="0" normalizeH="0" noProof="0" dirty="0" smtClean="0">
                <a:ln>
                  <a:noFill/>
                </a:ln>
                <a:solidFill>
                  <a:schemeClr val="accent5">
                    <a:lumMod val="50000"/>
                  </a:schemeClr>
                </a:solidFill>
                <a:effectLst/>
                <a:uLnTx/>
                <a:uFillTx/>
                <a:latin typeface="Calibri" panose="020F0502020204030204"/>
                <a:ea typeface="+mn-ea"/>
                <a:cs typeface="+mn-cs"/>
              </a:rPr>
              <a:t> are in </a:t>
            </a:r>
            <a:r>
              <a:rPr kumimoji="0" lang="en-GB" sz="1800" b="0" i="0" u="none" strike="noStrike" kern="1200" cap="none" spc="0" normalizeH="0" noProof="0" dirty="0" smtClean="0">
                <a:ln>
                  <a:noFill/>
                </a:ln>
                <a:solidFill>
                  <a:srgbClr val="FF0000"/>
                </a:solidFill>
                <a:effectLst/>
                <a:uLnTx/>
                <a:uFillTx/>
                <a:latin typeface="Calibri" panose="020F0502020204030204"/>
                <a:ea typeface="+mn-ea"/>
                <a:cs typeface="+mn-cs"/>
              </a:rPr>
              <a:t>red.</a:t>
            </a:r>
            <a:endPar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72314"/>
            <a:ext cx="1442518" cy="1071177"/>
          </a:xfrm>
          <a:prstGeom prst="rect">
            <a:avLst/>
          </a:prstGeom>
        </p:spPr>
      </p:pic>
    </p:spTree>
    <p:extLst>
      <p:ext uri="{BB962C8B-B14F-4D97-AF65-F5344CB8AC3E}">
        <p14:creationId xmlns:p14="http://schemas.microsoft.com/office/powerpoint/2010/main" val="2603807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767" y="1424943"/>
            <a:ext cx="11697000" cy="4351338"/>
          </a:xfrm>
        </p:spPr>
        <p:txBody>
          <a:bodyPr/>
          <a:lstStyle/>
          <a:p>
            <a:pPr marL="0" indent="0">
              <a:buNone/>
            </a:pPr>
            <a:r>
              <a:rPr lang="en-GB" dirty="0" smtClean="0">
                <a:solidFill>
                  <a:schemeClr val="accent1">
                    <a:lumMod val="50000"/>
                  </a:schemeClr>
                </a:solidFill>
              </a:rPr>
              <a:t>A description on its own:</a:t>
            </a:r>
          </a:p>
          <a:p>
            <a:pPr marL="0" indent="0">
              <a:buNone/>
            </a:pPr>
            <a:r>
              <a:rPr lang="en-GB" dirty="0" smtClean="0"/>
              <a:t>The vehicles had been abandoned. </a:t>
            </a:r>
          </a:p>
          <a:p>
            <a:pPr marL="0" indent="0">
              <a:buNone/>
            </a:pPr>
            <a:endParaRPr lang="en-GB" dirty="0">
              <a:solidFill>
                <a:schemeClr val="accent1">
                  <a:lumMod val="50000"/>
                </a:schemeClr>
              </a:solidFill>
            </a:endParaRPr>
          </a:p>
          <a:p>
            <a:pPr marL="0" indent="0">
              <a:buNone/>
            </a:pPr>
            <a:r>
              <a:rPr lang="en-GB" dirty="0" smtClean="0">
                <a:solidFill>
                  <a:schemeClr val="accent1">
                    <a:lumMod val="50000"/>
                  </a:schemeClr>
                </a:solidFill>
              </a:rPr>
              <a:t>A description through actions: </a:t>
            </a:r>
          </a:p>
          <a:p>
            <a:pPr marL="0" indent="0">
              <a:lnSpc>
                <a:spcPct val="150000"/>
              </a:lnSpc>
              <a:buNone/>
            </a:pPr>
            <a:r>
              <a:rPr lang="en-GB" dirty="0" smtClean="0"/>
              <a:t>________________________________________________________________________________________________________________________________</a:t>
            </a:r>
            <a:endParaRPr lang="en-GB" dirty="0"/>
          </a:p>
        </p:txBody>
      </p:sp>
      <p:sp>
        <p:nvSpPr>
          <p:cNvPr id="7" name="Title 1"/>
          <p:cNvSpPr>
            <a:spLocks noGrp="1"/>
          </p:cNvSpPr>
          <p:nvPr>
            <p:ph type="title"/>
          </p:nvPr>
        </p:nvSpPr>
        <p:spPr>
          <a:xfrm>
            <a:off x="178767" y="345005"/>
            <a:ext cx="7019229" cy="874925"/>
          </a:xfrm>
        </p:spPr>
        <p:txBody>
          <a:bodyPr>
            <a:normAutofit fontScale="90000"/>
          </a:bodyPr>
          <a:lstStyle/>
          <a:p>
            <a:r>
              <a:rPr lang="en-GB" sz="3200" dirty="0" smtClean="0">
                <a:solidFill>
                  <a:srgbClr val="FF0000"/>
                </a:solidFill>
              </a:rPr>
              <a:t>Rewrite the sentence using description through action. </a:t>
            </a:r>
            <a:endParaRPr lang="en-GB" sz="3200" dirty="0">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07121305"/>
              </p:ext>
            </p:extLst>
          </p:nvPr>
        </p:nvGraphicFramePr>
        <p:xfrm>
          <a:off x="6555263" y="5175074"/>
          <a:ext cx="5107535" cy="1434163"/>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Fearful that he would not find his family,</a:t>
                      </a:r>
                      <a:r>
                        <a:rPr lang="en-GB" sz="1600" baseline="0" dirty="0" smtClean="0">
                          <a:solidFill>
                            <a:srgbClr val="FF0000"/>
                          </a:solidFill>
                        </a:rPr>
                        <a:t> </a:t>
                      </a:r>
                      <a:r>
                        <a:rPr kumimoji="0" lang="en-GB" sz="1600" b="0" i="0" u="none" strike="noStrike" kern="1200" cap="none" spc="0" normalizeH="0" baseline="0" noProof="0" dirty="0" smtClean="0">
                          <a:ln>
                            <a:noFill/>
                          </a:ln>
                          <a:solidFill>
                            <a:prstClr val="black"/>
                          </a:solidFill>
                          <a:effectLst/>
                          <a:uLnTx/>
                          <a:uFillTx/>
                          <a:latin typeface="+mn-lt"/>
                          <a:ea typeface="+mn-ea"/>
                          <a:cs typeface="+mn-cs"/>
                        </a:rPr>
                        <a:t>the solitary survivor weaved through the sea of abandoned vehicles. </a:t>
                      </a:r>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Fearfully______,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325279949"/>
              </p:ext>
            </p:extLst>
          </p:nvPr>
        </p:nvGraphicFramePr>
        <p:xfrm>
          <a:off x="593623" y="5188965"/>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rgbClr val="FF0000"/>
                          </a:solidFill>
                        </a:rPr>
                        <a:t>Broken-hearted</a:t>
                      </a:r>
                      <a:r>
                        <a:rPr lang="en-GB" sz="1600" dirty="0" smtClean="0">
                          <a:solidFill>
                            <a:schemeClr val="tx1"/>
                          </a:solidFill>
                        </a:rPr>
                        <a:t>,</a:t>
                      </a:r>
                      <a:r>
                        <a:rPr lang="en-GB" sz="1600" baseline="0" dirty="0" smtClean="0">
                          <a:solidFill>
                            <a:schemeClr val="tx1"/>
                          </a:solidFill>
                        </a:rPr>
                        <a:t> the solitary survivor weaved through the sea of abandoned vehicles.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bone-chilling            high-risk</a:t>
                      </a:r>
                      <a:r>
                        <a:rPr lang="en-GB" sz="1600" baseline="0" dirty="0" smtClean="0">
                          <a:solidFill>
                            <a:srgbClr val="FF0000"/>
                          </a:solidFill>
                        </a:rPr>
                        <a:t>          eye-popping            blood-red      broken-hearted        ill-equipped       dull-orange</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pic>
        <p:nvPicPr>
          <p:cNvPr id="10" name="Picture 9"/>
          <p:cNvPicPr>
            <a:picLocks noChangeAspect="1"/>
          </p:cNvPicPr>
          <p:nvPr/>
        </p:nvPicPr>
        <p:blipFill>
          <a:blip r:embed="rId2"/>
          <a:stretch>
            <a:fillRect/>
          </a:stretch>
        </p:blipFill>
        <p:spPr>
          <a:xfrm>
            <a:off x="7220388" y="1424943"/>
            <a:ext cx="4442410" cy="228507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629" y="226548"/>
            <a:ext cx="1543047" cy="1145827"/>
          </a:xfrm>
          <a:prstGeom prst="rect">
            <a:avLst/>
          </a:prstGeom>
        </p:spPr>
      </p:pic>
    </p:spTree>
    <p:extLst>
      <p:ext uri="{BB962C8B-B14F-4D97-AF65-F5344CB8AC3E}">
        <p14:creationId xmlns:p14="http://schemas.microsoft.com/office/powerpoint/2010/main" val="3419828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767" y="1424943"/>
            <a:ext cx="11697000" cy="4351338"/>
          </a:xfrm>
        </p:spPr>
        <p:txBody>
          <a:bodyPr/>
          <a:lstStyle/>
          <a:p>
            <a:pPr marL="0" indent="0">
              <a:buNone/>
            </a:pPr>
            <a:r>
              <a:rPr lang="en-GB" dirty="0" smtClean="0">
                <a:solidFill>
                  <a:schemeClr val="accent1">
                    <a:lumMod val="50000"/>
                  </a:schemeClr>
                </a:solidFill>
              </a:rPr>
              <a:t>A description on its own:</a:t>
            </a:r>
          </a:p>
          <a:p>
            <a:pPr marL="0" indent="0">
              <a:buNone/>
            </a:pPr>
            <a:r>
              <a:rPr lang="en-GB" dirty="0" smtClean="0"/>
              <a:t>Trees and plants grew amongst the buildings. </a:t>
            </a:r>
          </a:p>
          <a:p>
            <a:pPr marL="0" indent="0">
              <a:buNone/>
            </a:pPr>
            <a:endParaRPr lang="en-GB" dirty="0">
              <a:solidFill>
                <a:schemeClr val="accent1">
                  <a:lumMod val="50000"/>
                </a:schemeClr>
              </a:solidFill>
            </a:endParaRPr>
          </a:p>
          <a:p>
            <a:pPr marL="0" indent="0">
              <a:buNone/>
            </a:pPr>
            <a:r>
              <a:rPr lang="en-GB" dirty="0" smtClean="0">
                <a:solidFill>
                  <a:schemeClr val="accent1">
                    <a:lumMod val="50000"/>
                  </a:schemeClr>
                </a:solidFill>
              </a:rPr>
              <a:t>A description through actions: </a:t>
            </a:r>
          </a:p>
          <a:p>
            <a:pPr marL="0" indent="0">
              <a:lnSpc>
                <a:spcPct val="150000"/>
              </a:lnSpc>
              <a:buNone/>
            </a:pPr>
            <a:r>
              <a:rPr lang="en-GB" dirty="0" smtClean="0"/>
              <a:t>________________________________________________________________________________________________________________________________</a:t>
            </a:r>
            <a:endParaRPr lang="en-GB" dirty="0"/>
          </a:p>
        </p:txBody>
      </p:sp>
      <p:sp>
        <p:nvSpPr>
          <p:cNvPr id="7" name="Title 1"/>
          <p:cNvSpPr>
            <a:spLocks noGrp="1"/>
          </p:cNvSpPr>
          <p:nvPr>
            <p:ph type="title"/>
          </p:nvPr>
        </p:nvSpPr>
        <p:spPr>
          <a:xfrm>
            <a:off x="178767" y="345005"/>
            <a:ext cx="7019229" cy="874925"/>
          </a:xfrm>
        </p:spPr>
        <p:txBody>
          <a:bodyPr>
            <a:normAutofit fontScale="90000"/>
          </a:bodyPr>
          <a:lstStyle/>
          <a:p>
            <a:r>
              <a:rPr lang="en-GB" sz="3200" dirty="0" smtClean="0">
                <a:solidFill>
                  <a:srgbClr val="FF0000"/>
                </a:solidFill>
              </a:rPr>
              <a:t>Rewrite the sentence using description through action. </a:t>
            </a:r>
            <a:endParaRPr lang="en-GB" sz="3200" dirty="0">
              <a:solidFill>
                <a:srgbClr val="FF0000"/>
              </a:solidFill>
            </a:endParaRPr>
          </a:p>
        </p:txBody>
      </p:sp>
      <p:pic>
        <p:nvPicPr>
          <p:cNvPr id="2" name="Picture 1"/>
          <p:cNvPicPr>
            <a:picLocks noChangeAspect="1"/>
          </p:cNvPicPr>
          <p:nvPr/>
        </p:nvPicPr>
        <p:blipFill rotWithShape="1">
          <a:blip r:embed="rId2"/>
          <a:srcRect r="50000"/>
          <a:stretch/>
        </p:blipFill>
        <p:spPr>
          <a:xfrm>
            <a:off x="7739313" y="345006"/>
            <a:ext cx="2672013" cy="349305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055172330"/>
              </p:ext>
            </p:extLst>
          </p:nvPr>
        </p:nvGraphicFramePr>
        <p:xfrm>
          <a:off x="6555263" y="5175074"/>
          <a:ext cx="5107535" cy="1434163"/>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Fearful that he would not find his family,</a:t>
                      </a:r>
                      <a:r>
                        <a:rPr lang="en-GB" sz="1600" baseline="0" dirty="0" smtClean="0">
                          <a:solidFill>
                            <a:srgbClr val="FF0000"/>
                          </a:solidFill>
                        </a:rPr>
                        <a:t> </a:t>
                      </a:r>
                      <a:r>
                        <a:rPr kumimoji="0" lang="en-GB" sz="1600" b="0" i="0" u="none" strike="noStrike" kern="1200" cap="none" spc="0" normalizeH="0" baseline="0" noProof="0" dirty="0" smtClean="0">
                          <a:ln>
                            <a:noFill/>
                          </a:ln>
                          <a:solidFill>
                            <a:prstClr val="black"/>
                          </a:solidFill>
                          <a:effectLst/>
                          <a:uLnTx/>
                          <a:uFillTx/>
                          <a:latin typeface="+mn-lt"/>
                          <a:ea typeface="+mn-ea"/>
                          <a:cs typeface="+mn-cs"/>
                        </a:rPr>
                        <a:t>the solitary survivor weaved through the sea of abandoned vehicles. </a:t>
                      </a:r>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Fearfully______,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06911391"/>
              </p:ext>
            </p:extLst>
          </p:nvPr>
        </p:nvGraphicFramePr>
        <p:xfrm>
          <a:off x="593623" y="5188965"/>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rgbClr val="FF0000"/>
                          </a:solidFill>
                        </a:rPr>
                        <a:t>Broken-hearted</a:t>
                      </a:r>
                      <a:r>
                        <a:rPr lang="en-GB" sz="1600" dirty="0" smtClean="0">
                          <a:solidFill>
                            <a:schemeClr val="tx1"/>
                          </a:solidFill>
                        </a:rPr>
                        <a:t>,</a:t>
                      </a:r>
                      <a:r>
                        <a:rPr lang="en-GB" sz="1600" baseline="0" dirty="0" smtClean="0">
                          <a:solidFill>
                            <a:schemeClr val="tx1"/>
                          </a:solidFill>
                        </a:rPr>
                        <a:t> the solitary survivor weaved through the sea of abandoned vehicles.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bone-chilling            high-risk</a:t>
                      </a:r>
                      <a:r>
                        <a:rPr lang="en-GB" sz="1600" baseline="0" dirty="0" smtClean="0">
                          <a:solidFill>
                            <a:srgbClr val="FF0000"/>
                          </a:solidFill>
                        </a:rPr>
                        <a:t>          eye-popping            blood-red      broken-hearted        ill-equipped       dull-orange</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629" y="226548"/>
            <a:ext cx="1543047" cy="1145827"/>
          </a:xfrm>
          <a:prstGeom prst="rect">
            <a:avLst/>
          </a:prstGeom>
        </p:spPr>
      </p:pic>
    </p:spTree>
    <p:extLst>
      <p:ext uri="{BB962C8B-B14F-4D97-AF65-F5344CB8AC3E}">
        <p14:creationId xmlns:p14="http://schemas.microsoft.com/office/powerpoint/2010/main" val="11718475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767" y="1424943"/>
            <a:ext cx="11580096" cy="4351338"/>
          </a:xfrm>
        </p:spPr>
        <p:txBody>
          <a:bodyPr/>
          <a:lstStyle/>
          <a:p>
            <a:pPr marL="0" indent="0">
              <a:buNone/>
            </a:pPr>
            <a:r>
              <a:rPr lang="en-GB" dirty="0" smtClean="0">
                <a:solidFill>
                  <a:schemeClr val="accent1">
                    <a:lumMod val="50000"/>
                  </a:schemeClr>
                </a:solidFill>
              </a:rPr>
              <a:t>Now, write 3 sentences of your own that add description through action .</a:t>
            </a:r>
          </a:p>
        </p:txBody>
      </p:sp>
      <p:sp>
        <p:nvSpPr>
          <p:cNvPr id="7" name="Title 1"/>
          <p:cNvSpPr>
            <a:spLocks noGrp="1"/>
          </p:cNvSpPr>
          <p:nvPr>
            <p:ph type="title"/>
          </p:nvPr>
        </p:nvSpPr>
        <p:spPr>
          <a:xfrm>
            <a:off x="178767" y="345005"/>
            <a:ext cx="7019229" cy="874925"/>
          </a:xfrm>
        </p:spPr>
        <p:txBody>
          <a:bodyPr>
            <a:normAutofit/>
          </a:bodyPr>
          <a:lstStyle/>
          <a:p>
            <a:r>
              <a:rPr lang="en-GB" sz="3200" dirty="0" smtClean="0">
                <a:solidFill>
                  <a:srgbClr val="FF0000"/>
                </a:solidFill>
              </a:rPr>
              <a:t>Task: </a:t>
            </a:r>
            <a:endParaRPr lang="en-GB" sz="3200" dirty="0">
              <a:solidFill>
                <a:srgbClr val="FF0000"/>
              </a:solidFill>
            </a:endParaRPr>
          </a:p>
        </p:txBody>
      </p:sp>
      <p:pic>
        <p:nvPicPr>
          <p:cNvPr id="2" name="Picture 1"/>
          <p:cNvPicPr>
            <a:picLocks noChangeAspect="1"/>
          </p:cNvPicPr>
          <p:nvPr/>
        </p:nvPicPr>
        <p:blipFill rotWithShape="1">
          <a:blip r:embed="rId2"/>
          <a:srcRect r="50000"/>
          <a:stretch/>
        </p:blipFill>
        <p:spPr>
          <a:xfrm>
            <a:off x="9162630" y="2142711"/>
            <a:ext cx="2154624" cy="2816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055172330"/>
              </p:ext>
            </p:extLst>
          </p:nvPr>
        </p:nvGraphicFramePr>
        <p:xfrm>
          <a:off x="6555263" y="5175074"/>
          <a:ext cx="5107535" cy="1434163"/>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Fearful that he would not find his family,</a:t>
                      </a:r>
                      <a:r>
                        <a:rPr lang="en-GB" sz="1600" baseline="0" dirty="0" smtClean="0">
                          <a:solidFill>
                            <a:srgbClr val="FF0000"/>
                          </a:solidFill>
                        </a:rPr>
                        <a:t> </a:t>
                      </a:r>
                      <a:r>
                        <a:rPr kumimoji="0" lang="en-GB" sz="1600" b="0" i="0" u="none" strike="noStrike" kern="1200" cap="none" spc="0" normalizeH="0" baseline="0" noProof="0" dirty="0" smtClean="0">
                          <a:ln>
                            <a:noFill/>
                          </a:ln>
                          <a:solidFill>
                            <a:prstClr val="black"/>
                          </a:solidFill>
                          <a:effectLst/>
                          <a:uLnTx/>
                          <a:uFillTx/>
                          <a:latin typeface="+mn-lt"/>
                          <a:ea typeface="+mn-ea"/>
                          <a:cs typeface="+mn-cs"/>
                        </a:rPr>
                        <a:t>the solitary survivor weaved through the sea of abandoned vehicles. </a:t>
                      </a:r>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Fearfully______,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06911391"/>
              </p:ext>
            </p:extLst>
          </p:nvPr>
        </p:nvGraphicFramePr>
        <p:xfrm>
          <a:off x="593623" y="5188965"/>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rgbClr val="FF0000"/>
                          </a:solidFill>
                        </a:rPr>
                        <a:t>Broken-hearted</a:t>
                      </a:r>
                      <a:r>
                        <a:rPr lang="en-GB" sz="1600" dirty="0" smtClean="0">
                          <a:solidFill>
                            <a:schemeClr val="tx1"/>
                          </a:solidFill>
                        </a:rPr>
                        <a:t>,</a:t>
                      </a:r>
                      <a:r>
                        <a:rPr lang="en-GB" sz="1600" baseline="0" dirty="0" smtClean="0">
                          <a:solidFill>
                            <a:schemeClr val="tx1"/>
                          </a:solidFill>
                        </a:rPr>
                        <a:t> the solitary survivor weaved through the sea of abandoned vehicles.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bone-chilling            high-risk</a:t>
                      </a:r>
                      <a:r>
                        <a:rPr lang="en-GB" sz="1600" baseline="0" dirty="0" smtClean="0">
                          <a:solidFill>
                            <a:srgbClr val="FF0000"/>
                          </a:solidFill>
                        </a:rPr>
                        <a:t>          eye-popping            blood-red      broken-hearted        ill-equipped       dull-orange</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pic>
        <p:nvPicPr>
          <p:cNvPr id="5" name="Picture 4"/>
          <p:cNvPicPr>
            <a:picLocks noChangeAspect="1"/>
          </p:cNvPicPr>
          <p:nvPr/>
        </p:nvPicPr>
        <p:blipFill>
          <a:blip r:embed="rId3"/>
          <a:stretch>
            <a:fillRect/>
          </a:stretch>
        </p:blipFill>
        <p:spPr>
          <a:xfrm>
            <a:off x="4276652" y="2457513"/>
            <a:ext cx="4444369" cy="2286198"/>
          </a:xfrm>
          <a:prstGeom prst="rect">
            <a:avLst/>
          </a:prstGeom>
        </p:spPr>
      </p:pic>
      <p:pic>
        <p:nvPicPr>
          <p:cNvPr id="9" name="Picture 8"/>
          <p:cNvPicPr>
            <a:picLocks noChangeAspect="1"/>
          </p:cNvPicPr>
          <p:nvPr/>
        </p:nvPicPr>
        <p:blipFill>
          <a:blip r:embed="rId4"/>
          <a:stretch>
            <a:fillRect/>
          </a:stretch>
        </p:blipFill>
        <p:spPr>
          <a:xfrm>
            <a:off x="479524" y="2495093"/>
            <a:ext cx="3496371" cy="218942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616" y="255245"/>
            <a:ext cx="1575192" cy="1169697"/>
          </a:xfrm>
          <a:prstGeom prst="rect">
            <a:avLst/>
          </a:prstGeom>
        </p:spPr>
      </p:pic>
    </p:spTree>
    <p:extLst>
      <p:ext uri="{BB962C8B-B14F-4D97-AF65-F5344CB8AC3E}">
        <p14:creationId xmlns:p14="http://schemas.microsoft.com/office/powerpoint/2010/main" val="1485865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2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814491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Friday 5</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February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200"/>
          <p:cNvSpPr>
            <a:spLocks noChangeArrowheads="1"/>
          </p:cNvSpPr>
          <p:nvPr/>
        </p:nvSpPr>
        <p:spPr bwMode="auto">
          <a:xfrm>
            <a:off x="520506" y="2190533"/>
            <a:ext cx="1985130" cy="32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famous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nervous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ridiculous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carnivorous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prstClr val="black"/>
                </a:solidFill>
                <a:effectLst/>
                <a:uLnTx/>
                <a:uFillTx/>
                <a:latin typeface="Calibri" panose="020F0502020204030204"/>
                <a:ea typeface="+mn-ea"/>
                <a:cs typeface="Sassoon Infant Rg" pitchFamily="50" charset="0"/>
              </a:rPr>
              <a:t>herbivorous</a:t>
            </a:r>
            <a:endPar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endParaRPr>
          </a:p>
        </p:txBody>
      </p:sp>
      <p:sp>
        <p:nvSpPr>
          <p:cNvPr id="10" name="Rectangle 9"/>
          <p:cNvSpPr/>
          <p:nvPr/>
        </p:nvSpPr>
        <p:spPr>
          <a:xfrm>
            <a:off x="3986528" y="2190533"/>
            <a:ext cx="2625287" cy="3323987"/>
          </a:xfrm>
          <a:prstGeom prst="rect">
            <a:avLst/>
          </a:prstGeom>
        </p:spPr>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porous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adventurous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courageous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outrageous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Calibri" panose="020F0502020204030204"/>
                <a:ea typeface="+mn-ea"/>
                <a:cs typeface="Sassoon Infant Rg" pitchFamily="50" charset="0"/>
              </a:rPr>
              <a:t>advantageous</a:t>
            </a:r>
          </a:p>
        </p:txBody>
      </p:sp>
    </p:spTree>
    <p:extLst>
      <p:ext uri="{BB962C8B-B14F-4D97-AF65-F5344CB8AC3E}">
        <p14:creationId xmlns:p14="http://schemas.microsoft.com/office/powerpoint/2010/main" val="70465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English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Thursday 4</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49898"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49898" y="2832960"/>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write a</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narrative. </a:t>
            </a:r>
            <a:endPar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5"/>
          <a:stretch>
            <a:fillRect/>
          </a:stretch>
        </p:blipFill>
        <p:spPr>
          <a:xfrm>
            <a:off x="4646197" y="5963140"/>
            <a:ext cx="834561" cy="6401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2417449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334714"/>
            <a:ext cx="103250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Writing warm-up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Write a sentence using a fronted adverbial phrase and a hyphenated word that you could use in your narrative.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922251296"/>
              </p:ext>
            </p:extLst>
          </p:nvPr>
        </p:nvGraphicFramePr>
        <p:xfrm>
          <a:off x="6555263" y="2288343"/>
          <a:ext cx="5107535" cy="1434163"/>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Fearful that he would not find his family,</a:t>
                      </a:r>
                      <a:r>
                        <a:rPr lang="en-GB" sz="1600" baseline="0" dirty="0" smtClean="0">
                          <a:solidFill>
                            <a:srgbClr val="FF0000"/>
                          </a:solidFill>
                        </a:rPr>
                        <a:t> </a:t>
                      </a:r>
                      <a:r>
                        <a:rPr kumimoji="0" lang="en-GB" sz="1600" b="0" i="0" u="none" strike="noStrike" kern="1200" cap="none" spc="0" normalizeH="0" baseline="0" noProof="0" dirty="0" smtClean="0">
                          <a:ln>
                            <a:noFill/>
                          </a:ln>
                          <a:solidFill>
                            <a:prstClr val="black"/>
                          </a:solidFill>
                          <a:effectLst/>
                          <a:uLnTx/>
                          <a:uFillTx/>
                          <a:latin typeface="+mn-lt"/>
                          <a:ea typeface="+mn-ea"/>
                          <a:cs typeface="+mn-cs"/>
                        </a:rPr>
                        <a:t>the solitary survivor weaved through the sea of abandoned vehicles. </a:t>
                      </a:r>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Fearfully______,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78897170"/>
              </p:ext>
            </p:extLst>
          </p:nvPr>
        </p:nvGraphicFramePr>
        <p:xfrm>
          <a:off x="593623" y="2302234"/>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rgbClr val="FF0000"/>
                          </a:solidFill>
                        </a:rPr>
                        <a:t>Broken-hearted</a:t>
                      </a:r>
                      <a:r>
                        <a:rPr lang="en-GB" sz="1600" dirty="0" smtClean="0">
                          <a:solidFill>
                            <a:schemeClr val="tx1"/>
                          </a:solidFill>
                        </a:rPr>
                        <a:t>,</a:t>
                      </a:r>
                      <a:r>
                        <a:rPr lang="en-GB" sz="1600" baseline="0" dirty="0" smtClean="0">
                          <a:solidFill>
                            <a:schemeClr val="tx1"/>
                          </a:solidFill>
                        </a:rPr>
                        <a:t> the solitary survivor weaved through the sea of abandoned vehicles.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bone-chilling            high-risk</a:t>
                      </a:r>
                      <a:r>
                        <a:rPr lang="en-GB" sz="1600" baseline="0" dirty="0" smtClean="0">
                          <a:solidFill>
                            <a:srgbClr val="FF0000"/>
                          </a:solidFill>
                        </a:rPr>
                        <a:t>          eye-popping            blood-red      broken-hearted        ill-equipped       dull-orange</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38" y="5690025"/>
            <a:ext cx="1299108" cy="964684"/>
          </a:xfrm>
          <a:prstGeom prst="rect">
            <a:avLst/>
          </a:prstGeom>
        </p:spPr>
      </p:pic>
    </p:spTree>
    <p:extLst>
      <p:ext uri="{BB962C8B-B14F-4D97-AF65-F5344CB8AC3E}">
        <p14:creationId xmlns:p14="http://schemas.microsoft.com/office/powerpoint/2010/main" val="19172163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334714"/>
            <a:ext cx="103250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Check your writing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en-GB" sz="2800" dirty="0">
                <a:solidFill>
                  <a:srgbClr val="FF0000"/>
                </a:solidFill>
              </a:rPr>
              <a:t>Mournfully staring </a:t>
            </a:r>
            <a:r>
              <a:rPr lang="en-GB" sz="2800" dirty="0" smtClean="0">
                <a:solidFill>
                  <a:srgbClr val="FF0000"/>
                </a:solidFill>
              </a:rPr>
              <a:t>at the dull-orange sunset</a:t>
            </a:r>
            <a:r>
              <a:rPr lang="en-GB" sz="2800" dirty="0" smtClean="0"/>
              <a:t>, </a:t>
            </a:r>
            <a:r>
              <a:rPr lang="en-GB" sz="2800" dirty="0"/>
              <a:t>through the holes blown into the demolished buildings, he could not comprehend what must have </a:t>
            </a:r>
            <a:r>
              <a:rPr lang="en-GB" sz="2800" dirty="0" smtClean="0"/>
              <a:t>happened</a:t>
            </a:r>
            <a:endParaRPr kumimoji="0" lang="en-GB" sz="2800" b="0" i="0" u="none" strike="noStrike" kern="1200" cap="none" spc="0" normalizeH="0" baseline="0" noProof="0" dirty="0">
              <a:ln>
                <a:noFill/>
              </a:ln>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loud Callout 5"/>
          <p:cNvSpPr/>
          <p:nvPr/>
        </p:nvSpPr>
        <p:spPr>
          <a:xfrm>
            <a:off x="8465128" y="4947910"/>
            <a:ext cx="3325090" cy="1607127"/>
          </a:xfrm>
          <a:prstGeom prst="cloudCallout">
            <a:avLst>
              <a:gd name="adj1" fmla="val -18662"/>
              <a:gd name="adj2" fmla="val -993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Have you included a commas after the fronted adverbial phrase?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30540577"/>
              </p:ext>
            </p:extLst>
          </p:nvPr>
        </p:nvGraphicFramePr>
        <p:xfrm>
          <a:off x="593623" y="4698941"/>
          <a:ext cx="5710917" cy="1434163"/>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780398">
                <a:tc>
                  <a:txBody>
                    <a:bodyPr/>
                    <a:lstStyle/>
                    <a:p>
                      <a:r>
                        <a:rPr lang="en-GB" sz="1600" dirty="0" smtClean="0"/>
                        <a:t>Fronted adverbial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Fearful that he would not find his family,</a:t>
                      </a:r>
                      <a:r>
                        <a:rPr lang="en-GB" sz="1600" baseline="0" dirty="0" smtClean="0">
                          <a:solidFill>
                            <a:srgbClr val="FF0000"/>
                          </a:solidFill>
                        </a:rPr>
                        <a:t> </a:t>
                      </a:r>
                      <a:r>
                        <a:rPr kumimoji="0" lang="en-GB" sz="1600" b="0" i="0" u="none" strike="noStrike" kern="1200" cap="none" spc="0" normalizeH="0" baseline="0" noProof="0" dirty="0" smtClean="0">
                          <a:ln>
                            <a:noFill/>
                          </a:ln>
                          <a:solidFill>
                            <a:prstClr val="black"/>
                          </a:solidFill>
                          <a:effectLst/>
                          <a:uLnTx/>
                          <a:uFillTx/>
                          <a:latin typeface="+mn-lt"/>
                          <a:ea typeface="+mn-ea"/>
                          <a:cs typeface="+mn-cs"/>
                        </a:rPr>
                        <a:t>the solitary survivor weaved through the sea of abandoned vehicles. </a:t>
                      </a:r>
                    </a:p>
                  </a:txBody>
                  <a:tcPr/>
                </a:tc>
                <a:extLst>
                  <a:ext uri="{0D108BD9-81ED-4DB2-BD59-A6C34878D82A}">
                    <a16:rowId xmlns:a16="http://schemas.microsoft.com/office/drawing/2014/main" val="2439089924"/>
                  </a:ext>
                </a:extLst>
              </a:tr>
              <a:tr h="611203">
                <a:tc>
                  <a:txBody>
                    <a:bodyPr/>
                    <a:lstStyle/>
                    <a:p>
                      <a:pPr algn="ctr"/>
                      <a:r>
                        <a:rPr lang="en-GB" sz="1600" dirty="0" smtClean="0">
                          <a:solidFill>
                            <a:srgbClr val="FF0000"/>
                          </a:solidFill>
                        </a:rPr>
                        <a:t>Fearfully______,     Cautiously______,    Proudly______,   Anxiously______,    Bleakly</a:t>
                      </a:r>
                      <a:r>
                        <a:rPr lang="en-GB" sz="1600" baseline="0" dirty="0" smtClean="0">
                          <a:solidFill>
                            <a:srgbClr val="FF0000"/>
                          </a:solidFill>
                        </a:rPr>
                        <a:t> </a:t>
                      </a:r>
                      <a:r>
                        <a:rPr lang="en-GB" sz="1600" dirty="0" smtClean="0">
                          <a:solidFill>
                            <a:srgbClr val="FF0000"/>
                          </a:solidFill>
                        </a:rPr>
                        <a:t>______, Desperately______,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51976087"/>
              </p:ext>
            </p:extLst>
          </p:nvPr>
        </p:nvGraphicFramePr>
        <p:xfrm>
          <a:off x="593623" y="3012369"/>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Hyphenated words </a:t>
                      </a:r>
                    </a:p>
                    <a:p>
                      <a:r>
                        <a:rPr lang="en-GB" sz="1600" dirty="0" smtClean="0">
                          <a:solidFill>
                            <a:srgbClr val="FF0000"/>
                          </a:solidFill>
                        </a:rPr>
                        <a:t>Broken-hearted</a:t>
                      </a:r>
                      <a:r>
                        <a:rPr lang="en-GB" sz="1600" dirty="0" smtClean="0">
                          <a:solidFill>
                            <a:schemeClr val="tx1"/>
                          </a:solidFill>
                        </a:rPr>
                        <a:t>,</a:t>
                      </a:r>
                      <a:r>
                        <a:rPr lang="en-GB" sz="1600" baseline="0" dirty="0" smtClean="0">
                          <a:solidFill>
                            <a:schemeClr val="tx1"/>
                          </a:solidFill>
                        </a:rPr>
                        <a:t> the solitary survivor weaved through the sea of abandoned vehicles. </a:t>
                      </a:r>
                      <a:endParaRPr lang="en-GB" sz="1600" dirty="0">
                        <a:solidFill>
                          <a:schemeClr val="tx1"/>
                        </a:solidFill>
                      </a:endParaRPr>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bone-chilling            high-risk</a:t>
                      </a:r>
                      <a:r>
                        <a:rPr lang="en-GB" sz="1600" baseline="0" dirty="0" smtClean="0">
                          <a:solidFill>
                            <a:srgbClr val="FF0000"/>
                          </a:solidFill>
                        </a:rPr>
                        <a:t>          eye-popping            blood-red      broken-hearted        ill-equipped       dull-orange</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524" y="243481"/>
            <a:ext cx="1508398" cy="1120098"/>
          </a:xfrm>
          <a:prstGeom prst="rect">
            <a:avLst/>
          </a:prstGeom>
        </p:spPr>
      </p:pic>
    </p:spTree>
    <p:extLst>
      <p:ext uri="{BB962C8B-B14F-4D97-AF65-F5344CB8AC3E}">
        <p14:creationId xmlns:p14="http://schemas.microsoft.com/office/powerpoint/2010/main" val="3517481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0F0A6-A233-4F47-B3B2-EDC3DD055A63}"/>
              </a:ext>
            </a:extLst>
          </p:cNvPr>
          <p:cNvSpPr txBox="1"/>
          <p:nvPr/>
        </p:nvSpPr>
        <p:spPr>
          <a:xfrm>
            <a:off x="381454" y="354835"/>
            <a:ext cx="3771032" cy="523220"/>
          </a:xfrm>
          <a:prstGeom prst="rect">
            <a:avLst/>
          </a:prstGeom>
          <a:noFill/>
        </p:spPr>
        <p:txBody>
          <a:bodyPr wrap="none" rtlCol="0">
            <a:spAutoFit/>
          </a:bodyPr>
          <a:lstStyle/>
          <a:p>
            <a:r>
              <a:rPr lang="en-US" sz="2800" dirty="0"/>
              <a:t>Let's look at an example.</a:t>
            </a:r>
          </a:p>
        </p:txBody>
      </p:sp>
      <p:sp>
        <p:nvSpPr>
          <p:cNvPr id="4" name="Rectangle 3">
            <a:extLst>
              <a:ext uri="{FF2B5EF4-FFF2-40B4-BE49-F238E27FC236}">
                <a16:creationId xmlns:a16="http://schemas.microsoft.com/office/drawing/2014/main" id="{D1A82C94-C535-BA43-93EB-0DBDF82BB345}"/>
              </a:ext>
            </a:extLst>
          </p:cNvPr>
          <p:cNvSpPr/>
          <p:nvPr/>
        </p:nvSpPr>
        <p:spPr>
          <a:xfrm>
            <a:off x="3751127" y="1918504"/>
            <a:ext cx="4728987" cy="523220"/>
          </a:xfrm>
          <a:prstGeom prst="rect">
            <a:avLst/>
          </a:prstGeom>
        </p:spPr>
        <p:txBody>
          <a:bodyPr wrap="none">
            <a:spAutoFit/>
          </a:bodyPr>
          <a:lstStyle/>
          <a:p>
            <a:r>
              <a:rPr lang="en-GB" sz="2800" dirty="0"/>
              <a:t>The thunder </a:t>
            </a:r>
            <a:r>
              <a:rPr lang="en-GB" sz="2800" u="sng" dirty="0">
                <a:solidFill>
                  <a:srgbClr val="FF0000"/>
                </a:solidFill>
              </a:rPr>
              <a:t>was</a:t>
            </a:r>
            <a:r>
              <a:rPr lang="en-GB" sz="2800" dirty="0">
                <a:solidFill>
                  <a:srgbClr val="FF0000"/>
                </a:solidFill>
              </a:rPr>
              <a:t> </a:t>
            </a:r>
            <a:r>
              <a:rPr lang="en-GB" sz="2800" dirty="0"/>
              <a:t>a roaring lion.</a:t>
            </a:r>
          </a:p>
        </p:txBody>
      </p:sp>
      <p:sp>
        <p:nvSpPr>
          <p:cNvPr id="7" name="Cloud Callout 6">
            <a:extLst>
              <a:ext uri="{FF2B5EF4-FFF2-40B4-BE49-F238E27FC236}">
                <a16:creationId xmlns:a16="http://schemas.microsoft.com/office/drawing/2014/main" id="{7ACBF761-5075-0B4B-851C-C287704359F8}"/>
              </a:ext>
            </a:extLst>
          </p:cNvPr>
          <p:cNvSpPr/>
          <p:nvPr/>
        </p:nvSpPr>
        <p:spPr>
          <a:xfrm>
            <a:off x="1492377" y="4005394"/>
            <a:ext cx="3145536" cy="1654456"/>
          </a:xfrm>
          <a:prstGeom prst="cloudCallout">
            <a:avLst>
              <a:gd name="adj1" fmla="val 47112"/>
              <a:gd name="adj2" fmla="val -1133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this metaphor we are comparing the sound of thunder to a lion.</a:t>
            </a:r>
          </a:p>
        </p:txBody>
      </p:sp>
      <p:sp>
        <p:nvSpPr>
          <p:cNvPr id="8" name="Cloud Callout 7">
            <a:extLst>
              <a:ext uri="{FF2B5EF4-FFF2-40B4-BE49-F238E27FC236}">
                <a16:creationId xmlns:a16="http://schemas.microsoft.com/office/drawing/2014/main" id="{DEBA386D-9C8F-724D-866C-EF2DC0E5403E}"/>
              </a:ext>
            </a:extLst>
          </p:cNvPr>
          <p:cNvSpPr/>
          <p:nvPr/>
        </p:nvSpPr>
        <p:spPr>
          <a:xfrm>
            <a:off x="7554087" y="4005394"/>
            <a:ext cx="3145536" cy="1654456"/>
          </a:xfrm>
          <a:prstGeom prst="cloudCallout">
            <a:avLst>
              <a:gd name="adj1" fmla="val -47074"/>
              <a:gd name="adj2" fmla="val -1192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are saying it </a:t>
            </a:r>
            <a:r>
              <a:rPr lang="en-US" u="sng" dirty="0">
                <a:solidFill>
                  <a:schemeClr val="tx1"/>
                </a:solidFill>
              </a:rPr>
              <a:t>is</a:t>
            </a:r>
            <a:r>
              <a:rPr lang="en-US" dirty="0">
                <a:solidFill>
                  <a:schemeClr val="tx1"/>
                </a:solidFill>
              </a:rPr>
              <a:t> something else. We don’t use the words as or like.</a:t>
            </a:r>
          </a:p>
        </p:txBody>
      </p:sp>
      <p:pic>
        <p:nvPicPr>
          <p:cNvPr id="9" name="Picture 8">
            <a:extLst>
              <a:ext uri="{FF2B5EF4-FFF2-40B4-BE49-F238E27FC236}">
                <a16:creationId xmlns:a16="http://schemas.microsoft.com/office/drawing/2014/main" id="{C5FB04D2-0EAD-914A-B5B9-2CC2F2FA6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2580945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335" y="173235"/>
            <a:ext cx="11727159" cy="6671570"/>
          </a:xfrm>
          <a:prstGeom prst="rect">
            <a:avLst/>
          </a:prstGeom>
          <a:solidFill>
            <a:schemeClr val="bg1"/>
          </a:solid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0" i="0" u="none" strike="noStrike" kern="1200" cap="none" spc="0" normalizeH="0" baseline="0" noProof="0" dirty="0" smtClean="0">
                <a:ln>
                  <a:noFill/>
                </a:ln>
                <a:solidFill>
                  <a:srgbClr val="FF0000"/>
                </a:solidFill>
                <a:effectLst/>
                <a:uLnTx/>
                <a:uFillTx/>
                <a:latin typeface="Calibri" panose="020F0502020204030204"/>
                <a:ea typeface="+mn-ea"/>
                <a:cs typeface="+mn-cs"/>
              </a:rPr>
              <a:t>What a good one looks like.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300" b="0" i="0" u="none" strike="noStrike" kern="1200" cap="none" spc="0" normalizeH="0" baseline="0" noProof="0" dirty="0" smtClean="0">
                <a:ln>
                  <a:noFill/>
                </a:ln>
                <a:solidFill>
                  <a:srgbClr val="002060"/>
                </a:solidFill>
                <a:effectLst/>
                <a:uLnTx/>
                <a:uFillTx/>
              </a:rPr>
              <a:t>65 years of space exploration and research would amount to nothing. Nothing if the brave astronaut could not re-enter the Earth’s atmosphere without being incinerated. The time had come. Would the ship withstand the astonishing temperatures long enough to make it down to the surface? Instantly, the fuselage began to shake uncontrollably. The temperature rose. Hot. Hotter. Too hot. Trying to distract himself from the feeling of being baked alive, Timothy thought of his loved ones waiting for him at home. The shuttle was now a blazing star shooting across the sky. </a:t>
            </a:r>
          </a:p>
          <a:p>
            <a:pPr marL="0" marR="0" lvl="0" indent="0" algn="l" defTabSz="914400" rtl="0" eaLnBrk="1" fontAlgn="auto" latinLnBrk="0" hangingPunct="1">
              <a:lnSpc>
                <a:spcPct val="90000"/>
              </a:lnSpc>
              <a:spcBef>
                <a:spcPts val="1000"/>
              </a:spcBef>
              <a:spcAft>
                <a:spcPts val="0"/>
              </a:spcAft>
              <a:buClrTx/>
              <a:buSzTx/>
              <a:buFontTx/>
              <a:buNone/>
              <a:tabLst/>
              <a:defRPr/>
            </a:pPr>
            <a:r>
              <a:rPr lang="en-GB" sz="2300" dirty="0" smtClean="0">
                <a:solidFill>
                  <a:srgbClr val="002060"/>
                </a:solidFill>
              </a:rPr>
              <a:t>As the dust settled, the weary space traveller wrenched open the escape hatch to allow the sunlight to flood in. A warmth overcame him as he could step out without the need for a helmet for first time in a lifetime. Timothy squinted in the bright light. The warming blanked of comfort that he felt for only a moment was ripped away. It was gone. Destroy. Obliterated beyond recognition. </a:t>
            </a:r>
          </a:p>
          <a:p>
            <a:pPr lvl="0">
              <a:lnSpc>
                <a:spcPct val="90000"/>
              </a:lnSpc>
              <a:spcBef>
                <a:spcPts val="1000"/>
              </a:spcBef>
            </a:pPr>
            <a:r>
              <a:rPr lang="en-GB" sz="2300" dirty="0">
                <a:solidFill>
                  <a:srgbClr val="002060"/>
                </a:solidFill>
              </a:rPr>
              <a:t>“This can’t be Earth!” exclaimed Timothy, angrily folding his </a:t>
            </a:r>
            <a:r>
              <a:rPr lang="en-GB" sz="2300" dirty="0" smtClean="0">
                <a:solidFill>
                  <a:srgbClr val="002060"/>
                </a:solidFill>
              </a:rPr>
              <a:t>arms, "I </a:t>
            </a:r>
            <a:r>
              <a:rPr lang="en-GB" sz="2300" dirty="0">
                <a:solidFill>
                  <a:srgbClr val="002060"/>
                </a:solidFill>
              </a:rPr>
              <a:t>don’t recognise anything.”</a:t>
            </a:r>
          </a:p>
          <a:p>
            <a:pPr lvl="0">
              <a:lnSpc>
                <a:spcPct val="90000"/>
              </a:lnSpc>
              <a:spcBef>
                <a:spcPts val="1000"/>
              </a:spcBef>
            </a:pPr>
            <a:r>
              <a:rPr kumimoji="0" lang="en-US" sz="2300" b="0" i="0" u="none" strike="noStrike" kern="1200" cap="none" spc="0" normalizeH="0" noProof="0" dirty="0" smtClean="0">
                <a:ln>
                  <a:noFill/>
                </a:ln>
                <a:solidFill>
                  <a:srgbClr val="002060"/>
                </a:solidFill>
                <a:effectLst/>
                <a:uLnTx/>
                <a:uFillTx/>
              </a:rPr>
              <a:t>The sound of his voice drifted away with the wind. </a:t>
            </a:r>
            <a:r>
              <a:rPr lang="en-GB" sz="2300" dirty="0" smtClean="0">
                <a:solidFill>
                  <a:srgbClr val="002060"/>
                </a:solidFill>
              </a:rPr>
              <a:t>Mournfully staring at the dull-orange sunset, through the holes blown into the demolished buildings, he could not comprehend what must have happened. All he knew was that he must try and find his family. Were they alive? </a:t>
            </a:r>
            <a:r>
              <a:rPr lang="en-GB" sz="2300" dirty="0">
                <a:solidFill>
                  <a:srgbClr val="002060"/>
                </a:solidFill>
              </a:rPr>
              <a:t>As Timothy wandered through the crumbling streets, every way he looked he was surrounded by the remnants of a horrific disaster. </a:t>
            </a:r>
            <a:endParaRPr kumimoji="0" lang="en-US" sz="2300" b="0" i="0" u="none" strike="noStrike" kern="1200" cap="none" spc="0" normalizeH="0" baseline="0" noProof="0" dirty="0">
              <a:ln>
                <a:noFill/>
              </a:ln>
              <a:solidFill>
                <a:srgbClr val="002060"/>
              </a:solidFill>
              <a:effectLst/>
              <a:uLnTx/>
              <a:uFillTx/>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5346" y="169095"/>
            <a:ext cx="1068487" cy="793431"/>
          </a:xfrm>
          <a:prstGeom prst="rect">
            <a:avLst/>
          </a:prstGeom>
        </p:spPr>
      </p:pic>
    </p:spTree>
    <p:extLst>
      <p:ext uri="{BB962C8B-B14F-4D97-AF65-F5344CB8AC3E}">
        <p14:creationId xmlns:p14="http://schemas.microsoft.com/office/powerpoint/2010/main" val="38689276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C1DE84-512F-E844-AD78-A9B2B6FEE0F7}"/>
              </a:ext>
            </a:extLst>
          </p:cNvPr>
          <p:cNvSpPr txBox="1"/>
          <p:nvPr/>
        </p:nvSpPr>
        <p:spPr>
          <a:xfrm>
            <a:off x="335395" y="199783"/>
            <a:ext cx="3971728" cy="45243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My work is finished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wo paragraphs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Metaphors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Third</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person</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Past tense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smtClean="0">
                <a:solidFill>
                  <a:prstClr val="black"/>
                </a:solidFill>
                <a:latin typeface="Calibri" panose="020F0502020204030204"/>
              </a:rPr>
              <a:t>Embedded reporting clause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smtClean="0">
                <a:solidFill>
                  <a:prstClr val="black"/>
                </a:solidFill>
                <a:latin typeface="Calibri" panose="020F0502020204030204"/>
              </a:rPr>
              <a:t>Short and long sentences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Action through</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description </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Subordinate conjunctions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Hyphenated words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itle 1"/>
          <p:cNvSpPr>
            <a:spLocks noGrp="1"/>
          </p:cNvSpPr>
          <p:nvPr>
            <p:ph type="title"/>
          </p:nvPr>
        </p:nvSpPr>
        <p:spPr>
          <a:xfrm>
            <a:off x="335395" y="4055688"/>
            <a:ext cx="10515600" cy="1325563"/>
          </a:xfrm>
        </p:spPr>
        <p:txBody>
          <a:bodyPr/>
          <a:lstStyle/>
          <a:p>
            <a:r>
              <a:rPr lang="en-GB" dirty="0" smtClean="0"/>
              <a:t>Task </a:t>
            </a:r>
            <a:endParaRPr lang="en-GB" dirty="0"/>
          </a:p>
        </p:txBody>
      </p:sp>
      <p:sp>
        <p:nvSpPr>
          <p:cNvPr id="24" name="Content Placeholder 2"/>
          <p:cNvSpPr>
            <a:spLocks noGrp="1"/>
          </p:cNvSpPr>
          <p:nvPr>
            <p:ph idx="1"/>
          </p:nvPr>
        </p:nvSpPr>
        <p:spPr>
          <a:xfrm>
            <a:off x="335395" y="5082172"/>
            <a:ext cx="10515600" cy="1302586"/>
          </a:xfrm>
        </p:spPr>
        <p:txBody>
          <a:bodyPr/>
          <a:lstStyle/>
          <a:p>
            <a:pPr marL="0" indent="0">
              <a:buNone/>
            </a:pPr>
            <a:r>
              <a:rPr lang="en-GB" dirty="0" smtClean="0"/>
              <a:t>Write a narrative about the day the astronaut came back to Earth. Start from when the spaceship has to re-enter the Earth’s atmosphere.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4751" y="263951"/>
            <a:ext cx="1588847" cy="1179837"/>
          </a:xfrm>
          <a:prstGeom prst="rect">
            <a:avLst/>
          </a:prstGeom>
        </p:spPr>
      </p:pic>
    </p:spTree>
    <p:extLst>
      <p:ext uri="{BB962C8B-B14F-4D97-AF65-F5344CB8AC3E}">
        <p14:creationId xmlns:p14="http://schemas.microsoft.com/office/powerpoint/2010/main" val="28642267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smtClean="0"/>
              <a:t>Reading time</a:t>
            </a:r>
            <a:endParaRPr lang="en-GB" dirty="0"/>
          </a:p>
        </p:txBody>
      </p:sp>
      <p:sp>
        <p:nvSpPr>
          <p:cNvPr id="3" name="Content Placeholder 2"/>
          <p:cNvSpPr>
            <a:spLocks noGrp="1"/>
          </p:cNvSpPr>
          <p:nvPr>
            <p:ph idx="1"/>
          </p:nvPr>
        </p:nvSpPr>
        <p:spPr>
          <a:xfrm>
            <a:off x="838200" y="1169511"/>
            <a:ext cx="10515600" cy="5476949"/>
          </a:xfrm>
        </p:spPr>
        <p:txBody>
          <a:bodyPr>
            <a:normAutofit fontScale="85000" lnSpcReduction="20000"/>
          </a:bodyPr>
          <a:lstStyle/>
          <a:p>
            <a:pPr marL="0" indent="0">
              <a:buNone/>
            </a:pPr>
            <a:r>
              <a:rPr lang="en-GB" dirty="0" smtClean="0"/>
              <a:t>Now that you have finished your main task, please enjoy some reading time.</a:t>
            </a:r>
          </a:p>
          <a:p>
            <a:pPr marL="0" indent="0">
              <a:buNone/>
            </a:pPr>
            <a:r>
              <a:rPr lang="en-GB" dirty="0" smtClean="0"/>
              <a:t>You can read to yourself, an adult or sibling. </a:t>
            </a:r>
          </a:p>
          <a:p>
            <a:pPr marL="0" indent="0">
              <a:buNone/>
            </a:pPr>
            <a:endParaRPr lang="en-GB" dirty="0" smtClean="0"/>
          </a:p>
          <a:p>
            <a:pPr marL="0" indent="0">
              <a:buNone/>
            </a:pPr>
            <a:r>
              <a:rPr lang="en-GB" dirty="0" smtClean="0"/>
              <a:t>This can be done by logging on to your myON account, picking a book or magazine and enjoying at least 15 minutes reading time.</a:t>
            </a:r>
          </a:p>
          <a:p>
            <a:endParaRPr lang="en-GB" dirty="0"/>
          </a:p>
          <a:p>
            <a:pPr marL="0" indent="0">
              <a:buNone/>
            </a:pPr>
            <a:r>
              <a:rPr lang="en-GB" dirty="0">
                <a:hlinkClick r:id="rId2"/>
              </a:rPr>
              <a:t>https://</a:t>
            </a:r>
            <a:r>
              <a:rPr lang="en-GB" dirty="0" smtClean="0">
                <a:hlinkClick r:id="rId2"/>
              </a:rPr>
              <a:t>www.myon.co.uk/login/index.html</a:t>
            </a:r>
            <a:endParaRPr lang="en-GB" dirty="0" smtClean="0"/>
          </a:p>
          <a:p>
            <a:endParaRPr lang="en-GB" dirty="0"/>
          </a:p>
          <a:p>
            <a:pPr marL="0" indent="0">
              <a:buNone/>
            </a:pPr>
            <a:r>
              <a:rPr lang="en-GB" dirty="0" smtClean="0"/>
              <a:t>Remember that your login is your first name and first letter of your surname then password: </a:t>
            </a:r>
            <a:endParaRPr lang="en-GB" dirty="0"/>
          </a:p>
          <a:p>
            <a:pPr marL="0" indent="0">
              <a:buNone/>
            </a:pPr>
            <a:r>
              <a:rPr lang="en-GB" dirty="0" err="1" smtClean="0"/>
              <a:t>harryp</a:t>
            </a:r>
            <a:endParaRPr lang="en-GB" dirty="0" smtClean="0"/>
          </a:p>
          <a:p>
            <a:pPr marL="0" indent="0">
              <a:buNone/>
            </a:pPr>
            <a:r>
              <a:rPr lang="en-GB" dirty="0" smtClean="0"/>
              <a:t>password1</a:t>
            </a:r>
          </a:p>
          <a:p>
            <a:pPr marL="0" indent="0">
              <a:buNone/>
            </a:pPr>
            <a:endParaRPr lang="en-GB" dirty="0" smtClean="0"/>
          </a:p>
          <a:p>
            <a:pPr marL="0" indent="0">
              <a:buNone/>
            </a:pPr>
            <a:r>
              <a:rPr lang="en-GB" dirty="0" smtClean="0"/>
              <a:t>Please email </a:t>
            </a:r>
            <a:r>
              <a:rPr lang="en-GB" u="sng" dirty="0" smtClean="0">
                <a:hlinkClick r:id="rId3"/>
              </a:rPr>
              <a:t>trailblazerspupils@gmail.com</a:t>
            </a:r>
            <a:r>
              <a:rPr lang="en-GB" u="sng" dirty="0" smtClean="0"/>
              <a:t> </a:t>
            </a:r>
            <a:r>
              <a:rPr lang="en-GB" dirty="0"/>
              <a:t> </a:t>
            </a:r>
            <a:r>
              <a:rPr lang="en-GB" dirty="0" smtClean="0"/>
              <a:t>if you have any login issues. </a:t>
            </a:r>
            <a:endParaRPr lang="en-GB" dirty="0"/>
          </a:p>
          <a:p>
            <a:pPr marL="0" indent="0">
              <a:buNone/>
            </a:pPr>
            <a:r>
              <a:rPr lang="en-GB" dirty="0" smtClean="0"/>
              <a:t> </a:t>
            </a:r>
            <a:endParaRPr lang="en-GB" dirty="0"/>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Tree>
    <p:extLst>
      <p:ext uri="{BB962C8B-B14F-4D97-AF65-F5344CB8AC3E}">
        <p14:creationId xmlns:p14="http://schemas.microsoft.com/office/powerpoint/2010/main" val="37394299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rPr>
              <a:t>End of lesson </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921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A28C52-A8A7-4D40-82A1-45257966A66A}"/>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 name="Picture 14">
            <a:extLst>
              <a:ext uri="{FF2B5EF4-FFF2-40B4-BE49-F238E27FC236}">
                <a16:creationId xmlns:a16="http://schemas.microsoft.com/office/drawing/2014/main" id="{57553BC0-186F-914B-96A3-A2EFBEC91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3115" y="310566"/>
            <a:ext cx="796424" cy="79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F0F0A6-A233-4F47-B3B2-EDC3DD055A63}"/>
              </a:ext>
            </a:extLst>
          </p:cNvPr>
          <p:cNvSpPr txBox="1"/>
          <p:nvPr/>
        </p:nvSpPr>
        <p:spPr>
          <a:xfrm>
            <a:off x="302461" y="447168"/>
            <a:ext cx="5925661" cy="584775"/>
          </a:xfrm>
          <a:prstGeom prst="rect">
            <a:avLst/>
          </a:prstGeom>
          <a:noFill/>
        </p:spPr>
        <p:txBody>
          <a:bodyPr wrap="none" rtlCol="0">
            <a:spAutoFit/>
          </a:bodyPr>
          <a:lstStyle/>
          <a:p>
            <a:r>
              <a:rPr lang="en-US" sz="3200" dirty="0"/>
              <a:t>Let's look at some more examples.</a:t>
            </a:r>
          </a:p>
        </p:txBody>
      </p:sp>
      <p:sp>
        <p:nvSpPr>
          <p:cNvPr id="16" name="TextBox 15">
            <a:extLst>
              <a:ext uri="{FF2B5EF4-FFF2-40B4-BE49-F238E27FC236}">
                <a16:creationId xmlns:a16="http://schemas.microsoft.com/office/drawing/2014/main" id="{1DCC22D7-7381-E543-976F-429D70D19625}"/>
              </a:ext>
            </a:extLst>
          </p:cNvPr>
          <p:cNvSpPr txBox="1"/>
          <p:nvPr/>
        </p:nvSpPr>
        <p:spPr>
          <a:xfrm>
            <a:off x="1963960" y="1946448"/>
            <a:ext cx="6432851" cy="1938992"/>
          </a:xfrm>
          <a:prstGeom prst="rect">
            <a:avLst/>
          </a:prstGeom>
          <a:noFill/>
        </p:spPr>
        <p:txBody>
          <a:bodyPr wrap="none" rtlCol="0">
            <a:spAutoFit/>
          </a:bodyPr>
          <a:lstStyle/>
          <a:p>
            <a:r>
              <a:rPr lang="en-GB" sz="2400" dirty="0"/>
              <a:t>He </a:t>
            </a:r>
            <a:r>
              <a:rPr lang="en-GB" sz="2400" dirty="0">
                <a:solidFill>
                  <a:srgbClr val="C00000"/>
                </a:solidFill>
              </a:rPr>
              <a:t>is</a:t>
            </a:r>
            <a:r>
              <a:rPr lang="en-GB" sz="2400" dirty="0"/>
              <a:t> a shining star.</a:t>
            </a:r>
          </a:p>
          <a:p>
            <a:r>
              <a:rPr lang="en-GB" sz="2400" dirty="0"/>
              <a:t>The clouds </a:t>
            </a:r>
            <a:r>
              <a:rPr lang="en-GB" sz="2400" dirty="0">
                <a:solidFill>
                  <a:srgbClr val="C00000"/>
                </a:solidFill>
              </a:rPr>
              <a:t>are</a:t>
            </a:r>
            <a:r>
              <a:rPr lang="en-GB" sz="2400" dirty="0"/>
              <a:t> balls of cotton.</a:t>
            </a:r>
          </a:p>
          <a:p>
            <a:r>
              <a:rPr lang="en-GB" sz="2400" dirty="0"/>
              <a:t>Her tears </a:t>
            </a:r>
            <a:r>
              <a:rPr lang="en-GB" sz="2400" dirty="0">
                <a:solidFill>
                  <a:srgbClr val="C00000"/>
                </a:solidFill>
              </a:rPr>
              <a:t>were</a:t>
            </a:r>
            <a:r>
              <a:rPr lang="en-GB" sz="2400" dirty="0"/>
              <a:t> a river cascading down her cheeks.</a:t>
            </a:r>
          </a:p>
          <a:p>
            <a:r>
              <a:rPr lang="en-GB" sz="2400" dirty="0"/>
              <a:t>Her long hair </a:t>
            </a:r>
            <a:r>
              <a:rPr lang="en-GB" sz="2400" dirty="0">
                <a:solidFill>
                  <a:srgbClr val="C00000"/>
                </a:solidFill>
              </a:rPr>
              <a:t>was</a:t>
            </a:r>
            <a:r>
              <a:rPr lang="en-GB" sz="2400" dirty="0"/>
              <a:t> a flowing golden waterfall.</a:t>
            </a:r>
          </a:p>
          <a:p>
            <a:r>
              <a:rPr lang="en-GB" sz="2400" dirty="0"/>
              <a:t>The stormy ocean </a:t>
            </a:r>
            <a:r>
              <a:rPr lang="en-GB" sz="2400" dirty="0">
                <a:solidFill>
                  <a:srgbClr val="C00000"/>
                </a:solidFill>
              </a:rPr>
              <a:t>was</a:t>
            </a:r>
            <a:r>
              <a:rPr lang="en-GB" sz="2400" dirty="0"/>
              <a:t> a raging bull.</a:t>
            </a:r>
          </a:p>
        </p:txBody>
      </p:sp>
      <p:pic>
        <p:nvPicPr>
          <p:cNvPr id="7" name="Picture 6">
            <a:extLst>
              <a:ext uri="{FF2B5EF4-FFF2-40B4-BE49-F238E27FC236}">
                <a16:creationId xmlns:a16="http://schemas.microsoft.com/office/drawing/2014/main" id="{E4D23DC0-BBAF-D74B-94C6-8357169961B2}"/>
              </a:ext>
            </a:extLst>
          </p:cNvPr>
          <p:cNvPicPr>
            <a:picLocks noChangeAspect="1"/>
          </p:cNvPicPr>
          <p:nvPr/>
        </p:nvPicPr>
        <p:blipFill>
          <a:blip r:embed="rId3"/>
          <a:stretch>
            <a:fillRect/>
          </a:stretch>
        </p:blipFill>
        <p:spPr>
          <a:xfrm>
            <a:off x="9032794" y="4754374"/>
            <a:ext cx="2458533" cy="1364486"/>
          </a:xfrm>
          <a:prstGeom prst="rect">
            <a:avLst/>
          </a:prstGeom>
        </p:spPr>
      </p:pic>
      <p:pic>
        <p:nvPicPr>
          <p:cNvPr id="8" name="Picture 7">
            <a:extLst>
              <a:ext uri="{FF2B5EF4-FFF2-40B4-BE49-F238E27FC236}">
                <a16:creationId xmlns:a16="http://schemas.microsoft.com/office/drawing/2014/main" id="{B2681ED4-847E-BC44-9B4F-E77364455DE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2697" b="94382" l="1125" r="97500">
                        <a14:foregroundMark x1="32625" y1="55730" x2="68000" y2="55955"/>
                        <a14:foregroundMark x1="66750" y1="53708" x2="89500" y2="66517"/>
                        <a14:foregroundMark x1="78250" y1="76180" x2="36250" y2="93258"/>
                        <a14:foregroundMark x1="36250" y1="93258" x2="15500" y2="83371"/>
                        <a14:foregroundMark x1="15500" y1="83371" x2="23750" y2="49888"/>
                        <a14:foregroundMark x1="23750" y1="49888" x2="32500" y2="44944"/>
                        <a14:foregroundMark x1="51000" y1="3146" x2="54375" y2="9888"/>
                        <a14:foregroundMark x1="89875" y1="70337" x2="96125" y2="71910"/>
                        <a14:foregroundMark x1="3125" y1="62022" x2="12500" y2="64045"/>
                        <a14:foregroundMark x1="17750" y1="37753" x2="26125" y2="40000"/>
                        <a14:foregroundMark x1="3375" y1="50562" x2="1125" y2="59326"/>
                        <a14:foregroundMark x1="57125" y1="3146" x2="67625" y2="16854"/>
                        <a14:foregroundMark x1="67625" y1="16404" x2="78125" y2="39101"/>
                        <a14:foregroundMark x1="78125" y1="39101" x2="95625" y2="52584"/>
                        <a14:foregroundMark x1="95625" y1="52584" x2="97500" y2="57303"/>
                        <a14:foregroundMark x1="95875" y1="66517" x2="82500" y2="88090"/>
                        <a14:foregroundMark x1="82500" y1="88090" x2="55875" y2="94382"/>
                        <a14:foregroundMark x1="36250" y1="93034" x2="16125" y2="92809"/>
                        <a14:foregroundMark x1="16125" y1="92809" x2="7000" y2="85393"/>
                        <a14:foregroundMark x1="3125" y1="49663" x2="7875" y2="48539"/>
                        <a14:backgroundMark x1="15875" y1="11685" x2="31250" y2="8090"/>
                        <a14:backgroundMark x1="33500" y1="10787" x2="15125" y2="23146"/>
                        <a14:backgroundMark x1="15125" y1="23146" x2="22125" y2="10337"/>
                        <a14:backgroundMark x1="76000" y1="11011" x2="91125" y2="33933"/>
                        <a14:backgroundMark x1="90875" y1="4494" x2="93625" y2="32584"/>
                        <a14:backgroundMark x1="93625" y1="32584" x2="94000" y2="33034"/>
                        <a14:backgroundMark x1="83000" y1="32135" x2="91375" y2="42022"/>
                        <a14:backgroundMark x1="96125" y1="88090" x2="79500" y2="93933"/>
                        <a14:backgroundMark x1="98500" y1="93258" x2="92125" y2="96404"/>
                        <a14:backgroundMark x1="95250" y1="93258" x2="86625" y2="94607"/>
                        <a14:backgroundMark x1="94625" y1="92584" x2="97625" y2="78876"/>
                        <a14:backgroundMark x1="98250" y1="87416" x2="81000" y2="93258"/>
                        <a14:backgroundMark x1="95875" y1="94607" x2="83625" y2="95056"/>
                        <a14:backgroundMark x1="97750" y1="96854" x2="82000" y2="97753"/>
                        <a14:backgroundMark x1="93875" y1="88539" x2="85000" y2="91910"/>
                        <a14:backgroundMark x1="99875" y1="86292" x2="89125" y2="86517"/>
                        <a14:backgroundMark x1="80625" y1="92584" x2="74750" y2="98876"/>
                        <a14:backgroundMark x1="81375" y1="96629" x2="98500" y2="97079"/>
                      </a14:backgroundRemoval>
                    </a14:imgEffect>
                  </a14:imgLayer>
                </a14:imgProps>
              </a:ext>
            </a:extLst>
          </a:blip>
          <a:stretch>
            <a:fillRect/>
          </a:stretch>
        </p:blipFill>
        <p:spPr>
          <a:xfrm rot="21181307">
            <a:off x="7685352" y="4181560"/>
            <a:ext cx="1900683" cy="1436500"/>
          </a:xfrm>
          <a:prstGeom prst="rect">
            <a:avLst/>
          </a:prstGeom>
        </p:spPr>
      </p:pic>
      <p:pic>
        <p:nvPicPr>
          <p:cNvPr id="9" name="Picture 8">
            <a:extLst>
              <a:ext uri="{FF2B5EF4-FFF2-40B4-BE49-F238E27FC236}">
                <a16:creationId xmlns:a16="http://schemas.microsoft.com/office/drawing/2014/main" id="{9DCFBF4D-7FFE-144E-85B6-0A14A4C6752B}"/>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2697" b="94382" l="1125" r="97500">
                        <a14:foregroundMark x1="32625" y1="55730" x2="68000" y2="55955"/>
                        <a14:foregroundMark x1="66750" y1="53708" x2="89500" y2="66517"/>
                        <a14:foregroundMark x1="78250" y1="76180" x2="36250" y2="93258"/>
                        <a14:foregroundMark x1="36250" y1="93258" x2="15500" y2="83371"/>
                        <a14:foregroundMark x1="15500" y1="83371" x2="23750" y2="49888"/>
                        <a14:foregroundMark x1="23750" y1="49888" x2="32500" y2="44944"/>
                        <a14:foregroundMark x1="51000" y1="3146" x2="54375" y2="9888"/>
                        <a14:foregroundMark x1="89875" y1="70337" x2="96125" y2="71910"/>
                        <a14:foregroundMark x1="3125" y1="62022" x2="12500" y2="64045"/>
                        <a14:foregroundMark x1="17750" y1="37753" x2="26125" y2="40000"/>
                        <a14:foregroundMark x1="3375" y1="50562" x2="1125" y2="59326"/>
                        <a14:foregroundMark x1="57125" y1="3146" x2="67625" y2="16854"/>
                        <a14:foregroundMark x1="67625" y1="16404" x2="78125" y2="39101"/>
                        <a14:foregroundMark x1="78125" y1="39101" x2="95625" y2="52584"/>
                        <a14:foregroundMark x1="95625" y1="52584" x2="97500" y2="57303"/>
                        <a14:foregroundMark x1="95875" y1="66517" x2="82500" y2="88090"/>
                        <a14:foregroundMark x1="82500" y1="88090" x2="55875" y2="94382"/>
                        <a14:foregroundMark x1="36250" y1="93034" x2="16125" y2="92809"/>
                        <a14:foregroundMark x1="16125" y1="92809" x2="7000" y2="85393"/>
                        <a14:foregroundMark x1="3125" y1="49663" x2="7875" y2="48539"/>
                        <a14:backgroundMark x1="15875" y1="11685" x2="31250" y2="8090"/>
                        <a14:backgroundMark x1="33500" y1="10787" x2="15125" y2="23146"/>
                        <a14:backgroundMark x1="15125" y1="23146" x2="22125" y2="10337"/>
                        <a14:backgroundMark x1="76000" y1="11011" x2="91125" y2="33933"/>
                        <a14:backgroundMark x1="90875" y1="4494" x2="93625" y2="32584"/>
                        <a14:backgroundMark x1="93625" y1="32584" x2="94000" y2="33034"/>
                        <a14:backgroundMark x1="83000" y1="32135" x2="91375" y2="42022"/>
                        <a14:backgroundMark x1="96125" y1="88090" x2="79500" y2="93933"/>
                        <a14:backgroundMark x1="98500" y1="93258" x2="92125" y2="96404"/>
                        <a14:backgroundMark x1="95250" y1="93258" x2="86625" y2="94607"/>
                        <a14:backgroundMark x1="94625" y1="92584" x2="97625" y2="78876"/>
                        <a14:backgroundMark x1="98250" y1="87416" x2="81000" y2="93258"/>
                        <a14:backgroundMark x1="95875" y1="94607" x2="83625" y2="95056"/>
                        <a14:backgroundMark x1="97750" y1="96854" x2="82000" y2="97753"/>
                        <a14:backgroundMark x1="93875" y1="88539" x2="85000" y2="91910"/>
                        <a14:backgroundMark x1="99875" y1="86292" x2="89125" y2="86517"/>
                        <a14:backgroundMark x1="80625" y1="92584" x2="74750" y2="98876"/>
                        <a14:backgroundMark x1="81375" y1="96629" x2="98500" y2="97079"/>
                      </a14:backgroundRemoval>
                    </a14:imgEffect>
                  </a14:imgLayer>
                </a14:imgProps>
              </a:ext>
            </a:extLst>
          </a:blip>
          <a:stretch>
            <a:fillRect/>
          </a:stretch>
        </p:blipFill>
        <p:spPr>
          <a:xfrm rot="635008">
            <a:off x="10077735" y="3578296"/>
            <a:ext cx="1900683" cy="1436500"/>
          </a:xfrm>
          <a:prstGeom prst="rect">
            <a:avLst/>
          </a:prstGeom>
        </p:spPr>
      </p:pic>
      <p:pic>
        <p:nvPicPr>
          <p:cNvPr id="10" name="Picture 9">
            <a:extLst>
              <a:ext uri="{FF2B5EF4-FFF2-40B4-BE49-F238E27FC236}">
                <a16:creationId xmlns:a16="http://schemas.microsoft.com/office/drawing/2014/main" id="{ED6FC02C-996E-C54C-88B6-0BBCEEF0D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1960632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4518</Words>
  <Application>Microsoft Office PowerPoint</Application>
  <PresentationFormat>Widescreen</PresentationFormat>
  <Paragraphs>524</Paragraphs>
  <Slides>83</Slides>
  <Notes>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83</vt:i4>
      </vt:variant>
    </vt:vector>
  </HeadingPairs>
  <TitlesOfParts>
    <vt:vector size="95" baseType="lpstr">
      <vt:lpstr>Arial</vt:lpstr>
      <vt:lpstr>Calibri</vt:lpstr>
      <vt:lpstr>Calibri (Body)</vt:lpstr>
      <vt:lpstr>Calibri Light</vt:lpstr>
      <vt:lpstr>Sassoon Infant Rg</vt:lpstr>
      <vt:lpstr>Times New Roman</vt:lpstr>
      <vt:lpstr>Twinkl</vt:lpstr>
      <vt:lpstr>Twinkl SemiBold</vt:lpstr>
      <vt:lpstr>Wingdings</vt:lpstr>
      <vt:lpstr>Office Theme</vt:lpstr>
      <vt:lpstr>1_Office Theme</vt:lpstr>
      <vt:lpstr>2_Office Theme</vt:lpstr>
      <vt:lpstr>PowerPoint Presentation</vt:lpstr>
      <vt:lpstr>PowerPoint Presentation</vt:lpstr>
      <vt:lpstr>Read, copy, cover, spell this week’s spellings.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What do you think of this description? </vt:lpstr>
      <vt:lpstr>What a good one looks like.</vt:lpstr>
      <vt:lpstr>How do we do it? </vt:lpstr>
      <vt:lpstr>How do we do it? </vt:lpstr>
      <vt:lpstr>How do we do it? </vt:lpstr>
      <vt:lpstr>Rewrite the sentence using description through action. </vt:lpstr>
      <vt:lpstr>Rewrite the sentence using description through action. </vt:lpstr>
      <vt:lpstr>Task: </vt:lpstr>
      <vt:lpstr>Reading time</vt:lpstr>
      <vt:lpstr>PowerPoint Presentation</vt:lpstr>
      <vt:lpstr>Read, copy, cover, spell this week’s spellings.</vt:lpstr>
      <vt:lpstr>PowerPoint Presentation</vt:lpstr>
      <vt:lpstr>PowerPoint Presentation</vt:lpstr>
      <vt:lpstr>PowerPoint Presentation</vt:lpstr>
      <vt:lpstr>PowerPoint Presentation</vt:lpstr>
      <vt:lpstr>Task </vt:lpstr>
      <vt:lpstr>Reading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Eyre</dc:creator>
  <cp:lastModifiedBy>P. Gingell [ Wheatley Hill Primary School ]</cp:lastModifiedBy>
  <cp:revision>104</cp:revision>
  <dcterms:created xsi:type="dcterms:W3CDTF">2021-01-25T21:17:53Z</dcterms:created>
  <dcterms:modified xsi:type="dcterms:W3CDTF">2021-01-28T15:44:52Z</dcterms:modified>
</cp:coreProperties>
</file>