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7" r:id="rId4"/>
    <p:sldId id="258" r:id="rId5"/>
    <p:sldId id="259" r:id="rId6"/>
    <p:sldId id="260" r:id="rId7"/>
    <p:sldId id="261" r:id="rId8"/>
    <p:sldId id="262" r:id="rId9"/>
    <p:sldId id="263" r:id="rId10"/>
    <p:sldId id="287" r:id="rId11"/>
    <p:sldId id="265" r:id="rId12"/>
    <p:sldId id="266" r:id="rId13"/>
    <p:sldId id="267" r:id="rId14"/>
    <p:sldId id="268" r:id="rId15"/>
    <p:sldId id="269" r:id="rId16"/>
    <p:sldId id="270" r:id="rId17"/>
    <p:sldId id="271" r:id="rId18"/>
    <p:sldId id="288" r:id="rId19"/>
    <p:sldId id="272" r:id="rId20"/>
    <p:sldId id="273" r:id="rId21"/>
    <p:sldId id="274" r:id="rId22"/>
    <p:sldId id="275" r:id="rId23"/>
    <p:sldId id="289" r:id="rId24"/>
    <p:sldId id="277" r:id="rId25"/>
    <p:sldId id="278" r:id="rId26"/>
    <p:sldId id="279" r:id="rId27"/>
    <p:sldId id="280" r:id="rId28"/>
    <p:sldId id="281" r:id="rId29"/>
    <p:sldId id="290" r:id="rId30"/>
    <p:sldId id="283" r:id="rId31"/>
    <p:sldId id="284" r:id="rId32"/>
    <p:sldId id="285" r:id="rId33"/>
    <p:sldId id="29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67058C4-6BF4-4B6D-9F6C-B6E723EFF07B}"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44E25A-494D-40A9-943D-2D73F6691C69}" type="slidenum">
              <a:rPr lang="en-GB" smtClean="0"/>
              <a:t>‹#›</a:t>
            </a:fld>
            <a:endParaRPr lang="en-GB"/>
          </a:p>
        </p:txBody>
      </p:sp>
    </p:spTree>
    <p:extLst>
      <p:ext uri="{BB962C8B-B14F-4D97-AF65-F5344CB8AC3E}">
        <p14:creationId xmlns:p14="http://schemas.microsoft.com/office/powerpoint/2010/main" val="1527322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7058C4-6BF4-4B6D-9F6C-B6E723EFF07B}"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44E25A-494D-40A9-943D-2D73F6691C69}" type="slidenum">
              <a:rPr lang="en-GB" smtClean="0"/>
              <a:t>‹#›</a:t>
            </a:fld>
            <a:endParaRPr lang="en-GB"/>
          </a:p>
        </p:txBody>
      </p:sp>
    </p:spTree>
    <p:extLst>
      <p:ext uri="{BB962C8B-B14F-4D97-AF65-F5344CB8AC3E}">
        <p14:creationId xmlns:p14="http://schemas.microsoft.com/office/powerpoint/2010/main" val="4129196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7058C4-6BF4-4B6D-9F6C-B6E723EFF07B}"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44E25A-494D-40A9-943D-2D73F6691C69}" type="slidenum">
              <a:rPr lang="en-GB" smtClean="0"/>
              <a:t>‹#›</a:t>
            </a:fld>
            <a:endParaRPr lang="en-GB"/>
          </a:p>
        </p:txBody>
      </p:sp>
    </p:spTree>
    <p:extLst>
      <p:ext uri="{BB962C8B-B14F-4D97-AF65-F5344CB8AC3E}">
        <p14:creationId xmlns:p14="http://schemas.microsoft.com/office/powerpoint/2010/main" val="1601253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15/01/2021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dirty="0"/>
          </a:p>
        </p:txBody>
      </p:sp>
    </p:spTree>
    <p:extLst>
      <p:ext uri="{BB962C8B-B14F-4D97-AF65-F5344CB8AC3E}">
        <p14:creationId xmlns:p14="http://schemas.microsoft.com/office/powerpoint/2010/main" val="2000983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15/01/2021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dirty="0"/>
          </a:p>
        </p:txBody>
      </p:sp>
    </p:spTree>
    <p:extLst>
      <p:ext uri="{BB962C8B-B14F-4D97-AF65-F5344CB8AC3E}">
        <p14:creationId xmlns:p14="http://schemas.microsoft.com/office/powerpoint/2010/main" val="752557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81FE5E-4EA8-48A8-8F1B-D4BDB6075AEA}" type="datetimeFigureOut">
              <a:rPr lang="en-GB" smtClean="0"/>
              <a:t>15/01/2021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dirty="0"/>
          </a:p>
        </p:txBody>
      </p:sp>
    </p:spTree>
    <p:extLst>
      <p:ext uri="{BB962C8B-B14F-4D97-AF65-F5344CB8AC3E}">
        <p14:creationId xmlns:p14="http://schemas.microsoft.com/office/powerpoint/2010/main" val="3143706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A81FE5E-4EA8-48A8-8F1B-D4BDB6075AEA}" type="datetimeFigureOut">
              <a:rPr lang="en-GB" smtClean="0"/>
              <a:t>15/01/2021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dirty="0"/>
          </a:p>
        </p:txBody>
      </p:sp>
    </p:spTree>
    <p:extLst>
      <p:ext uri="{BB962C8B-B14F-4D97-AF65-F5344CB8AC3E}">
        <p14:creationId xmlns:p14="http://schemas.microsoft.com/office/powerpoint/2010/main" val="320091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A81FE5E-4EA8-48A8-8F1B-D4BDB6075AEA}" type="datetimeFigureOut">
              <a:rPr lang="en-GB" smtClean="0"/>
              <a:t>15/01/2021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4438A07-A0CF-4F91-A839-A5E4F718ED93}" type="slidenum">
              <a:rPr lang="en-GB" smtClean="0"/>
              <a:t>‹#›</a:t>
            </a:fld>
            <a:endParaRPr lang="en-GB" dirty="0"/>
          </a:p>
        </p:txBody>
      </p:sp>
    </p:spTree>
    <p:extLst>
      <p:ext uri="{BB962C8B-B14F-4D97-AF65-F5344CB8AC3E}">
        <p14:creationId xmlns:p14="http://schemas.microsoft.com/office/powerpoint/2010/main" val="679319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A81FE5E-4EA8-48A8-8F1B-D4BDB6075AEA}" type="datetimeFigureOut">
              <a:rPr lang="en-GB" smtClean="0"/>
              <a:t>15/01/2021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4438A07-A0CF-4F91-A839-A5E4F718ED93}" type="slidenum">
              <a:rPr lang="en-GB" smtClean="0"/>
              <a:t>‹#›</a:t>
            </a:fld>
            <a:endParaRPr lang="en-GB" dirty="0"/>
          </a:p>
        </p:txBody>
      </p:sp>
    </p:spTree>
    <p:extLst>
      <p:ext uri="{BB962C8B-B14F-4D97-AF65-F5344CB8AC3E}">
        <p14:creationId xmlns:p14="http://schemas.microsoft.com/office/powerpoint/2010/main" val="3850182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81FE5E-4EA8-48A8-8F1B-D4BDB6075AEA}" type="datetimeFigureOut">
              <a:rPr lang="en-GB" smtClean="0"/>
              <a:t>15/01/2021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4438A07-A0CF-4F91-A839-A5E4F718ED93}" type="slidenum">
              <a:rPr lang="en-GB" smtClean="0"/>
              <a:t>‹#›</a:t>
            </a:fld>
            <a:endParaRPr lang="en-GB" dirty="0"/>
          </a:p>
        </p:txBody>
      </p:sp>
    </p:spTree>
    <p:extLst>
      <p:ext uri="{BB962C8B-B14F-4D97-AF65-F5344CB8AC3E}">
        <p14:creationId xmlns:p14="http://schemas.microsoft.com/office/powerpoint/2010/main" val="1916052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81FE5E-4EA8-48A8-8F1B-D4BDB6075AEA}" type="datetimeFigureOut">
              <a:rPr lang="en-GB" smtClean="0"/>
              <a:t>15/01/2021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dirty="0"/>
          </a:p>
        </p:txBody>
      </p:sp>
    </p:spTree>
    <p:extLst>
      <p:ext uri="{BB962C8B-B14F-4D97-AF65-F5344CB8AC3E}">
        <p14:creationId xmlns:p14="http://schemas.microsoft.com/office/powerpoint/2010/main" val="3529916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7058C4-6BF4-4B6D-9F6C-B6E723EFF07B}"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44E25A-494D-40A9-943D-2D73F6691C69}" type="slidenum">
              <a:rPr lang="en-GB" smtClean="0"/>
              <a:t>‹#›</a:t>
            </a:fld>
            <a:endParaRPr lang="en-GB"/>
          </a:p>
        </p:txBody>
      </p:sp>
    </p:spTree>
    <p:extLst>
      <p:ext uri="{BB962C8B-B14F-4D97-AF65-F5344CB8AC3E}">
        <p14:creationId xmlns:p14="http://schemas.microsoft.com/office/powerpoint/2010/main" val="384016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81FE5E-4EA8-48A8-8F1B-D4BDB6075AEA}" type="datetimeFigureOut">
              <a:rPr lang="en-GB" smtClean="0"/>
              <a:t>15/01/2021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dirty="0"/>
          </a:p>
        </p:txBody>
      </p:sp>
    </p:spTree>
    <p:extLst>
      <p:ext uri="{BB962C8B-B14F-4D97-AF65-F5344CB8AC3E}">
        <p14:creationId xmlns:p14="http://schemas.microsoft.com/office/powerpoint/2010/main" val="7512140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15/01/2021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dirty="0"/>
          </a:p>
        </p:txBody>
      </p:sp>
    </p:spTree>
    <p:extLst>
      <p:ext uri="{BB962C8B-B14F-4D97-AF65-F5344CB8AC3E}">
        <p14:creationId xmlns:p14="http://schemas.microsoft.com/office/powerpoint/2010/main" val="2415585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15/01/2021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dirty="0"/>
          </a:p>
        </p:txBody>
      </p:sp>
    </p:spTree>
    <p:extLst>
      <p:ext uri="{BB962C8B-B14F-4D97-AF65-F5344CB8AC3E}">
        <p14:creationId xmlns:p14="http://schemas.microsoft.com/office/powerpoint/2010/main" val="226773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67058C4-6BF4-4B6D-9F6C-B6E723EFF07B}"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44E25A-494D-40A9-943D-2D73F6691C69}" type="slidenum">
              <a:rPr lang="en-GB" smtClean="0"/>
              <a:t>‹#›</a:t>
            </a:fld>
            <a:endParaRPr lang="en-GB"/>
          </a:p>
        </p:txBody>
      </p:sp>
    </p:spTree>
    <p:extLst>
      <p:ext uri="{BB962C8B-B14F-4D97-AF65-F5344CB8AC3E}">
        <p14:creationId xmlns:p14="http://schemas.microsoft.com/office/powerpoint/2010/main" val="53478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67058C4-6BF4-4B6D-9F6C-B6E723EFF07B}" type="datetimeFigureOut">
              <a:rPr lang="en-GB" smtClean="0"/>
              <a:t>15/01/2021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44E25A-494D-40A9-943D-2D73F6691C69}" type="slidenum">
              <a:rPr lang="en-GB" smtClean="0"/>
              <a:t>‹#›</a:t>
            </a:fld>
            <a:endParaRPr lang="en-GB"/>
          </a:p>
        </p:txBody>
      </p:sp>
    </p:spTree>
    <p:extLst>
      <p:ext uri="{BB962C8B-B14F-4D97-AF65-F5344CB8AC3E}">
        <p14:creationId xmlns:p14="http://schemas.microsoft.com/office/powerpoint/2010/main" val="633042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67058C4-6BF4-4B6D-9F6C-B6E723EFF07B}" type="datetimeFigureOut">
              <a:rPr lang="en-GB" smtClean="0"/>
              <a:t>15/01/2021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144E25A-494D-40A9-943D-2D73F6691C69}" type="slidenum">
              <a:rPr lang="en-GB" smtClean="0"/>
              <a:t>‹#›</a:t>
            </a:fld>
            <a:endParaRPr lang="en-GB"/>
          </a:p>
        </p:txBody>
      </p:sp>
    </p:spTree>
    <p:extLst>
      <p:ext uri="{BB962C8B-B14F-4D97-AF65-F5344CB8AC3E}">
        <p14:creationId xmlns:p14="http://schemas.microsoft.com/office/powerpoint/2010/main" val="1567193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67058C4-6BF4-4B6D-9F6C-B6E723EFF07B}" type="datetimeFigureOut">
              <a:rPr lang="en-GB" smtClean="0"/>
              <a:t>15/01/2021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144E25A-494D-40A9-943D-2D73F6691C69}" type="slidenum">
              <a:rPr lang="en-GB" smtClean="0"/>
              <a:t>‹#›</a:t>
            </a:fld>
            <a:endParaRPr lang="en-GB"/>
          </a:p>
        </p:txBody>
      </p:sp>
    </p:spTree>
    <p:extLst>
      <p:ext uri="{BB962C8B-B14F-4D97-AF65-F5344CB8AC3E}">
        <p14:creationId xmlns:p14="http://schemas.microsoft.com/office/powerpoint/2010/main" val="3417483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7058C4-6BF4-4B6D-9F6C-B6E723EFF07B}" type="datetimeFigureOut">
              <a:rPr lang="en-GB" smtClean="0"/>
              <a:t>15/01/2021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144E25A-494D-40A9-943D-2D73F6691C69}" type="slidenum">
              <a:rPr lang="en-GB" smtClean="0"/>
              <a:t>‹#›</a:t>
            </a:fld>
            <a:endParaRPr lang="en-GB"/>
          </a:p>
        </p:txBody>
      </p:sp>
    </p:spTree>
    <p:extLst>
      <p:ext uri="{BB962C8B-B14F-4D97-AF65-F5344CB8AC3E}">
        <p14:creationId xmlns:p14="http://schemas.microsoft.com/office/powerpoint/2010/main" val="3714757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67058C4-6BF4-4B6D-9F6C-B6E723EFF07B}" type="datetimeFigureOut">
              <a:rPr lang="en-GB" smtClean="0"/>
              <a:t>15/01/2021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44E25A-494D-40A9-943D-2D73F6691C69}" type="slidenum">
              <a:rPr lang="en-GB" smtClean="0"/>
              <a:t>‹#›</a:t>
            </a:fld>
            <a:endParaRPr lang="en-GB"/>
          </a:p>
        </p:txBody>
      </p:sp>
    </p:spTree>
    <p:extLst>
      <p:ext uri="{BB962C8B-B14F-4D97-AF65-F5344CB8AC3E}">
        <p14:creationId xmlns:p14="http://schemas.microsoft.com/office/powerpoint/2010/main" val="2015946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67058C4-6BF4-4B6D-9F6C-B6E723EFF07B}" type="datetimeFigureOut">
              <a:rPr lang="en-GB" smtClean="0"/>
              <a:t>15/01/2021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44E25A-494D-40A9-943D-2D73F6691C69}" type="slidenum">
              <a:rPr lang="en-GB" smtClean="0"/>
              <a:t>‹#›</a:t>
            </a:fld>
            <a:endParaRPr lang="en-GB"/>
          </a:p>
        </p:txBody>
      </p:sp>
    </p:spTree>
    <p:extLst>
      <p:ext uri="{BB962C8B-B14F-4D97-AF65-F5344CB8AC3E}">
        <p14:creationId xmlns:p14="http://schemas.microsoft.com/office/powerpoint/2010/main" val="265010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7058C4-6BF4-4B6D-9F6C-B6E723EFF07B}" type="datetimeFigureOut">
              <a:rPr lang="en-GB" smtClean="0"/>
              <a:t>15/01/2021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44E25A-494D-40A9-943D-2D73F6691C69}" type="slidenum">
              <a:rPr lang="en-GB" smtClean="0"/>
              <a:t>‹#›</a:t>
            </a:fld>
            <a:endParaRPr lang="en-GB"/>
          </a:p>
        </p:txBody>
      </p:sp>
    </p:spTree>
    <p:extLst>
      <p:ext uri="{BB962C8B-B14F-4D97-AF65-F5344CB8AC3E}">
        <p14:creationId xmlns:p14="http://schemas.microsoft.com/office/powerpoint/2010/main" val="296711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1FE5E-4EA8-48A8-8F1B-D4BDB6075AEA}" type="datetimeFigureOut">
              <a:rPr lang="en-GB" smtClean="0"/>
              <a:t>15/01/2021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438A07-A0CF-4F91-A839-A5E4F718ED93}" type="slidenum">
              <a:rPr lang="en-GB" smtClean="0"/>
              <a:t>‹#›</a:t>
            </a:fld>
            <a:endParaRPr lang="en-GB" dirty="0"/>
          </a:p>
        </p:txBody>
      </p:sp>
    </p:spTree>
    <p:extLst>
      <p:ext uri="{BB962C8B-B14F-4D97-AF65-F5344CB8AC3E}">
        <p14:creationId xmlns:p14="http://schemas.microsoft.com/office/powerpoint/2010/main" val="8234054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trailblazerspupils@gmail.com" TargetMode="External"/><Relationship Id="rId2" Type="http://schemas.openxmlformats.org/officeDocument/2006/relationships/hyperlink" Target="https://www.myon.co.uk/login/index.html" TargetMode="Externa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mailto:trailblazerspupils@gmail.com" TargetMode="External"/><Relationship Id="rId2" Type="http://schemas.openxmlformats.org/officeDocument/2006/relationships/hyperlink" Target="https://www.myon.co.uk/login/index.html" TargetMode="Externa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theschoolrun.com/what-is-a-claus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theschoolrun.com/what-is-an-embedded-clause"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trailblazerspupils@gmail.com" TargetMode="External"/><Relationship Id="rId2" Type="http://schemas.openxmlformats.org/officeDocument/2006/relationships/hyperlink" Target="https://www.myon.co.uk/login/index.html" TargetMode="Externa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trailblazerspupils@gmail.com" TargetMode="External"/><Relationship Id="rId2" Type="http://schemas.openxmlformats.org/officeDocument/2006/relationships/hyperlink" Target="https://www.myon.co.uk/login/index.html" TargetMode="Externa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trailblazerspupils@gmail.com" TargetMode="External"/><Relationship Id="rId2" Type="http://schemas.openxmlformats.org/officeDocument/2006/relationships/hyperlink" Target="https://www.myon.co.uk/login/index.html" TargetMode="External"/><Relationship Id="rId1" Type="http://schemas.openxmlformats.org/officeDocument/2006/relationships/slideLayout" Target="../slideLayouts/slideLayout1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English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Monday 18</a:t>
            </a:r>
            <a:r>
              <a:rPr kumimoji="0" lang="en-GB" sz="2800" b="0" i="0" u="none" strike="noStrike" kern="1200" cap="none" spc="0" normalizeH="0" baseline="30000" noProof="0" dirty="0" smtClean="0">
                <a:ln>
                  <a:noFill/>
                </a:ln>
                <a:solidFill>
                  <a:prstClr val="black"/>
                </a:solidFill>
                <a:effectLst/>
                <a:uLnTx/>
                <a:uFillTx/>
                <a:latin typeface="Calibri" panose="020F0502020204030204"/>
                <a:ea typeface="+mn-ea"/>
                <a:cs typeface="+mn-cs"/>
              </a:rPr>
              <a:t>th</a:t>
            </a: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January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485" y="2832960"/>
            <a:ext cx="1042959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smtClean="0">
                <a:ln>
                  <a:noFill/>
                </a:ln>
                <a:solidFill>
                  <a:prstClr val="black"/>
                </a:solidFill>
                <a:effectLst/>
                <a:uLnTx/>
                <a:uFillTx/>
                <a:latin typeface="Calibri" panose="020F0502020204030204"/>
                <a:ea typeface="+mn-ea"/>
                <a:cs typeface="+mn-cs"/>
              </a:rPr>
              <a:t>L.O </a:t>
            </a: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To be able to </a:t>
            </a:r>
            <a:r>
              <a:rPr kumimoji="0" lang="en-GB" sz="3600" b="0" i="0" u="none" strike="noStrike" kern="1200" cap="none" spc="0" normalizeH="0" baseline="0" noProof="0" dirty="0" smtClean="0">
                <a:ln>
                  <a:noFill/>
                </a:ln>
                <a:solidFill>
                  <a:prstClr val="black"/>
                </a:solidFill>
                <a:effectLst/>
                <a:uLnTx/>
                <a:uFillTx/>
                <a:latin typeface="Calibri" panose="020F0502020204030204"/>
                <a:ea typeface="+mn-ea"/>
                <a:cs typeface="+mn-cs"/>
              </a:rPr>
              <a:t>answer questions about a text</a:t>
            </a: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13"/>
          <p:cNvPicPr>
            <a:picLocks noChangeAspect="1"/>
          </p:cNvPicPr>
          <p:nvPr/>
        </p:nvPicPr>
        <p:blipFill>
          <a:blip r:embed="rId4"/>
          <a:stretch>
            <a:fillRect/>
          </a:stretch>
        </p:blipFill>
        <p:spPr>
          <a:xfrm>
            <a:off x="4646197" y="5963140"/>
            <a:ext cx="834561" cy="640100"/>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703" y="5970440"/>
            <a:ext cx="588390" cy="588390"/>
          </a:xfrm>
          <a:prstGeom prst="rect">
            <a:avLst/>
          </a:prstGeom>
        </p:spPr>
      </p:pic>
    </p:spTree>
    <p:extLst>
      <p:ext uri="{BB962C8B-B14F-4D97-AF65-F5344CB8AC3E}">
        <p14:creationId xmlns:p14="http://schemas.microsoft.com/office/powerpoint/2010/main" val="1613890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English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Tuesday 19</a:t>
            </a:r>
            <a:r>
              <a:rPr kumimoji="0" lang="en-GB" sz="2800" b="0" i="0" u="none" strike="noStrike" kern="1200" cap="none" spc="0" normalizeH="0" baseline="30000" noProof="0" dirty="0" smtClean="0">
                <a:ln>
                  <a:noFill/>
                </a:ln>
                <a:solidFill>
                  <a:prstClr val="black"/>
                </a:solidFill>
                <a:effectLst/>
                <a:uLnTx/>
                <a:uFillTx/>
                <a:latin typeface="Calibri" panose="020F0502020204030204"/>
                <a:ea typeface="+mn-ea"/>
                <a:cs typeface="+mn-cs"/>
              </a:rPr>
              <a:t>th</a:t>
            </a: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January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485" y="2832960"/>
            <a:ext cx="10429593"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smtClean="0">
                <a:ln>
                  <a:noFill/>
                </a:ln>
                <a:solidFill>
                  <a:prstClr val="black"/>
                </a:solidFill>
                <a:effectLst/>
                <a:uLnTx/>
                <a:uFillTx/>
                <a:latin typeface="Calibri" panose="020F0502020204030204"/>
                <a:ea typeface="+mn-ea"/>
                <a:cs typeface="+mn-cs"/>
              </a:rPr>
              <a:t>L.O </a:t>
            </a: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To be able to </a:t>
            </a:r>
            <a:r>
              <a:rPr kumimoji="0" lang="en-GB" sz="3600" b="0" i="0" u="none" strike="noStrike" kern="1200" cap="none" spc="0" normalizeH="0" baseline="0" noProof="0" dirty="0" smtClean="0">
                <a:ln>
                  <a:noFill/>
                </a:ln>
                <a:solidFill>
                  <a:prstClr val="black"/>
                </a:solidFill>
                <a:effectLst/>
                <a:uLnTx/>
                <a:uFillTx/>
                <a:latin typeface="Calibri" panose="020F0502020204030204"/>
                <a:ea typeface="+mn-ea"/>
                <a:cs typeface="+mn-cs"/>
              </a:rPr>
              <a:t>identify features of a non- chronological report and research facts</a:t>
            </a: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13"/>
          <p:cNvPicPr>
            <a:picLocks noChangeAspect="1"/>
          </p:cNvPicPr>
          <p:nvPr/>
        </p:nvPicPr>
        <p:blipFill>
          <a:blip r:embed="rId4"/>
          <a:stretch>
            <a:fillRect/>
          </a:stretch>
        </p:blipFill>
        <p:spPr>
          <a:xfrm>
            <a:off x="4646197" y="5963140"/>
            <a:ext cx="834561" cy="640100"/>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703" y="5970440"/>
            <a:ext cx="588390" cy="588390"/>
          </a:xfrm>
          <a:prstGeom prst="rect">
            <a:avLst/>
          </a:prstGeom>
        </p:spPr>
      </p:pic>
    </p:spTree>
    <p:extLst>
      <p:ext uri="{BB962C8B-B14F-4D97-AF65-F5344CB8AC3E}">
        <p14:creationId xmlns:p14="http://schemas.microsoft.com/office/powerpoint/2010/main" val="3241137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non- chronological reports?</a:t>
            </a:r>
            <a:endParaRPr lang="en-GB" dirty="0"/>
          </a:p>
        </p:txBody>
      </p:sp>
      <p:sp>
        <p:nvSpPr>
          <p:cNvPr id="3" name="Content Placeholder 2"/>
          <p:cNvSpPr>
            <a:spLocks noGrp="1"/>
          </p:cNvSpPr>
          <p:nvPr>
            <p:ph idx="1"/>
          </p:nvPr>
        </p:nvSpPr>
        <p:spPr/>
        <p:txBody>
          <a:bodyPr>
            <a:normAutofit fontScale="70000" lnSpcReduction="20000"/>
          </a:bodyPr>
          <a:lstStyle/>
          <a:p>
            <a:pPr marL="0" indent="0">
              <a:buNone/>
            </a:pPr>
            <a:r>
              <a:rPr lang="en-GB" b="1" dirty="0"/>
              <a:t>A non-chronological report is focused on a single topic</a:t>
            </a:r>
            <a:r>
              <a:rPr lang="en-GB" dirty="0"/>
              <a:t> and includes various facts about this topic</a:t>
            </a:r>
            <a:r>
              <a:rPr lang="en-GB" dirty="0" smtClean="0"/>
              <a:t>.</a:t>
            </a:r>
          </a:p>
          <a:p>
            <a:endParaRPr lang="en-GB" dirty="0"/>
          </a:p>
          <a:p>
            <a:pPr marL="0" indent="0">
              <a:buNone/>
            </a:pPr>
            <a:r>
              <a:rPr lang="en-GB" dirty="0"/>
              <a:t>The </a:t>
            </a:r>
            <a:r>
              <a:rPr lang="en-GB" b="1" dirty="0"/>
              <a:t>features of a non-chronological report</a:t>
            </a:r>
            <a:r>
              <a:rPr lang="en-GB" dirty="0"/>
              <a:t> include some of the following</a:t>
            </a:r>
            <a:r>
              <a:rPr lang="en-GB" dirty="0" smtClean="0"/>
              <a:t>:</a:t>
            </a:r>
          </a:p>
          <a:p>
            <a:r>
              <a:rPr lang="en-GB" dirty="0" smtClean="0"/>
              <a:t>An </a:t>
            </a:r>
            <a:r>
              <a:rPr lang="en-GB" dirty="0"/>
              <a:t>eye-catching heading in a large font</a:t>
            </a:r>
          </a:p>
          <a:p>
            <a:r>
              <a:rPr lang="en-GB" dirty="0"/>
              <a:t>An </a:t>
            </a:r>
            <a:r>
              <a:rPr lang="en-GB" dirty="0" smtClean="0"/>
              <a:t>introductory</a:t>
            </a:r>
            <a:r>
              <a:rPr lang="en-GB" dirty="0"/>
              <a:t> </a:t>
            </a:r>
            <a:r>
              <a:rPr lang="en-GB" dirty="0" smtClean="0"/>
              <a:t>paragraph</a:t>
            </a:r>
          </a:p>
          <a:p>
            <a:r>
              <a:rPr lang="en-GB" dirty="0" smtClean="0"/>
              <a:t>Text </a:t>
            </a:r>
            <a:r>
              <a:rPr lang="en-GB" dirty="0"/>
              <a:t>split up into paragraphs and each paragraph on a different aspect of the subject</a:t>
            </a:r>
          </a:p>
          <a:p>
            <a:r>
              <a:rPr lang="en-GB" dirty="0"/>
              <a:t>Sub-headings for each paragraph</a:t>
            </a:r>
          </a:p>
          <a:p>
            <a:r>
              <a:rPr lang="en-GB" dirty="0"/>
              <a:t>Usually written </a:t>
            </a:r>
            <a:r>
              <a:rPr lang="en-GB" dirty="0" smtClean="0"/>
              <a:t>in</a:t>
            </a:r>
            <a:r>
              <a:rPr lang="en-GB" dirty="0"/>
              <a:t> </a:t>
            </a:r>
            <a:r>
              <a:rPr lang="en-GB" dirty="0" smtClean="0"/>
              <a:t>present tense (but may have some elements of past tense)</a:t>
            </a:r>
            <a:endParaRPr lang="en-GB" dirty="0"/>
          </a:p>
          <a:p>
            <a:r>
              <a:rPr lang="en-GB" dirty="0"/>
              <a:t>Pictures of the subject</a:t>
            </a:r>
          </a:p>
          <a:p>
            <a:r>
              <a:rPr lang="en-GB" dirty="0"/>
              <a:t>Captions under each picture to explain what is in the picture</a:t>
            </a:r>
          </a:p>
          <a:p>
            <a:r>
              <a:rPr lang="en-GB" dirty="0"/>
              <a:t>Diagrams with labels</a:t>
            </a:r>
          </a:p>
          <a:p>
            <a:r>
              <a:rPr lang="en-GB" dirty="0"/>
              <a:t>Lists of facts in bullet points</a:t>
            </a:r>
          </a:p>
          <a:p>
            <a:endParaRPr lang="en-GB" dirty="0"/>
          </a:p>
        </p:txBody>
      </p:sp>
    </p:spTree>
    <p:extLst>
      <p:ext uri="{BB962C8B-B14F-4D97-AF65-F5344CB8AC3E}">
        <p14:creationId xmlns:p14="http://schemas.microsoft.com/office/powerpoint/2010/main" val="3204300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1202"/>
            <a:ext cx="10515600" cy="1325563"/>
          </a:xfrm>
        </p:spPr>
        <p:txBody>
          <a:bodyPr/>
          <a:lstStyle/>
          <a:p>
            <a:r>
              <a:rPr lang="en-GB" dirty="0" smtClean="0"/>
              <a:t>Examples of non- chronological reports</a:t>
            </a:r>
            <a:endParaRPr lang="en-GB" dirty="0"/>
          </a:p>
        </p:txBody>
      </p:sp>
      <p:pic>
        <p:nvPicPr>
          <p:cNvPr id="8" name="Picture 7"/>
          <p:cNvPicPr>
            <a:picLocks noChangeAspect="1"/>
          </p:cNvPicPr>
          <p:nvPr/>
        </p:nvPicPr>
        <p:blipFill>
          <a:blip r:embed="rId2"/>
          <a:stretch>
            <a:fillRect/>
          </a:stretch>
        </p:blipFill>
        <p:spPr>
          <a:xfrm>
            <a:off x="223420" y="1414463"/>
            <a:ext cx="3916680" cy="5222240"/>
          </a:xfrm>
          <a:prstGeom prst="rect">
            <a:avLst/>
          </a:prstGeom>
        </p:spPr>
      </p:pic>
      <p:pic>
        <p:nvPicPr>
          <p:cNvPr id="9" name="Picture 8"/>
          <p:cNvPicPr>
            <a:picLocks noChangeAspect="1"/>
          </p:cNvPicPr>
          <p:nvPr/>
        </p:nvPicPr>
        <p:blipFill rotWithShape="1">
          <a:blip r:embed="rId3"/>
          <a:srcRect b="6280"/>
          <a:stretch/>
        </p:blipFill>
        <p:spPr>
          <a:xfrm>
            <a:off x="8056780" y="1322456"/>
            <a:ext cx="3864816" cy="5314247"/>
          </a:xfrm>
          <a:prstGeom prst="rect">
            <a:avLst/>
          </a:prstGeom>
        </p:spPr>
      </p:pic>
      <p:sp>
        <p:nvSpPr>
          <p:cNvPr id="10" name="TextBox 9"/>
          <p:cNvSpPr txBox="1"/>
          <p:nvPr/>
        </p:nvSpPr>
        <p:spPr>
          <a:xfrm>
            <a:off x="4140100" y="1009515"/>
            <a:ext cx="3916680" cy="5632311"/>
          </a:xfrm>
          <a:prstGeom prst="rect">
            <a:avLst/>
          </a:prstGeom>
          <a:noFill/>
        </p:spPr>
        <p:txBody>
          <a:bodyPr wrap="square" rtlCol="0">
            <a:spAutoFit/>
          </a:bodyPr>
          <a:lstStyle/>
          <a:p>
            <a:pPr algn="ctr"/>
            <a:r>
              <a:rPr lang="en-GB" sz="2000" b="1" dirty="0" smtClean="0"/>
              <a:t>Heading</a:t>
            </a:r>
          </a:p>
          <a:p>
            <a:pPr algn="ctr"/>
            <a:endParaRPr lang="en-GB" sz="2000" b="1" dirty="0" smtClean="0"/>
          </a:p>
          <a:p>
            <a:pPr algn="ctr"/>
            <a:r>
              <a:rPr lang="en-GB" sz="2000" b="1" dirty="0" smtClean="0"/>
              <a:t>An introductory paragraph</a:t>
            </a:r>
          </a:p>
          <a:p>
            <a:pPr algn="ctr"/>
            <a:endParaRPr lang="en-GB" sz="2000" b="1" dirty="0" smtClean="0"/>
          </a:p>
          <a:p>
            <a:pPr algn="ctr"/>
            <a:r>
              <a:rPr lang="en-GB" sz="2000" b="1" dirty="0" smtClean="0"/>
              <a:t>Text split up into paragraphs and each paragraph on a different aspect of the subject</a:t>
            </a:r>
          </a:p>
          <a:p>
            <a:pPr algn="ctr"/>
            <a:endParaRPr lang="en-GB" sz="2000" b="1" dirty="0" smtClean="0"/>
          </a:p>
          <a:p>
            <a:pPr algn="ctr"/>
            <a:r>
              <a:rPr lang="en-GB" sz="2000" b="1" dirty="0" smtClean="0"/>
              <a:t>Sub-headings for each paragraph</a:t>
            </a:r>
          </a:p>
          <a:p>
            <a:pPr algn="ctr"/>
            <a:endParaRPr lang="en-GB" sz="2000" b="1" dirty="0" smtClean="0"/>
          </a:p>
          <a:p>
            <a:pPr algn="ctr"/>
            <a:r>
              <a:rPr lang="en-GB" sz="2000" b="1" dirty="0" smtClean="0"/>
              <a:t>Usually written in present tense (but may have some elements of past tense)</a:t>
            </a:r>
          </a:p>
          <a:p>
            <a:pPr algn="ctr"/>
            <a:endParaRPr lang="en-GB" sz="2000" b="1" dirty="0" smtClean="0"/>
          </a:p>
          <a:p>
            <a:pPr algn="ctr"/>
            <a:r>
              <a:rPr lang="en-GB" sz="2000" b="1" dirty="0" smtClean="0"/>
              <a:t>Pictures of the subject</a:t>
            </a:r>
          </a:p>
          <a:p>
            <a:pPr algn="ctr"/>
            <a:r>
              <a:rPr lang="en-GB" sz="2000" b="1" dirty="0" smtClean="0"/>
              <a:t>Captions under each picture to explain what is in the picture</a:t>
            </a:r>
          </a:p>
          <a:p>
            <a:pPr algn="ctr"/>
            <a:endParaRPr lang="en-GB" sz="2000" b="1" dirty="0"/>
          </a:p>
        </p:txBody>
      </p:sp>
      <p:cxnSp>
        <p:nvCxnSpPr>
          <p:cNvPr id="12" name="Straight Arrow Connector 11"/>
          <p:cNvCxnSpPr/>
          <p:nvPr/>
        </p:nvCxnSpPr>
        <p:spPr>
          <a:xfrm flipH="1">
            <a:off x="2991394" y="1175657"/>
            <a:ext cx="2390503" cy="37882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908074" y="1175657"/>
            <a:ext cx="2390503" cy="23880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122023" y="1841863"/>
            <a:ext cx="1410788" cy="3918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718271" y="1825785"/>
            <a:ext cx="959407" cy="1607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1580607" y="3716010"/>
            <a:ext cx="2686180" cy="3599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7718271" y="3108961"/>
            <a:ext cx="959407" cy="45171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2154960" y="5086714"/>
            <a:ext cx="2416627" cy="36920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7718271" y="3707471"/>
            <a:ext cx="3228403" cy="174845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7844958" y="3280071"/>
            <a:ext cx="1109218" cy="94490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1854927" y="4349931"/>
            <a:ext cx="2496995" cy="6531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1178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14354" y="331596"/>
            <a:ext cx="8067947" cy="5712106"/>
          </a:xfrm>
          <a:prstGeom prst="rect">
            <a:avLst/>
          </a:prstGeom>
        </p:spPr>
      </p:pic>
      <p:sp>
        <p:nvSpPr>
          <p:cNvPr id="2" name="TextBox 1"/>
          <p:cNvSpPr txBox="1"/>
          <p:nvPr/>
        </p:nvSpPr>
        <p:spPr>
          <a:xfrm>
            <a:off x="104503" y="331596"/>
            <a:ext cx="3526971" cy="4093428"/>
          </a:xfrm>
          <a:prstGeom prst="rect">
            <a:avLst/>
          </a:prstGeom>
          <a:solidFill>
            <a:schemeClr val="bg1"/>
          </a:solidFill>
          <a:ln w="25400">
            <a:solidFill>
              <a:schemeClr val="tx1"/>
            </a:solidFill>
          </a:ln>
        </p:spPr>
        <p:txBody>
          <a:bodyPr wrap="square" rtlCol="0">
            <a:spAutoFit/>
          </a:bodyPr>
          <a:lstStyle/>
          <a:p>
            <a:r>
              <a:rPr lang="en-GB" sz="2000" dirty="0" smtClean="0"/>
              <a:t>You do not need to read the information (don’t worry if it is blurry). </a:t>
            </a:r>
            <a:endParaRPr lang="en-GB" sz="2000" dirty="0"/>
          </a:p>
          <a:p>
            <a:endParaRPr lang="en-GB" sz="2000" dirty="0" smtClean="0"/>
          </a:p>
          <a:p>
            <a:r>
              <a:rPr lang="en-GB" sz="2000" dirty="0" smtClean="0"/>
              <a:t>Task: Look over the next few examples of non- chronological reports. As the examples show, identify and highlight features of a non- chronological report.</a:t>
            </a:r>
          </a:p>
          <a:p>
            <a:endParaRPr lang="en-GB" sz="2000" dirty="0"/>
          </a:p>
          <a:p>
            <a:r>
              <a:rPr lang="en-GB" sz="2000" dirty="0" smtClean="0"/>
              <a:t>The features are listed on the slides that follow as well as the second slide for today’s lesson.</a:t>
            </a:r>
            <a:endParaRPr lang="en-GB" sz="2000" dirty="0"/>
          </a:p>
        </p:txBody>
      </p:sp>
    </p:spTree>
    <p:extLst>
      <p:ext uri="{BB962C8B-B14F-4D97-AF65-F5344CB8AC3E}">
        <p14:creationId xmlns:p14="http://schemas.microsoft.com/office/powerpoint/2010/main" val="3306182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9838" y="207644"/>
            <a:ext cx="4614047" cy="6140367"/>
          </a:xfrm>
          <a:prstGeom prst="rect">
            <a:avLst/>
          </a:prstGeom>
        </p:spPr>
      </p:pic>
      <p:pic>
        <p:nvPicPr>
          <p:cNvPr id="5" name="Picture 4"/>
          <p:cNvPicPr>
            <a:picLocks noChangeAspect="1"/>
          </p:cNvPicPr>
          <p:nvPr/>
        </p:nvPicPr>
        <p:blipFill>
          <a:blip r:embed="rId3"/>
          <a:stretch>
            <a:fillRect/>
          </a:stretch>
        </p:blipFill>
        <p:spPr>
          <a:xfrm>
            <a:off x="6305685" y="207644"/>
            <a:ext cx="4962525" cy="5067300"/>
          </a:xfrm>
          <a:prstGeom prst="rect">
            <a:avLst/>
          </a:prstGeom>
        </p:spPr>
      </p:pic>
      <p:sp>
        <p:nvSpPr>
          <p:cNvPr id="6" name="TextBox 5"/>
          <p:cNvSpPr txBox="1"/>
          <p:nvPr/>
        </p:nvSpPr>
        <p:spPr>
          <a:xfrm>
            <a:off x="5664924" y="5701680"/>
            <a:ext cx="6244046" cy="646331"/>
          </a:xfrm>
          <a:prstGeom prst="rect">
            <a:avLst/>
          </a:prstGeom>
          <a:solidFill>
            <a:schemeClr val="bg1"/>
          </a:solidFill>
          <a:ln>
            <a:solidFill>
              <a:schemeClr val="tx1"/>
            </a:solidFill>
          </a:ln>
        </p:spPr>
        <p:txBody>
          <a:bodyPr wrap="square" rtlCol="0">
            <a:spAutoFit/>
          </a:bodyPr>
          <a:lstStyle/>
          <a:p>
            <a:r>
              <a:rPr lang="en-GB" dirty="0" smtClean="0"/>
              <a:t>Use the checklist (on the next slide) to identify different features on the examples of non- chronological reports.</a:t>
            </a:r>
            <a:endParaRPr lang="en-GB" dirty="0"/>
          </a:p>
        </p:txBody>
      </p:sp>
    </p:spTree>
    <p:extLst>
      <p:ext uri="{BB962C8B-B14F-4D97-AF65-F5344CB8AC3E}">
        <p14:creationId xmlns:p14="http://schemas.microsoft.com/office/powerpoint/2010/main" val="1686314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5873" y="1402140"/>
            <a:ext cx="7232469" cy="5170646"/>
          </a:xfrm>
          <a:prstGeom prst="rect">
            <a:avLst/>
          </a:prstGeom>
        </p:spPr>
        <p:txBody>
          <a:bodyPr wrap="square">
            <a:spAutoFit/>
          </a:bodyPr>
          <a:lstStyle/>
          <a:p>
            <a:r>
              <a:rPr lang="en-GB" sz="2400" dirty="0" smtClean="0"/>
              <a:t>Features to identify:</a:t>
            </a:r>
          </a:p>
          <a:p>
            <a:endParaRPr lang="en-GB" dirty="0" smtClean="0"/>
          </a:p>
          <a:p>
            <a:pPr marL="285750" indent="-285750">
              <a:buFont typeface="Arial" panose="020B0604020202020204" pitchFamily="34" charset="0"/>
              <a:buChar char="•"/>
            </a:pPr>
            <a:r>
              <a:rPr lang="en-GB" sz="2400" dirty="0" smtClean="0"/>
              <a:t>An eye-catching heading in a large font</a:t>
            </a:r>
          </a:p>
          <a:p>
            <a:pPr marL="285750" indent="-285750">
              <a:buFont typeface="Arial" panose="020B0604020202020204" pitchFamily="34" charset="0"/>
              <a:buChar char="•"/>
            </a:pPr>
            <a:r>
              <a:rPr lang="en-GB" sz="2400" dirty="0" smtClean="0"/>
              <a:t>An introductory paragraph</a:t>
            </a:r>
          </a:p>
          <a:p>
            <a:pPr marL="285750" indent="-285750">
              <a:buFont typeface="Arial" panose="020B0604020202020204" pitchFamily="34" charset="0"/>
              <a:buChar char="•"/>
            </a:pPr>
            <a:r>
              <a:rPr lang="en-GB" sz="2400" dirty="0" smtClean="0"/>
              <a:t>Text split up into paragraphs and each paragraph on a different aspect of the subject</a:t>
            </a:r>
          </a:p>
          <a:p>
            <a:pPr marL="285750" indent="-285750">
              <a:buFont typeface="Arial" panose="020B0604020202020204" pitchFamily="34" charset="0"/>
              <a:buChar char="•"/>
            </a:pPr>
            <a:r>
              <a:rPr lang="en-GB" sz="2400" dirty="0" smtClean="0"/>
              <a:t>Sub-headings for each paragraph</a:t>
            </a:r>
          </a:p>
          <a:p>
            <a:pPr marL="285750" indent="-285750">
              <a:buFont typeface="Arial" panose="020B0604020202020204" pitchFamily="34" charset="0"/>
              <a:buChar char="•"/>
            </a:pPr>
            <a:r>
              <a:rPr lang="en-GB" sz="2400" dirty="0" smtClean="0"/>
              <a:t>Usually written in present tense (but may have some elements of past tense)</a:t>
            </a:r>
          </a:p>
          <a:p>
            <a:pPr marL="285750" indent="-285750">
              <a:buFont typeface="Arial" panose="020B0604020202020204" pitchFamily="34" charset="0"/>
              <a:buChar char="•"/>
            </a:pPr>
            <a:r>
              <a:rPr lang="en-GB" sz="2400" dirty="0" smtClean="0"/>
              <a:t>Pictures of the subject</a:t>
            </a:r>
          </a:p>
          <a:p>
            <a:pPr marL="285750" indent="-285750">
              <a:buFont typeface="Arial" panose="020B0604020202020204" pitchFamily="34" charset="0"/>
              <a:buChar char="•"/>
            </a:pPr>
            <a:r>
              <a:rPr lang="en-GB" sz="2400" dirty="0" smtClean="0"/>
              <a:t>Captions under each picture to explain what is in the picture</a:t>
            </a:r>
          </a:p>
          <a:p>
            <a:pPr marL="285750" indent="-285750">
              <a:buFont typeface="Arial" panose="020B0604020202020204" pitchFamily="34" charset="0"/>
              <a:buChar char="•"/>
            </a:pPr>
            <a:r>
              <a:rPr lang="en-GB" sz="2400" dirty="0" smtClean="0"/>
              <a:t>Diagrams with labels</a:t>
            </a:r>
          </a:p>
          <a:p>
            <a:pPr marL="285750" indent="-285750">
              <a:buFont typeface="Arial" panose="020B0604020202020204" pitchFamily="34" charset="0"/>
              <a:buChar char="•"/>
            </a:pPr>
            <a:r>
              <a:rPr lang="en-GB" sz="2400" dirty="0" smtClean="0"/>
              <a:t>Lists of facts in bullet points</a:t>
            </a:r>
            <a:endParaRPr lang="en-GB" sz="2400" dirty="0"/>
          </a:p>
        </p:txBody>
      </p:sp>
      <p:sp>
        <p:nvSpPr>
          <p:cNvPr id="3" name="TextBox 2"/>
          <p:cNvSpPr txBox="1"/>
          <p:nvPr/>
        </p:nvSpPr>
        <p:spPr>
          <a:xfrm>
            <a:off x="735872" y="465020"/>
            <a:ext cx="9596847" cy="830997"/>
          </a:xfrm>
          <a:prstGeom prst="rect">
            <a:avLst/>
          </a:prstGeom>
          <a:solidFill>
            <a:schemeClr val="bg1"/>
          </a:solidFill>
          <a:ln>
            <a:solidFill>
              <a:schemeClr val="tx1"/>
            </a:solidFill>
          </a:ln>
        </p:spPr>
        <p:txBody>
          <a:bodyPr wrap="square" rtlCol="0">
            <a:spAutoFit/>
          </a:bodyPr>
          <a:lstStyle/>
          <a:p>
            <a:r>
              <a:rPr lang="en-GB" sz="2400" dirty="0" smtClean="0"/>
              <a:t>Task: Use the checklist to identify different features on the examples of non- chronological reports.</a:t>
            </a:r>
            <a:endParaRPr lang="en-GB" sz="2400" dirty="0"/>
          </a:p>
        </p:txBody>
      </p:sp>
    </p:spTree>
    <p:extLst>
      <p:ext uri="{BB962C8B-B14F-4D97-AF65-F5344CB8AC3E}">
        <p14:creationId xmlns:p14="http://schemas.microsoft.com/office/powerpoint/2010/main" val="2573596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w="25400">
            <a:solidFill>
              <a:schemeClr val="tx1"/>
            </a:solidFill>
          </a:ln>
        </p:spPr>
        <p:txBody>
          <a:bodyPr/>
          <a:lstStyle/>
          <a:p>
            <a:r>
              <a:rPr lang="en-GB" dirty="0" smtClean="0"/>
              <a:t>Task 2: Researching facts-  this will count as your reading task for today.</a:t>
            </a:r>
            <a:endParaRPr lang="en-GB" dirty="0"/>
          </a:p>
        </p:txBody>
      </p:sp>
      <p:sp>
        <p:nvSpPr>
          <p:cNvPr id="3" name="Content Placeholder 2"/>
          <p:cNvSpPr>
            <a:spLocks noGrp="1"/>
          </p:cNvSpPr>
          <p:nvPr>
            <p:ph idx="1"/>
          </p:nvPr>
        </p:nvSpPr>
        <p:spPr>
          <a:xfrm>
            <a:off x="551905" y="1799499"/>
            <a:ext cx="11088189" cy="4351338"/>
          </a:xfrm>
        </p:spPr>
        <p:txBody>
          <a:bodyPr/>
          <a:lstStyle/>
          <a:p>
            <a:r>
              <a:rPr lang="en-GB" dirty="0" smtClean="0"/>
              <a:t>Now spend some time to find out more about Sir David Attenborough.</a:t>
            </a:r>
          </a:p>
          <a:p>
            <a:pPr marL="0" indent="0">
              <a:buNone/>
            </a:pPr>
            <a:endParaRPr lang="en-GB" dirty="0" smtClean="0"/>
          </a:p>
          <a:p>
            <a:r>
              <a:rPr lang="en-GB" dirty="0" smtClean="0"/>
              <a:t>You may want to find out more about his early life, wife, family, time in the navy, TV shows or species/ plants named after him.</a:t>
            </a:r>
          </a:p>
          <a:p>
            <a:endParaRPr lang="en-GB" dirty="0"/>
          </a:p>
          <a:p>
            <a:r>
              <a:rPr lang="en-GB" dirty="0" smtClean="0"/>
              <a:t>Take notes of facts you discover, these can  be wrote in bullet points ( as we went over the other week).</a:t>
            </a:r>
            <a:endParaRPr lang="en-GB" dirty="0"/>
          </a:p>
        </p:txBody>
      </p:sp>
    </p:spTree>
    <p:extLst>
      <p:ext uri="{BB962C8B-B14F-4D97-AF65-F5344CB8AC3E}">
        <p14:creationId xmlns:p14="http://schemas.microsoft.com/office/powerpoint/2010/main" val="4098212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177"/>
            <a:ext cx="10515600" cy="1325563"/>
          </a:xfrm>
        </p:spPr>
        <p:txBody>
          <a:bodyPr/>
          <a:lstStyle/>
          <a:p>
            <a:r>
              <a:rPr lang="en-GB" dirty="0" smtClean="0"/>
              <a:t>Reading time</a:t>
            </a:r>
            <a:endParaRPr lang="en-GB" dirty="0"/>
          </a:p>
        </p:txBody>
      </p:sp>
      <p:sp>
        <p:nvSpPr>
          <p:cNvPr id="3" name="Content Placeholder 2"/>
          <p:cNvSpPr>
            <a:spLocks noGrp="1"/>
          </p:cNvSpPr>
          <p:nvPr>
            <p:ph idx="1"/>
          </p:nvPr>
        </p:nvSpPr>
        <p:spPr>
          <a:xfrm>
            <a:off x="838200" y="1169511"/>
            <a:ext cx="10515600" cy="5476949"/>
          </a:xfrm>
        </p:spPr>
        <p:txBody>
          <a:bodyPr>
            <a:normAutofit fontScale="85000" lnSpcReduction="20000"/>
          </a:bodyPr>
          <a:lstStyle/>
          <a:p>
            <a:pPr marL="0" indent="0">
              <a:buNone/>
            </a:pPr>
            <a:r>
              <a:rPr lang="en-GB" dirty="0" smtClean="0"/>
              <a:t>Now that you have finished your main task, please enjoy some reading time.</a:t>
            </a:r>
          </a:p>
          <a:p>
            <a:pPr marL="0" indent="0">
              <a:buNone/>
            </a:pPr>
            <a:r>
              <a:rPr lang="en-GB" dirty="0" smtClean="0"/>
              <a:t>You can read to yourself, an adult or sibling. </a:t>
            </a:r>
          </a:p>
          <a:p>
            <a:pPr marL="0" indent="0">
              <a:buNone/>
            </a:pPr>
            <a:endParaRPr lang="en-GB" dirty="0" smtClean="0"/>
          </a:p>
          <a:p>
            <a:pPr marL="0" indent="0">
              <a:buNone/>
            </a:pPr>
            <a:r>
              <a:rPr lang="en-GB" dirty="0" smtClean="0"/>
              <a:t>This can be done by logging on to your myON account, picking a book or magazine and enjoying at least 15 minutes reading time.</a:t>
            </a:r>
          </a:p>
          <a:p>
            <a:endParaRPr lang="en-GB" dirty="0"/>
          </a:p>
          <a:p>
            <a:pPr marL="0" indent="0">
              <a:buNone/>
            </a:pPr>
            <a:r>
              <a:rPr lang="en-GB" dirty="0">
                <a:hlinkClick r:id="rId2"/>
              </a:rPr>
              <a:t>https://</a:t>
            </a:r>
            <a:r>
              <a:rPr lang="en-GB" dirty="0" smtClean="0">
                <a:hlinkClick r:id="rId2"/>
              </a:rPr>
              <a:t>www.myon.co.uk/login/index.html</a:t>
            </a:r>
            <a:endParaRPr lang="en-GB" dirty="0" smtClean="0"/>
          </a:p>
          <a:p>
            <a:endParaRPr lang="en-GB" dirty="0"/>
          </a:p>
          <a:p>
            <a:pPr marL="0" indent="0">
              <a:buNone/>
            </a:pPr>
            <a:r>
              <a:rPr lang="en-GB" dirty="0" smtClean="0"/>
              <a:t>Remember that your login is your first name and first letter of your surname then password: </a:t>
            </a:r>
            <a:endParaRPr lang="en-GB" dirty="0"/>
          </a:p>
          <a:p>
            <a:pPr marL="0" indent="0">
              <a:buNone/>
            </a:pPr>
            <a:r>
              <a:rPr lang="en-GB" dirty="0" err="1" smtClean="0"/>
              <a:t>harryp</a:t>
            </a:r>
            <a:endParaRPr lang="en-GB" dirty="0" smtClean="0"/>
          </a:p>
          <a:p>
            <a:pPr marL="0" indent="0">
              <a:buNone/>
            </a:pPr>
            <a:r>
              <a:rPr lang="en-GB" dirty="0" smtClean="0"/>
              <a:t>password1</a:t>
            </a:r>
          </a:p>
          <a:p>
            <a:pPr marL="0" indent="0">
              <a:buNone/>
            </a:pPr>
            <a:endParaRPr lang="en-GB" dirty="0" smtClean="0"/>
          </a:p>
          <a:p>
            <a:pPr marL="0" indent="0">
              <a:buNone/>
            </a:pPr>
            <a:r>
              <a:rPr lang="en-GB" dirty="0" smtClean="0"/>
              <a:t>Please email </a:t>
            </a:r>
            <a:r>
              <a:rPr lang="en-GB" u="sng" dirty="0" smtClean="0">
                <a:hlinkClick r:id="rId3"/>
              </a:rPr>
              <a:t>trailblazerspupils@gmail.com</a:t>
            </a:r>
            <a:r>
              <a:rPr lang="en-GB" u="sng" dirty="0" smtClean="0"/>
              <a:t> </a:t>
            </a:r>
            <a:r>
              <a:rPr lang="en-GB" dirty="0"/>
              <a:t> </a:t>
            </a:r>
            <a:r>
              <a:rPr lang="en-GB" dirty="0" smtClean="0"/>
              <a:t>if you have any login issues. </a:t>
            </a:r>
            <a:endParaRPr lang="en-GB" dirty="0"/>
          </a:p>
          <a:p>
            <a:pPr marL="0" indent="0">
              <a:buNone/>
            </a:pPr>
            <a:r>
              <a:rPr lang="en-GB" dirty="0" smtClean="0"/>
              <a:t> </a:t>
            </a:r>
            <a:endParaRPr lang="en-GB" dirty="0"/>
          </a:p>
        </p:txBody>
      </p:sp>
      <p:pic>
        <p:nvPicPr>
          <p:cNvPr id="4" name="Picture 3"/>
          <p:cNvPicPr>
            <a:picLocks noChangeAspect="1"/>
          </p:cNvPicPr>
          <p:nvPr/>
        </p:nvPicPr>
        <p:blipFill>
          <a:blip r:embed="rId4"/>
          <a:stretch>
            <a:fillRect/>
          </a:stretch>
        </p:blipFill>
        <p:spPr>
          <a:xfrm>
            <a:off x="8810700" y="4609048"/>
            <a:ext cx="2543100" cy="1150892"/>
          </a:xfrm>
          <a:prstGeom prst="rect">
            <a:avLst/>
          </a:prstGeom>
        </p:spPr>
      </p:pic>
    </p:spTree>
    <p:extLst>
      <p:ext uri="{BB962C8B-B14F-4D97-AF65-F5344CB8AC3E}">
        <p14:creationId xmlns:p14="http://schemas.microsoft.com/office/powerpoint/2010/main" val="745857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English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Wednesday 20</a:t>
            </a:r>
            <a:r>
              <a:rPr kumimoji="0" lang="en-GB" sz="2800" b="0" i="0" u="none" strike="noStrike" kern="1200" cap="none" spc="0" normalizeH="0" baseline="30000" noProof="0" dirty="0" smtClean="0">
                <a:ln>
                  <a:noFill/>
                </a:ln>
                <a:solidFill>
                  <a:prstClr val="black"/>
                </a:solidFill>
                <a:effectLst/>
                <a:uLnTx/>
                <a:uFillTx/>
                <a:latin typeface="Calibri" panose="020F0502020204030204"/>
                <a:ea typeface="+mn-ea"/>
                <a:cs typeface="+mn-cs"/>
              </a:rPr>
              <a:t>th</a:t>
            </a: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January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485" y="2832960"/>
            <a:ext cx="1042959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smtClean="0">
                <a:ln>
                  <a:noFill/>
                </a:ln>
                <a:solidFill>
                  <a:prstClr val="black"/>
                </a:solidFill>
                <a:effectLst/>
                <a:uLnTx/>
                <a:uFillTx/>
                <a:latin typeface="Calibri" panose="020F0502020204030204"/>
                <a:ea typeface="+mn-ea"/>
                <a:cs typeface="+mn-cs"/>
              </a:rPr>
              <a:t>L.O </a:t>
            </a: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To be able to </a:t>
            </a:r>
            <a:r>
              <a:rPr kumimoji="0" lang="en-GB" sz="3600" b="0" i="0" u="none" strike="noStrike" kern="1200" cap="none" spc="0" normalizeH="0" baseline="0" noProof="0" dirty="0" smtClean="0">
                <a:ln>
                  <a:noFill/>
                </a:ln>
                <a:solidFill>
                  <a:prstClr val="black"/>
                </a:solidFill>
                <a:effectLst/>
                <a:uLnTx/>
                <a:uFillTx/>
                <a:latin typeface="Calibri" panose="020F0502020204030204"/>
                <a:ea typeface="+mn-ea"/>
                <a:cs typeface="+mn-cs"/>
              </a:rPr>
              <a:t>use brackets for parentheses </a:t>
            </a: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13"/>
          <p:cNvPicPr>
            <a:picLocks noChangeAspect="1"/>
          </p:cNvPicPr>
          <p:nvPr/>
        </p:nvPicPr>
        <p:blipFill>
          <a:blip r:embed="rId4"/>
          <a:stretch>
            <a:fillRect/>
          </a:stretch>
        </p:blipFill>
        <p:spPr>
          <a:xfrm>
            <a:off x="4646197" y="5963140"/>
            <a:ext cx="834561" cy="640100"/>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703" y="5970440"/>
            <a:ext cx="588390" cy="588390"/>
          </a:xfrm>
          <a:prstGeom prst="rect">
            <a:avLst/>
          </a:prstGeom>
        </p:spPr>
      </p:pic>
    </p:spTree>
    <p:extLst>
      <p:ext uri="{BB962C8B-B14F-4D97-AF65-F5344CB8AC3E}">
        <p14:creationId xmlns:p14="http://schemas.microsoft.com/office/powerpoint/2010/main" val="3705866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516" y="145809"/>
            <a:ext cx="11351804" cy="1325563"/>
          </a:xfrm>
        </p:spPr>
        <p:txBody>
          <a:bodyPr>
            <a:normAutofit/>
          </a:bodyPr>
          <a:lstStyle/>
          <a:p>
            <a:r>
              <a:rPr lang="en-GB" sz="3600" dirty="0" smtClean="0"/>
              <a:t>We covered this the week before last but here is a recap:</a:t>
            </a:r>
            <a:endParaRPr lang="en-GB" sz="3600" dirty="0"/>
          </a:p>
        </p:txBody>
      </p:sp>
      <p:pic>
        <p:nvPicPr>
          <p:cNvPr id="4" name="Content Placeholder 3"/>
          <p:cNvPicPr>
            <a:picLocks noGrp="1" noChangeAspect="1"/>
          </p:cNvPicPr>
          <p:nvPr>
            <p:ph idx="1"/>
          </p:nvPr>
        </p:nvPicPr>
        <p:blipFill>
          <a:blip r:embed="rId2"/>
          <a:stretch>
            <a:fillRect/>
          </a:stretch>
        </p:blipFill>
        <p:spPr>
          <a:xfrm>
            <a:off x="143510" y="1092549"/>
            <a:ext cx="5226892" cy="3127496"/>
          </a:xfrm>
          <a:prstGeom prst="rect">
            <a:avLst/>
          </a:prstGeom>
        </p:spPr>
      </p:pic>
      <p:sp>
        <p:nvSpPr>
          <p:cNvPr id="5" name="TextBox 4"/>
          <p:cNvSpPr txBox="1"/>
          <p:nvPr/>
        </p:nvSpPr>
        <p:spPr>
          <a:xfrm>
            <a:off x="5579408" y="1092549"/>
            <a:ext cx="6490672" cy="4278094"/>
          </a:xfrm>
          <a:prstGeom prst="rect">
            <a:avLst/>
          </a:prstGeom>
          <a:solidFill>
            <a:schemeClr val="bg1"/>
          </a:solidFill>
          <a:ln w="25400">
            <a:solidFill>
              <a:schemeClr val="tx1"/>
            </a:solidFill>
          </a:ln>
        </p:spPr>
        <p:txBody>
          <a:bodyPr wrap="square" rtlCol="0">
            <a:spAutoFit/>
          </a:bodyPr>
          <a:lstStyle/>
          <a:p>
            <a:r>
              <a:rPr lang="en-GB" sz="2000" dirty="0" smtClean="0"/>
              <a:t>Copy and paste the web address below into a browser and watch the video. It might make you smile as you find out more!</a:t>
            </a:r>
          </a:p>
          <a:p>
            <a:endParaRPr lang="en-GB" sz="2000" dirty="0"/>
          </a:p>
          <a:p>
            <a:r>
              <a:rPr lang="en-GB" sz="1600" dirty="0"/>
              <a:t>https://www.bbc.co.uk/teach/supermovers/ks2-english-commas-brackets-dashes-with-ben-shires/zh32cqt</a:t>
            </a:r>
            <a:endParaRPr lang="en-GB" sz="1600" dirty="0" smtClean="0"/>
          </a:p>
          <a:p>
            <a:endParaRPr lang="en-GB" sz="2000" dirty="0" smtClean="0"/>
          </a:p>
          <a:p>
            <a:r>
              <a:rPr lang="en-GB" sz="2000" dirty="0" smtClean="0"/>
              <a:t>Here are some example sentences </a:t>
            </a:r>
            <a:r>
              <a:rPr lang="en-GB" sz="2000" smtClean="0"/>
              <a:t>using brackets:</a:t>
            </a:r>
            <a:endParaRPr lang="en-GB" sz="2000" dirty="0" smtClean="0"/>
          </a:p>
          <a:p>
            <a:endParaRPr lang="en-GB" sz="2000" dirty="0" smtClean="0"/>
          </a:p>
          <a:p>
            <a:r>
              <a:rPr lang="en-GB" sz="2000" dirty="0" smtClean="0"/>
              <a:t>Sir David Attenborough was born during the same year as Queen Elizabeth II ( 1926 ) on 8</a:t>
            </a:r>
            <a:r>
              <a:rPr lang="en-GB" sz="2000" baseline="30000" dirty="0" smtClean="0"/>
              <a:t>th</a:t>
            </a:r>
            <a:r>
              <a:rPr lang="en-GB" sz="2000" dirty="0" smtClean="0"/>
              <a:t> May in London.</a:t>
            </a:r>
            <a:endParaRPr lang="en-GB" sz="2000" dirty="0"/>
          </a:p>
          <a:p>
            <a:endParaRPr lang="en-GB" sz="2000" dirty="0" smtClean="0"/>
          </a:p>
          <a:p>
            <a:r>
              <a:rPr lang="en-GB" sz="2000" dirty="0" smtClean="0"/>
              <a:t>Unfortunately, after graduating, David was conscripted (made to sign up) to the navy for two years. </a:t>
            </a:r>
            <a:endParaRPr lang="en-GB" dirty="0"/>
          </a:p>
        </p:txBody>
      </p:sp>
      <p:sp>
        <p:nvSpPr>
          <p:cNvPr id="6" name="TextBox 5"/>
          <p:cNvSpPr txBox="1"/>
          <p:nvPr/>
        </p:nvSpPr>
        <p:spPr>
          <a:xfrm>
            <a:off x="143510" y="5447212"/>
            <a:ext cx="10870474" cy="1292662"/>
          </a:xfrm>
          <a:prstGeom prst="rect">
            <a:avLst/>
          </a:prstGeom>
          <a:solidFill>
            <a:schemeClr val="bg1"/>
          </a:solidFill>
          <a:ln>
            <a:solidFill>
              <a:schemeClr val="tx1"/>
            </a:solidFill>
          </a:ln>
        </p:spPr>
        <p:txBody>
          <a:bodyPr wrap="square" rtlCol="0">
            <a:spAutoFit/>
          </a:bodyPr>
          <a:lstStyle/>
          <a:p>
            <a:r>
              <a:rPr lang="en-GB" sz="2000" dirty="0" smtClean="0"/>
              <a:t>Task : Where would the brackets go in this example? Add them in.</a:t>
            </a:r>
          </a:p>
          <a:p>
            <a:endParaRPr lang="en-GB" sz="2000" dirty="0"/>
          </a:p>
          <a:p>
            <a:r>
              <a:rPr lang="en-GB" sz="2000" dirty="0" smtClean="0"/>
              <a:t>Sadly, David Attenborough’s wife Jane </a:t>
            </a:r>
            <a:r>
              <a:rPr lang="en-GB" sz="2000" dirty="0" err="1" smtClean="0"/>
              <a:t>Oriel</a:t>
            </a:r>
            <a:r>
              <a:rPr lang="en-GB" sz="2000" dirty="0" smtClean="0"/>
              <a:t> died because of a brain haemorrhage in 1997</a:t>
            </a:r>
            <a:r>
              <a:rPr lang="en-GB" dirty="0" smtClean="0"/>
              <a:t>. </a:t>
            </a:r>
            <a:endParaRPr lang="en-GB" dirty="0"/>
          </a:p>
          <a:p>
            <a:endParaRPr lang="en-GB" dirty="0"/>
          </a:p>
        </p:txBody>
      </p:sp>
    </p:spTree>
    <p:extLst>
      <p:ext uri="{BB962C8B-B14F-4D97-AF65-F5344CB8AC3E}">
        <p14:creationId xmlns:p14="http://schemas.microsoft.com/office/powerpoint/2010/main" val="2319116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David Attenborough </a:t>
            </a:r>
            <a:endParaRPr lang="en-GB" dirty="0"/>
          </a:p>
        </p:txBody>
      </p:sp>
      <p:sp>
        <p:nvSpPr>
          <p:cNvPr id="3" name="Content Placeholder 2"/>
          <p:cNvSpPr>
            <a:spLocks noGrp="1"/>
          </p:cNvSpPr>
          <p:nvPr>
            <p:ph idx="1"/>
          </p:nvPr>
        </p:nvSpPr>
        <p:spPr>
          <a:xfrm>
            <a:off x="276497" y="1812562"/>
            <a:ext cx="6947263" cy="4351338"/>
          </a:xfrm>
        </p:spPr>
        <p:txBody>
          <a:bodyPr/>
          <a:lstStyle/>
          <a:p>
            <a:r>
              <a:rPr lang="en-GB" dirty="0" smtClean="0"/>
              <a:t>Do you know who David Attenborough is?</a:t>
            </a:r>
          </a:p>
          <a:p>
            <a:endParaRPr lang="en-GB" dirty="0"/>
          </a:p>
          <a:p>
            <a:r>
              <a:rPr lang="en-GB" dirty="0" smtClean="0"/>
              <a:t>Have you seen any of his programmes on TV?</a:t>
            </a:r>
          </a:p>
          <a:p>
            <a:endParaRPr lang="en-GB" dirty="0"/>
          </a:p>
          <a:p>
            <a:r>
              <a:rPr lang="en-GB" dirty="0" smtClean="0"/>
              <a:t>Read through the information provided and answer the questions which follow.</a:t>
            </a:r>
            <a:endParaRPr lang="en-GB" dirty="0"/>
          </a:p>
        </p:txBody>
      </p:sp>
      <p:pic>
        <p:nvPicPr>
          <p:cNvPr id="4" name="Picture 3"/>
          <p:cNvPicPr>
            <a:picLocks noChangeAspect="1"/>
          </p:cNvPicPr>
          <p:nvPr/>
        </p:nvPicPr>
        <p:blipFill>
          <a:blip r:embed="rId2"/>
          <a:stretch>
            <a:fillRect/>
          </a:stretch>
        </p:blipFill>
        <p:spPr>
          <a:xfrm>
            <a:off x="7223759" y="221660"/>
            <a:ext cx="4638676" cy="2395401"/>
          </a:xfrm>
          <a:prstGeom prst="rect">
            <a:avLst/>
          </a:prstGeom>
        </p:spPr>
      </p:pic>
      <p:pic>
        <p:nvPicPr>
          <p:cNvPr id="5" name="Picture 4"/>
          <p:cNvPicPr>
            <a:picLocks noChangeAspect="1"/>
          </p:cNvPicPr>
          <p:nvPr/>
        </p:nvPicPr>
        <p:blipFill>
          <a:blip r:embed="rId3"/>
          <a:stretch>
            <a:fillRect/>
          </a:stretch>
        </p:blipFill>
        <p:spPr>
          <a:xfrm>
            <a:off x="7223760" y="2747146"/>
            <a:ext cx="4638675" cy="3819525"/>
          </a:xfrm>
          <a:prstGeom prst="rect">
            <a:avLst/>
          </a:prstGeom>
        </p:spPr>
      </p:pic>
    </p:spTree>
    <p:extLst>
      <p:ext uri="{BB962C8B-B14F-4D97-AF65-F5344CB8AC3E}">
        <p14:creationId xmlns:p14="http://schemas.microsoft.com/office/powerpoint/2010/main" val="363192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9464" y="393895"/>
            <a:ext cx="10870474" cy="1292662"/>
          </a:xfrm>
          <a:prstGeom prst="rect">
            <a:avLst/>
          </a:prstGeom>
          <a:solidFill>
            <a:schemeClr val="bg1"/>
          </a:solidFill>
          <a:ln>
            <a:solidFill>
              <a:schemeClr val="tx1"/>
            </a:solidFill>
          </a:ln>
        </p:spPr>
        <p:txBody>
          <a:bodyPr wrap="square" rtlCol="0">
            <a:spAutoFit/>
          </a:bodyPr>
          <a:lstStyle/>
          <a:p>
            <a:r>
              <a:rPr lang="en-GB" sz="2000" dirty="0" smtClean="0"/>
              <a:t>Task : Answer:</a:t>
            </a:r>
          </a:p>
          <a:p>
            <a:endParaRPr lang="en-GB" sz="2000" dirty="0"/>
          </a:p>
          <a:p>
            <a:r>
              <a:rPr lang="en-GB" sz="2000" dirty="0" smtClean="0"/>
              <a:t>Sadly, David Attenborough’s wife </a:t>
            </a:r>
            <a:r>
              <a:rPr lang="en-GB" sz="2000" dirty="0" smtClean="0">
                <a:solidFill>
                  <a:srgbClr val="FF0000"/>
                </a:solidFill>
              </a:rPr>
              <a:t>(</a:t>
            </a:r>
            <a:r>
              <a:rPr lang="en-GB" sz="2000" dirty="0" smtClean="0"/>
              <a:t>Jane </a:t>
            </a:r>
            <a:r>
              <a:rPr lang="en-GB" sz="2000" dirty="0" err="1" smtClean="0"/>
              <a:t>Oriel</a:t>
            </a:r>
            <a:r>
              <a:rPr lang="en-GB" sz="2000" dirty="0" smtClean="0">
                <a:solidFill>
                  <a:srgbClr val="FF0000"/>
                </a:solidFill>
              </a:rPr>
              <a:t>)</a:t>
            </a:r>
            <a:r>
              <a:rPr lang="en-GB" sz="2000" dirty="0" smtClean="0"/>
              <a:t> died because of a brain haemorrhage in 1997</a:t>
            </a:r>
            <a:r>
              <a:rPr lang="en-GB" dirty="0" smtClean="0"/>
              <a:t>. </a:t>
            </a:r>
            <a:endParaRPr lang="en-GB" dirty="0"/>
          </a:p>
          <a:p>
            <a:endParaRPr lang="en-GB" dirty="0"/>
          </a:p>
        </p:txBody>
      </p:sp>
      <p:sp>
        <p:nvSpPr>
          <p:cNvPr id="3" name="TextBox 2"/>
          <p:cNvSpPr txBox="1"/>
          <p:nvPr/>
        </p:nvSpPr>
        <p:spPr>
          <a:xfrm>
            <a:off x="549464" y="2290689"/>
            <a:ext cx="10870474" cy="1631216"/>
          </a:xfrm>
          <a:prstGeom prst="rect">
            <a:avLst/>
          </a:prstGeom>
          <a:solidFill>
            <a:schemeClr val="bg1"/>
          </a:solidFill>
          <a:ln>
            <a:solidFill>
              <a:schemeClr val="tx1"/>
            </a:solidFill>
          </a:ln>
        </p:spPr>
        <p:txBody>
          <a:bodyPr wrap="square" rtlCol="0">
            <a:spAutoFit/>
          </a:bodyPr>
          <a:lstStyle/>
          <a:p>
            <a:r>
              <a:rPr lang="en-GB" sz="2000" dirty="0" smtClean="0"/>
              <a:t>Task :</a:t>
            </a:r>
          </a:p>
          <a:p>
            <a:endParaRPr lang="en-GB" sz="2000" dirty="0"/>
          </a:p>
          <a:p>
            <a:r>
              <a:rPr lang="en-GB" sz="2000" dirty="0" smtClean="0"/>
              <a:t>Look back over the reading comprehension information (from Monday’s lesson). </a:t>
            </a:r>
          </a:p>
          <a:p>
            <a:endParaRPr lang="en-GB" sz="2000" dirty="0"/>
          </a:p>
          <a:p>
            <a:r>
              <a:rPr lang="en-GB" sz="2000" dirty="0" smtClean="0"/>
              <a:t>Can you find any examples of brackets?</a:t>
            </a:r>
            <a:endParaRPr lang="en-GB" dirty="0"/>
          </a:p>
        </p:txBody>
      </p:sp>
    </p:spTree>
    <p:extLst>
      <p:ext uri="{BB962C8B-B14F-4D97-AF65-F5344CB8AC3E}">
        <p14:creationId xmlns:p14="http://schemas.microsoft.com/office/powerpoint/2010/main" val="914515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9464" y="393895"/>
            <a:ext cx="10870474" cy="2954655"/>
          </a:xfrm>
          <a:prstGeom prst="rect">
            <a:avLst/>
          </a:prstGeom>
          <a:solidFill>
            <a:schemeClr val="bg1"/>
          </a:solidFill>
          <a:ln>
            <a:solidFill>
              <a:schemeClr val="tx1"/>
            </a:solidFill>
          </a:ln>
        </p:spPr>
        <p:txBody>
          <a:bodyPr wrap="square" rtlCol="0">
            <a:spAutoFit/>
          </a:bodyPr>
          <a:lstStyle/>
          <a:p>
            <a:r>
              <a:rPr lang="en-GB" sz="2800" dirty="0" smtClean="0"/>
              <a:t>Task : Write 6 sentences of your own about David Attenborough which include brackets. Use the reading comprehension and facts you researched (yesterday).</a:t>
            </a:r>
          </a:p>
          <a:p>
            <a:endParaRPr lang="en-GB" sz="2800" dirty="0"/>
          </a:p>
          <a:p>
            <a:r>
              <a:rPr lang="en-GB" sz="2800" dirty="0" smtClean="0"/>
              <a:t>Remember to check your sentences are correctly punctuated and make sense.</a:t>
            </a:r>
            <a:endParaRPr lang="en-GB" sz="2400" dirty="0"/>
          </a:p>
          <a:p>
            <a:endParaRPr lang="en-GB" dirty="0"/>
          </a:p>
        </p:txBody>
      </p:sp>
    </p:spTree>
    <p:extLst>
      <p:ext uri="{BB962C8B-B14F-4D97-AF65-F5344CB8AC3E}">
        <p14:creationId xmlns:p14="http://schemas.microsoft.com/office/powerpoint/2010/main" val="2423987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177"/>
            <a:ext cx="10515600" cy="1325563"/>
          </a:xfrm>
        </p:spPr>
        <p:txBody>
          <a:bodyPr/>
          <a:lstStyle/>
          <a:p>
            <a:r>
              <a:rPr lang="en-GB" dirty="0" smtClean="0"/>
              <a:t>Reading time</a:t>
            </a:r>
            <a:endParaRPr lang="en-GB" dirty="0"/>
          </a:p>
        </p:txBody>
      </p:sp>
      <p:sp>
        <p:nvSpPr>
          <p:cNvPr id="3" name="Content Placeholder 2"/>
          <p:cNvSpPr>
            <a:spLocks noGrp="1"/>
          </p:cNvSpPr>
          <p:nvPr>
            <p:ph idx="1"/>
          </p:nvPr>
        </p:nvSpPr>
        <p:spPr>
          <a:xfrm>
            <a:off x="838200" y="1169511"/>
            <a:ext cx="10515600" cy="5476949"/>
          </a:xfrm>
        </p:spPr>
        <p:txBody>
          <a:bodyPr>
            <a:normAutofit fontScale="85000" lnSpcReduction="20000"/>
          </a:bodyPr>
          <a:lstStyle/>
          <a:p>
            <a:pPr marL="0" indent="0">
              <a:buNone/>
            </a:pPr>
            <a:r>
              <a:rPr lang="en-GB" dirty="0" smtClean="0"/>
              <a:t>Now that you have finished your main task, please enjoy some reading time.</a:t>
            </a:r>
          </a:p>
          <a:p>
            <a:pPr marL="0" indent="0">
              <a:buNone/>
            </a:pPr>
            <a:r>
              <a:rPr lang="en-GB" dirty="0" smtClean="0"/>
              <a:t>You can read to yourself, an adult or sibling. </a:t>
            </a:r>
          </a:p>
          <a:p>
            <a:pPr marL="0" indent="0">
              <a:buNone/>
            </a:pPr>
            <a:endParaRPr lang="en-GB" dirty="0" smtClean="0"/>
          </a:p>
          <a:p>
            <a:pPr marL="0" indent="0">
              <a:buNone/>
            </a:pPr>
            <a:r>
              <a:rPr lang="en-GB" dirty="0" smtClean="0"/>
              <a:t>This can be done by logging on to your myON account, picking a book or magazine and enjoying at least 15 minutes reading time.</a:t>
            </a:r>
          </a:p>
          <a:p>
            <a:endParaRPr lang="en-GB" dirty="0"/>
          </a:p>
          <a:p>
            <a:pPr marL="0" indent="0">
              <a:buNone/>
            </a:pPr>
            <a:r>
              <a:rPr lang="en-GB" dirty="0">
                <a:hlinkClick r:id="rId2"/>
              </a:rPr>
              <a:t>https://</a:t>
            </a:r>
            <a:r>
              <a:rPr lang="en-GB" dirty="0" smtClean="0">
                <a:hlinkClick r:id="rId2"/>
              </a:rPr>
              <a:t>www.myon.co.uk/login/index.html</a:t>
            </a:r>
            <a:endParaRPr lang="en-GB" dirty="0" smtClean="0"/>
          </a:p>
          <a:p>
            <a:endParaRPr lang="en-GB" dirty="0"/>
          </a:p>
          <a:p>
            <a:pPr marL="0" indent="0">
              <a:buNone/>
            </a:pPr>
            <a:r>
              <a:rPr lang="en-GB" dirty="0" smtClean="0"/>
              <a:t>Remember that your login is your first name and first letter of your surname then password: </a:t>
            </a:r>
            <a:endParaRPr lang="en-GB" dirty="0"/>
          </a:p>
          <a:p>
            <a:pPr marL="0" indent="0">
              <a:buNone/>
            </a:pPr>
            <a:r>
              <a:rPr lang="en-GB" dirty="0" err="1" smtClean="0"/>
              <a:t>harryp</a:t>
            </a:r>
            <a:endParaRPr lang="en-GB" dirty="0" smtClean="0"/>
          </a:p>
          <a:p>
            <a:pPr marL="0" indent="0">
              <a:buNone/>
            </a:pPr>
            <a:r>
              <a:rPr lang="en-GB" dirty="0" smtClean="0"/>
              <a:t>password1</a:t>
            </a:r>
          </a:p>
          <a:p>
            <a:pPr marL="0" indent="0">
              <a:buNone/>
            </a:pPr>
            <a:endParaRPr lang="en-GB" dirty="0" smtClean="0"/>
          </a:p>
          <a:p>
            <a:pPr marL="0" indent="0">
              <a:buNone/>
            </a:pPr>
            <a:r>
              <a:rPr lang="en-GB" dirty="0" smtClean="0"/>
              <a:t>Please email </a:t>
            </a:r>
            <a:r>
              <a:rPr lang="en-GB" u="sng" dirty="0" smtClean="0">
                <a:hlinkClick r:id="rId3"/>
              </a:rPr>
              <a:t>trailblazerspupils@gmail.com</a:t>
            </a:r>
            <a:r>
              <a:rPr lang="en-GB" u="sng" dirty="0" smtClean="0"/>
              <a:t> </a:t>
            </a:r>
            <a:r>
              <a:rPr lang="en-GB" dirty="0"/>
              <a:t> </a:t>
            </a:r>
            <a:r>
              <a:rPr lang="en-GB" dirty="0" smtClean="0"/>
              <a:t>if you have any login issues. </a:t>
            </a:r>
            <a:endParaRPr lang="en-GB" dirty="0"/>
          </a:p>
          <a:p>
            <a:pPr marL="0" indent="0">
              <a:buNone/>
            </a:pPr>
            <a:r>
              <a:rPr lang="en-GB" dirty="0" smtClean="0"/>
              <a:t> </a:t>
            </a:r>
            <a:endParaRPr lang="en-GB" dirty="0"/>
          </a:p>
        </p:txBody>
      </p:sp>
      <p:pic>
        <p:nvPicPr>
          <p:cNvPr id="4" name="Picture 3"/>
          <p:cNvPicPr>
            <a:picLocks noChangeAspect="1"/>
          </p:cNvPicPr>
          <p:nvPr/>
        </p:nvPicPr>
        <p:blipFill>
          <a:blip r:embed="rId4"/>
          <a:stretch>
            <a:fillRect/>
          </a:stretch>
        </p:blipFill>
        <p:spPr>
          <a:xfrm>
            <a:off x="8810700" y="4609048"/>
            <a:ext cx="2543100" cy="1150892"/>
          </a:xfrm>
          <a:prstGeom prst="rect">
            <a:avLst/>
          </a:prstGeom>
        </p:spPr>
      </p:pic>
    </p:spTree>
    <p:extLst>
      <p:ext uri="{BB962C8B-B14F-4D97-AF65-F5344CB8AC3E}">
        <p14:creationId xmlns:p14="http://schemas.microsoft.com/office/powerpoint/2010/main" val="28405746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English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Thursday 21</a:t>
            </a:r>
            <a:r>
              <a:rPr kumimoji="0" lang="en-GB" sz="2800" b="0" i="0" u="none" strike="noStrike" kern="1200" cap="none" spc="0" normalizeH="0" baseline="30000" noProof="0" dirty="0" smtClean="0">
                <a:ln>
                  <a:noFill/>
                </a:ln>
                <a:solidFill>
                  <a:prstClr val="black"/>
                </a:solidFill>
                <a:effectLst/>
                <a:uLnTx/>
                <a:uFillTx/>
                <a:latin typeface="Calibri" panose="020F0502020204030204"/>
                <a:ea typeface="+mn-ea"/>
                <a:cs typeface="+mn-cs"/>
              </a:rPr>
              <a:t>st</a:t>
            </a: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January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485" y="2832960"/>
            <a:ext cx="1042959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smtClean="0">
                <a:ln>
                  <a:noFill/>
                </a:ln>
                <a:solidFill>
                  <a:prstClr val="black"/>
                </a:solidFill>
                <a:effectLst/>
                <a:uLnTx/>
                <a:uFillTx/>
                <a:latin typeface="Calibri" panose="020F0502020204030204"/>
                <a:ea typeface="+mn-ea"/>
                <a:cs typeface="+mn-cs"/>
              </a:rPr>
              <a:t>L.O </a:t>
            </a: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To be able to </a:t>
            </a:r>
            <a:r>
              <a:rPr kumimoji="0" lang="en-GB" sz="3600" b="0" i="0" u="none" strike="noStrike" kern="1200" cap="none" spc="0" normalizeH="0" baseline="0" noProof="0" dirty="0" smtClean="0">
                <a:ln>
                  <a:noFill/>
                </a:ln>
                <a:solidFill>
                  <a:prstClr val="black"/>
                </a:solidFill>
                <a:effectLst/>
                <a:uLnTx/>
                <a:uFillTx/>
                <a:latin typeface="Calibri" panose="020F0502020204030204"/>
                <a:ea typeface="+mn-ea"/>
                <a:cs typeface="+mn-cs"/>
              </a:rPr>
              <a:t>use relative</a:t>
            </a:r>
            <a:r>
              <a:rPr kumimoji="0" lang="en-GB" sz="3600" b="0" i="0" u="none" strike="noStrike" kern="1200" cap="none" spc="0" normalizeH="0" noProof="0" dirty="0" smtClean="0">
                <a:ln>
                  <a:noFill/>
                </a:ln>
                <a:solidFill>
                  <a:prstClr val="black"/>
                </a:solidFill>
                <a:effectLst/>
                <a:uLnTx/>
                <a:uFillTx/>
                <a:latin typeface="Calibri" panose="020F0502020204030204"/>
                <a:ea typeface="+mn-ea"/>
                <a:cs typeface="+mn-cs"/>
              </a:rPr>
              <a:t> pronouns </a:t>
            </a: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13"/>
          <p:cNvPicPr>
            <a:picLocks noChangeAspect="1"/>
          </p:cNvPicPr>
          <p:nvPr/>
        </p:nvPicPr>
        <p:blipFill>
          <a:blip r:embed="rId4"/>
          <a:stretch>
            <a:fillRect/>
          </a:stretch>
        </p:blipFill>
        <p:spPr>
          <a:xfrm>
            <a:off x="4646197" y="5963140"/>
            <a:ext cx="834561" cy="640100"/>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703" y="5970440"/>
            <a:ext cx="588390" cy="588390"/>
          </a:xfrm>
          <a:prstGeom prst="rect">
            <a:avLst/>
          </a:prstGeom>
        </p:spPr>
      </p:pic>
    </p:spTree>
    <p:extLst>
      <p:ext uri="{BB962C8B-B14F-4D97-AF65-F5344CB8AC3E}">
        <p14:creationId xmlns:p14="http://schemas.microsoft.com/office/powerpoint/2010/main" val="1468194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relative clauses?</a:t>
            </a:r>
            <a:endParaRPr lang="en-GB" dirty="0"/>
          </a:p>
        </p:txBody>
      </p:sp>
      <p:sp>
        <p:nvSpPr>
          <p:cNvPr id="3" name="Content Placeholder 2"/>
          <p:cNvSpPr>
            <a:spLocks noGrp="1"/>
          </p:cNvSpPr>
          <p:nvPr>
            <p:ph idx="1"/>
          </p:nvPr>
        </p:nvSpPr>
        <p:spPr/>
        <p:txBody>
          <a:bodyPr>
            <a:normAutofit fontScale="77500" lnSpcReduction="20000"/>
          </a:bodyPr>
          <a:lstStyle/>
          <a:p>
            <a:r>
              <a:rPr lang="en-GB" b="1" dirty="0" smtClean="0"/>
              <a:t>A </a:t>
            </a:r>
            <a:r>
              <a:rPr lang="en-GB" b="1" dirty="0"/>
              <a:t>relative clause can be used to give additional information about a noun.</a:t>
            </a:r>
            <a:endParaRPr lang="en-GB" dirty="0"/>
          </a:p>
          <a:p>
            <a:r>
              <a:rPr lang="en-GB" dirty="0"/>
              <a:t>They are introduced by a relative pronoun like 'that', 'which', 'who', 'whose', 'where' and 'when'. </a:t>
            </a:r>
            <a:endParaRPr lang="en-GB" dirty="0" smtClean="0"/>
          </a:p>
          <a:p>
            <a:pPr marL="0" indent="0">
              <a:buNone/>
            </a:pPr>
            <a:r>
              <a:rPr lang="en-GB" dirty="0" smtClean="0"/>
              <a:t>For </a:t>
            </a:r>
            <a:r>
              <a:rPr lang="en-GB" dirty="0"/>
              <a:t>example:</a:t>
            </a:r>
          </a:p>
          <a:p>
            <a:r>
              <a:rPr lang="en-GB" b="1" dirty="0"/>
              <a:t>I won’t stand by the man who smells of slime</a:t>
            </a:r>
            <a:r>
              <a:rPr lang="en-GB" b="1" dirty="0" smtClean="0"/>
              <a:t>.</a:t>
            </a:r>
          </a:p>
          <a:p>
            <a:pPr marL="0" indent="0">
              <a:buNone/>
            </a:pPr>
            <a:endParaRPr lang="en-GB" b="1" dirty="0"/>
          </a:p>
          <a:p>
            <a:r>
              <a:rPr lang="en-GB" dirty="0"/>
              <a:t>In this example, the relative clause is ‘who smells of slime’. It provides more information about the man. The relative pronoun, ‘who’, is used to connect these clauses in the sentence.</a:t>
            </a:r>
          </a:p>
          <a:p>
            <a:endParaRPr lang="en-GB" dirty="0" smtClean="0"/>
          </a:p>
          <a:p>
            <a:endParaRPr lang="en-GB" dirty="0"/>
          </a:p>
          <a:p>
            <a:r>
              <a:rPr lang="en-GB" dirty="0" smtClean="0"/>
              <a:t>Copy and paste the web address into a browser then watch the video.</a:t>
            </a:r>
          </a:p>
          <a:p>
            <a:pPr marL="0" indent="0">
              <a:buNone/>
            </a:pPr>
            <a:r>
              <a:rPr lang="en-GB" dirty="0"/>
              <a:t>https://www.bbc.co.uk/bitesize/topics/zwwp8mn/articles/zsrt4qt</a:t>
            </a:r>
          </a:p>
        </p:txBody>
      </p:sp>
    </p:spTree>
    <p:extLst>
      <p:ext uri="{BB962C8B-B14F-4D97-AF65-F5344CB8AC3E}">
        <p14:creationId xmlns:p14="http://schemas.microsoft.com/office/powerpoint/2010/main" val="51477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information…</a:t>
            </a:r>
            <a:endParaRPr lang="en-GB" dirty="0"/>
          </a:p>
        </p:txBody>
      </p:sp>
      <p:sp>
        <p:nvSpPr>
          <p:cNvPr id="3" name="Content Placeholder 2"/>
          <p:cNvSpPr>
            <a:spLocks noGrp="1"/>
          </p:cNvSpPr>
          <p:nvPr>
            <p:ph idx="1"/>
          </p:nvPr>
        </p:nvSpPr>
        <p:spPr/>
        <p:txBody>
          <a:bodyPr/>
          <a:lstStyle/>
          <a:p>
            <a:r>
              <a:rPr lang="en-GB" dirty="0"/>
              <a:t>A </a:t>
            </a:r>
            <a:r>
              <a:rPr lang="en-GB" b="1" dirty="0"/>
              <a:t>relative clause</a:t>
            </a:r>
            <a:r>
              <a:rPr lang="en-GB" dirty="0"/>
              <a:t> is a specific type of </a:t>
            </a:r>
            <a:r>
              <a:rPr lang="en-GB" b="1" dirty="0">
                <a:hlinkClick r:id="rId2"/>
              </a:rPr>
              <a:t>subordinate clause</a:t>
            </a:r>
            <a:r>
              <a:rPr lang="en-GB" b="1" dirty="0"/>
              <a:t> that adapts, describes or modifies a noun</a:t>
            </a:r>
            <a:r>
              <a:rPr lang="en-GB" dirty="0"/>
              <a:t>.</a:t>
            </a:r>
            <a:br>
              <a:rPr lang="en-GB" dirty="0"/>
            </a:br>
            <a:r>
              <a:rPr lang="en-GB" dirty="0"/>
              <a:t/>
            </a:r>
            <a:br>
              <a:rPr lang="en-GB" dirty="0"/>
            </a:br>
            <a:r>
              <a:rPr lang="en-GB" dirty="0"/>
              <a:t>Relative clauses </a:t>
            </a:r>
            <a:r>
              <a:rPr lang="en-GB" b="1" dirty="0"/>
              <a:t>add information to sentences by using a relative pronoun</a:t>
            </a:r>
            <a:r>
              <a:rPr lang="en-GB" dirty="0"/>
              <a:t> such as who, that or which.</a:t>
            </a:r>
          </a:p>
        </p:txBody>
      </p:sp>
      <p:pic>
        <p:nvPicPr>
          <p:cNvPr id="8" name="Picture 7"/>
          <p:cNvPicPr>
            <a:picLocks noChangeAspect="1"/>
          </p:cNvPicPr>
          <p:nvPr/>
        </p:nvPicPr>
        <p:blipFill>
          <a:blip r:embed="rId3"/>
          <a:stretch>
            <a:fillRect/>
          </a:stretch>
        </p:blipFill>
        <p:spPr>
          <a:xfrm>
            <a:off x="1074420" y="4001294"/>
            <a:ext cx="5664464" cy="2175669"/>
          </a:xfrm>
          <a:prstGeom prst="rect">
            <a:avLst/>
          </a:prstGeom>
        </p:spPr>
      </p:pic>
    </p:spTree>
    <p:extLst>
      <p:ext uri="{BB962C8B-B14F-4D97-AF65-F5344CB8AC3E}">
        <p14:creationId xmlns:p14="http://schemas.microsoft.com/office/powerpoint/2010/main" val="2153513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relative clauses:</a:t>
            </a:r>
            <a:endParaRPr lang="en-GB" dirty="0"/>
          </a:p>
        </p:txBody>
      </p:sp>
      <p:pic>
        <p:nvPicPr>
          <p:cNvPr id="4" name="Content Placeholder 3"/>
          <p:cNvPicPr>
            <a:picLocks noGrp="1" noChangeAspect="1"/>
          </p:cNvPicPr>
          <p:nvPr>
            <p:ph idx="1"/>
          </p:nvPr>
        </p:nvPicPr>
        <p:blipFill>
          <a:blip r:embed="rId2"/>
          <a:stretch>
            <a:fillRect/>
          </a:stretch>
        </p:blipFill>
        <p:spPr>
          <a:xfrm>
            <a:off x="838200" y="1499600"/>
            <a:ext cx="5756823" cy="2304537"/>
          </a:xfrm>
          <a:prstGeom prst="rect">
            <a:avLst/>
          </a:prstGeom>
        </p:spPr>
      </p:pic>
      <p:sp>
        <p:nvSpPr>
          <p:cNvPr id="5" name="TextBox 4"/>
          <p:cNvSpPr txBox="1"/>
          <p:nvPr/>
        </p:nvSpPr>
        <p:spPr>
          <a:xfrm>
            <a:off x="697523" y="5061355"/>
            <a:ext cx="10148668" cy="830997"/>
          </a:xfrm>
          <a:prstGeom prst="rect">
            <a:avLst/>
          </a:prstGeom>
          <a:solidFill>
            <a:schemeClr val="bg1"/>
          </a:solidFill>
          <a:ln>
            <a:solidFill>
              <a:schemeClr val="tx1"/>
            </a:solidFill>
          </a:ln>
        </p:spPr>
        <p:txBody>
          <a:bodyPr wrap="square" rtlCol="0">
            <a:spAutoFit/>
          </a:bodyPr>
          <a:lstStyle/>
          <a:p>
            <a:r>
              <a:rPr lang="en-GB" sz="2400" dirty="0" smtClean="0"/>
              <a:t>Famously, Sir David Attenborough</a:t>
            </a:r>
            <a:r>
              <a:rPr lang="en-GB" sz="2400" dirty="0" smtClean="0">
                <a:solidFill>
                  <a:srgbClr val="FF0000"/>
                </a:solidFill>
              </a:rPr>
              <a:t>, who is almost 95, </a:t>
            </a:r>
            <a:r>
              <a:rPr lang="en-GB" sz="2400" dirty="0" smtClean="0"/>
              <a:t>has filmed lots of interesting nature programmes filmed in amazing locations.</a:t>
            </a:r>
            <a:endParaRPr lang="en-GB" sz="2400" dirty="0"/>
          </a:p>
        </p:txBody>
      </p:sp>
      <p:sp>
        <p:nvSpPr>
          <p:cNvPr id="6" name="Rectangle 5"/>
          <p:cNvSpPr/>
          <p:nvPr/>
        </p:nvSpPr>
        <p:spPr>
          <a:xfrm>
            <a:off x="697522" y="4205124"/>
            <a:ext cx="9740705" cy="646331"/>
          </a:xfrm>
          <a:prstGeom prst="rect">
            <a:avLst/>
          </a:prstGeom>
        </p:spPr>
        <p:txBody>
          <a:bodyPr wrap="square">
            <a:spAutoFit/>
          </a:bodyPr>
          <a:lstStyle/>
          <a:p>
            <a:r>
              <a:rPr lang="en-GB" b="1" i="0" dirty="0" smtClean="0">
                <a:solidFill>
                  <a:srgbClr val="333333"/>
                </a:solidFill>
                <a:effectLst/>
                <a:latin typeface="Nunito"/>
              </a:rPr>
              <a:t>A relative clause can also be an </a:t>
            </a:r>
            <a:r>
              <a:rPr lang="en-GB" b="1" i="0" u="none" strike="noStrike" dirty="0" smtClean="0">
                <a:solidFill>
                  <a:srgbClr val="FA871E"/>
                </a:solidFill>
                <a:effectLst/>
                <a:latin typeface="Nunito"/>
                <a:hlinkClick r:id="rId3"/>
              </a:rPr>
              <a:t>embedded clause</a:t>
            </a:r>
            <a:r>
              <a:rPr lang="en-GB" b="0" i="0" dirty="0" smtClean="0">
                <a:solidFill>
                  <a:srgbClr val="333333"/>
                </a:solidFill>
                <a:effectLst/>
                <a:latin typeface="Nunito"/>
              </a:rPr>
              <a:t> if it is positioned in the middle of a sentence. Commas are used around the embedded clause, for example:</a:t>
            </a:r>
            <a:endParaRPr lang="en-GB" dirty="0"/>
          </a:p>
        </p:txBody>
      </p:sp>
      <p:sp>
        <p:nvSpPr>
          <p:cNvPr id="7" name="TextBox 6"/>
          <p:cNvSpPr txBox="1"/>
          <p:nvPr/>
        </p:nvSpPr>
        <p:spPr>
          <a:xfrm>
            <a:off x="6963507" y="1499600"/>
            <a:ext cx="4220894" cy="1569660"/>
          </a:xfrm>
          <a:prstGeom prst="rect">
            <a:avLst/>
          </a:prstGeom>
          <a:solidFill>
            <a:schemeClr val="bg1"/>
          </a:solidFill>
          <a:ln>
            <a:solidFill>
              <a:schemeClr val="tx1"/>
            </a:solidFill>
          </a:ln>
        </p:spPr>
        <p:txBody>
          <a:bodyPr wrap="square" rtlCol="0">
            <a:spAutoFit/>
          </a:bodyPr>
          <a:lstStyle/>
          <a:p>
            <a:r>
              <a:rPr lang="en-GB" sz="2400" dirty="0" smtClean="0"/>
              <a:t>Almost 95 years ago, Sir David Attenborough was born in Isleworth which is in West London.</a:t>
            </a:r>
            <a:endParaRPr lang="en-GB" sz="2400" dirty="0"/>
          </a:p>
        </p:txBody>
      </p:sp>
    </p:spTree>
    <p:extLst>
      <p:ext uri="{BB962C8B-B14F-4D97-AF65-F5344CB8AC3E}">
        <p14:creationId xmlns:p14="http://schemas.microsoft.com/office/powerpoint/2010/main" val="2678446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4786"/>
            <a:ext cx="10515600" cy="1325563"/>
          </a:xfrm>
        </p:spPr>
        <p:txBody>
          <a:bodyPr>
            <a:normAutofit/>
          </a:bodyPr>
          <a:lstStyle/>
          <a:p>
            <a:r>
              <a:rPr lang="en-GB" sz="3600" dirty="0" smtClean="0"/>
              <a:t>Task: Write 8 sentences of your own about Sir David Attenborough which include a relative clause. </a:t>
            </a:r>
            <a:endParaRPr lang="en-GB" sz="3600" dirty="0"/>
          </a:p>
        </p:txBody>
      </p:sp>
      <p:sp>
        <p:nvSpPr>
          <p:cNvPr id="3" name="Content Placeholder 2"/>
          <p:cNvSpPr>
            <a:spLocks noGrp="1"/>
          </p:cNvSpPr>
          <p:nvPr>
            <p:ph idx="1"/>
          </p:nvPr>
        </p:nvSpPr>
        <p:spPr>
          <a:xfrm>
            <a:off x="148883" y="1899139"/>
            <a:ext cx="6547339" cy="3461898"/>
          </a:xfrm>
        </p:spPr>
        <p:txBody>
          <a:bodyPr>
            <a:normAutofit fontScale="77500" lnSpcReduction="20000"/>
          </a:bodyPr>
          <a:lstStyle/>
          <a:p>
            <a:pPr marL="0" indent="0">
              <a:buNone/>
            </a:pPr>
            <a:r>
              <a:rPr lang="en-GB" dirty="0" smtClean="0"/>
              <a:t>Sentence ideas:</a:t>
            </a:r>
          </a:p>
          <a:p>
            <a:pPr marL="0" indent="0">
              <a:buNone/>
            </a:pPr>
            <a:endParaRPr lang="en-GB" dirty="0"/>
          </a:p>
          <a:p>
            <a:r>
              <a:rPr lang="en-GB" dirty="0" smtClean="0"/>
              <a:t>Who is David Attenborough and why is he famous?</a:t>
            </a:r>
          </a:p>
          <a:p>
            <a:r>
              <a:rPr lang="en-GB" dirty="0" smtClean="0"/>
              <a:t>Facts about his family</a:t>
            </a:r>
          </a:p>
          <a:p>
            <a:r>
              <a:rPr lang="en-GB" dirty="0" smtClean="0"/>
              <a:t>Early life</a:t>
            </a:r>
          </a:p>
          <a:p>
            <a:r>
              <a:rPr lang="en-GB" dirty="0" smtClean="0"/>
              <a:t>TV shows</a:t>
            </a:r>
          </a:p>
          <a:p>
            <a:r>
              <a:rPr lang="en-GB" dirty="0" smtClean="0"/>
              <a:t>His passions and interests</a:t>
            </a:r>
          </a:p>
          <a:p>
            <a:r>
              <a:rPr lang="en-GB" dirty="0" smtClean="0"/>
              <a:t>Species named after him</a:t>
            </a:r>
          </a:p>
          <a:p>
            <a:r>
              <a:rPr lang="en-GB" dirty="0" smtClean="0"/>
              <a:t>Achievements</a:t>
            </a:r>
          </a:p>
          <a:p>
            <a:endParaRPr lang="en-GB" dirty="0"/>
          </a:p>
        </p:txBody>
      </p:sp>
      <p:pic>
        <p:nvPicPr>
          <p:cNvPr id="7" name="Picture 6"/>
          <p:cNvPicPr>
            <a:picLocks noChangeAspect="1"/>
          </p:cNvPicPr>
          <p:nvPr/>
        </p:nvPicPr>
        <p:blipFill>
          <a:blip r:embed="rId2"/>
          <a:stretch>
            <a:fillRect/>
          </a:stretch>
        </p:blipFill>
        <p:spPr>
          <a:xfrm>
            <a:off x="3900811" y="3255206"/>
            <a:ext cx="7967631" cy="3018985"/>
          </a:xfrm>
          <a:prstGeom prst="rect">
            <a:avLst/>
          </a:prstGeom>
        </p:spPr>
      </p:pic>
      <p:sp>
        <p:nvSpPr>
          <p:cNvPr id="8" name="TextBox 7"/>
          <p:cNvSpPr txBox="1"/>
          <p:nvPr/>
        </p:nvSpPr>
        <p:spPr>
          <a:xfrm>
            <a:off x="7425397" y="1493740"/>
            <a:ext cx="4222652" cy="1631216"/>
          </a:xfrm>
          <a:prstGeom prst="rect">
            <a:avLst/>
          </a:prstGeom>
          <a:solidFill>
            <a:schemeClr val="bg1"/>
          </a:solidFill>
          <a:ln>
            <a:solidFill>
              <a:schemeClr val="tx1"/>
            </a:solidFill>
          </a:ln>
        </p:spPr>
        <p:txBody>
          <a:bodyPr wrap="square" rtlCol="0">
            <a:spAutoFit/>
          </a:bodyPr>
          <a:lstStyle/>
          <a:p>
            <a:r>
              <a:rPr lang="en-GB" sz="2000" dirty="0" smtClean="0"/>
              <a:t>Try to use a variety of relative pronouns (as shown before). </a:t>
            </a:r>
          </a:p>
          <a:p>
            <a:r>
              <a:rPr lang="en-GB" sz="2000" dirty="0" smtClean="0"/>
              <a:t>Use the relative pronouns to create embedded clauses in at least 2 sentences.</a:t>
            </a:r>
            <a:endParaRPr lang="en-GB" sz="2000" dirty="0"/>
          </a:p>
        </p:txBody>
      </p:sp>
    </p:spTree>
    <p:extLst>
      <p:ext uri="{BB962C8B-B14F-4D97-AF65-F5344CB8AC3E}">
        <p14:creationId xmlns:p14="http://schemas.microsoft.com/office/powerpoint/2010/main" val="259818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177"/>
            <a:ext cx="10515600" cy="1325563"/>
          </a:xfrm>
        </p:spPr>
        <p:txBody>
          <a:bodyPr/>
          <a:lstStyle/>
          <a:p>
            <a:r>
              <a:rPr lang="en-GB" dirty="0" smtClean="0"/>
              <a:t>Reading time</a:t>
            </a:r>
            <a:endParaRPr lang="en-GB" dirty="0"/>
          </a:p>
        </p:txBody>
      </p:sp>
      <p:sp>
        <p:nvSpPr>
          <p:cNvPr id="3" name="Content Placeholder 2"/>
          <p:cNvSpPr>
            <a:spLocks noGrp="1"/>
          </p:cNvSpPr>
          <p:nvPr>
            <p:ph idx="1"/>
          </p:nvPr>
        </p:nvSpPr>
        <p:spPr>
          <a:xfrm>
            <a:off x="838200" y="1169511"/>
            <a:ext cx="10515600" cy="5476949"/>
          </a:xfrm>
        </p:spPr>
        <p:txBody>
          <a:bodyPr>
            <a:normAutofit fontScale="85000" lnSpcReduction="20000"/>
          </a:bodyPr>
          <a:lstStyle/>
          <a:p>
            <a:pPr marL="0" indent="0">
              <a:buNone/>
            </a:pPr>
            <a:r>
              <a:rPr lang="en-GB" dirty="0" smtClean="0"/>
              <a:t>Now that you have finished your main task, please enjoy some reading time.</a:t>
            </a:r>
          </a:p>
          <a:p>
            <a:pPr marL="0" indent="0">
              <a:buNone/>
            </a:pPr>
            <a:r>
              <a:rPr lang="en-GB" dirty="0" smtClean="0"/>
              <a:t>You can read to yourself, an adult or sibling. </a:t>
            </a:r>
          </a:p>
          <a:p>
            <a:pPr marL="0" indent="0">
              <a:buNone/>
            </a:pPr>
            <a:endParaRPr lang="en-GB" dirty="0" smtClean="0"/>
          </a:p>
          <a:p>
            <a:pPr marL="0" indent="0">
              <a:buNone/>
            </a:pPr>
            <a:r>
              <a:rPr lang="en-GB" dirty="0" smtClean="0"/>
              <a:t>This can be done by logging on to your myON account, picking a book or magazine and enjoying at least 15 minutes reading time.</a:t>
            </a:r>
          </a:p>
          <a:p>
            <a:endParaRPr lang="en-GB" dirty="0"/>
          </a:p>
          <a:p>
            <a:pPr marL="0" indent="0">
              <a:buNone/>
            </a:pPr>
            <a:r>
              <a:rPr lang="en-GB" dirty="0">
                <a:hlinkClick r:id="rId2"/>
              </a:rPr>
              <a:t>https://</a:t>
            </a:r>
            <a:r>
              <a:rPr lang="en-GB" dirty="0" smtClean="0">
                <a:hlinkClick r:id="rId2"/>
              </a:rPr>
              <a:t>www.myon.co.uk/login/index.html</a:t>
            </a:r>
            <a:endParaRPr lang="en-GB" dirty="0" smtClean="0"/>
          </a:p>
          <a:p>
            <a:endParaRPr lang="en-GB" dirty="0"/>
          </a:p>
          <a:p>
            <a:pPr marL="0" indent="0">
              <a:buNone/>
            </a:pPr>
            <a:r>
              <a:rPr lang="en-GB" dirty="0" smtClean="0"/>
              <a:t>Remember that your login is your first name and first letter of your surname then password: </a:t>
            </a:r>
            <a:endParaRPr lang="en-GB" dirty="0"/>
          </a:p>
          <a:p>
            <a:pPr marL="0" indent="0">
              <a:buNone/>
            </a:pPr>
            <a:r>
              <a:rPr lang="en-GB" dirty="0" err="1" smtClean="0"/>
              <a:t>harryp</a:t>
            </a:r>
            <a:endParaRPr lang="en-GB" dirty="0" smtClean="0"/>
          </a:p>
          <a:p>
            <a:pPr marL="0" indent="0">
              <a:buNone/>
            </a:pPr>
            <a:r>
              <a:rPr lang="en-GB" dirty="0" smtClean="0"/>
              <a:t>password1</a:t>
            </a:r>
          </a:p>
          <a:p>
            <a:pPr marL="0" indent="0">
              <a:buNone/>
            </a:pPr>
            <a:endParaRPr lang="en-GB" dirty="0" smtClean="0"/>
          </a:p>
          <a:p>
            <a:pPr marL="0" indent="0">
              <a:buNone/>
            </a:pPr>
            <a:r>
              <a:rPr lang="en-GB" dirty="0" smtClean="0"/>
              <a:t>Please email </a:t>
            </a:r>
            <a:r>
              <a:rPr lang="en-GB" u="sng" dirty="0" smtClean="0">
                <a:hlinkClick r:id="rId3"/>
              </a:rPr>
              <a:t>trailblazerspupils@gmail.com</a:t>
            </a:r>
            <a:r>
              <a:rPr lang="en-GB" u="sng" dirty="0" smtClean="0"/>
              <a:t> </a:t>
            </a:r>
            <a:r>
              <a:rPr lang="en-GB" dirty="0"/>
              <a:t> </a:t>
            </a:r>
            <a:r>
              <a:rPr lang="en-GB" dirty="0" smtClean="0"/>
              <a:t>if you have any login issues. </a:t>
            </a:r>
            <a:endParaRPr lang="en-GB" dirty="0"/>
          </a:p>
          <a:p>
            <a:pPr marL="0" indent="0">
              <a:buNone/>
            </a:pPr>
            <a:r>
              <a:rPr lang="en-GB" dirty="0" smtClean="0"/>
              <a:t> </a:t>
            </a:r>
            <a:endParaRPr lang="en-GB" dirty="0"/>
          </a:p>
        </p:txBody>
      </p:sp>
      <p:pic>
        <p:nvPicPr>
          <p:cNvPr id="4" name="Picture 3"/>
          <p:cNvPicPr>
            <a:picLocks noChangeAspect="1"/>
          </p:cNvPicPr>
          <p:nvPr/>
        </p:nvPicPr>
        <p:blipFill>
          <a:blip r:embed="rId4"/>
          <a:stretch>
            <a:fillRect/>
          </a:stretch>
        </p:blipFill>
        <p:spPr>
          <a:xfrm>
            <a:off x="8810700" y="4609048"/>
            <a:ext cx="2543100" cy="1150892"/>
          </a:xfrm>
          <a:prstGeom prst="rect">
            <a:avLst/>
          </a:prstGeom>
        </p:spPr>
      </p:pic>
    </p:spTree>
    <p:extLst>
      <p:ext uri="{BB962C8B-B14F-4D97-AF65-F5344CB8AC3E}">
        <p14:creationId xmlns:p14="http://schemas.microsoft.com/office/powerpoint/2010/main" val="36081701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English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Friday 22</a:t>
            </a:r>
            <a:r>
              <a:rPr kumimoji="0" lang="en-GB" sz="2800" b="0" i="0" u="none" strike="noStrike" kern="1200" cap="none" spc="0" normalizeH="0" baseline="30000" noProof="0" dirty="0" smtClean="0">
                <a:ln>
                  <a:noFill/>
                </a:ln>
                <a:solidFill>
                  <a:prstClr val="black"/>
                </a:solidFill>
                <a:effectLst/>
                <a:uLnTx/>
                <a:uFillTx/>
                <a:latin typeface="Calibri" panose="020F0502020204030204"/>
                <a:ea typeface="+mn-ea"/>
                <a:cs typeface="+mn-cs"/>
              </a:rPr>
              <a:t>nd</a:t>
            </a: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January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485" y="2832960"/>
            <a:ext cx="1042959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smtClean="0">
                <a:ln>
                  <a:noFill/>
                </a:ln>
                <a:solidFill>
                  <a:prstClr val="black"/>
                </a:solidFill>
                <a:effectLst/>
                <a:uLnTx/>
                <a:uFillTx/>
                <a:latin typeface="Calibri" panose="020F0502020204030204"/>
                <a:ea typeface="+mn-ea"/>
                <a:cs typeface="+mn-cs"/>
              </a:rPr>
              <a:t>L.O </a:t>
            </a: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To be able to </a:t>
            </a:r>
            <a:r>
              <a:rPr kumimoji="0" lang="en-GB" sz="3600" b="0" i="0" u="none" strike="noStrike" kern="1200" cap="none" spc="0" normalizeH="0" baseline="0" noProof="0" dirty="0" smtClean="0">
                <a:ln>
                  <a:noFill/>
                </a:ln>
                <a:solidFill>
                  <a:prstClr val="black"/>
                </a:solidFill>
                <a:effectLst/>
                <a:uLnTx/>
                <a:uFillTx/>
                <a:latin typeface="Calibri" panose="020F0502020204030204"/>
                <a:ea typeface="+mn-ea"/>
                <a:cs typeface="+mn-cs"/>
              </a:rPr>
              <a:t>write a non- chronological report</a:t>
            </a: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13"/>
          <p:cNvPicPr>
            <a:picLocks noChangeAspect="1"/>
          </p:cNvPicPr>
          <p:nvPr/>
        </p:nvPicPr>
        <p:blipFill>
          <a:blip r:embed="rId4"/>
          <a:stretch>
            <a:fillRect/>
          </a:stretch>
        </p:blipFill>
        <p:spPr>
          <a:xfrm>
            <a:off x="4646197" y="5963140"/>
            <a:ext cx="834561" cy="640100"/>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703" y="5970440"/>
            <a:ext cx="588390" cy="588390"/>
          </a:xfrm>
          <a:prstGeom prst="rect">
            <a:avLst/>
          </a:prstGeom>
        </p:spPr>
      </p:pic>
    </p:spTree>
    <p:extLst>
      <p:ext uri="{BB962C8B-B14F-4D97-AF65-F5344CB8AC3E}">
        <p14:creationId xmlns:p14="http://schemas.microsoft.com/office/powerpoint/2010/main" val="1616553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36941" y="466589"/>
            <a:ext cx="6785882" cy="5747663"/>
          </a:xfrm>
          <a:prstGeom prst="rect">
            <a:avLst/>
          </a:prstGeom>
        </p:spPr>
      </p:pic>
    </p:spTree>
    <p:extLst>
      <p:ext uri="{BB962C8B-B14F-4D97-AF65-F5344CB8AC3E}">
        <p14:creationId xmlns:p14="http://schemas.microsoft.com/office/powerpoint/2010/main" val="2424982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Recap:</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a:t>The </a:t>
            </a:r>
            <a:r>
              <a:rPr lang="en-GB" b="1" dirty="0"/>
              <a:t>features of a non-chronological report</a:t>
            </a:r>
            <a:r>
              <a:rPr lang="en-GB" dirty="0"/>
              <a:t> include some of the following:</a:t>
            </a:r>
          </a:p>
          <a:p>
            <a:r>
              <a:rPr lang="en-GB" dirty="0"/>
              <a:t>An eye-catching heading in a large font</a:t>
            </a:r>
          </a:p>
          <a:p>
            <a:r>
              <a:rPr lang="en-GB" dirty="0"/>
              <a:t>An introductory paragraph</a:t>
            </a:r>
          </a:p>
          <a:p>
            <a:r>
              <a:rPr lang="en-GB" dirty="0"/>
              <a:t>Text split up into paragraphs and each paragraph on a different aspect of the subject</a:t>
            </a:r>
          </a:p>
          <a:p>
            <a:r>
              <a:rPr lang="en-GB" dirty="0"/>
              <a:t>Sub-headings for each paragraph</a:t>
            </a:r>
          </a:p>
          <a:p>
            <a:r>
              <a:rPr lang="en-GB" dirty="0"/>
              <a:t>Usually written in present tense (but may have some elements of past tense)</a:t>
            </a:r>
          </a:p>
          <a:p>
            <a:r>
              <a:rPr lang="en-GB" dirty="0"/>
              <a:t>Pictures of the subject</a:t>
            </a:r>
          </a:p>
          <a:p>
            <a:r>
              <a:rPr lang="en-GB" dirty="0"/>
              <a:t>Captions under each picture to explain what is in the picture</a:t>
            </a:r>
          </a:p>
          <a:p>
            <a:r>
              <a:rPr lang="en-GB" dirty="0"/>
              <a:t>Diagrams with labels</a:t>
            </a:r>
          </a:p>
          <a:p>
            <a:r>
              <a:rPr lang="en-GB" dirty="0"/>
              <a:t>Lists of facts in bullet points</a:t>
            </a:r>
          </a:p>
          <a:p>
            <a:endParaRPr lang="en-GB" dirty="0"/>
          </a:p>
        </p:txBody>
      </p:sp>
    </p:spTree>
    <p:extLst>
      <p:ext uri="{BB962C8B-B14F-4D97-AF65-F5344CB8AC3E}">
        <p14:creationId xmlns:p14="http://schemas.microsoft.com/office/powerpoint/2010/main" val="2894289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300" y="210380"/>
            <a:ext cx="10515600" cy="1325563"/>
          </a:xfrm>
        </p:spPr>
        <p:txBody>
          <a:bodyPr>
            <a:normAutofit/>
          </a:bodyPr>
          <a:lstStyle/>
          <a:p>
            <a:r>
              <a:rPr lang="en-GB" sz="3200" dirty="0" smtClean="0"/>
              <a:t>Task: To write a non- chronological report about Sir David Attenborough</a:t>
            </a:r>
            <a:endParaRPr lang="en-GB" sz="3200" dirty="0"/>
          </a:p>
        </p:txBody>
      </p:sp>
      <p:sp>
        <p:nvSpPr>
          <p:cNvPr id="3" name="Content Placeholder 2"/>
          <p:cNvSpPr>
            <a:spLocks noGrp="1"/>
          </p:cNvSpPr>
          <p:nvPr>
            <p:ph idx="1"/>
          </p:nvPr>
        </p:nvSpPr>
        <p:spPr>
          <a:xfrm>
            <a:off x="267286" y="1535943"/>
            <a:ext cx="5377813" cy="4351338"/>
          </a:xfrm>
        </p:spPr>
        <p:txBody>
          <a:bodyPr>
            <a:noAutofit/>
          </a:bodyPr>
          <a:lstStyle/>
          <a:p>
            <a:r>
              <a:rPr lang="en-GB" sz="1600" dirty="0" smtClean="0"/>
              <a:t>Give your report a title and write it at the top of your page.</a:t>
            </a:r>
          </a:p>
          <a:p>
            <a:r>
              <a:rPr lang="en-GB" sz="1600" dirty="0" smtClean="0"/>
              <a:t>Introduction- write a sentence to explain who Sir David Attenborough is. Include an embedded clause.</a:t>
            </a:r>
          </a:p>
          <a:p>
            <a:r>
              <a:rPr lang="en-GB" sz="1600" dirty="0" smtClean="0"/>
              <a:t>Write down a sub- heading </a:t>
            </a:r>
            <a:r>
              <a:rPr lang="en-GB" sz="1600" dirty="0" err="1" smtClean="0"/>
              <a:t>eg</a:t>
            </a:r>
            <a:r>
              <a:rPr lang="en-GB" sz="1600" dirty="0" smtClean="0"/>
              <a:t>:</a:t>
            </a:r>
          </a:p>
          <a:p>
            <a:pPr marL="0" indent="0">
              <a:buNone/>
            </a:pPr>
            <a:r>
              <a:rPr lang="en-GB" sz="1600" u="sng" dirty="0" smtClean="0"/>
              <a:t>Early Life</a:t>
            </a:r>
          </a:p>
          <a:p>
            <a:pPr marL="0" indent="0">
              <a:buNone/>
            </a:pPr>
            <a:endParaRPr lang="en-GB" sz="1600" u="sng" dirty="0"/>
          </a:p>
          <a:p>
            <a:r>
              <a:rPr lang="en-GB" sz="1600" dirty="0" smtClean="0"/>
              <a:t>Look back over the work from this week and your notes. Write 4 sentences about David Attenborough’s early life. Include a sentence with a relative clause and one with brackets.</a:t>
            </a:r>
          </a:p>
          <a:p>
            <a:endParaRPr lang="en-GB" sz="1600" dirty="0"/>
          </a:p>
          <a:p>
            <a:r>
              <a:rPr lang="en-GB" sz="1600" dirty="0" smtClean="0"/>
              <a:t>Decide upon your next sub- heading such as TV shows, Achievements, Working Life, New Species.</a:t>
            </a:r>
          </a:p>
          <a:p>
            <a:r>
              <a:rPr lang="en-GB" sz="1600" dirty="0" smtClean="0"/>
              <a:t>Write it down and complete two paragraphs of writing. Remember to include brackets, relative clause and embedded clauses. ( At least one example of each).</a:t>
            </a:r>
            <a:endParaRPr lang="en-GB" sz="1600" dirty="0"/>
          </a:p>
        </p:txBody>
      </p:sp>
      <p:pic>
        <p:nvPicPr>
          <p:cNvPr id="4" name="Picture 3"/>
          <p:cNvPicPr>
            <a:picLocks noChangeAspect="1"/>
          </p:cNvPicPr>
          <p:nvPr/>
        </p:nvPicPr>
        <p:blipFill>
          <a:blip r:embed="rId2"/>
          <a:stretch>
            <a:fillRect/>
          </a:stretch>
        </p:blipFill>
        <p:spPr>
          <a:xfrm>
            <a:off x="5645099" y="1417662"/>
            <a:ext cx="6191250" cy="4295775"/>
          </a:xfrm>
          <a:prstGeom prst="rect">
            <a:avLst/>
          </a:prstGeom>
        </p:spPr>
      </p:pic>
    </p:spTree>
    <p:extLst>
      <p:ext uri="{BB962C8B-B14F-4D97-AF65-F5344CB8AC3E}">
        <p14:creationId xmlns:p14="http://schemas.microsoft.com/office/powerpoint/2010/main" val="8898828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177"/>
            <a:ext cx="10515600" cy="1325563"/>
          </a:xfrm>
        </p:spPr>
        <p:txBody>
          <a:bodyPr/>
          <a:lstStyle/>
          <a:p>
            <a:r>
              <a:rPr lang="en-GB" dirty="0" smtClean="0"/>
              <a:t>Reading time</a:t>
            </a:r>
            <a:endParaRPr lang="en-GB" dirty="0"/>
          </a:p>
        </p:txBody>
      </p:sp>
      <p:sp>
        <p:nvSpPr>
          <p:cNvPr id="3" name="Content Placeholder 2"/>
          <p:cNvSpPr>
            <a:spLocks noGrp="1"/>
          </p:cNvSpPr>
          <p:nvPr>
            <p:ph idx="1"/>
          </p:nvPr>
        </p:nvSpPr>
        <p:spPr>
          <a:xfrm>
            <a:off x="838200" y="1169511"/>
            <a:ext cx="10515600" cy="5476949"/>
          </a:xfrm>
        </p:spPr>
        <p:txBody>
          <a:bodyPr>
            <a:normAutofit fontScale="85000" lnSpcReduction="20000"/>
          </a:bodyPr>
          <a:lstStyle/>
          <a:p>
            <a:pPr marL="0" indent="0">
              <a:buNone/>
            </a:pPr>
            <a:r>
              <a:rPr lang="en-GB" dirty="0" smtClean="0"/>
              <a:t>Now that you have finished your main task, please enjoy some reading time.</a:t>
            </a:r>
          </a:p>
          <a:p>
            <a:pPr marL="0" indent="0">
              <a:buNone/>
            </a:pPr>
            <a:r>
              <a:rPr lang="en-GB" dirty="0" smtClean="0"/>
              <a:t>You can read to yourself, an adult or sibling. </a:t>
            </a:r>
          </a:p>
          <a:p>
            <a:pPr marL="0" indent="0">
              <a:buNone/>
            </a:pPr>
            <a:endParaRPr lang="en-GB" dirty="0" smtClean="0"/>
          </a:p>
          <a:p>
            <a:pPr marL="0" indent="0">
              <a:buNone/>
            </a:pPr>
            <a:r>
              <a:rPr lang="en-GB" dirty="0" smtClean="0"/>
              <a:t>This can be done by logging on to your myON account, picking a book or magazine and enjoying at least 15 minutes reading time.</a:t>
            </a:r>
          </a:p>
          <a:p>
            <a:endParaRPr lang="en-GB" dirty="0"/>
          </a:p>
          <a:p>
            <a:pPr marL="0" indent="0">
              <a:buNone/>
            </a:pPr>
            <a:r>
              <a:rPr lang="en-GB" dirty="0">
                <a:hlinkClick r:id="rId2"/>
              </a:rPr>
              <a:t>https://</a:t>
            </a:r>
            <a:r>
              <a:rPr lang="en-GB" dirty="0" smtClean="0">
                <a:hlinkClick r:id="rId2"/>
              </a:rPr>
              <a:t>www.myon.co.uk/login/index.html</a:t>
            </a:r>
            <a:endParaRPr lang="en-GB" dirty="0" smtClean="0"/>
          </a:p>
          <a:p>
            <a:endParaRPr lang="en-GB" dirty="0"/>
          </a:p>
          <a:p>
            <a:pPr marL="0" indent="0">
              <a:buNone/>
            </a:pPr>
            <a:r>
              <a:rPr lang="en-GB" dirty="0" smtClean="0"/>
              <a:t>Remember that your login is your first name and first letter of your surname then password: </a:t>
            </a:r>
            <a:endParaRPr lang="en-GB" dirty="0"/>
          </a:p>
          <a:p>
            <a:pPr marL="0" indent="0">
              <a:buNone/>
            </a:pPr>
            <a:r>
              <a:rPr lang="en-GB" dirty="0" err="1" smtClean="0"/>
              <a:t>harryp</a:t>
            </a:r>
            <a:endParaRPr lang="en-GB" dirty="0" smtClean="0"/>
          </a:p>
          <a:p>
            <a:pPr marL="0" indent="0">
              <a:buNone/>
            </a:pPr>
            <a:r>
              <a:rPr lang="en-GB" dirty="0" smtClean="0"/>
              <a:t>password1</a:t>
            </a:r>
          </a:p>
          <a:p>
            <a:pPr marL="0" indent="0">
              <a:buNone/>
            </a:pPr>
            <a:endParaRPr lang="en-GB" dirty="0" smtClean="0"/>
          </a:p>
          <a:p>
            <a:pPr marL="0" indent="0">
              <a:buNone/>
            </a:pPr>
            <a:r>
              <a:rPr lang="en-GB" dirty="0" smtClean="0"/>
              <a:t>Please email </a:t>
            </a:r>
            <a:r>
              <a:rPr lang="en-GB" u="sng" dirty="0" smtClean="0">
                <a:hlinkClick r:id="rId3"/>
              </a:rPr>
              <a:t>trailblazerspupils@gmail.com</a:t>
            </a:r>
            <a:r>
              <a:rPr lang="en-GB" u="sng" dirty="0" smtClean="0"/>
              <a:t> </a:t>
            </a:r>
            <a:r>
              <a:rPr lang="en-GB" dirty="0"/>
              <a:t> </a:t>
            </a:r>
            <a:r>
              <a:rPr lang="en-GB" dirty="0" smtClean="0"/>
              <a:t>if you have any login issues. </a:t>
            </a:r>
            <a:endParaRPr lang="en-GB" dirty="0"/>
          </a:p>
          <a:p>
            <a:pPr marL="0" indent="0">
              <a:buNone/>
            </a:pPr>
            <a:r>
              <a:rPr lang="en-GB" dirty="0" smtClean="0"/>
              <a:t> </a:t>
            </a:r>
            <a:endParaRPr lang="en-GB" dirty="0"/>
          </a:p>
        </p:txBody>
      </p:sp>
      <p:pic>
        <p:nvPicPr>
          <p:cNvPr id="4" name="Picture 3"/>
          <p:cNvPicPr>
            <a:picLocks noChangeAspect="1"/>
          </p:cNvPicPr>
          <p:nvPr/>
        </p:nvPicPr>
        <p:blipFill>
          <a:blip r:embed="rId4"/>
          <a:stretch>
            <a:fillRect/>
          </a:stretch>
        </p:blipFill>
        <p:spPr>
          <a:xfrm>
            <a:off x="8810700" y="4609048"/>
            <a:ext cx="2543100" cy="1150892"/>
          </a:xfrm>
          <a:prstGeom prst="rect">
            <a:avLst/>
          </a:prstGeom>
        </p:spPr>
      </p:pic>
    </p:spTree>
    <p:extLst>
      <p:ext uri="{BB962C8B-B14F-4D97-AF65-F5344CB8AC3E}">
        <p14:creationId xmlns:p14="http://schemas.microsoft.com/office/powerpoint/2010/main" val="2268609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33197"/>
          <a:stretch/>
        </p:blipFill>
        <p:spPr>
          <a:xfrm>
            <a:off x="2212792" y="404949"/>
            <a:ext cx="7708401" cy="3566159"/>
          </a:xfrm>
          <a:prstGeom prst="rect">
            <a:avLst/>
          </a:prstGeom>
        </p:spPr>
      </p:pic>
      <p:pic>
        <p:nvPicPr>
          <p:cNvPr id="4" name="Picture 3"/>
          <p:cNvPicPr>
            <a:picLocks noChangeAspect="1"/>
          </p:cNvPicPr>
          <p:nvPr/>
        </p:nvPicPr>
        <p:blipFill>
          <a:blip r:embed="rId3"/>
          <a:stretch>
            <a:fillRect/>
          </a:stretch>
        </p:blipFill>
        <p:spPr>
          <a:xfrm>
            <a:off x="3944983" y="4065285"/>
            <a:ext cx="4031074" cy="2686603"/>
          </a:xfrm>
          <a:prstGeom prst="rect">
            <a:avLst/>
          </a:prstGeom>
        </p:spPr>
      </p:pic>
    </p:spTree>
    <p:extLst>
      <p:ext uri="{BB962C8B-B14F-4D97-AF65-F5344CB8AC3E}">
        <p14:creationId xmlns:p14="http://schemas.microsoft.com/office/powerpoint/2010/main" val="2010265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90776" y="347661"/>
            <a:ext cx="6596470" cy="6202483"/>
          </a:xfrm>
          <a:prstGeom prst="rect">
            <a:avLst/>
          </a:prstGeom>
        </p:spPr>
      </p:pic>
    </p:spTree>
    <p:extLst>
      <p:ext uri="{BB962C8B-B14F-4D97-AF65-F5344CB8AC3E}">
        <p14:creationId xmlns:p14="http://schemas.microsoft.com/office/powerpoint/2010/main" val="2245949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30360" y="319358"/>
            <a:ext cx="7089850" cy="3050859"/>
          </a:xfrm>
          <a:prstGeom prst="rect">
            <a:avLst/>
          </a:prstGeom>
        </p:spPr>
      </p:pic>
      <p:pic>
        <p:nvPicPr>
          <p:cNvPr id="3" name="Picture 2"/>
          <p:cNvPicPr>
            <a:picLocks noChangeAspect="1"/>
          </p:cNvPicPr>
          <p:nvPr/>
        </p:nvPicPr>
        <p:blipFill>
          <a:blip r:embed="rId3"/>
          <a:stretch>
            <a:fillRect/>
          </a:stretch>
        </p:blipFill>
        <p:spPr>
          <a:xfrm>
            <a:off x="2330360" y="3370217"/>
            <a:ext cx="7089850" cy="3242950"/>
          </a:xfrm>
          <a:prstGeom prst="rect">
            <a:avLst/>
          </a:prstGeom>
        </p:spPr>
      </p:pic>
    </p:spTree>
    <p:extLst>
      <p:ext uri="{BB962C8B-B14F-4D97-AF65-F5344CB8AC3E}">
        <p14:creationId xmlns:p14="http://schemas.microsoft.com/office/powerpoint/2010/main" val="211746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Write your answers to the questions below in full sentences. </a:t>
            </a:r>
            <a:endParaRPr lang="en-GB" dirty="0"/>
          </a:p>
        </p:txBody>
      </p:sp>
      <p:sp>
        <p:nvSpPr>
          <p:cNvPr id="3" name="Content Placeholder 2"/>
          <p:cNvSpPr>
            <a:spLocks noGrp="1"/>
          </p:cNvSpPr>
          <p:nvPr>
            <p:ph idx="1"/>
          </p:nvPr>
        </p:nvSpPr>
        <p:spPr/>
        <p:txBody>
          <a:bodyPr>
            <a:normAutofit fontScale="92500" lnSpcReduction="20000"/>
          </a:bodyPr>
          <a:lstStyle/>
          <a:p>
            <a:pPr marL="514350" indent="-514350">
              <a:buAutoNum type="arabicPeriod"/>
            </a:pPr>
            <a:r>
              <a:rPr lang="en-GB" dirty="0" smtClean="0"/>
              <a:t>Explain what the phrase ‘ distinctive and widely recognisable voice’ means.</a:t>
            </a:r>
          </a:p>
          <a:p>
            <a:pPr marL="514350" indent="-514350">
              <a:buAutoNum type="arabicPeriod"/>
            </a:pPr>
            <a:r>
              <a:rPr lang="en-GB" dirty="0" smtClean="0"/>
              <a:t>When and where was Sir David Attenborough born?</a:t>
            </a:r>
          </a:p>
          <a:p>
            <a:pPr marL="514350" indent="-514350">
              <a:buAutoNum type="arabicPeriod"/>
            </a:pPr>
            <a:r>
              <a:rPr lang="en-GB" dirty="0" smtClean="0"/>
              <a:t>What interested David when he was a young boy?</a:t>
            </a:r>
          </a:p>
          <a:p>
            <a:pPr marL="514350" indent="-514350">
              <a:buAutoNum type="arabicPeriod"/>
            </a:pPr>
            <a:r>
              <a:rPr lang="en-GB" dirty="0" smtClean="0"/>
              <a:t>How do you think David felt when he was made to join the navy? Give a positive and negative emotion then explain your answer fully.</a:t>
            </a:r>
          </a:p>
          <a:p>
            <a:pPr marL="514350" indent="-514350">
              <a:buAutoNum type="arabicPeriod"/>
            </a:pPr>
            <a:r>
              <a:rPr lang="en-GB" dirty="0" smtClean="0"/>
              <a:t>Why did Attenborough launch the TV series ‘Zoo Quest’?</a:t>
            </a:r>
          </a:p>
          <a:p>
            <a:pPr marL="514350" indent="-514350">
              <a:buAutoNum type="arabicPeriod"/>
            </a:pPr>
            <a:r>
              <a:rPr lang="en-GB" dirty="0" smtClean="0"/>
              <a:t> Explain the two different reasons Attenborough left the BBC.</a:t>
            </a:r>
          </a:p>
          <a:p>
            <a:pPr marL="514350" indent="-514350">
              <a:buAutoNum type="arabicPeriod"/>
            </a:pPr>
            <a:r>
              <a:rPr lang="en-GB" dirty="0" smtClean="0"/>
              <a:t>Why do you think many people like to watch Attenborough programmes?</a:t>
            </a:r>
          </a:p>
          <a:p>
            <a:pPr marL="514350" indent="-514350">
              <a:buAutoNum type="arabicPeriod"/>
            </a:pPr>
            <a:r>
              <a:rPr lang="en-GB" dirty="0" smtClean="0"/>
              <a:t>Write down two interesting facts you have found out about Sir David Attenborough.</a:t>
            </a:r>
          </a:p>
          <a:p>
            <a:pPr marL="514350" indent="-514350">
              <a:buAutoNum type="arabicPeriod"/>
            </a:pPr>
            <a:endParaRPr lang="en-GB" dirty="0" smtClean="0"/>
          </a:p>
          <a:p>
            <a:pPr marL="514350" indent="-514350">
              <a:buAutoNum type="arabicPeriod"/>
            </a:pPr>
            <a:endParaRPr lang="en-GB" dirty="0" smtClean="0"/>
          </a:p>
          <a:p>
            <a:pPr marL="514350" indent="-514350">
              <a:buAutoNum type="arabicPeriod"/>
            </a:pPr>
            <a:endParaRPr lang="en-GB" dirty="0" smtClean="0"/>
          </a:p>
          <a:p>
            <a:pPr marL="514350" indent="-514350">
              <a:buAutoNum type="arabicPeriod"/>
            </a:pPr>
            <a:endParaRPr lang="en-GB" dirty="0" smtClean="0"/>
          </a:p>
          <a:p>
            <a:pPr marL="514350" indent="-514350">
              <a:buAutoNum type="arabicPeriod"/>
            </a:pPr>
            <a:endParaRPr lang="en-GB" dirty="0" smtClean="0"/>
          </a:p>
          <a:p>
            <a:pPr marL="514350" indent="-514350">
              <a:buAutoNum type="arabicPeriod"/>
            </a:pPr>
            <a:endParaRPr lang="en-GB" dirty="0" smtClean="0"/>
          </a:p>
          <a:p>
            <a:pPr marL="514350" indent="-514350">
              <a:buAutoNum type="arabicPeriod"/>
            </a:pPr>
            <a:endParaRPr lang="en-GB" dirty="0"/>
          </a:p>
        </p:txBody>
      </p:sp>
    </p:spTree>
    <p:extLst>
      <p:ext uri="{BB962C8B-B14F-4D97-AF65-F5344CB8AC3E}">
        <p14:creationId xmlns:p14="http://schemas.microsoft.com/office/powerpoint/2010/main" val="1427257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83771"/>
            <a:ext cx="10515600" cy="5393192"/>
          </a:xfrm>
        </p:spPr>
        <p:txBody>
          <a:bodyPr>
            <a:normAutofit fontScale="77500" lnSpcReduction="20000"/>
          </a:bodyPr>
          <a:lstStyle/>
          <a:p>
            <a:pPr marL="0" indent="0">
              <a:buNone/>
            </a:pPr>
            <a:r>
              <a:rPr lang="en-GB" dirty="0" smtClean="0"/>
              <a:t>Here are some examples of answers:</a:t>
            </a:r>
          </a:p>
          <a:p>
            <a:pPr marL="0" indent="0">
              <a:buNone/>
            </a:pPr>
            <a:endParaRPr lang="en-GB" dirty="0" smtClean="0"/>
          </a:p>
          <a:p>
            <a:pPr marL="514350" indent="-514350">
              <a:buAutoNum type="arabicPeriod"/>
            </a:pPr>
            <a:r>
              <a:rPr lang="en-GB" dirty="0" smtClean="0"/>
              <a:t>The phrase ‘ distinctive and widely recognisable voice’ means lots of people know who he is and his voice is easy to recognise as him.</a:t>
            </a:r>
          </a:p>
          <a:p>
            <a:pPr marL="514350" indent="-514350">
              <a:buAutoNum type="arabicPeriod"/>
            </a:pPr>
            <a:r>
              <a:rPr lang="en-GB" dirty="0" smtClean="0"/>
              <a:t>Sir David Attenborough was born on May 8</a:t>
            </a:r>
            <a:r>
              <a:rPr lang="en-GB" baseline="30000" dirty="0" smtClean="0"/>
              <a:t>th</a:t>
            </a:r>
            <a:r>
              <a:rPr lang="en-GB" dirty="0" smtClean="0"/>
              <a:t> 1926 in Isleworth, London.</a:t>
            </a:r>
          </a:p>
          <a:p>
            <a:pPr marL="514350" indent="-514350">
              <a:buAutoNum type="arabicPeriod"/>
            </a:pPr>
            <a:r>
              <a:rPr lang="en-GB" dirty="0" smtClean="0"/>
              <a:t>When he was a young boy, David was interested in animals and nature.</a:t>
            </a:r>
          </a:p>
          <a:p>
            <a:pPr marL="514350" indent="-514350">
              <a:buAutoNum type="arabicPeriod"/>
            </a:pPr>
            <a:r>
              <a:rPr lang="en-GB" dirty="0" smtClean="0"/>
              <a:t>I think David might have felt excited when he was made to join the navy because he would be able to travel. However, he may have felt nervous because it was during the war and he could be killed. </a:t>
            </a:r>
          </a:p>
          <a:p>
            <a:pPr marL="514350" indent="-514350">
              <a:buAutoNum type="arabicPeriod"/>
            </a:pPr>
            <a:r>
              <a:rPr lang="en-GB" dirty="0" smtClean="0"/>
              <a:t>Attenborough launched the TV series ‘Zoo Quest’ because he wanted to show viewers about animals in captivity to raise awareness.</a:t>
            </a:r>
          </a:p>
          <a:p>
            <a:pPr marL="514350" indent="-514350">
              <a:buAutoNum type="arabicPeriod"/>
            </a:pPr>
            <a:r>
              <a:rPr lang="en-GB" dirty="0" smtClean="0"/>
              <a:t>Attenborough first left the BBC to study anthropology then in 1972 to follow his dreams in the wild  .</a:t>
            </a:r>
          </a:p>
          <a:p>
            <a:pPr marL="514350" indent="-514350">
              <a:buAutoNum type="arabicPeriod"/>
            </a:pPr>
            <a:r>
              <a:rPr lang="en-GB" dirty="0" smtClean="0"/>
              <a:t>I think many people like to watch Attenborough programmes because they are interesting and he is a well liked man.</a:t>
            </a:r>
          </a:p>
          <a:p>
            <a:pPr marL="514350" indent="-514350">
              <a:buAutoNum type="arabicPeriod"/>
            </a:pPr>
            <a:r>
              <a:rPr lang="en-GB" dirty="0" smtClean="0"/>
              <a:t>Write down two interesting facts you have found out about Sir David Attenborough- these can be any from the text.</a:t>
            </a:r>
          </a:p>
          <a:p>
            <a:pPr marL="514350" indent="-514350">
              <a:buAutoNum type="arabicPeriod"/>
            </a:pPr>
            <a:endParaRPr lang="en-GB" dirty="0" smtClean="0"/>
          </a:p>
          <a:p>
            <a:pPr marL="514350" indent="-514350">
              <a:buAutoNum type="arabicPeriod"/>
            </a:pPr>
            <a:endParaRPr lang="en-GB" dirty="0" smtClean="0"/>
          </a:p>
          <a:p>
            <a:pPr marL="514350" indent="-514350">
              <a:buAutoNum type="arabicPeriod"/>
            </a:pPr>
            <a:endParaRPr lang="en-GB" dirty="0" smtClean="0"/>
          </a:p>
          <a:p>
            <a:pPr marL="514350" indent="-514350">
              <a:buAutoNum type="arabicPeriod"/>
            </a:pPr>
            <a:endParaRPr lang="en-GB" dirty="0" smtClean="0"/>
          </a:p>
          <a:p>
            <a:pPr marL="514350" indent="-514350">
              <a:buAutoNum type="arabicPeriod"/>
            </a:pPr>
            <a:endParaRPr lang="en-GB" dirty="0" smtClean="0"/>
          </a:p>
          <a:p>
            <a:pPr marL="514350" indent="-514350">
              <a:buAutoNum type="arabicPeriod"/>
            </a:pPr>
            <a:endParaRPr lang="en-GB" dirty="0" smtClean="0"/>
          </a:p>
          <a:p>
            <a:pPr marL="514350" indent="-514350">
              <a:buAutoNum type="arabicPeriod"/>
            </a:pPr>
            <a:endParaRPr lang="en-GB" dirty="0"/>
          </a:p>
        </p:txBody>
      </p:sp>
    </p:spTree>
    <p:extLst>
      <p:ext uri="{BB962C8B-B14F-4D97-AF65-F5344CB8AC3E}">
        <p14:creationId xmlns:p14="http://schemas.microsoft.com/office/powerpoint/2010/main" val="1709168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177"/>
            <a:ext cx="10515600" cy="1325563"/>
          </a:xfrm>
        </p:spPr>
        <p:txBody>
          <a:bodyPr/>
          <a:lstStyle/>
          <a:p>
            <a:r>
              <a:rPr lang="en-GB" dirty="0" smtClean="0"/>
              <a:t>Reading time</a:t>
            </a:r>
            <a:endParaRPr lang="en-GB" dirty="0"/>
          </a:p>
        </p:txBody>
      </p:sp>
      <p:sp>
        <p:nvSpPr>
          <p:cNvPr id="3" name="Content Placeholder 2"/>
          <p:cNvSpPr>
            <a:spLocks noGrp="1"/>
          </p:cNvSpPr>
          <p:nvPr>
            <p:ph idx="1"/>
          </p:nvPr>
        </p:nvSpPr>
        <p:spPr>
          <a:xfrm>
            <a:off x="838200" y="1169511"/>
            <a:ext cx="10515600" cy="5476949"/>
          </a:xfrm>
        </p:spPr>
        <p:txBody>
          <a:bodyPr>
            <a:normAutofit fontScale="85000" lnSpcReduction="20000"/>
          </a:bodyPr>
          <a:lstStyle/>
          <a:p>
            <a:pPr marL="0" indent="0">
              <a:buNone/>
            </a:pPr>
            <a:r>
              <a:rPr lang="en-GB" dirty="0" smtClean="0"/>
              <a:t>Now that you have finished your main task, please enjoy some reading time.</a:t>
            </a:r>
          </a:p>
          <a:p>
            <a:pPr marL="0" indent="0">
              <a:buNone/>
            </a:pPr>
            <a:r>
              <a:rPr lang="en-GB" dirty="0" smtClean="0"/>
              <a:t>You can read to yourself, an adult or sibling. </a:t>
            </a:r>
          </a:p>
          <a:p>
            <a:pPr marL="0" indent="0">
              <a:buNone/>
            </a:pPr>
            <a:endParaRPr lang="en-GB" dirty="0" smtClean="0"/>
          </a:p>
          <a:p>
            <a:pPr marL="0" indent="0">
              <a:buNone/>
            </a:pPr>
            <a:r>
              <a:rPr lang="en-GB" dirty="0" smtClean="0"/>
              <a:t>This can be done by logging on to your myON account, picking a book or magazine and enjoying at least 15 minutes reading time.</a:t>
            </a:r>
          </a:p>
          <a:p>
            <a:endParaRPr lang="en-GB" dirty="0"/>
          </a:p>
          <a:p>
            <a:pPr marL="0" indent="0">
              <a:buNone/>
            </a:pPr>
            <a:r>
              <a:rPr lang="en-GB" dirty="0">
                <a:hlinkClick r:id="rId2"/>
              </a:rPr>
              <a:t>https://</a:t>
            </a:r>
            <a:r>
              <a:rPr lang="en-GB" dirty="0" smtClean="0">
                <a:hlinkClick r:id="rId2"/>
              </a:rPr>
              <a:t>www.myon.co.uk/login/index.html</a:t>
            </a:r>
            <a:endParaRPr lang="en-GB" dirty="0" smtClean="0"/>
          </a:p>
          <a:p>
            <a:endParaRPr lang="en-GB" dirty="0"/>
          </a:p>
          <a:p>
            <a:pPr marL="0" indent="0">
              <a:buNone/>
            </a:pPr>
            <a:r>
              <a:rPr lang="en-GB" dirty="0" smtClean="0"/>
              <a:t>Remember that your login is your first name and first letter of your surname then password: </a:t>
            </a:r>
            <a:endParaRPr lang="en-GB" dirty="0"/>
          </a:p>
          <a:p>
            <a:pPr marL="0" indent="0">
              <a:buNone/>
            </a:pPr>
            <a:r>
              <a:rPr lang="en-GB" dirty="0" err="1" smtClean="0"/>
              <a:t>harryp</a:t>
            </a:r>
            <a:endParaRPr lang="en-GB" dirty="0" smtClean="0"/>
          </a:p>
          <a:p>
            <a:pPr marL="0" indent="0">
              <a:buNone/>
            </a:pPr>
            <a:r>
              <a:rPr lang="en-GB" dirty="0" smtClean="0"/>
              <a:t>password1</a:t>
            </a:r>
          </a:p>
          <a:p>
            <a:pPr marL="0" indent="0">
              <a:buNone/>
            </a:pPr>
            <a:endParaRPr lang="en-GB" dirty="0" smtClean="0"/>
          </a:p>
          <a:p>
            <a:pPr marL="0" indent="0">
              <a:buNone/>
            </a:pPr>
            <a:r>
              <a:rPr lang="en-GB" dirty="0" smtClean="0"/>
              <a:t>Please email </a:t>
            </a:r>
            <a:r>
              <a:rPr lang="en-GB" u="sng" dirty="0" smtClean="0">
                <a:hlinkClick r:id="rId3"/>
              </a:rPr>
              <a:t>trailblazerspupils@gmail.com</a:t>
            </a:r>
            <a:r>
              <a:rPr lang="en-GB" u="sng" dirty="0" smtClean="0"/>
              <a:t> </a:t>
            </a:r>
            <a:r>
              <a:rPr lang="en-GB" dirty="0"/>
              <a:t> </a:t>
            </a:r>
            <a:r>
              <a:rPr lang="en-GB" dirty="0" smtClean="0"/>
              <a:t>if you have any login issues. </a:t>
            </a:r>
            <a:endParaRPr lang="en-GB" dirty="0"/>
          </a:p>
          <a:p>
            <a:pPr marL="0" indent="0">
              <a:buNone/>
            </a:pPr>
            <a:r>
              <a:rPr lang="en-GB" dirty="0" smtClean="0"/>
              <a:t> </a:t>
            </a:r>
            <a:endParaRPr lang="en-GB" dirty="0"/>
          </a:p>
        </p:txBody>
      </p:sp>
      <p:pic>
        <p:nvPicPr>
          <p:cNvPr id="4" name="Picture 3"/>
          <p:cNvPicPr>
            <a:picLocks noChangeAspect="1"/>
          </p:cNvPicPr>
          <p:nvPr/>
        </p:nvPicPr>
        <p:blipFill>
          <a:blip r:embed="rId4"/>
          <a:stretch>
            <a:fillRect/>
          </a:stretch>
        </p:blipFill>
        <p:spPr>
          <a:xfrm>
            <a:off x="8810700" y="4609048"/>
            <a:ext cx="2543100" cy="1150892"/>
          </a:xfrm>
          <a:prstGeom prst="rect">
            <a:avLst/>
          </a:prstGeom>
        </p:spPr>
      </p:pic>
    </p:spTree>
    <p:extLst>
      <p:ext uri="{BB962C8B-B14F-4D97-AF65-F5344CB8AC3E}">
        <p14:creationId xmlns:p14="http://schemas.microsoft.com/office/powerpoint/2010/main" val="1989745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TotalTime>
  <Words>2022</Words>
  <Application>Microsoft Office PowerPoint</Application>
  <PresentationFormat>Widescreen</PresentationFormat>
  <Paragraphs>244</Paragraphs>
  <Slides>32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Arial</vt:lpstr>
      <vt:lpstr>Calibri</vt:lpstr>
      <vt:lpstr>Calibri Light</vt:lpstr>
      <vt:lpstr>Nunito</vt:lpstr>
      <vt:lpstr>1_Office Theme</vt:lpstr>
      <vt:lpstr>2_Office Theme</vt:lpstr>
      <vt:lpstr>PowerPoint Presentation</vt:lpstr>
      <vt:lpstr>David Attenborough </vt:lpstr>
      <vt:lpstr>PowerPoint Presentation</vt:lpstr>
      <vt:lpstr>PowerPoint Presentation</vt:lpstr>
      <vt:lpstr>PowerPoint Presentation</vt:lpstr>
      <vt:lpstr>PowerPoint Presentation</vt:lpstr>
      <vt:lpstr>Write your answers to the questions below in full sentences. </vt:lpstr>
      <vt:lpstr>PowerPoint Presentation</vt:lpstr>
      <vt:lpstr>Reading time</vt:lpstr>
      <vt:lpstr>PowerPoint Presentation</vt:lpstr>
      <vt:lpstr>What are non- chronological reports?</vt:lpstr>
      <vt:lpstr>Examples of non- chronological reports</vt:lpstr>
      <vt:lpstr>PowerPoint Presentation</vt:lpstr>
      <vt:lpstr>PowerPoint Presentation</vt:lpstr>
      <vt:lpstr>PowerPoint Presentation</vt:lpstr>
      <vt:lpstr>Task 2: Researching facts-  this will count as your reading task for today.</vt:lpstr>
      <vt:lpstr>Reading time</vt:lpstr>
      <vt:lpstr>PowerPoint Presentation</vt:lpstr>
      <vt:lpstr>We covered this the week before last but here is a recap:</vt:lpstr>
      <vt:lpstr>PowerPoint Presentation</vt:lpstr>
      <vt:lpstr>PowerPoint Presentation</vt:lpstr>
      <vt:lpstr>Reading time</vt:lpstr>
      <vt:lpstr>PowerPoint Presentation</vt:lpstr>
      <vt:lpstr>What are relative clauses?</vt:lpstr>
      <vt:lpstr>More information…</vt:lpstr>
      <vt:lpstr>Examples of relative clauses:</vt:lpstr>
      <vt:lpstr>Task: Write 8 sentences of your own about Sir David Attenborough which include a relative clause. </vt:lpstr>
      <vt:lpstr>Reading time</vt:lpstr>
      <vt:lpstr>PowerPoint Presentation</vt:lpstr>
      <vt:lpstr>Recap:</vt:lpstr>
      <vt:lpstr>Task: To write a non- chronological report about Sir David Attenborough</vt:lpstr>
      <vt:lpstr>Reading time</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kdobson</dc:creator>
  <cp:lastModifiedBy>Paul Gingell</cp:lastModifiedBy>
  <cp:revision>26</cp:revision>
  <dcterms:created xsi:type="dcterms:W3CDTF">2021-01-13T11:20:02Z</dcterms:created>
  <dcterms:modified xsi:type="dcterms:W3CDTF">2021-01-15T11:45:23Z</dcterms:modified>
</cp:coreProperties>
</file>